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handoutMasterIdLst>
    <p:handoutMasterId r:id="rId30"/>
  </p:handoutMasterIdLst>
  <p:sldIdLst>
    <p:sldId id="1695" r:id="rId2"/>
    <p:sldId id="1638" r:id="rId3"/>
    <p:sldId id="1642" r:id="rId4"/>
    <p:sldId id="1789" r:id="rId5"/>
    <p:sldId id="1785" r:id="rId6"/>
    <p:sldId id="1803" r:id="rId7"/>
    <p:sldId id="1804" r:id="rId8"/>
    <p:sldId id="1790" r:id="rId9"/>
    <p:sldId id="1805" r:id="rId10"/>
    <p:sldId id="1372" r:id="rId11"/>
    <p:sldId id="1788" r:id="rId12"/>
    <p:sldId id="1730" r:id="rId13"/>
    <p:sldId id="1794" r:id="rId14"/>
    <p:sldId id="1792" r:id="rId15"/>
    <p:sldId id="1806" r:id="rId16"/>
    <p:sldId id="1807" r:id="rId17"/>
    <p:sldId id="1808" r:id="rId18"/>
    <p:sldId id="1809" r:id="rId19"/>
    <p:sldId id="1810" r:id="rId20"/>
    <p:sldId id="1811" r:id="rId21"/>
    <p:sldId id="1812" r:id="rId22"/>
    <p:sldId id="1813" r:id="rId23"/>
    <p:sldId id="1814" r:id="rId24"/>
    <p:sldId id="1815" r:id="rId25"/>
    <p:sldId id="1816" r:id="rId26"/>
    <p:sldId id="1817" r:id="rId27"/>
    <p:sldId id="1818" r:id="rId28"/>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Escuro 2 - Ênfase 3/Ênfas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Estilo Escuro 2 - Ênfase 5/Ênfas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1" d="100"/>
          <a:sy n="71" d="100"/>
        </p:scale>
        <p:origin x="1266" y="60"/>
      </p:cViewPr>
      <p:guideLst>
        <p:guide orient="horz" pos="2160"/>
        <p:guide pos="2880"/>
        <p:guide orient="horz" pos="1661"/>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06/08/2015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06/08/2015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Conselho</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Jurídico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┃5</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Agosto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06/08/2015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06/08/2015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Conselho </a:t>
            </a:r>
            <a:r>
              <a:rPr lang="en-US"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Jurídico</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5</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de Agosto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2" y="548680"/>
            <a:ext cx="300266" cy="5884911"/>
          </a:xfrm>
          <a:prstGeom prst="rect">
            <a:avLst/>
          </a:prstGeom>
        </p:spPr>
      </p:pic>
      <p:sp>
        <p:nvSpPr>
          <p:cNvPr id="11" name="CaixaDeTexto 10"/>
          <p:cNvSpPr txBox="1"/>
          <p:nvPr/>
        </p:nvSpPr>
        <p:spPr>
          <a:xfrm>
            <a:off x="0" y="260648"/>
            <a:ext cx="1735667"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Práticas 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1735667" y="260648"/>
            <a:ext cx="74083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Distratos,  APC/ ANADEC e Conselho de Ética OAB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Imagem 14"/>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1721124" y="1311325"/>
            <a:ext cx="419813" cy="4655164"/>
          </a:xfrm>
          <a:prstGeom prst="rect">
            <a:avLst/>
          </a:prstGeom>
        </p:spPr>
      </p:pic>
      <p:sp>
        <p:nvSpPr>
          <p:cNvPr id="17" name="Retângulo 16"/>
          <p:cNvSpPr>
            <a:spLocks noChangeArrowheads="1"/>
          </p:cNvSpPr>
          <p:nvPr/>
        </p:nvSpPr>
        <p:spPr bwMode="auto">
          <a:xfrm>
            <a:off x="179512" y="1196752"/>
            <a:ext cx="3816424" cy="2468655"/>
          </a:xfrm>
          <a:prstGeom prst="rect">
            <a:avLst/>
          </a:prstGeom>
          <a:noFill/>
          <a:ln w="9525">
            <a:noFill/>
            <a:miter lim="800000"/>
            <a:headEnd/>
            <a:tailEnd/>
          </a:ln>
        </p:spPr>
        <p:txBody>
          <a:bodyPr wrap="square" lIns="64291" tIns="32146" rIns="64291" bIns="32146">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Associações e </a:t>
            </a:r>
            <a:r>
              <a:rPr lang="pt-BR" sz="1400" b="1" dirty="0" err="1">
                <a:latin typeface="Tahoma" panose="020B0604030504040204" pitchFamily="34" charset="0"/>
                <a:ea typeface="Tahoma" panose="020B0604030504040204" pitchFamily="34" charset="0"/>
                <a:cs typeface="Tahoma" panose="020B0604030504040204" pitchFamily="34" charset="0"/>
              </a:rPr>
              <a:t>ACPs</a:t>
            </a: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Continuidade de acompanhamento por cada empresa</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Acórdão contrário à retenção de 10% na 3ª Câmara de Direito Privado do TJ-SP – 5/3/2015</a:t>
            </a:r>
          </a:p>
          <a:p>
            <a:pPr>
              <a:lnSpc>
                <a:spcPct val="110000"/>
              </a:lnSpc>
              <a:spcBef>
                <a:spcPts val="12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Práticas Abusivas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3" y="4437112"/>
            <a:ext cx="3888432" cy="523220"/>
          </a:xfrm>
          <a:prstGeom prst="rect">
            <a:avLst/>
          </a:prstGeom>
        </p:spPr>
        <p:txBody>
          <a:bodyPr wrap="square">
            <a:spAutoFit/>
          </a:bodyPr>
          <a:lstStyle/>
          <a:p>
            <a:pPr algn="ctr"/>
            <a:r>
              <a:rPr lang="pt-BR" sz="1400" b="1" dirty="0">
                <a:latin typeface="Tahoma" panose="020B0604030504040204" pitchFamily="34" charset="0"/>
                <a:ea typeface="Tahoma" panose="020B0604030504040204" pitchFamily="34" charset="0"/>
                <a:cs typeface="Tahoma" panose="020B0604030504040204" pitchFamily="34" charset="0"/>
              </a:rPr>
              <a:t>Consulta </a:t>
            </a:r>
            <a:r>
              <a:rPr lang="pt-BR" sz="1400" b="1" dirty="0" smtClean="0">
                <a:latin typeface="Tahoma" panose="020B0604030504040204" pitchFamily="34" charset="0"/>
                <a:ea typeface="Tahoma" panose="020B0604030504040204" pitchFamily="34" charset="0"/>
                <a:cs typeface="Tahoma" panose="020B0604030504040204" pitchFamily="34" charset="0"/>
              </a:rPr>
              <a:t>Antônio </a:t>
            </a:r>
            <a:r>
              <a:rPr lang="pt-BR" sz="1400" b="1" dirty="0">
                <a:latin typeface="Tahoma" panose="020B0604030504040204" pitchFamily="34" charset="0"/>
                <a:ea typeface="Tahoma" panose="020B0604030504040204" pitchFamily="34" charset="0"/>
                <a:cs typeface="Tahoma" panose="020B0604030504040204" pitchFamily="34" charset="0"/>
              </a:rPr>
              <a:t>Mariz de Oliveira (Gafisa)</a:t>
            </a:r>
          </a:p>
        </p:txBody>
      </p:sp>
      <p:sp>
        <p:nvSpPr>
          <p:cNvPr id="4" name="Retângulo 3"/>
          <p:cNvSpPr/>
          <p:nvPr/>
        </p:nvSpPr>
        <p:spPr>
          <a:xfrm>
            <a:off x="4427984" y="3501008"/>
            <a:ext cx="4644008" cy="2323713"/>
          </a:xfrm>
          <a:prstGeom prst="rect">
            <a:avLst/>
          </a:prstGeom>
        </p:spPr>
        <p:txBody>
          <a:bodyPr wrap="square">
            <a:spAutoFit/>
          </a:bodyPr>
          <a:lstStyle/>
          <a:p>
            <a:pPr lvl="0"/>
            <a:endParaRPr lang="pt-BR" sz="1400" b="1" dirty="0">
              <a:latin typeface="Tahoma" panose="020B0604030504040204" pitchFamily="34" charset="0"/>
              <a:ea typeface="Tahoma" panose="020B0604030504040204" pitchFamily="34" charset="0"/>
              <a:cs typeface="Tahoma" panose="020B0604030504040204" pitchFamily="34" charset="0"/>
            </a:endParaRPr>
          </a:p>
          <a:p>
            <a:pPr lvl="0">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APC – Associação Paulista de Consumidores </a:t>
            </a:r>
            <a:r>
              <a:rPr lang="pt-BR" sz="1400" dirty="0">
                <a:latin typeface="Tahoma" panose="020B0604030504040204" pitchFamily="34" charset="0"/>
                <a:ea typeface="Tahoma" panose="020B0604030504040204" pitchFamily="34" charset="0"/>
                <a:cs typeface="Tahoma" panose="020B0604030504040204" pitchFamily="34" charset="0"/>
              </a:rPr>
              <a:t>– questionamentos do MP sobre a legitimidade desta associação. Relatado que haveria espaço para uma representação da Abrainc.</a:t>
            </a:r>
          </a:p>
          <a:p>
            <a:pPr marL="638175" lvl="2"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Natalia Roque (Rossi) - contato com MP (Dra. Ana Beatriz) para sondagem da questão</a:t>
            </a:r>
          </a:p>
        </p:txBody>
      </p:sp>
      <p:pic>
        <p:nvPicPr>
          <p:cNvPr id="19" name="Imagem 18"/>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6401644" y="1095301"/>
            <a:ext cx="419813" cy="4655164"/>
          </a:xfrm>
          <a:prstGeom prst="rect">
            <a:avLst/>
          </a:prstGeom>
        </p:spPr>
      </p:pic>
      <p:sp>
        <p:nvSpPr>
          <p:cNvPr id="21" name="Retângulo 20"/>
          <p:cNvSpPr/>
          <p:nvPr/>
        </p:nvSpPr>
        <p:spPr>
          <a:xfrm>
            <a:off x="4355976" y="1052736"/>
            <a:ext cx="4248472" cy="1600438"/>
          </a:xfrm>
          <a:prstGeom prst="rect">
            <a:avLst/>
          </a:prstGeom>
        </p:spPr>
        <p:txBody>
          <a:bodyPr wrap="square">
            <a:spAutoFit/>
          </a:bodyPr>
          <a:lstStyle/>
          <a:p>
            <a:pPr lvl="0"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0" algn="just">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Conselho Jurídico - </a:t>
            </a:r>
            <a:r>
              <a:rPr lang="pt-BR" sz="1400" dirty="0">
                <a:latin typeface="Tahoma" panose="020B0604030504040204" pitchFamily="34" charset="0"/>
                <a:ea typeface="Tahoma" panose="020B0604030504040204" pitchFamily="34" charset="0"/>
                <a:cs typeface="Tahoma" panose="020B0604030504040204" pitchFamily="34" charset="0"/>
              </a:rPr>
              <a:t>acesso direto à OAB e Miguel </a:t>
            </a:r>
            <a:r>
              <a:rPr lang="pt-BR" sz="1400" dirty="0" err="1">
                <a:latin typeface="Tahoma" panose="020B0604030504040204" pitchFamily="34" charset="0"/>
                <a:ea typeface="Tahoma" panose="020B0604030504040204" pitchFamily="34" charset="0"/>
                <a:cs typeface="Tahoma" panose="020B0604030504040204" pitchFamily="34" charset="0"/>
              </a:rPr>
              <a:t>Reale</a:t>
            </a:r>
            <a:r>
              <a:rPr lang="pt-BR" sz="1400" dirty="0">
                <a:latin typeface="Tahoma" panose="020B0604030504040204" pitchFamily="34" charset="0"/>
                <a:ea typeface="Tahoma" panose="020B0604030504040204" pitchFamily="34" charset="0"/>
                <a:cs typeface="Tahoma" panose="020B0604030504040204" pitchFamily="34" charset="0"/>
              </a:rPr>
              <a:t> Jr. sem intermediação de escritórios. Cláudio Carvalho (Cyrela) – agendamento ABRAINC/ Dr. Marcos da Costa – OAB</a:t>
            </a:r>
          </a:p>
        </p:txBody>
      </p:sp>
    </p:spTree>
    <p:extLst>
      <p:ext uri="{BB962C8B-B14F-4D97-AF65-F5344CB8AC3E}">
        <p14:creationId xmlns:p14="http://schemas.microsoft.com/office/powerpoint/2010/main" val="133274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4"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Encontros SECOVI/ ADEMI</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611560" y="1052736"/>
            <a:ext cx="8352928" cy="3867725"/>
          </a:xfrm>
          <a:prstGeom prst="rect">
            <a:avLst/>
          </a:prstGeom>
        </p:spPr>
        <p:txBody>
          <a:bodyPr wrap="square">
            <a:spAutoFit/>
          </a:bodyPr>
          <a:lstStyle/>
          <a:p>
            <a:pPr marL="95250">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ADEMI – 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Reuniões ABRAINC – RJ – presença da </a:t>
            </a:r>
            <a:r>
              <a:rPr lang="pt-BR" sz="1300" dirty="0" smtClean="0">
                <a:latin typeface="Tahoma" panose="020B0604030504040204" pitchFamily="34" charset="0"/>
                <a:ea typeface="Tahoma" panose="020B0604030504040204" pitchFamily="34" charset="0"/>
                <a:cs typeface="Tahoma" panose="020B0604030504040204" pitchFamily="34" charset="0"/>
              </a:rPr>
              <a:t>ADEMI-RJ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Candidatos </a:t>
            </a:r>
            <a:r>
              <a:rPr lang="pt-BR" sz="1300" dirty="0">
                <a:latin typeface="Tahoma" panose="020B0604030504040204" pitchFamily="34" charset="0"/>
                <a:ea typeface="Tahoma" panose="020B0604030504040204" pitchFamily="34" charset="0"/>
                <a:cs typeface="Tahoma" panose="020B0604030504040204" pitchFamily="34" charset="0"/>
              </a:rPr>
              <a:t>a prefeito </a:t>
            </a:r>
            <a:r>
              <a:rPr lang="pt-BR" sz="1300" dirty="0" smtClean="0">
                <a:latin typeface="Tahoma" panose="020B0604030504040204" pitchFamily="34" charset="0"/>
                <a:ea typeface="Tahoma" panose="020B0604030504040204" pitchFamily="34" charset="0"/>
                <a:cs typeface="Tahoma" panose="020B0604030504040204" pitchFamily="34" charset="0"/>
              </a:rPr>
              <a:t>2016</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300" dirty="0">
                <a:latin typeface="Tahoma" panose="020B0604030504040204" pitchFamily="34" charset="0"/>
                <a:ea typeface="Tahoma" panose="020B0604030504040204" pitchFamily="34" charset="0"/>
                <a:cs typeface="Tahoma" panose="020B0604030504040204" pitchFamily="34" charset="0"/>
              </a:rPr>
              <a:t>alinhamento/ retomada de </a:t>
            </a:r>
            <a:r>
              <a:rPr lang="pt-BR" sz="1300" dirty="0" smtClean="0">
                <a:latin typeface="Tahoma" panose="020B0604030504040204" pitchFamily="34" charset="0"/>
                <a:ea typeface="Tahoma" panose="020B0604030504040204" pitchFamily="34" charset="0"/>
                <a:cs typeface="Tahoma" panose="020B0604030504040204" pitchFamily="34" charset="0"/>
              </a:rPr>
              <a:t>minuta</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Devolução </a:t>
            </a:r>
            <a:r>
              <a:rPr lang="pt-BR" sz="1300" dirty="0">
                <a:latin typeface="Tahoma" panose="020B0604030504040204" pitchFamily="34" charset="0"/>
                <a:ea typeface="Tahoma" panose="020B0604030504040204" pitchFamily="34" charset="0"/>
                <a:cs typeface="Tahoma" panose="020B0604030504040204" pitchFamily="34" charset="0"/>
              </a:rPr>
              <a:t>em dobro do sinal</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Corretagem por conta e ordem da </a:t>
            </a:r>
            <a:r>
              <a:rPr lang="pt-BR" sz="1300" dirty="0" smtClean="0">
                <a:latin typeface="Tahoma" panose="020B0604030504040204" pitchFamily="34" charset="0"/>
                <a:ea typeface="Tahoma" panose="020B0604030504040204" pitchFamily="34" charset="0"/>
                <a:cs typeface="Tahoma" panose="020B0604030504040204" pitchFamily="34" charset="0"/>
              </a:rPr>
              <a:t>incorporadora</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71450" indent="-180975">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00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Tabela de Resp. Caixa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Início da Vigência dos Prazos de Garantia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620688"/>
            <a:ext cx="8640960" cy="5451010"/>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a:latin typeface="Tahoma" panose="020B0604030504040204" pitchFamily="34" charset="0"/>
                <a:ea typeface="Tahoma" panose="020B0604030504040204" pitchFamily="34" charset="0"/>
                <a:cs typeface="Tahoma" panose="020B0604030504040204" pitchFamily="34" charset="0"/>
              </a:rPr>
              <a:t>Início da vigência dos prazos de garantia</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Workshop na Caixa para devolutiva das propostas em 19/5</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Conversa com Adv. Carlos Del Mar para discutir posicionamento jurídico</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Principais pontos</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Vícios </a:t>
            </a:r>
            <a:r>
              <a:rPr lang="pt-BR" sz="1400" b="1" dirty="0" smtClean="0">
                <a:latin typeface="Tahoma" panose="020B0604030504040204" pitchFamily="34" charset="0"/>
                <a:ea typeface="Tahoma" panose="020B0604030504040204" pitchFamily="34" charset="0"/>
                <a:cs typeface="Tahoma" panose="020B0604030504040204" pitchFamily="34" charset="0"/>
              </a:rPr>
              <a:t>Aparentes </a:t>
            </a:r>
            <a:r>
              <a:rPr lang="pt-BR" sz="1400" dirty="0">
                <a:latin typeface="Tahoma" panose="020B0604030504040204" pitchFamily="34" charset="0"/>
                <a:ea typeface="Tahoma" panose="020B0604030504040204" pitchFamily="34" charset="0"/>
                <a:cs typeface="Tahoma" panose="020B0604030504040204" pitchFamily="34" charset="0"/>
              </a:rPr>
              <a:t>– 90 dias a partir da vistoria</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Vícios </a:t>
            </a:r>
            <a:r>
              <a:rPr lang="pt-BR" sz="1400" b="1" dirty="0">
                <a:latin typeface="Tahoma" panose="020B0604030504040204" pitchFamily="34" charset="0"/>
                <a:ea typeface="Tahoma" panose="020B0604030504040204" pitchFamily="34" charset="0"/>
                <a:cs typeface="Tahoma" panose="020B0604030504040204" pitchFamily="34" charset="0"/>
              </a:rPr>
              <a:t>Ocultos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Posicionamento Caixa: 1, 2 ou 3 anos (NBR15.575) contados a partir da data de entrega efetiva de cada chave a cada cliente</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Adv. Carlos Del Mar: </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 imóveis vendidos – Notificação de disponibilização de chaves</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 </a:t>
            </a:r>
            <a:r>
              <a:rPr lang="pt-BR" sz="1400" dirty="0" smtClean="0">
                <a:latin typeface="Tahoma" panose="020B0604030504040204" pitchFamily="34" charset="0"/>
                <a:ea typeface="Tahoma" panose="020B0604030504040204" pitchFamily="34" charset="0"/>
                <a:cs typeface="Tahoma" panose="020B0604030504040204" pitchFamily="34" charset="0"/>
              </a:rPr>
              <a:t>não </a:t>
            </a:r>
            <a:r>
              <a:rPr lang="pt-BR" sz="1400" dirty="0">
                <a:latin typeface="Tahoma" panose="020B0604030504040204" pitchFamily="34" charset="0"/>
                <a:ea typeface="Tahoma" panose="020B0604030504040204" pitchFamily="34" charset="0"/>
                <a:cs typeface="Tahoma" panose="020B0604030504040204" pitchFamily="34" charset="0"/>
              </a:rPr>
              <a:t>vendidos – definição de lista de itens internos </a:t>
            </a:r>
            <a:r>
              <a:rPr lang="pt-BR" sz="1400" dirty="0" smtClean="0">
                <a:latin typeface="Tahoma" panose="020B0604030504040204" pitchFamily="34" charset="0"/>
                <a:ea typeface="Tahoma" panose="020B0604030504040204" pitchFamily="34" charset="0"/>
                <a:cs typeface="Tahoma" panose="020B0604030504040204" pitchFamily="34" charset="0"/>
              </a:rPr>
              <a:t>com garantias </a:t>
            </a:r>
            <a:r>
              <a:rPr lang="pt-BR" sz="1400" dirty="0">
                <a:latin typeface="Tahoma" panose="020B0604030504040204" pitchFamily="34" charset="0"/>
                <a:ea typeface="Tahoma" panose="020B0604030504040204" pitchFamily="34" charset="0"/>
                <a:cs typeface="Tahoma" panose="020B0604030504040204" pitchFamily="34" charset="0"/>
              </a:rPr>
              <a:t>a partir da entrega de chaves e outras que se iniciam no habite-se</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Após 180 dias – unidades usadas – dúvida devido LTV de financiamento no SBPE</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Segurança </a:t>
            </a:r>
            <a:r>
              <a:rPr lang="pt-BR" sz="1400" b="1" dirty="0">
                <a:latin typeface="Tahoma" panose="020B0604030504040204" pitchFamily="34" charset="0"/>
                <a:ea typeface="Tahoma" panose="020B0604030504040204" pitchFamily="34" charset="0"/>
                <a:cs typeface="Tahoma" panose="020B0604030504040204" pitchFamily="34" charset="0"/>
              </a:rPr>
              <a:t>e </a:t>
            </a:r>
            <a:r>
              <a:rPr lang="pt-BR" sz="1400" b="1" dirty="0" smtClean="0">
                <a:latin typeface="Tahoma" panose="020B0604030504040204" pitchFamily="34" charset="0"/>
                <a:ea typeface="Tahoma" panose="020B0604030504040204" pitchFamily="34" charset="0"/>
                <a:cs typeface="Tahoma" panose="020B0604030504040204" pitchFamily="34" charset="0"/>
              </a:rPr>
              <a:t>Solidez </a:t>
            </a:r>
            <a:r>
              <a:rPr lang="pt-BR" sz="1400" dirty="0">
                <a:latin typeface="Tahoma" panose="020B0604030504040204" pitchFamily="34" charset="0"/>
                <a:ea typeface="Tahoma" panose="020B0604030504040204" pitchFamily="34" charset="0"/>
                <a:cs typeface="Tahoma" panose="020B0604030504040204" pitchFamily="34" charset="0"/>
              </a:rPr>
              <a:t>– 5 anos a partir da entrega da primeira chave  - Definição na </a:t>
            </a:r>
            <a:r>
              <a:rPr lang="pt-BR" sz="1400" dirty="0" smtClean="0">
                <a:latin typeface="Tahoma" panose="020B0604030504040204" pitchFamily="34" charset="0"/>
                <a:ea typeface="Tahoma" panose="020B0604030504040204" pitchFamily="34" charset="0"/>
                <a:cs typeface="Tahoma" panose="020B0604030504040204" pitchFamily="34" charset="0"/>
              </a:rPr>
              <a:t>notificação (DM)</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Comprovação da execução das manutenções</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Posicionamento Caixa: durante vigência da garantia o ônus da prova é da incorporadora</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Trabalhar na questão do ressarcimento da visita</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46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Questões tributárias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323528" y="1052736"/>
            <a:ext cx="8424936" cy="2677656"/>
          </a:xfrm>
          <a:prstGeom prst="rect">
            <a:avLst/>
          </a:prstGeom>
        </p:spPr>
        <p:txBody>
          <a:bodyPr wrap="square">
            <a:spAutoFit/>
          </a:bodyPr>
          <a:lstStyle/>
          <a:p>
            <a:pPr>
              <a:lnSpc>
                <a:spcPct val="150000"/>
              </a:lnSpc>
            </a:pPr>
            <a:r>
              <a:rPr lang="pt-BR" sz="1400" b="1" dirty="0" smtClean="0">
                <a:latin typeface="Tahoma" panose="020B0604030504040204" pitchFamily="34" charset="0"/>
                <a:ea typeface="Tahoma" panose="020B0604030504040204" pitchFamily="34" charset="0"/>
                <a:cs typeface="Tahoma" panose="020B0604030504040204" pitchFamily="34" charset="0"/>
              </a:rPr>
              <a:t>Participação </a:t>
            </a:r>
            <a:r>
              <a:rPr lang="pt-BR" sz="1400" b="1" dirty="0">
                <a:latin typeface="Tahoma" panose="020B0604030504040204" pitchFamily="34" charset="0"/>
                <a:ea typeface="Tahoma" panose="020B0604030504040204" pitchFamily="34" charset="0"/>
                <a:cs typeface="Tahoma" panose="020B0604030504040204" pitchFamily="34" charset="0"/>
              </a:rPr>
              <a:t>com Grupos de </a:t>
            </a:r>
            <a:r>
              <a:rPr lang="pt-BR" sz="1400" b="1" dirty="0" smtClean="0">
                <a:latin typeface="Tahoma" panose="020B0604030504040204" pitchFamily="34" charset="0"/>
                <a:ea typeface="Tahoma" panose="020B0604030504040204" pitchFamily="34" charset="0"/>
                <a:cs typeface="Tahoma" panose="020B0604030504040204" pitchFamily="34" charset="0"/>
              </a:rPr>
              <a:t>Trabalho Conselho Jurídico CBIC</a:t>
            </a:r>
          </a:p>
          <a:p>
            <a:pPr marL="742950" lvl="1" indent="-285750">
              <a:lnSpc>
                <a:spcPct val="150000"/>
              </a:lnSpc>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Tecnisa ofereceu sua estrutura de Brasília para participação</a:t>
            </a:r>
          </a:p>
          <a:p>
            <a:pPr marL="742950" lvl="1" indent="-285750">
              <a:lnSpc>
                <a:spcPct val="150000"/>
              </a:lnSpc>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Rubens Marin (</a:t>
            </a:r>
            <a:r>
              <a:rPr lang="pt-BR" sz="1400" dirty="0" err="1">
                <a:latin typeface="Tahoma" panose="020B0604030504040204" pitchFamily="34" charset="0"/>
                <a:ea typeface="Tahoma" panose="020B0604030504040204" pitchFamily="34" charset="0"/>
                <a:cs typeface="Tahoma" panose="020B0604030504040204" pitchFamily="34" charset="0"/>
              </a:rPr>
              <a:t>Brookfield</a:t>
            </a:r>
            <a:r>
              <a:rPr lang="pt-BR" sz="1400" dirty="0">
                <a:latin typeface="Tahoma" panose="020B0604030504040204" pitchFamily="34" charset="0"/>
                <a:ea typeface="Tahoma" panose="020B0604030504040204" pitchFamily="34" charset="0"/>
                <a:cs typeface="Tahoma" panose="020B0604030504040204" pitchFamily="34" charset="0"/>
              </a:rPr>
              <a:t>) participará quando houver casamento de agendas</a:t>
            </a:r>
          </a:p>
          <a:p>
            <a:pPr>
              <a:lnSpc>
                <a:spcPct val="150000"/>
              </a:lnSpc>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pt-BR" sz="1400" b="1" dirty="0" smtClean="0">
                <a:latin typeface="Tahoma" panose="020B0604030504040204" pitchFamily="34" charset="0"/>
                <a:ea typeface="Tahoma" panose="020B0604030504040204" pitchFamily="34" charset="0"/>
                <a:cs typeface="Tahoma" panose="020B0604030504040204" pitchFamily="34" charset="0"/>
              </a:rPr>
              <a:t>Principais temas que serão debatidos:</a:t>
            </a:r>
          </a:p>
          <a:p>
            <a:pPr>
              <a:lnSpc>
                <a:spcPct val="150000"/>
              </a:lnSpc>
            </a:pPr>
            <a:r>
              <a:rPr lang="pt-BR" sz="1400" b="1" u="sng" dirty="0" smtClean="0">
                <a:latin typeface="Tahoma" panose="020B0604030504040204" pitchFamily="34" charset="0"/>
                <a:ea typeface="Tahoma" panose="020B0604030504040204" pitchFamily="34" charset="0"/>
                <a:cs typeface="Tahoma" panose="020B0604030504040204" pitchFamily="34" charset="0"/>
              </a:rPr>
              <a:t>GT Civil/ Consumidor</a:t>
            </a:r>
          </a:p>
          <a:p>
            <a:pPr marL="638175" lvl="2" indent="-180975" algn="just">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de retenção por parte do vendedor no distrato por culpa do comprador </a:t>
            </a:r>
            <a:r>
              <a:rPr lang="pt-BR" sz="1400" dirty="0">
                <a:latin typeface="Tahoma" panose="020B0604030504040204" pitchFamily="34" charset="0"/>
                <a:ea typeface="Tahoma" panose="020B0604030504040204" pitchFamily="34" charset="0"/>
                <a:cs typeface="Tahoma" panose="020B0604030504040204" pitchFamily="34" charset="0"/>
              </a:rPr>
              <a:t>– Decisões muito divergentes em diversos estados. Questão sem pacificação. Macro jurisdição do tema</a:t>
            </a:r>
            <a:r>
              <a:rPr lang="pt-BR" sz="1400" dirty="0" smtClean="0">
                <a:latin typeface="Tahoma" panose="020B0604030504040204" pitchFamily="34" charset="0"/>
                <a:ea typeface="Tahoma" panose="020B0604030504040204" pitchFamily="34" charset="0"/>
                <a:cs typeface="Tahoma" panose="020B0604030504040204" pitchFamily="34" charset="0"/>
              </a:rPr>
              <a:t>.</a:t>
            </a:r>
          </a:p>
        </p:txBody>
      </p:sp>
      <p:sp>
        <p:nvSpPr>
          <p:cNvPr id="10" name="Retângulo 9"/>
          <p:cNvSpPr/>
          <p:nvPr/>
        </p:nvSpPr>
        <p:spPr>
          <a:xfrm>
            <a:off x="323528" y="3700189"/>
            <a:ext cx="8640960" cy="1923604"/>
          </a:xfrm>
          <a:prstGeom prst="rect">
            <a:avLst/>
          </a:prstGeom>
        </p:spPr>
        <p:txBody>
          <a:bodyPr wrap="square">
            <a:spAutoFit/>
          </a:bodyPr>
          <a:lstStyle/>
          <a:p>
            <a:r>
              <a:rPr lang="pt-BR" sz="1400" b="1" u="sng" dirty="0" smtClean="0">
                <a:latin typeface="Tahoma" panose="020B0604030504040204" pitchFamily="34" charset="0"/>
                <a:ea typeface="Tahoma" panose="020B0604030504040204" pitchFamily="34" charset="0"/>
                <a:cs typeface="Tahoma" panose="020B0604030504040204" pitchFamily="34" charset="0"/>
              </a:rPr>
              <a:t>GT Tributário</a:t>
            </a:r>
          </a:p>
          <a:p>
            <a:pPr marL="180975" indent="-180975" algn="just">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ITBI na assinatura da PCV – Pres. STF</a:t>
            </a:r>
            <a:r>
              <a:rPr lang="pt-BR" sz="1400" dirty="0">
                <a:latin typeface="Tahoma" panose="020B0604030504040204" pitchFamily="34" charset="0"/>
                <a:ea typeface="Tahoma" panose="020B0604030504040204" pitchFamily="34" charset="0"/>
                <a:cs typeface="Tahoma" panose="020B0604030504040204" pitchFamily="34" charset="0"/>
              </a:rPr>
              <a:t> permitiu a cobrança por Salvador e abriu precedente. </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Constituição Federal permite ao município a antecipação da cobrança</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Empresas recorrerão para defender que esta antecipação se dê em outro momento que não a assinatura da PCV</a:t>
            </a:r>
          </a:p>
          <a:p>
            <a:pPr marL="638175" lvl="2" indent="-180975" algn="just">
              <a:lnSpc>
                <a:spcPct val="150000"/>
              </a:lnSpc>
              <a:spcBef>
                <a:spcPts val="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858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6" end="6"/>
                                            </p:txEl>
                                          </p:spTgt>
                                        </p:tgtEl>
                                        <p:attrNameLst>
                                          <p:attrName>style.visibility</p:attrName>
                                        </p:attrNameLst>
                                      </p:cBhvr>
                                      <p:to>
                                        <p:strVal val="visible"/>
                                      </p:to>
                                    </p:set>
                                    <p:animEffect transition="in" filter="fade">
                                      <p:cBhvr>
                                        <p:cTn id="14" dur="500"/>
                                        <p:tgtEl>
                                          <p:spTgt spid="9">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GT Tributário/ Contábil</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323528" y="1052736"/>
            <a:ext cx="8424936" cy="4616648"/>
          </a:xfrm>
          <a:prstGeom prst="rect">
            <a:avLst/>
          </a:prstGeom>
        </p:spPr>
        <p:txBody>
          <a:bodyPr wrap="square">
            <a:spAutoFit/>
          </a:bodyPr>
          <a:lstStyle/>
          <a:p>
            <a:pPr marL="342900" lvl="0" indent="-342900">
              <a:buFont typeface="+mj-lt"/>
              <a:buAutoNum type="arabicPeriod"/>
            </a:pPr>
            <a:r>
              <a:rPr lang="pt-BR" sz="1400" b="1" dirty="0"/>
              <a:t>Contencioso – </a:t>
            </a:r>
            <a:r>
              <a:rPr lang="pt-BR" sz="1400" b="1" dirty="0" smtClean="0"/>
              <a:t> não tributação </a:t>
            </a:r>
            <a:r>
              <a:rPr lang="pt-BR" sz="1400" b="1" dirty="0"/>
              <a:t>de Receitas </a:t>
            </a:r>
            <a:r>
              <a:rPr lang="pt-BR" sz="1400" b="1" dirty="0" smtClean="0"/>
              <a:t>Financeiras</a:t>
            </a:r>
          </a:p>
          <a:p>
            <a:pPr marL="342900" lvl="0" indent="-342900">
              <a:buFont typeface="+mj-lt"/>
              <a:buAutoNum type="arabicPeriod"/>
            </a:pPr>
            <a:endParaRPr lang="pt-BR" sz="1400" b="1" dirty="0"/>
          </a:p>
          <a:p>
            <a:pPr marL="285750" indent="-285750">
              <a:buFont typeface="Arial" panose="020B0604020202020204" pitchFamily="34" charset="0"/>
              <a:buChar char="•"/>
            </a:pPr>
            <a:r>
              <a:rPr lang="pt-BR" sz="1400" dirty="0"/>
              <a:t>Tributação a 4,65% no PIS/</a:t>
            </a:r>
            <a:r>
              <a:rPr lang="pt-BR" sz="1400" dirty="0" err="1"/>
              <a:t>Cofins</a:t>
            </a:r>
            <a:r>
              <a:rPr lang="pt-BR" sz="1400" dirty="0"/>
              <a:t> não-cumulativo – Defesa:</a:t>
            </a:r>
          </a:p>
          <a:p>
            <a:pPr marL="742950" lvl="1" indent="-285750">
              <a:buFont typeface="Arial" panose="020B0604020202020204" pitchFamily="34" charset="0"/>
              <a:buChar char="•"/>
            </a:pPr>
            <a:r>
              <a:rPr lang="pt-BR" sz="1400" dirty="0"/>
              <a:t>Aumento da alíquota via decreto</a:t>
            </a:r>
          </a:p>
          <a:p>
            <a:pPr marL="742950" lvl="1" indent="-285750">
              <a:buFont typeface="Arial" panose="020B0604020202020204" pitchFamily="34" charset="0"/>
              <a:buChar char="•"/>
            </a:pPr>
            <a:r>
              <a:rPr lang="pt-BR" sz="1400" dirty="0"/>
              <a:t>Vedação à utilização do crédito não-cumulativo sobre despesas financeiras</a:t>
            </a:r>
          </a:p>
          <a:p>
            <a:pPr marL="342900" indent="-342900">
              <a:buFont typeface="Arial" panose="020B0604020202020204" pitchFamily="34" charset="0"/>
              <a:buChar char="•"/>
            </a:pPr>
            <a:r>
              <a:rPr lang="pt-BR" sz="1400" dirty="0"/>
              <a:t>Depósito judicial pelas empresas durante o processo. </a:t>
            </a:r>
            <a:endParaRPr lang="pt-BR" sz="1400" dirty="0" smtClean="0"/>
          </a:p>
          <a:p>
            <a:pPr marL="342900" indent="-342900">
              <a:buFont typeface="Arial" panose="020B0604020202020204" pitchFamily="34" charset="0"/>
              <a:buChar char="•"/>
            </a:pPr>
            <a:endParaRPr lang="pt-BR" sz="1400" dirty="0"/>
          </a:p>
          <a:p>
            <a:r>
              <a:rPr lang="pt-BR" sz="1400" dirty="0"/>
              <a:t> </a:t>
            </a:r>
          </a:p>
          <a:p>
            <a:pPr marL="342900" lvl="0" indent="-342900">
              <a:buFont typeface="+mj-lt"/>
              <a:buAutoNum type="arabicPeriod" startAt="2"/>
            </a:pPr>
            <a:r>
              <a:rPr lang="pt-BR" sz="1400" b="1" dirty="0"/>
              <a:t>Contencioso – n</a:t>
            </a:r>
            <a:r>
              <a:rPr lang="pt-BR" sz="1400" b="1" dirty="0" smtClean="0"/>
              <a:t>ão tributação </a:t>
            </a:r>
            <a:r>
              <a:rPr lang="pt-BR" sz="1400" b="1" dirty="0"/>
              <a:t>de receitas financeiras de contratos (PIS/ </a:t>
            </a:r>
            <a:r>
              <a:rPr lang="pt-BR" sz="1400" b="1" dirty="0" err="1"/>
              <a:t>Cofins</a:t>
            </a:r>
            <a:r>
              <a:rPr lang="pt-BR" sz="1400" b="1" dirty="0"/>
              <a:t> regime cumulativo e não-cumulativo</a:t>
            </a:r>
            <a:r>
              <a:rPr lang="pt-BR" sz="1400" b="1" dirty="0" smtClean="0"/>
              <a:t>)</a:t>
            </a:r>
          </a:p>
          <a:p>
            <a:pPr marL="342900" lvl="0" indent="-342900">
              <a:buFont typeface="+mj-lt"/>
              <a:buAutoNum type="arabicPeriod" startAt="2"/>
            </a:pPr>
            <a:endParaRPr lang="pt-BR" sz="1400" b="1" dirty="0"/>
          </a:p>
          <a:p>
            <a:pPr marL="285750" indent="-285750">
              <a:buFont typeface="Arial" panose="020B0604020202020204" pitchFamily="34" charset="0"/>
              <a:buChar char="•"/>
            </a:pPr>
            <a:r>
              <a:rPr lang="pt-BR" sz="1400" dirty="0"/>
              <a:t>Reforço: art. 9° da Lei n° 9.718/98: receitas têm natureza financeira. </a:t>
            </a:r>
            <a:endParaRPr lang="pt-BR" sz="1400" dirty="0" smtClean="0"/>
          </a:p>
          <a:p>
            <a:pPr marL="285750" indent="-285750">
              <a:buFont typeface="Arial" panose="020B0604020202020204" pitchFamily="34" charset="0"/>
              <a:buChar char="•"/>
            </a:pPr>
            <a:r>
              <a:rPr lang="pt-BR" sz="1400" dirty="0" smtClean="0"/>
              <a:t>Fragilização:</a:t>
            </a:r>
          </a:p>
          <a:p>
            <a:pPr marL="742950" lvl="1" indent="-285750">
              <a:buFont typeface="Arial" panose="020B0604020202020204" pitchFamily="34" charset="0"/>
              <a:buChar char="•"/>
            </a:pPr>
            <a:r>
              <a:rPr lang="pt-BR" sz="1400" dirty="0" smtClean="0"/>
              <a:t>Lei </a:t>
            </a:r>
            <a:r>
              <a:rPr lang="pt-BR" sz="1400" dirty="0"/>
              <a:t>n° 12.973/14 altera art. 12 do Decreto-Lei n° 1.598/77 - receitas consideradas receita bruta </a:t>
            </a:r>
          </a:p>
          <a:p>
            <a:pPr marL="742950" lvl="1" indent="-285750">
              <a:buFont typeface="Arial" panose="020B0604020202020204" pitchFamily="34" charset="0"/>
              <a:buChar char="•"/>
            </a:pPr>
            <a:r>
              <a:rPr lang="pt-BR" sz="1400" dirty="0" smtClean="0"/>
              <a:t>STJ </a:t>
            </a:r>
            <a:r>
              <a:rPr lang="pt-BR" sz="1400" dirty="0"/>
              <a:t>em </a:t>
            </a:r>
            <a:r>
              <a:rPr lang="pt-BR" sz="1400" dirty="0" smtClean="0"/>
              <a:t>2014: </a:t>
            </a:r>
            <a:r>
              <a:rPr lang="pt-BR" sz="1400" dirty="0"/>
              <a:t>receitas são operacionais e não </a:t>
            </a:r>
            <a:r>
              <a:rPr lang="pt-BR" sz="1400" dirty="0" smtClean="0"/>
              <a:t>financeiras</a:t>
            </a:r>
            <a:endParaRPr lang="pt-BR" sz="1400" dirty="0"/>
          </a:p>
          <a:p>
            <a:pPr marL="285750" indent="-285750">
              <a:buFont typeface="Arial" panose="020B0604020202020204" pitchFamily="34" charset="0"/>
              <a:buChar char="•"/>
            </a:pPr>
            <a:r>
              <a:rPr lang="pt-BR" sz="1400" dirty="0" smtClean="0"/>
              <a:t>Se </a:t>
            </a:r>
            <a:r>
              <a:rPr lang="pt-BR" sz="1400" dirty="0"/>
              <a:t>devida a </a:t>
            </a:r>
            <a:r>
              <a:rPr lang="pt-BR" sz="1400" dirty="0" smtClean="0"/>
              <a:t>tributação, assessoria sobre:</a:t>
            </a:r>
            <a:endParaRPr lang="pt-BR" sz="1400" dirty="0"/>
          </a:p>
          <a:p>
            <a:pPr marL="1200150" lvl="2" indent="-285750">
              <a:buFont typeface="Arial" panose="020B0604020202020204" pitchFamily="34" charset="0"/>
              <a:buChar char="•"/>
            </a:pPr>
            <a:r>
              <a:rPr lang="pt-BR" sz="1400" dirty="0"/>
              <a:t>Receitas financeiras de contrato recebidas na vigência da Lei n° 12.973/14, já contabilizada pelo regime de competência antes da vigência lei.</a:t>
            </a:r>
          </a:p>
          <a:p>
            <a:pPr marL="1200150" lvl="2" indent="-285750">
              <a:buFont typeface="Arial" panose="020B0604020202020204" pitchFamily="34" charset="0"/>
              <a:buChar char="•"/>
            </a:pPr>
            <a:r>
              <a:rPr lang="pt-BR" sz="1400" dirty="0"/>
              <a:t>Receitas financeiras de contrato recebidas a partir da vigência da Lei n° 12.973/14, contabilizada pelo regime de competência também a partir da vigência da Lei.</a:t>
            </a:r>
          </a:p>
          <a:p>
            <a:pPr marL="1200150" lvl="2" indent="-285750">
              <a:buFont typeface="Arial" panose="020B0604020202020204" pitchFamily="34" charset="0"/>
              <a:buChar char="•"/>
            </a:pPr>
            <a:r>
              <a:rPr lang="pt-BR" sz="1400" dirty="0"/>
              <a:t>Receitas financeiras de vendas a partir da vigência da Lei n° 12.973/14.</a:t>
            </a:r>
          </a:p>
        </p:txBody>
      </p:sp>
    </p:spTree>
    <p:extLst>
      <p:ext uri="{BB962C8B-B14F-4D97-AF65-F5344CB8AC3E}">
        <p14:creationId xmlns:p14="http://schemas.microsoft.com/office/powerpoint/2010/main" val="293657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fade">
                                      <p:cBhvr>
                                        <p:cTn id="29" dur="500"/>
                                        <p:tgtEl>
                                          <p:spTgt spid="9">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Effect transition="in" filter="fade">
                                      <p:cBhvr>
                                        <p:cTn id="35" dur="500"/>
                                        <p:tgtEl>
                                          <p:spTgt spid="9">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1" end="11"/>
                                            </p:txEl>
                                          </p:spTgt>
                                        </p:tgtEl>
                                        <p:attrNameLst>
                                          <p:attrName>style.visibility</p:attrName>
                                        </p:attrNameLst>
                                      </p:cBhvr>
                                      <p:to>
                                        <p:strVal val="visible"/>
                                      </p:to>
                                    </p:set>
                                    <p:animEffect transition="in" filter="fade">
                                      <p:cBhvr>
                                        <p:cTn id="38" dur="500"/>
                                        <p:tgtEl>
                                          <p:spTgt spid="9">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12" end="12"/>
                                            </p:txEl>
                                          </p:spTgt>
                                        </p:tgtEl>
                                        <p:attrNameLst>
                                          <p:attrName>style.visibility</p:attrName>
                                        </p:attrNameLst>
                                      </p:cBhvr>
                                      <p:to>
                                        <p:strVal val="visible"/>
                                      </p:to>
                                    </p:set>
                                    <p:animEffect transition="in" filter="fade">
                                      <p:cBhvr>
                                        <p:cTn id="41" dur="500"/>
                                        <p:tgtEl>
                                          <p:spTgt spid="9">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13" end="13"/>
                                            </p:txEl>
                                          </p:spTgt>
                                        </p:tgtEl>
                                        <p:attrNameLst>
                                          <p:attrName>style.visibility</p:attrName>
                                        </p:attrNameLst>
                                      </p:cBhvr>
                                      <p:to>
                                        <p:strVal val="visible"/>
                                      </p:to>
                                    </p:set>
                                    <p:animEffect transition="in" filter="fade">
                                      <p:cBhvr>
                                        <p:cTn id="44" dur="500"/>
                                        <p:tgtEl>
                                          <p:spTgt spid="9">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14" end="14"/>
                                            </p:txEl>
                                          </p:spTgt>
                                        </p:tgtEl>
                                        <p:attrNameLst>
                                          <p:attrName>style.visibility</p:attrName>
                                        </p:attrNameLst>
                                      </p:cBhvr>
                                      <p:to>
                                        <p:strVal val="visible"/>
                                      </p:to>
                                    </p:set>
                                    <p:animEffect transition="in" filter="fade">
                                      <p:cBhvr>
                                        <p:cTn id="47" dur="500"/>
                                        <p:tgtEl>
                                          <p:spTgt spid="9">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15" end="15"/>
                                            </p:txEl>
                                          </p:spTgt>
                                        </p:tgtEl>
                                        <p:attrNameLst>
                                          <p:attrName>style.visibility</p:attrName>
                                        </p:attrNameLst>
                                      </p:cBhvr>
                                      <p:to>
                                        <p:strVal val="visible"/>
                                      </p:to>
                                    </p:set>
                                    <p:animEffect transition="in" filter="fade">
                                      <p:cBhvr>
                                        <p:cTn id="50" dur="500"/>
                                        <p:tgtEl>
                                          <p:spTgt spid="9">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16" end="16"/>
                                            </p:txEl>
                                          </p:spTgt>
                                        </p:tgtEl>
                                        <p:attrNameLst>
                                          <p:attrName>style.visibility</p:attrName>
                                        </p:attrNameLst>
                                      </p:cBhvr>
                                      <p:to>
                                        <p:strVal val="visible"/>
                                      </p:to>
                                    </p:set>
                                    <p:animEffect transition="in" filter="fade">
                                      <p:cBhvr>
                                        <p:cTn id="53" dur="500"/>
                                        <p:tgtEl>
                                          <p:spTgt spid="9">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17" end="17"/>
                                            </p:txEl>
                                          </p:spTgt>
                                        </p:tgtEl>
                                        <p:attrNameLst>
                                          <p:attrName>style.visibility</p:attrName>
                                        </p:attrNameLst>
                                      </p:cBhvr>
                                      <p:to>
                                        <p:strVal val="visible"/>
                                      </p:to>
                                    </p:set>
                                    <p:animEffect transition="in" filter="fade">
                                      <p:cBhvr>
                                        <p:cTn id="56" dur="500"/>
                                        <p:tgtEl>
                                          <p:spTgt spid="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GT Tributário/ Contábil</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323528" y="692696"/>
            <a:ext cx="8424936" cy="4832092"/>
          </a:xfrm>
          <a:prstGeom prst="rect">
            <a:avLst/>
          </a:prstGeom>
        </p:spPr>
        <p:txBody>
          <a:bodyPr wrap="square">
            <a:spAutoFit/>
          </a:bodyPr>
          <a:lstStyle/>
          <a:p>
            <a:pPr marL="342900" lvl="0" indent="-342900">
              <a:buFont typeface="+mj-lt"/>
              <a:buAutoNum type="arabicPeriod" startAt="3"/>
            </a:pPr>
            <a:r>
              <a:rPr lang="pt-BR" sz="1400" b="1" dirty="0"/>
              <a:t>Consultoria – Tributação na Permuta:</a:t>
            </a:r>
          </a:p>
          <a:p>
            <a:r>
              <a:rPr lang="pt-BR" sz="1400" dirty="0"/>
              <a:t> </a:t>
            </a:r>
          </a:p>
          <a:p>
            <a:pPr marL="342900" indent="-342900">
              <a:buFont typeface="+mj-lt"/>
              <a:buAutoNum type="alphaLcPeriod"/>
            </a:pPr>
            <a:r>
              <a:rPr lang="pt-BR" sz="1400" dirty="0"/>
              <a:t>Postura a ser adotada - questionar o Fisco, ação judicial, aguardar regulamentação da norma</a:t>
            </a:r>
          </a:p>
          <a:p>
            <a:pPr marL="342900" indent="-342900">
              <a:buFont typeface="+mj-lt"/>
              <a:buAutoNum type="alphaLcPeriod"/>
            </a:pPr>
            <a:endParaRPr lang="pt-BR" sz="1400" dirty="0" smtClean="0"/>
          </a:p>
          <a:p>
            <a:pPr marL="342900" indent="-342900">
              <a:buFont typeface="+mj-lt"/>
              <a:buAutoNum type="alphaLcPeriod"/>
            </a:pPr>
            <a:r>
              <a:rPr lang="pt-BR" sz="1400" dirty="0" smtClean="0"/>
              <a:t>Argumentações</a:t>
            </a:r>
            <a:r>
              <a:rPr lang="pt-BR" sz="1400" dirty="0"/>
              <a:t>/ teses para sustentar a não tributação das Permutas</a:t>
            </a:r>
          </a:p>
          <a:p>
            <a:pPr marL="342900" indent="-342900">
              <a:buFont typeface="+mj-lt"/>
              <a:buAutoNum type="alphaLcPeriod"/>
            </a:pPr>
            <a:endParaRPr lang="pt-BR" sz="1400" dirty="0" smtClean="0"/>
          </a:p>
          <a:p>
            <a:pPr marL="342900" indent="-342900">
              <a:buFont typeface="+mj-lt"/>
              <a:buAutoNum type="alphaLcPeriod"/>
            </a:pPr>
            <a:r>
              <a:rPr lang="pt-BR" sz="1400" dirty="0" smtClean="0"/>
              <a:t>Argumentações</a:t>
            </a:r>
            <a:r>
              <a:rPr lang="pt-BR" sz="1400" dirty="0"/>
              <a:t>/ teses para sustentar a não contabilização de risco de contingencias fiscais nos balanços</a:t>
            </a:r>
          </a:p>
          <a:p>
            <a:pPr marL="342900" indent="-342900">
              <a:buFont typeface="+mj-lt"/>
              <a:buAutoNum type="alphaLcPeriod"/>
            </a:pPr>
            <a:endParaRPr lang="pt-BR" sz="1400" dirty="0" smtClean="0"/>
          </a:p>
          <a:p>
            <a:pPr marL="342900" indent="-342900">
              <a:buFont typeface="+mj-lt"/>
              <a:buAutoNum type="alphaLcPeriod"/>
            </a:pPr>
            <a:r>
              <a:rPr lang="pt-BR" sz="1400" dirty="0" smtClean="0"/>
              <a:t>Estrutura </a:t>
            </a:r>
            <a:r>
              <a:rPr lang="pt-BR" sz="1400" dirty="0"/>
              <a:t>jurídica/societária p/ minimizar risco tributário na aquisição de terreno via permuta</a:t>
            </a:r>
          </a:p>
          <a:p>
            <a:pPr marL="742950" lvl="1" indent="-285750">
              <a:buFont typeface="Arial" panose="020B0604020202020204" pitchFamily="34" charset="0"/>
              <a:buChar char="•"/>
            </a:pPr>
            <a:r>
              <a:rPr lang="pt-BR" sz="1400" dirty="0"/>
              <a:t>Opções tributárias nas </a:t>
            </a:r>
            <a:r>
              <a:rPr lang="pt-BR" sz="1400" dirty="0" err="1" smtClean="0"/>
              <a:t>SPEs</a:t>
            </a:r>
            <a:endParaRPr lang="pt-BR" sz="1400" dirty="0"/>
          </a:p>
          <a:p>
            <a:pPr marL="742950" lvl="1" indent="-285750">
              <a:buFont typeface="Arial" panose="020B0604020202020204" pitchFamily="34" charset="0"/>
              <a:buChar char="•"/>
            </a:pPr>
            <a:r>
              <a:rPr lang="pt-BR" sz="1400" dirty="0"/>
              <a:t>Informação específica nos contratos/escritura</a:t>
            </a:r>
          </a:p>
          <a:p>
            <a:pPr marL="342900" indent="-342900">
              <a:buFont typeface="+mj-lt"/>
              <a:buAutoNum type="alphaLcPeriod"/>
            </a:pPr>
            <a:endParaRPr lang="pt-BR" sz="1400" dirty="0" smtClean="0"/>
          </a:p>
          <a:p>
            <a:pPr marL="342900" indent="-342900">
              <a:buFont typeface="+mj-lt"/>
              <a:buAutoNum type="alphaLcPeriod"/>
            </a:pPr>
            <a:r>
              <a:rPr lang="pt-BR" sz="1400" dirty="0" smtClean="0"/>
              <a:t>Se </a:t>
            </a:r>
            <a:r>
              <a:rPr lang="pt-BR" sz="1400" dirty="0"/>
              <a:t>devida a tributação, especificar o momento e base tributária</a:t>
            </a:r>
            <a:r>
              <a:rPr lang="pt-BR" sz="1400" b="1" dirty="0"/>
              <a:t>:</a:t>
            </a:r>
            <a:endParaRPr lang="pt-BR" sz="1400" dirty="0"/>
          </a:p>
          <a:p>
            <a:pPr marL="742950" lvl="1" indent="-285750">
              <a:buFont typeface="Arial" panose="020B0604020202020204" pitchFamily="34" charset="0"/>
              <a:buChar char="•"/>
            </a:pPr>
            <a:r>
              <a:rPr lang="pt-BR" sz="1400" dirty="0"/>
              <a:t>Lucro Presumido</a:t>
            </a:r>
          </a:p>
          <a:p>
            <a:pPr marL="742950" lvl="1" indent="-285750">
              <a:buFont typeface="Arial" panose="020B0604020202020204" pitchFamily="34" charset="0"/>
              <a:buChar char="•"/>
            </a:pPr>
            <a:r>
              <a:rPr lang="pt-BR" sz="1400" dirty="0"/>
              <a:t>Lucro Real: não tributação pela IN n° 107/88 ou tributação pela Lei n° 12.973/14</a:t>
            </a:r>
          </a:p>
          <a:p>
            <a:pPr marL="742950" lvl="1" indent="-285750">
              <a:buFont typeface="Arial" panose="020B0604020202020204" pitchFamily="34" charset="0"/>
              <a:buChar char="•"/>
            </a:pPr>
            <a:r>
              <a:rPr lang="pt-BR" sz="1400" dirty="0"/>
              <a:t>Tributação do IRPJ/CSLL no lucro real e no presumido</a:t>
            </a:r>
          </a:p>
          <a:p>
            <a:pPr marL="742950" lvl="1" indent="-285750">
              <a:buFont typeface="Arial" panose="020B0604020202020204" pitchFamily="34" charset="0"/>
              <a:buChar char="•"/>
            </a:pPr>
            <a:r>
              <a:rPr lang="pt-BR" sz="1400" dirty="0"/>
              <a:t>PIS/</a:t>
            </a:r>
            <a:r>
              <a:rPr lang="pt-BR" sz="1400" dirty="0" err="1"/>
              <a:t>Cofins</a:t>
            </a:r>
            <a:r>
              <a:rPr lang="pt-BR" sz="1400" dirty="0"/>
              <a:t> - regime não-cumulativo (PJ tributada pelo lucro real) e regime cumulativo (PJ tributada pelo lucro presumido)</a:t>
            </a:r>
          </a:p>
          <a:p>
            <a:pPr marL="742950" lvl="1" indent="-285750">
              <a:buFont typeface="Arial" panose="020B0604020202020204" pitchFamily="34" charset="0"/>
              <a:buChar char="•"/>
            </a:pPr>
            <a:r>
              <a:rPr lang="pt-BR" sz="1400" dirty="0"/>
              <a:t>Tributação da permuta no RET</a:t>
            </a:r>
          </a:p>
          <a:p>
            <a:pPr marL="742950" lvl="1" indent="-285750">
              <a:buFont typeface="Arial" panose="020B0604020202020204" pitchFamily="34" charset="0"/>
              <a:buChar char="•"/>
            </a:pPr>
            <a:r>
              <a:rPr lang="pt-BR" sz="1400" dirty="0"/>
              <a:t>Possibilidade da tributação somente 180 dias após RI quando parece ser o momento em que permuta estaria perfeita e acabada.</a:t>
            </a:r>
          </a:p>
        </p:txBody>
      </p:sp>
    </p:spTree>
    <p:extLst>
      <p:ext uri="{BB962C8B-B14F-4D97-AF65-F5344CB8AC3E}">
        <p14:creationId xmlns:p14="http://schemas.microsoft.com/office/powerpoint/2010/main" val="2160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fade">
                                      <p:cBhvr>
                                        <p:cTn id="29" dur="500"/>
                                        <p:tgtEl>
                                          <p:spTgt spid="9">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Effect transition="in" filter="fade">
                                      <p:cBhvr>
                                        <p:cTn id="35" dur="500"/>
                                        <p:tgtEl>
                                          <p:spTgt spid="9">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2" end="12"/>
                                            </p:txEl>
                                          </p:spTgt>
                                        </p:tgtEl>
                                        <p:attrNameLst>
                                          <p:attrName>style.visibility</p:attrName>
                                        </p:attrNameLst>
                                      </p:cBhvr>
                                      <p:to>
                                        <p:strVal val="visible"/>
                                      </p:to>
                                    </p:set>
                                    <p:animEffect transition="in" filter="fade">
                                      <p:cBhvr>
                                        <p:cTn id="38" dur="500"/>
                                        <p:tgtEl>
                                          <p:spTgt spid="9">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13" end="13"/>
                                            </p:txEl>
                                          </p:spTgt>
                                        </p:tgtEl>
                                        <p:attrNameLst>
                                          <p:attrName>style.visibility</p:attrName>
                                        </p:attrNameLst>
                                      </p:cBhvr>
                                      <p:to>
                                        <p:strVal val="visible"/>
                                      </p:to>
                                    </p:set>
                                    <p:animEffect transition="in" filter="fade">
                                      <p:cBhvr>
                                        <p:cTn id="41" dur="500"/>
                                        <p:tgtEl>
                                          <p:spTgt spid="9">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14" end="14"/>
                                            </p:txEl>
                                          </p:spTgt>
                                        </p:tgtEl>
                                        <p:attrNameLst>
                                          <p:attrName>style.visibility</p:attrName>
                                        </p:attrNameLst>
                                      </p:cBhvr>
                                      <p:to>
                                        <p:strVal val="visible"/>
                                      </p:to>
                                    </p:set>
                                    <p:animEffect transition="in" filter="fade">
                                      <p:cBhvr>
                                        <p:cTn id="44" dur="500"/>
                                        <p:tgtEl>
                                          <p:spTgt spid="9">
                                            <p:txEl>
                                              <p:pRg st="14" end="1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15" end="15"/>
                                            </p:txEl>
                                          </p:spTgt>
                                        </p:tgtEl>
                                        <p:attrNameLst>
                                          <p:attrName>style.visibility</p:attrName>
                                        </p:attrNameLst>
                                      </p:cBhvr>
                                      <p:to>
                                        <p:strVal val="visible"/>
                                      </p:to>
                                    </p:set>
                                    <p:animEffect transition="in" filter="fade">
                                      <p:cBhvr>
                                        <p:cTn id="47" dur="500"/>
                                        <p:tgtEl>
                                          <p:spTgt spid="9">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16" end="16"/>
                                            </p:txEl>
                                          </p:spTgt>
                                        </p:tgtEl>
                                        <p:attrNameLst>
                                          <p:attrName>style.visibility</p:attrName>
                                        </p:attrNameLst>
                                      </p:cBhvr>
                                      <p:to>
                                        <p:strVal val="visible"/>
                                      </p:to>
                                    </p:set>
                                    <p:animEffect transition="in" filter="fade">
                                      <p:cBhvr>
                                        <p:cTn id="50" dur="500"/>
                                        <p:tgtEl>
                                          <p:spTgt spid="9">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17" end="17"/>
                                            </p:txEl>
                                          </p:spTgt>
                                        </p:tgtEl>
                                        <p:attrNameLst>
                                          <p:attrName>style.visibility</p:attrName>
                                        </p:attrNameLst>
                                      </p:cBhvr>
                                      <p:to>
                                        <p:strVal val="visible"/>
                                      </p:to>
                                    </p:set>
                                    <p:animEffect transition="in" filter="fade">
                                      <p:cBhvr>
                                        <p:cTn id="53" dur="500"/>
                                        <p:tgtEl>
                                          <p:spTgt spid="9">
                                            <p:txEl>
                                              <p:pRg st="17" end="1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18" end="18"/>
                                            </p:txEl>
                                          </p:spTgt>
                                        </p:tgtEl>
                                        <p:attrNameLst>
                                          <p:attrName>style.visibility</p:attrName>
                                        </p:attrNameLst>
                                      </p:cBhvr>
                                      <p:to>
                                        <p:strVal val="visible"/>
                                      </p:to>
                                    </p:set>
                                    <p:animEffect transition="in" filter="fade">
                                      <p:cBhvr>
                                        <p:cTn id="56" dur="500"/>
                                        <p:tgtEl>
                                          <p:spTgt spid="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GT Tributário/ Contábil</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323528" y="692696"/>
            <a:ext cx="8424936" cy="307777"/>
          </a:xfrm>
          <a:prstGeom prst="rect">
            <a:avLst/>
          </a:prstGeom>
        </p:spPr>
        <p:txBody>
          <a:bodyPr wrap="square">
            <a:spAutoFit/>
          </a:bodyPr>
          <a:lstStyle/>
          <a:p>
            <a:pPr lvl="0"/>
            <a:r>
              <a:rPr lang="pt-BR" sz="1400" b="1" dirty="0" smtClean="0"/>
              <a:t>Orçamentos Solicitados:</a:t>
            </a:r>
            <a:endParaRPr lang="pt-BR" sz="1400" b="1" dirty="0"/>
          </a:p>
        </p:txBody>
      </p:sp>
      <p:graphicFrame>
        <p:nvGraphicFramePr>
          <p:cNvPr id="2" name="Tabela 1"/>
          <p:cNvGraphicFramePr>
            <a:graphicFrameLocks noGrp="1"/>
          </p:cNvGraphicFramePr>
          <p:nvPr>
            <p:extLst>
              <p:ext uri="{D42A27DB-BD31-4B8C-83A1-F6EECF244321}">
                <p14:modId xmlns:p14="http://schemas.microsoft.com/office/powerpoint/2010/main" val="2834929478"/>
              </p:ext>
            </p:extLst>
          </p:nvPr>
        </p:nvGraphicFramePr>
        <p:xfrm>
          <a:off x="0" y="1552780"/>
          <a:ext cx="9144000" cy="3460567"/>
        </p:xfrm>
        <a:graphic>
          <a:graphicData uri="http://schemas.openxmlformats.org/drawingml/2006/table">
            <a:tbl>
              <a:tblPr>
                <a:tableStyleId>{3C2FFA5D-87B4-456A-9821-1D502468CF0F}</a:tableStyleId>
              </a:tblPr>
              <a:tblGrid>
                <a:gridCol w="2725802"/>
                <a:gridCol w="1824934"/>
                <a:gridCol w="1531088"/>
                <a:gridCol w="1531088"/>
                <a:gridCol w="1531088"/>
              </a:tblGrid>
              <a:tr h="533786">
                <a:tc>
                  <a:txBody>
                    <a:bodyPr/>
                    <a:lstStyle/>
                    <a:p>
                      <a:pPr algn="ctr" fontAlgn="t"/>
                      <a:r>
                        <a:rPr lang="pt-BR" sz="1300" u="none" strike="noStrike" dirty="0">
                          <a:effectLst/>
                        </a:rPr>
                        <a:t>Escritório</a:t>
                      </a:r>
                      <a:endParaRPr lang="pt-BR" sz="1300" b="1" i="0" u="none" strike="noStrike" dirty="0">
                        <a:solidFill>
                          <a:srgbClr val="000000"/>
                        </a:solidFill>
                        <a:effectLst/>
                        <a:latin typeface="Calibri" panose="020F0502020204030204" pitchFamily="34" charset="0"/>
                      </a:endParaRPr>
                    </a:p>
                  </a:txBody>
                  <a:tcPr marL="11605" marR="11605" marT="11605" marB="0"/>
                </a:tc>
                <a:tc>
                  <a:txBody>
                    <a:bodyPr/>
                    <a:lstStyle/>
                    <a:p>
                      <a:pPr algn="ctr" fontAlgn="t"/>
                      <a:r>
                        <a:rPr lang="pt-BR" sz="1300" u="none" strike="noStrike" dirty="0">
                          <a:effectLst/>
                        </a:rPr>
                        <a:t>Contato</a:t>
                      </a:r>
                      <a:endParaRPr lang="pt-BR" sz="1300" b="1" i="0" u="none" strike="noStrike" dirty="0">
                        <a:solidFill>
                          <a:srgbClr val="000000"/>
                        </a:solidFill>
                        <a:effectLst/>
                        <a:latin typeface="Calibri" panose="020F0502020204030204" pitchFamily="34" charset="0"/>
                      </a:endParaRPr>
                    </a:p>
                  </a:txBody>
                  <a:tcPr marL="11605" marR="11605" marT="11605" marB="0"/>
                </a:tc>
                <a:tc>
                  <a:txBody>
                    <a:bodyPr/>
                    <a:lstStyle/>
                    <a:p>
                      <a:pPr algn="ctr" fontAlgn="t"/>
                      <a:r>
                        <a:rPr lang="pt-BR" sz="1300" u="none" strike="noStrike" dirty="0" smtClean="0">
                          <a:effectLst/>
                        </a:rPr>
                        <a:t>Contencioso</a:t>
                      </a:r>
                    </a:p>
                    <a:p>
                      <a:pPr algn="ctr" fontAlgn="t"/>
                      <a:r>
                        <a:rPr lang="pt-BR" sz="1300" u="none" strike="noStrike" dirty="0" smtClean="0">
                          <a:effectLst/>
                        </a:rPr>
                        <a:t>Tributação </a:t>
                      </a:r>
                      <a:r>
                        <a:rPr lang="pt-BR" sz="1300" u="none" strike="noStrike" dirty="0">
                          <a:effectLst/>
                        </a:rPr>
                        <a:t>em Receitas Financeiras</a:t>
                      </a:r>
                      <a:endParaRPr lang="pt-BR" sz="1300" b="1" i="0" u="none" strike="noStrike" dirty="0">
                        <a:solidFill>
                          <a:srgbClr val="000000"/>
                        </a:solidFill>
                        <a:effectLst/>
                        <a:latin typeface="Calibri" panose="020F0502020204030204" pitchFamily="34" charset="0"/>
                      </a:endParaRPr>
                    </a:p>
                  </a:txBody>
                  <a:tcPr marL="11605" marR="11605" marT="11605" marB="0"/>
                </a:tc>
                <a:tc>
                  <a:txBody>
                    <a:bodyPr/>
                    <a:lstStyle/>
                    <a:p>
                      <a:pPr algn="ctr" fontAlgn="t"/>
                      <a:r>
                        <a:rPr lang="pt-BR" sz="1300" u="none" strike="noStrike" dirty="0" smtClean="0">
                          <a:effectLst/>
                        </a:rPr>
                        <a:t>Contencioso</a:t>
                      </a:r>
                    </a:p>
                    <a:p>
                      <a:pPr algn="ctr" fontAlgn="t"/>
                      <a:r>
                        <a:rPr lang="pt-BR" sz="1300" u="none" strike="noStrike" dirty="0" smtClean="0">
                          <a:effectLst/>
                        </a:rPr>
                        <a:t>Tributação </a:t>
                      </a:r>
                      <a:r>
                        <a:rPr lang="pt-BR" sz="1300" u="none" strike="noStrike" dirty="0">
                          <a:effectLst/>
                        </a:rPr>
                        <a:t>em RF de Contratos</a:t>
                      </a:r>
                      <a:endParaRPr lang="pt-BR" sz="1300" b="1" i="0" u="none" strike="noStrike" dirty="0">
                        <a:solidFill>
                          <a:srgbClr val="000000"/>
                        </a:solidFill>
                        <a:effectLst/>
                        <a:latin typeface="Calibri" panose="020F0502020204030204" pitchFamily="34" charset="0"/>
                      </a:endParaRPr>
                    </a:p>
                  </a:txBody>
                  <a:tcPr marL="11605" marR="11605" marT="11605" marB="0"/>
                </a:tc>
                <a:tc>
                  <a:txBody>
                    <a:bodyPr/>
                    <a:lstStyle/>
                    <a:p>
                      <a:pPr algn="ctr" fontAlgn="t"/>
                      <a:r>
                        <a:rPr lang="pt-BR" sz="1300" u="none" strike="noStrike" dirty="0" smtClean="0">
                          <a:effectLst/>
                        </a:rPr>
                        <a:t>Consultoria</a:t>
                      </a:r>
                    </a:p>
                    <a:p>
                      <a:pPr algn="ctr" fontAlgn="t"/>
                      <a:r>
                        <a:rPr lang="pt-BR" sz="1300" u="none" strike="noStrike" dirty="0" smtClean="0">
                          <a:effectLst/>
                        </a:rPr>
                        <a:t>Tributação </a:t>
                      </a:r>
                      <a:r>
                        <a:rPr lang="pt-BR" sz="1300" u="none" strike="noStrike" dirty="0">
                          <a:effectLst/>
                        </a:rPr>
                        <a:t>na Permuta</a:t>
                      </a:r>
                      <a:endParaRPr lang="pt-BR" sz="1300" b="1" i="0" u="none" strike="noStrike" dirty="0">
                        <a:solidFill>
                          <a:srgbClr val="000000"/>
                        </a:solidFill>
                        <a:effectLst/>
                        <a:latin typeface="Calibri" panose="020F0502020204030204" pitchFamily="34" charset="0"/>
                      </a:endParaRPr>
                    </a:p>
                  </a:txBody>
                  <a:tcPr marL="11605" marR="11605" marT="11605" marB="0"/>
                </a:tc>
              </a:tr>
              <a:tr h="475767">
                <a:tc>
                  <a:txBody>
                    <a:bodyPr/>
                    <a:lstStyle/>
                    <a:p>
                      <a:pPr algn="l" fontAlgn="t"/>
                      <a:r>
                        <a:rPr lang="pt-BR" sz="1300" u="none" strike="noStrike" dirty="0">
                          <a:effectLst/>
                        </a:rPr>
                        <a:t>Almeida Prado, Paes, Caruso e </a:t>
                      </a:r>
                      <a:r>
                        <a:rPr lang="pt-BR" sz="1300" u="none" strike="noStrike" dirty="0" err="1">
                          <a:effectLst/>
                        </a:rPr>
                        <a:t>Colauto</a:t>
                      </a:r>
                      <a:r>
                        <a:rPr lang="pt-BR" sz="1300" u="none" strike="noStrike" dirty="0">
                          <a:effectLst/>
                        </a:rPr>
                        <a:t> Consultoria Empresarial</a:t>
                      </a:r>
                      <a:endParaRPr lang="pt-BR" sz="13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a:effectLst/>
                        </a:rPr>
                        <a:t>Luiz Paes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 </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 </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r>
              <a:tr h="475767">
                <a:tc>
                  <a:txBody>
                    <a:bodyPr/>
                    <a:lstStyle/>
                    <a:p>
                      <a:pPr algn="l" fontAlgn="t"/>
                      <a:r>
                        <a:rPr lang="pt-BR" sz="1300" u="none" strike="noStrike" dirty="0">
                          <a:effectLst/>
                        </a:rPr>
                        <a:t>Mattos Filho, Veiga Filho, Marrey Jr. e </a:t>
                      </a:r>
                      <a:r>
                        <a:rPr lang="pt-BR" sz="1300" u="none" strike="noStrike" dirty="0" err="1">
                          <a:effectLst/>
                        </a:rPr>
                        <a:t>Quiroga</a:t>
                      </a:r>
                      <a:r>
                        <a:rPr lang="pt-BR" sz="1300" u="none" strike="noStrike" dirty="0">
                          <a:effectLst/>
                        </a:rPr>
                        <a:t> Advogados</a:t>
                      </a:r>
                      <a:endParaRPr lang="pt-BR" sz="13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dirty="0">
                          <a:effectLst/>
                        </a:rPr>
                        <a:t>João Marcos</a:t>
                      </a:r>
                      <a:endParaRPr lang="pt-BR" sz="13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r>
              <a:tr h="475767">
                <a:tc>
                  <a:txBody>
                    <a:bodyPr/>
                    <a:lstStyle/>
                    <a:p>
                      <a:pPr algn="l" fontAlgn="t"/>
                      <a:r>
                        <a:rPr lang="pt-BR" sz="1300" u="none" strike="noStrike">
                          <a:effectLst/>
                        </a:rPr>
                        <a:t>SABZ Advogados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dirty="0">
                          <a:effectLst/>
                        </a:rPr>
                        <a:t>Cesar </a:t>
                      </a:r>
                      <a:r>
                        <a:rPr lang="pt-BR" sz="1300" u="none" strike="noStrike" dirty="0" err="1">
                          <a:effectLst/>
                        </a:rPr>
                        <a:t>Lucca</a:t>
                      </a:r>
                      <a:endParaRPr lang="pt-BR" sz="13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 </a:t>
                      </a:r>
                      <a:r>
                        <a:rPr lang="pt-BR" sz="2000" u="none" strike="noStrike" dirty="0" smtClean="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 </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r>
              <a:tr h="475767">
                <a:tc>
                  <a:txBody>
                    <a:bodyPr/>
                    <a:lstStyle/>
                    <a:p>
                      <a:pPr algn="l" fontAlgn="t"/>
                      <a:r>
                        <a:rPr lang="pt-BR" sz="1300" u="none" strike="noStrike">
                          <a:effectLst/>
                        </a:rPr>
                        <a:t>Barbosa Mussnich Aragão Advogados</a:t>
                      </a:r>
                      <a:br>
                        <a:rPr lang="pt-BR" sz="1300" u="none" strike="noStrike">
                          <a:effectLst/>
                        </a:rPr>
                      </a:br>
                      <a:r>
                        <a:rPr lang="pt-BR" sz="1300" u="none" strike="noStrike">
                          <a:effectLst/>
                        </a:rPr>
                        <a:t>BMA</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a:effectLst/>
                        </a:rPr>
                        <a:t>Vivian Casanova</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r>
              <a:tr h="475767">
                <a:tc>
                  <a:txBody>
                    <a:bodyPr/>
                    <a:lstStyle/>
                    <a:p>
                      <a:pPr algn="l" fontAlgn="t"/>
                      <a:r>
                        <a:rPr lang="pt-BR" sz="1300" u="none" strike="noStrike">
                          <a:effectLst/>
                        </a:rPr>
                        <a:t>Demarest Advogados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a:effectLst/>
                        </a:rPr>
                        <a:t>Catarina Rodrigues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dirty="0">
                          <a:effectLst/>
                        </a:rPr>
                        <a:t>x</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r>
              <a:tr h="475767">
                <a:tc>
                  <a:txBody>
                    <a:bodyPr/>
                    <a:lstStyle/>
                    <a:p>
                      <a:pPr algn="l" fontAlgn="t"/>
                      <a:r>
                        <a:rPr lang="pt-BR" sz="1300" u="none" strike="noStrike">
                          <a:effectLst/>
                        </a:rPr>
                        <a:t>Lacaz Martins, Pereira Neto, Gurevich e Schoueri Advogados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1300" u="none" strike="noStrike">
                          <a:effectLst/>
                        </a:rPr>
                        <a:t>Ricardo Lacaz Martins</a:t>
                      </a:r>
                      <a:endParaRPr lang="pt-BR" sz="13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ctr" fontAlgn="t"/>
                      <a:r>
                        <a:rPr lang="pt-BR" sz="2000" u="none" strike="noStrike">
                          <a:effectLst/>
                        </a:rPr>
                        <a:t>x</a:t>
                      </a:r>
                      <a:endParaRPr lang="pt-BR" sz="2000" b="0" i="0" u="none" strike="noStrike">
                        <a:solidFill>
                          <a:srgbClr val="000000"/>
                        </a:solidFill>
                        <a:effectLst/>
                        <a:latin typeface="Calibri" panose="020F0502020204030204" pitchFamily="34" charset="0"/>
                      </a:endParaRPr>
                    </a:p>
                  </a:txBody>
                  <a:tcPr marL="11605" marR="11605" marT="11605" marB="0">
                    <a:solidFill>
                      <a:schemeClr val="bg1">
                        <a:lumMod val="85000"/>
                      </a:schemeClr>
                    </a:solidFill>
                  </a:tcPr>
                </a:tc>
                <a:tc>
                  <a:txBody>
                    <a:bodyPr/>
                    <a:lstStyle/>
                    <a:p>
                      <a:pPr algn="l" fontAlgn="t"/>
                      <a:r>
                        <a:rPr lang="pt-BR" sz="2000" u="none" strike="noStrike" dirty="0">
                          <a:effectLst/>
                        </a:rPr>
                        <a:t> </a:t>
                      </a:r>
                      <a:endParaRPr lang="pt-BR" sz="2000" b="0" i="0" u="none" strike="noStrike" dirty="0">
                        <a:solidFill>
                          <a:srgbClr val="000000"/>
                        </a:solidFill>
                        <a:effectLst/>
                        <a:latin typeface="Calibri" panose="020F0502020204030204" pitchFamily="34" charset="0"/>
                      </a:endParaRPr>
                    </a:p>
                  </a:txBody>
                  <a:tcPr marL="11605" marR="11605" marT="11605" marB="0">
                    <a:solidFill>
                      <a:schemeClr val="bg1">
                        <a:lumMod val="85000"/>
                      </a:schemeClr>
                    </a:solidFill>
                  </a:tcPr>
                </a:tc>
              </a:tr>
            </a:tbl>
          </a:graphicData>
        </a:graphic>
      </p:graphicFrame>
    </p:spTree>
    <p:extLst>
      <p:ext uri="{BB962C8B-B14F-4D97-AF65-F5344CB8AC3E}">
        <p14:creationId xmlns:p14="http://schemas.microsoft.com/office/powerpoint/2010/main" val="168614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Regulatório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12:30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984825731"/>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 modelo 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179512" y="1938690"/>
            <a:ext cx="3816424" cy="3722558"/>
          </a:xfrm>
          <a:prstGeom prst="rect">
            <a:avLst/>
          </a:prstGeom>
        </p:spPr>
        <p:txBody>
          <a:bodyPr wrap="square">
            <a:spAutoFit/>
          </a:bodyPr>
          <a:lstStyle/>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Segurança </a:t>
            </a:r>
            <a:r>
              <a:rPr lang="pt-BR" sz="13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Aprovação de </a:t>
            </a:r>
            <a:r>
              <a:rPr lang="pt-BR" sz="13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Processos </a:t>
            </a:r>
            <a:r>
              <a:rPr lang="pt-BR" sz="1300" dirty="0">
                <a:latin typeface="Tahoma" panose="020B0604030504040204" pitchFamily="34" charset="0"/>
                <a:ea typeface="Tahoma" panose="020B0604030504040204" pitchFamily="34" charset="0"/>
                <a:cs typeface="Tahoma" panose="020B0604030504040204" pitchFamily="34" charset="0"/>
              </a:rPr>
              <a:t>declaratórios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Balcão </a:t>
            </a:r>
            <a:r>
              <a:rPr lang="pt-BR" sz="13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Direito de Protocolo com regramento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4355977" y="3311896"/>
            <a:ext cx="4644007" cy="2925416"/>
          </a:xfrm>
          <a:prstGeom prst="rect">
            <a:avLst/>
          </a:prstGeom>
        </p:spPr>
        <p:txBody>
          <a:bodyPr wrap="square">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Obra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r>
              <a:rPr lang="pt-BR" sz="1300" dirty="0" smtClean="0">
                <a:latin typeface="Tahoma" panose="020B0604030504040204" pitchFamily="34" charset="0"/>
                <a:ea typeface="Tahoma" panose="020B0604030504040204" pitchFamily="34" charset="0"/>
                <a:cs typeface="Tahoma" panose="020B0604030504040204" pitchFamily="34" charset="0"/>
              </a:rPr>
              <a:t> à cadeia produtiva</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Modulação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Terceirização, trabalho </a:t>
            </a:r>
            <a:r>
              <a:rPr lang="pt-BR" sz="1300" dirty="0">
                <a:latin typeface="Tahoma" panose="020B0604030504040204" pitchFamily="34" charset="0"/>
                <a:ea typeface="Tahoma" panose="020B0604030504040204" pitchFamily="34" charset="0"/>
                <a:cs typeface="Tahoma" panose="020B0604030504040204" pitchFamily="34" charset="0"/>
              </a:rPr>
              <a:t>análogo </a:t>
            </a:r>
            <a:r>
              <a:rPr lang="pt-BR" sz="1300" dirty="0" smtClean="0">
                <a:latin typeface="Tahoma" panose="020B0604030504040204" pitchFamily="34" charset="0"/>
                <a:ea typeface="Tahoma" panose="020B0604030504040204" pitchFamily="34" charset="0"/>
                <a:cs typeface="Tahoma" panose="020B0604030504040204" pitchFamily="34" charset="0"/>
              </a:rPr>
              <a:t>à escravidão: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Tributação: ISS, bi- </a:t>
            </a:r>
            <a:r>
              <a:rPr lang="pt-BR" sz="1300" dirty="0">
                <a:latin typeface="Tahoma" panose="020B0604030504040204" pitchFamily="34" charset="0"/>
                <a:ea typeface="Tahoma" panose="020B0604030504040204" pitchFamily="34" charset="0"/>
                <a:cs typeface="Tahoma" panose="020B0604030504040204" pitchFamily="34" charset="0"/>
              </a:rPr>
              <a:t>tributação </a:t>
            </a:r>
            <a:r>
              <a:rPr lang="pt-BR" sz="1300" dirty="0" smtClean="0">
                <a:latin typeface="Tahoma" panose="020B0604030504040204" pitchFamily="34" charset="0"/>
                <a:ea typeface="Tahoma" panose="020B0604030504040204" pitchFamily="34" charset="0"/>
                <a:cs typeface="Tahoma" panose="020B0604030504040204" pitchFamily="34" charset="0"/>
              </a:rPr>
              <a:t>obras, ICMS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3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Entrega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3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Garantias </a:t>
            </a:r>
            <a:r>
              <a:rPr lang="pt-BR" sz="1300" dirty="0">
                <a:latin typeface="Tahoma" panose="020B0604030504040204" pitchFamily="34" charset="0"/>
                <a:ea typeface="Tahoma" panose="020B0604030504040204" pitchFamily="34" charset="0"/>
                <a:cs typeface="Tahoma" panose="020B0604030504040204" pitchFamily="34" charset="0"/>
              </a:rPr>
              <a:t>segundo Norma de </a:t>
            </a:r>
            <a:r>
              <a:rPr lang="pt-BR" sz="1300" dirty="0" smtClean="0">
                <a:latin typeface="Tahoma" panose="020B0604030504040204" pitchFamily="34" charset="0"/>
                <a:ea typeface="Tahoma" panose="020B0604030504040204" pitchFamily="34" charset="0"/>
                <a:cs typeface="Tahoma" panose="020B0604030504040204" pitchFamily="34" charset="0"/>
              </a:rPr>
              <a:t>Desempenho</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1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3965766" y="1213091"/>
            <a:ext cx="288032" cy="5645137"/>
          </a:xfrm>
          <a:prstGeom prst="rect">
            <a:avLst/>
          </a:prstGeom>
        </p:spPr>
      </p:pic>
      <p:sp>
        <p:nvSpPr>
          <p:cNvPr id="9" name="Retângulo 8"/>
          <p:cNvSpPr/>
          <p:nvPr/>
        </p:nvSpPr>
        <p:spPr>
          <a:xfrm>
            <a:off x="4355976" y="1957567"/>
            <a:ext cx="4104454" cy="1183401"/>
          </a:xfrm>
          <a:prstGeom prst="rect">
            <a:avLst/>
          </a:prstGeom>
          <a:solidFill>
            <a:schemeClr val="accent1"/>
          </a:solidFill>
          <a:ln w="28575">
            <a:solidFill>
              <a:schemeClr val="accent1"/>
            </a:solidFill>
          </a:ln>
        </p:spPr>
        <p:txBody>
          <a:bodyPr wrap="square">
            <a:spAutoFit/>
          </a:bodyPr>
          <a:lstStyle/>
          <a:p>
            <a:pPr>
              <a:spcBef>
                <a:spcPts val="600"/>
              </a:spcBef>
              <a:buClr>
                <a:schemeClr val="tx1"/>
              </a:buClr>
            </a:pPr>
            <a:r>
              <a:rPr lang="pt-BR" sz="13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vendas/negócios</a:t>
            </a:r>
            <a:endParaRPr lang="pt-BR" sz="13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Corretagem</a:t>
            </a: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Compromisso de Compra e Venda- </a:t>
            </a:r>
            <a:r>
              <a:rPr lang="pt-BR" sz="13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Repasses/ registros – registro eletrônico</a:t>
            </a:r>
            <a:endParaRPr lang="pt-BR" sz="13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07504" y="692696"/>
            <a:ext cx="8784976" cy="880241"/>
          </a:xfrm>
          <a:prstGeom prst="rect">
            <a:avLst/>
          </a:prstGeom>
        </p:spPr>
        <p:txBody>
          <a:bodyPr wrap="square">
            <a:spAutoFit/>
          </a:bodyPr>
          <a:lstStyle/>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 Incorporação Imobiliária hoje é impactada por relevantes pontos de conflitos e insegurança, com prejuízo para os compradores, empresas e sociedade como um todo.</a:t>
            </a:r>
          </a:p>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Na sua urgente revisão, destaca-se o Modelo de Negócios.</a:t>
            </a:r>
          </a:p>
        </p:txBody>
      </p:sp>
    </p:spTree>
    <p:extLst>
      <p:ext uri="{BB962C8B-B14F-4D97-AF65-F5344CB8AC3E}">
        <p14:creationId xmlns:p14="http://schemas.microsoft.com/office/powerpoint/2010/main" val="536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092607"/>
          </a:xfrm>
          <a:prstGeom prst="rect">
            <a:avLst/>
          </a:prstGeom>
          <a:noFill/>
        </p:spPr>
        <p:txBody>
          <a:bodyPr wrap="square" rtlCol="0">
            <a:spAutoFit/>
          </a:bodyPr>
          <a:lstStyle/>
          <a:p>
            <a:pPr>
              <a:spcBef>
                <a:spcPts val="600"/>
              </a:spcBef>
            </a:pPr>
            <a:r>
              <a:rPr lang="pt-BR" sz="1300" dirty="0" smtClean="0">
                <a:latin typeface="Tahoma" panose="020B0604030504040204" pitchFamily="34" charset="0"/>
                <a:ea typeface="Tahoma" panose="020B0604030504040204" pitchFamily="34" charset="0"/>
                <a:cs typeface="Tahoma" panose="020B0604030504040204" pitchFamily="34" charset="0"/>
              </a:rPr>
              <a:t>As </a:t>
            </a:r>
            <a:r>
              <a:rPr lang="pt-BR" sz="13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9277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492716"/>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Compreender </a:t>
            </a:r>
            <a:r>
              <a:rPr lang="pt-BR" sz="13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300" dirty="0" smtClean="0">
                <a:latin typeface="Tahoma" panose="020B0604030504040204" pitchFamily="34" charset="0"/>
                <a:ea typeface="Tahoma" panose="020B0604030504040204" pitchFamily="34" charset="0"/>
                <a:cs typeface="Tahoma" panose="020B0604030504040204" pitchFamily="34" charset="0"/>
              </a:rPr>
              <a:t>reúne, </a:t>
            </a:r>
            <a:r>
              <a:rPr lang="pt-BR" sz="13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209288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Protestar </a:t>
            </a:r>
            <a:r>
              <a:rPr lang="pt-BR" sz="13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Processo geral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836712"/>
            <a:ext cx="8136904" cy="5826210"/>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agenda interna de </a:t>
            </a:r>
            <a:r>
              <a:rPr lang="pt-BR" sz="1400" dirty="0" smtClean="0">
                <a:latin typeface="Tahoma" panose="020B0604030504040204" pitchFamily="34" charset="0"/>
                <a:ea typeface="Tahoma" panose="020B0604030504040204" pitchFamily="34" charset="0"/>
                <a:cs typeface="Tahoma" panose="020B0604030504040204" pitchFamily="34" charset="0"/>
              </a:rPr>
              <a:t>discussões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inicial com 8 a 12 </a:t>
            </a:r>
            <a:r>
              <a:rPr lang="pt-BR" sz="1400" dirty="0" smtClean="0">
                <a:latin typeface="Tahoma" panose="020B0604030504040204" pitchFamily="34" charset="0"/>
                <a:ea typeface="Tahoma" panose="020B0604030504040204" pitchFamily="34" charset="0"/>
                <a:cs typeface="Tahoma" panose="020B0604030504040204" pitchFamily="34" charset="0"/>
              </a:rPr>
              <a:t>pessoas – 29/7. Grupo participante: Leo, Novellino, Nick, Ronaldo, Joseph, Maria Fernanda, Paulo Aridan, Renato, Jairo, França, Luiz Fernando, Fábio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motivacional com principais executivos das empresas – Conselho Deliberativo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em Marco Regulatório em face de alternati</a:t>
            </a:r>
            <a:r>
              <a:rPr lang="pt-BR" sz="1400" b="1" dirty="0" smtClean="0">
                <a:latin typeface="Tahoma" panose="020B0604030504040204" pitchFamily="34" charset="0"/>
                <a:ea typeface="Tahoma" panose="020B0604030504040204" pitchFamily="34" charset="0"/>
                <a:cs typeface="Tahoma" panose="020B0604030504040204" pitchFamily="34" charset="0"/>
              </a:rPr>
              <a:t>vas (</a:t>
            </a:r>
            <a:r>
              <a:rPr lang="pt-BR" sz="1400" dirty="0" smtClean="0">
                <a:latin typeface="Tahoma" panose="020B0604030504040204" pitchFamily="34" charset="0"/>
                <a:ea typeface="Tahoma" panose="020B0604030504040204" pitchFamily="34" charset="0"/>
                <a:cs typeface="Tahoma" panose="020B0604030504040204" pitchFamily="34" charset="0"/>
              </a:rPr>
              <a:t>Agência reguladora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Caixa vs. Agência no crédito, fiscalização Min. Cidades; auto-regulamentação)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Por tema</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a:t>
            </a:r>
            <a:r>
              <a:rPr lang="pt-BR" sz="1400" dirty="0">
                <a:latin typeface="Tahoma" panose="020B0604030504040204" pitchFamily="34" charset="0"/>
                <a:ea typeface="Tahoma" panose="020B0604030504040204" pitchFamily="34" charset="0"/>
                <a:cs typeface="Tahoma" panose="020B0604030504040204" pitchFamily="34" charset="0"/>
              </a:rPr>
              <a:t>das forças envolvidas e participações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participação de entidades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Considerações </a:t>
            </a:r>
            <a:r>
              <a:rPr lang="pt-BR" sz="1400" dirty="0">
                <a:latin typeface="Tahoma" panose="020B0604030504040204" pitchFamily="34" charset="0"/>
                <a:ea typeface="Tahoma" panose="020B0604030504040204" pitchFamily="34" charset="0"/>
                <a:cs typeface="Tahoma" panose="020B0604030504040204" pitchFamily="34" charset="0"/>
              </a:rPr>
              <a:t>gerais sobre resultados a serem esperados</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474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5666167"/>
          </a:xfrm>
          <a:prstGeom prst="rect">
            <a:avLst/>
          </a:prstGeom>
        </p:spPr>
        <p:txBody>
          <a:bodyPr wrap="square">
            <a:spAutoFit/>
          </a:bodyPr>
          <a:lstStyle/>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O modelo de negócios – vendas, distrato, financiamentos</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Curto Prazo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Mesa Ministério da Fazenda (18/8), Senador </a:t>
            </a:r>
            <a:r>
              <a:rPr lang="pt-BR" sz="1400" dirty="0">
                <a:latin typeface="Tahoma" panose="020B0604030504040204" pitchFamily="34" charset="0"/>
                <a:ea typeface="Tahoma" panose="020B0604030504040204" pitchFamily="34" charset="0"/>
                <a:cs typeface="Tahoma" panose="020B0604030504040204" pitchFamily="34" charset="0"/>
              </a:rPr>
              <a:t>R</a:t>
            </a:r>
            <a:r>
              <a:rPr lang="pt-BR" sz="1400" dirty="0" smtClean="0">
                <a:latin typeface="Tahoma" panose="020B0604030504040204" pitchFamily="34" charset="0"/>
                <a:ea typeface="Tahoma" panose="020B0604030504040204" pitchFamily="34" charset="0"/>
                <a:cs typeface="Tahoma" panose="020B0604030504040204" pitchFamily="34" charset="0"/>
              </a:rPr>
              <a:t>omero Jucá</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firmes </a:t>
            </a:r>
            <a:r>
              <a:rPr lang="pt-BR" sz="1400" dirty="0" smtClean="0">
                <a:latin typeface="Tahoma" panose="020B0604030504040204" pitchFamily="34" charset="0"/>
                <a:ea typeface="Tahoma" panose="020B0604030504040204" pitchFamily="34" charset="0"/>
                <a:cs typeface="Tahoma" panose="020B0604030504040204" pitchFamily="34" charset="0"/>
              </a:rPr>
              <a:t>- o que queremos vs. modelo que se tem</a:t>
            </a:r>
          </a:p>
          <a:p>
            <a:pPr marL="638175" lvl="2" indent="-180975">
              <a:lnSpc>
                <a:spcPct val="110000"/>
              </a:lnSpc>
              <a:spcBef>
                <a:spcPts val="600"/>
              </a:spcBef>
              <a:buClr>
                <a:schemeClr val="tx1"/>
              </a:buClr>
              <a:buFont typeface="Tahoma" panose="020B0604030504040204" pitchFamily="34" charset="0"/>
              <a:buChar char="›"/>
            </a:pP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 PL – Celso </a:t>
            </a:r>
            <a:r>
              <a:rPr lang="pt-BR" sz="1400" dirty="0" err="1" smtClean="0">
                <a:latin typeface="Tahoma" panose="020B0604030504040204" pitchFamily="34" charset="0"/>
                <a:ea typeface="Tahoma" panose="020B0604030504040204" pitchFamily="34" charset="0"/>
                <a:cs typeface="Tahoma" panose="020B0604030504040204" pitchFamily="34" charset="0"/>
              </a:rPr>
              <a:t>Russomanno</a:t>
            </a:r>
            <a:r>
              <a:rPr lang="pt-BR" sz="1400" dirty="0" smtClean="0">
                <a:latin typeface="Tahoma" panose="020B0604030504040204" pitchFamily="34" charset="0"/>
                <a:ea typeface="Tahoma" panose="020B0604030504040204" pitchFamily="34" charset="0"/>
                <a:cs typeface="Tahoma" panose="020B0604030504040204" pitchFamily="34" charset="0"/>
              </a:rPr>
              <a:t>, INADEC - JK</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Médio Prazo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Pesquisa </a:t>
            </a:r>
            <a:r>
              <a:rPr lang="pt-BR" sz="1400" dirty="0">
                <a:latin typeface="Tahoma" panose="020B0604030504040204" pitchFamily="34" charset="0"/>
                <a:ea typeface="Tahoma" panose="020B0604030504040204" pitchFamily="34" charset="0"/>
                <a:cs typeface="Tahoma" panose="020B0604030504040204" pitchFamily="34" charset="0"/>
              </a:rPr>
              <a:t>sobre modelos de negócios no </a:t>
            </a:r>
            <a:r>
              <a:rPr lang="pt-BR" sz="1400" dirty="0" smtClean="0">
                <a:latin typeface="Tahoma" panose="020B0604030504040204" pitchFamily="34" charset="0"/>
                <a:ea typeface="Tahoma" panose="020B0604030504040204" pitchFamily="34" charset="0"/>
                <a:cs typeface="Tahoma" panose="020B0604030504040204" pitchFamily="34" charset="0"/>
              </a:rPr>
              <a:t>mundo e proposta de modelo </a:t>
            </a:r>
            <a:r>
              <a:rPr lang="pt-BR" sz="1400" dirty="0">
                <a:latin typeface="Tahoma" panose="020B0604030504040204" pitchFamily="34" charset="0"/>
                <a:ea typeface="Tahoma" panose="020B0604030504040204" pitchFamily="34" charset="0"/>
                <a:cs typeface="Tahoma" panose="020B0604030504040204" pitchFamily="34" charset="0"/>
              </a:rPr>
              <a:t>mais </a:t>
            </a:r>
            <a:r>
              <a:rPr lang="pt-BR" sz="1400" dirty="0" smtClean="0">
                <a:latin typeface="Tahoma" panose="020B0604030504040204" pitchFamily="34" charset="0"/>
                <a:ea typeface="Tahoma" panose="020B0604030504040204" pitchFamily="34" charset="0"/>
                <a:cs typeface="Tahoma" panose="020B0604030504040204" pitchFamily="34" charset="0"/>
              </a:rPr>
              <a:t>adequado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FIABCI – painel sobre EUA, Espanha, Portugal</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 Financeiro e Jurídico</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Guia O Ciclo da Incorporação – </a:t>
            </a:r>
            <a:r>
              <a:rPr lang="pt-BR" sz="1400" dirty="0" smtClean="0">
                <a:latin typeface="Tahoma" panose="020B0604030504040204" pitchFamily="34" charset="0"/>
                <a:ea typeface="Tahoma" panose="020B0604030504040204" pitchFamily="34" charset="0"/>
                <a:cs typeface="Tahoma" panose="020B0604030504040204" pitchFamily="34" charset="0"/>
              </a:rPr>
              <a:t>uso, propagação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1</a:t>
            </a:r>
            <a:endParaRPr lang="pt-BR" sz="1100" b="1" dirty="0">
              <a:solidFill>
                <a:schemeClr val="tx1"/>
              </a:solidFill>
            </a:endParaRP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Tree>
    <p:extLst>
      <p:ext uri="{BB962C8B-B14F-4D97-AF65-F5344CB8AC3E}">
        <p14:creationId xmlns:p14="http://schemas.microsoft.com/office/powerpoint/2010/main" val="235676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2079426"/>
            <a:ext cx="8784976" cy="3077766"/>
          </a:xfrm>
          <a:prstGeom prst="rect">
            <a:avLst/>
          </a:prstGeom>
          <a:solidFill>
            <a:schemeClr val="accent1"/>
          </a:solidFill>
          <a:ln w="19050">
            <a:solidFill>
              <a:schemeClr val="accent1"/>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do vendedor</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definitivo.</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758589"/>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 modelo a ser definido deve incluir os seguintes pontos:</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12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980728"/>
            <a:ext cx="8784976" cy="4790542"/>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 </a:t>
            </a:r>
            <a:r>
              <a:rPr lang="pt-BR" sz="1400" b="1" dirty="0" smtClean="0">
                <a:latin typeface="Tahoma" panose="020B0604030504040204" pitchFamily="34" charset="0"/>
                <a:ea typeface="Tahoma" panose="020B0604030504040204" pitchFamily="34" charset="0"/>
                <a:cs typeface="Tahoma" panose="020B0604030504040204" pitchFamily="34" charset="0"/>
              </a:rPr>
              <a:t>Modelo Associativo</a:t>
            </a:r>
            <a:r>
              <a:rPr lang="pt-BR" sz="1400" dirty="0" smtClean="0">
                <a:latin typeface="Tahoma" panose="020B0604030504040204" pitchFamily="34" charset="0"/>
                <a:ea typeface="Tahoma" panose="020B0604030504040204" pitchFamily="34" charset="0"/>
                <a:cs typeface="Tahoma" panose="020B0604030504040204" pitchFamily="34" charset="0"/>
              </a:rPr>
              <a:t>, desenvolvido por Caixa e BB, representa avanço nesta direção.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 entanto, ele traz dificuldades de enquadramento e precificação que inibem sua extensão para o restante do mercado.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 partir dele, buscou-se um novo desenho que supere estas limitações.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hoje já se tem um </a:t>
            </a:r>
            <a:r>
              <a:rPr lang="pt-BR" sz="1400" b="1" dirty="0" smtClean="0">
                <a:latin typeface="Tahoma" panose="020B0604030504040204" pitchFamily="34" charset="0"/>
                <a:ea typeface="Tahoma" panose="020B0604030504040204" pitchFamily="34" charset="0"/>
                <a:cs typeface="Tahoma" panose="020B0604030504040204" pitchFamily="34" charset="0"/>
              </a:rPr>
              <a:t>Modelo de Repasse com a Venda</a:t>
            </a:r>
            <a:r>
              <a:rPr lang="pt-BR" sz="1400" dirty="0" smtClean="0">
                <a:latin typeface="Tahoma" panose="020B0604030504040204" pitchFamily="34" charset="0"/>
                <a:ea typeface="Tahoma" panose="020B0604030504040204" pitchFamily="34" charset="0"/>
                <a:cs typeface="Tahoma" panose="020B0604030504040204" pitchFamily="34" charset="0"/>
              </a:rPr>
              <a:t> com estes atributos, fruto de discussão entre Banco e empresas. </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Este modelo desenvolvido já pode ser aplicado para parte do mercado. Importante analisá-lo e, sempre que possível, incluir produtos ou condições que permitam sua generalização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289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Modelo de Repasse com a Venda - Piloto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38259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7"/>
          <p:cNvSpPr>
            <a:spLocks noChangeArrowheads="1"/>
          </p:cNvSpPr>
          <p:nvPr/>
        </p:nvSpPr>
        <p:spPr bwMode="auto">
          <a:xfrm>
            <a:off x="304210" y="2114512"/>
            <a:ext cx="3821087" cy="2539443"/>
          </a:xfrm>
          <a:prstGeom prst="rect">
            <a:avLst/>
          </a:prstGeom>
          <a:noFill/>
          <a:ln w="9525">
            <a:noFill/>
            <a:miter lim="800000"/>
            <a:headEnd/>
            <a:tailEnd/>
          </a:ln>
        </p:spPr>
        <p:txBody>
          <a:bodyPr wrap="square" lIns="64291" tIns="32146" rIns="64291" bIns="32146">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Empresa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Repasse na Planta – após venda</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Entrada máxima de 5% a 8%</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Garantir a correção do INCC até a liberação do recurso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Mitigar o risco jurídico da PCV¹ – migrar para AF</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Operação sem </a:t>
            </a:r>
            <a:r>
              <a:rPr lang="pt-BR" sz="1400" dirty="0" smtClean="0">
                <a:latin typeface="Tahoma" panose="020B0604030504040204" pitchFamily="34" charset="0"/>
                <a:ea typeface="Tahoma" panose="020B0604030504040204" pitchFamily="34" charset="0"/>
                <a:cs typeface="Tahoma" panose="020B0604030504040204" pitchFamily="34" charset="0"/>
              </a:rPr>
              <a:t>Pró-Soluto</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a:spLocks noChangeArrowheads="1"/>
          </p:cNvSpPr>
          <p:nvPr/>
        </p:nvSpPr>
        <p:spPr bwMode="auto">
          <a:xfrm>
            <a:off x="323528" y="4365104"/>
            <a:ext cx="8136904" cy="1554558"/>
          </a:xfrm>
          <a:prstGeom prst="rect">
            <a:avLst/>
          </a:prstGeom>
          <a:noFill/>
          <a:ln w="9525">
            <a:noFill/>
            <a:miter lim="800000"/>
            <a:headEnd/>
            <a:tailEnd/>
          </a:ln>
        </p:spPr>
        <p:txBody>
          <a:bodyPr wrap="square" lIns="64291" tIns="32146" rIns="64291" bIns="32146">
            <a:spAutoFit/>
          </a:bodyPr>
          <a:lstStyle/>
          <a:p>
            <a:endParaRPr lang="pt-BR" sz="1400" dirty="0">
              <a:latin typeface="Tahoma" panose="020B0604030504040204" pitchFamily="34" charset="0"/>
              <a:ea typeface="Tahoma" panose="020B0604030504040204" pitchFamily="34" charset="0"/>
              <a:cs typeface="Tahoma" panose="020B0604030504040204" pitchFamily="34" charset="0"/>
            </a:endParaRPr>
          </a:p>
          <a:p>
            <a:pPr marL="345500" indent="-3455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Contrato de Alienação Fiduciária em 2 partes</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Terreno – liberado p/ a empresa, amortização pelo cliente durante a obra (TP)</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Construção – 75% - liberado nas chaves, correção INCC, pagamento pelo cliente pós-chaves</a:t>
            </a:r>
          </a:p>
        </p:txBody>
      </p:sp>
      <p:sp>
        <p:nvSpPr>
          <p:cNvPr id="2" name="Retângulo 1"/>
          <p:cNvSpPr/>
          <p:nvPr/>
        </p:nvSpPr>
        <p:spPr>
          <a:xfrm>
            <a:off x="935596" y="1103663"/>
            <a:ext cx="6912768" cy="957185"/>
          </a:xfrm>
          <a:prstGeom prst="rect">
            <a:avLst/>
          </a:prstGeom>
          <a:ln w="19050">
            <a:solidFill>
              <a:schemeClr val="tx1"/>
            </a:solidFill>
          </a:ln>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mais especializadas e mais </a:t>
            </a:r>
            <a:r>
              <a:rPr lang="pt-BR" sz="1400" dirty="0" smtClean="0">
                <a:latin typeface="Tahoma" panose="020B0604030504040204" pitchFamily="34" charset="0"/>
                <a:ea typeface="Tahoma" panose="020B0604030504040204" pitchFamily="34" charset="0"/>
                <a:cs typeface="Tahoma" panose="020B0604030504040204" pitchFamily="34" charset="0"/>
              </a:rPr>
              <a:t>firmes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Vendas firmes implicam em maior compromisso.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caem os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mas também pode cair o número de vendas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499992" y="2132856"/>
            <a:ext cx="4104456" cy="1723549"/>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Banco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Condições </a:t>
            </a:r>
            <a:r>
              <a:rPr lang="pt-BR" sz="1400" dirty="0">
                <a:latin typeface="Tahoma" panose="020B0604030504040204" pitchFamily="34" charset="0"/>
                <a:ea typeface="Tahoma" panose="020B0604030504040204" pitchFamily="34" charset="0"/>
                <a:cs typeface="Tahoma" panose="020B0604030504040204" pitchFamily="34" charset="0"/>
              </a:rPr>
              <a:t>padrões de análise de crédito, LTV, taxas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 com menor impacto em desenvolvimento de sistemas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Coobrigação em fase de obra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4227423" y="2490755"/>
            <a:ext cx="67345" cy="162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ctangle 1"/>
          <p:cNvSpPr/>
          <p:nvPr/>
        </p:nvSpPr>
        <p:spPr>
          <a:xfrm>
            <a:off x="323528" y="692696"/>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No curto prazo podemos analisar encaminhamento do seguinte modelo:</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123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3" grpId="0"/>
      <p:bldP spid="13"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488441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a:t>
            </a: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Relações de trabalho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Subjetividade </a:t>
            </a:r>
            <a:r>
              <a:rPr lang="pt-BR" sz="1400" b="1" dirty="0">
                <a:latin typeface="Tahoma" panose="020B0604030504040204" pitchFamily="34" charset="0"/>
                <a:ea typeface="Tahoma" panose="020B0604030504040204" pitchFamily="34" charset="0"/>
                <a:cs typeface="Tahoma" panose="020B0604030504040204" pitchFamily="34" charset="0"/>
              </a:rPr>
              <a:t>e arbitrariedade no trabalho análogo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Lei definindo Trabalho Análogo à Escravidão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Portaria disciplinando processo de inclusão na Lista</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Jairo: ênfase em 2</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Boas </a:t>
            </a:r>
            <a:r>
              <a:rPr lang="pt-BR" sz="1400" b="1" dirty="0">
                <a:latin typeface="Tahoma" panose="020B0604030504040204" pitchFamily="34" charset="0"/>
                <a:ea typeface="Tahoma" panose="020B0604030504040204" pitchFamily="34" charset="0"/>
                <a:cs typeface="Tahoma" panose="020B0604030504040204" pitchFamily="34" charset="0"/>
              </a:rPr>
              <a:t>práticas OIT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sobre condições do trabalho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Certificação </a:t>
            </a:r>
            <a:r>
              <a:rPr lang="pt-BR" sz="1400" b="1" dirty="0">
                <a:latin typeface="Tahoma" panose="020B0604030504040204" pitchFamily="34" charset="0"/>
                <a:ea typeface="Tahoma" panose="020B0604030504040204" pitchFamily="34" charset="0"/>
                <a:cs typeface="Tahoma" panose="020B0604030504040204" pitchFamily="34" charset="0"/>
              </a:rPr>
              <a:t>ABNT - </a:t>
            </a:r>
            <a:r>
              <a:rPr lang="pt-BR" sz="1400" dirty="0">
                <a:latin typeface="Tahoma" panose="020B0604030504040204" pitchFamily="34" charset="0"/>
                <a:ea typeface="Tahoma" panose="020B0604030504040204" pitchFamily="34" charset="0"/>
                <a:cs typeface="Tahoma" panose="020B0604030504040204" pitchFamily="34" charset="0"/>
              </a:rPr>
              <a:t>esforço por participação e controle, risco de não se obter o reconhecimento esperado. Atualização sobre eventual trabalho da ABNT sobre trabalho análogo em moldes internacionais, para neste caso buscarmos nossa participação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a:latin typeface="Tahoma" panose="020B0604030504040204" pitchFamily="34" charset="0"/>
                <a:ea typeface="Tahoma" panose="020B0604030504040204" pitchFamily="34" charset="0"/>
                <a:cs typeface="Tahoma" panose="020B0604030504040204" pitchFamily="34" charset="0"/>
              </a:rPr>
              <a:t>Grupo Destacado com Conselho </a:t>
            </a:r>
            <a:r>
              <a:rPr lang="pt-BR" sz="1400" b="1" smtClean="0">
                <a:latin typeface="Tahoma" panose="020B0604030504040204" pitchFamily="34" charset="0"/>
                <a:ea typeface="Tahoma" panose="020B0604030504040204" pitchFamily="34" charset="0"/>
                <a:cs typeface="Tahoma" panose="020B0604030504040204" pitchFamily="34" charset="0"/>
              </a:rPr>
              <a:t>Jurídico, Comitê </a:t>
            </a:r>
            <a:r>
              <a:rPr lang="pt-BR" sz="1400" b="1" dirty="0" smtClean="0">
                <a:latin typeface="Tahoma" panose="020B0604030504040204" pitchFamily="34" charset="0"/>
                <a:ea typeface="Tahoma" panose="020B0604030504040204" pitchFamily="34" charset="0"/>
                <a:cs typeface="Tahoma" panose="020B0604030504040204" pitchFamily="34" charset="0"/>
              </a:rPr>
              <a:t>de Comunicação, FSB</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2</a:t>
            </a: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Tree>
    <p:extLst>
      <p:ext uri="{BB962C8B-B14F-4D97-AF65-F5344CB8AC3E}">
        <p14:creationId xmlns:p14="http://schemas.microsoft.com/office/powerpoint/2010/main" val="13595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692696"/>
            <a:ext cx="8381446" cy="5666167"/>
          </a:xfrm>
          <a:prstGeom prst="rect">
            <a:avLst/>
          </a:prstGeom>
        </p:spPr>
        <p:txBody>
          <a:bodyPr wrap="square">
            <a:spAutoFit/>
          </a:bodyPr>
          <a:lstStyle/>
          <a:p>
            <a:pPr marL="1552575" lvl="4"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Cipoal </a:t>
            </a:r>
            <a:r>
              <a:rPr lang="pt-BR" sz="1400" b="1" dirty="0">
                <a:latin typeface="Tahoma" panose="020B0604030504040204" pitchFamily="34" charset="0"/>
                <a:ea typeface="Tahoma" panose="020B0604030504040204" pitchFamily="34" charset="0"/>
                <a:cs typeface="Tahoma" panose="020B0604030504040204" pitchFamily="34" charset="0"/>
              </a:rPr>
              <a:t>legal – simplificação</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Levantamento Biblioteca do Congresso – JK</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Municípios piloto – radiografia </a:t>
            </a:r>
            <a:r>
              <a:rPr lang="pt-BR" sz="1400" dirty="0" smtClean="0">
                <a:latin typeface="Tahoma" panose="020B0604030504040204" pitchFamily="34" charset="0"/>
                <a:ea typeface="Tahoma" panose="020B0604030504040204" pitchFamily="34" charset="0"/>
                <a:cs typeface="Tahoma" panose="020B0604030504040204" pitchFamily="34" charset="0"/>
              </a:rPr>
              <a:t>legal - ajuda </a:t>
            </a:r>
            <a:r>
              <a:rPr lang="pt-BR" sz="1400" dirty="0">
                <a:latin typeface="Tahoma" panose="020B0604030504040204" pitchFamily="34" charset="0"/>
                <a:ea typeface="Tahoma" panose="020B0604030504040204" pitchFamily="34" charset="0"/>
                <a:cs typeface="Tahoma" panose="020B0604030504040204" pitchFamily="34" charset="0"/>
              </a:rPr>
              <a:t>de escritórios de arquitetura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MCAA</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a:t>
            </a:r>
            <a:r>
              <a:rPr lang="pt-BR" sz="1400" dirty="0">
                <a:latin typeface="Tahoma" panose="020B0604030504040204" pitchFamily="34" charset="0"/>
                <a:ea typeface="Tahoma" panose="020B0604030504040204" pitchFamily="34" charset="0"/>
                <a:cs typeface="Tahoma" panose="020B0604030504040204" pitchFamily="34" charset="0"/>
              </a:rPr>
              <a:t>em </a:t>
            </a:r>
            <a:r>
              <a:rPr lang="pt-BR" sz="1400" dirty="0" smtClean="0">
                <a:latin typeface="Tahoma" panose="020B0604030504040204" pitchFamily="34" charset="0"/>
                <a:ea typeface="Tahoma" panose="020B0604030504040204" pitchFamily="34" charset="0"/>
                <a:cs typeface="Tahoma" panose="020B0604030504040204" pitchFamily="34" charset="0"/>
              </a:rPr>
              <a:t>SP e RJ,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Secovi </a:t>
            </a:r>
            <a:r>
              <a:rPr lang="pt-BR" sz="1400" dirty="0">
                <a:latin typeface="Tahoma" panose="020B0604030504040204" pitchFamily="34" charset="0"/>
                <a:ea typeface="Tahoma" panose="020B0604030504040204" pitchFamily="34" charset="0"/>
                <a:cs typeface="Tahoma" panose="020B0604030504040204" pitchFamily="34" charset="0"/>
              </a:rPr>
              <a:t>e ADEMI. Exemplo a ser considerado: Guarulhos. </a:t>
            </a:r>
            <a:r>
              <a:rPr lang="pt-BR" sz="1400" dirty="0" smtClean="0">
                <a:latin typeface="Tahoma" panose="020B0604030504040204" pitchFamily="34" charset="0"/>
                <a:ea typeface="Tahoma" panose="020B0604030504040204" pitchFamily="34" charset="0"/>
                <a:cs typeface="Tahoma" panose="020B0604030504040204" pitchFamily="34" charset="0"/>
              </a:rPr>
              <a:t>4 </a:t>
            </a:r>
            <a:r>
              <a:rPr lang="pt-BR" sz="1400" dirty="0">
                <a:latin typeface="Tahoma" panose="020B0604030504040204" pitchFamily="34" charset="0"/>
                <a:ea typeface="Tahoma" panose="020B0604030504040204" pitchFamily="34" charset="0"/>
                <a:cs typeface="Tahoma" panose="020B0604030504040204" pitchFamily="34" charset="0"/>
              </a:rPr>
              <a:t>pontos:</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Simplificação legal</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Processos declaratórios</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Informatização</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Balcão Único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914400" lvl="3">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Modelo tributário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Permuta, Receitas Financeiras, ISS, outros pontos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Despesas </a:t>
            </a:r>
            <a:r>
              <a:rPr lang="pt-BR" sz="1400" dirty="0" err="1" smtClean="0">
                <a:latin typeface="Tahoma" panose="020B0604030504040204" pitchFamily="34" charset="0"/>
                <a:ea typeface="Tahoma" panose="020B0604030504040204" pitchFamily="34" charset="0"/>
                <a:cs typeface="Tahoma" panose="020B0604030504040204" pitchFamily="34" charset="0"/>
              </a:rPr>
              <a:t>compatilhadas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em curso com Mesa Contábil - Tributária, a partir de IFRS</a:t>
            </a:r>
          </a:p>
          <a:p>
            <a:pPr marL="457200" lvl="2">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com Mesa Contábil-Tributária</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251520" y="108876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3</a:t>
            </a:r>
          </a:p>
        </p:txBody>
      </p:sp>
      <p:sp>
        <p:nvSpPr>
          <p:cNvPr id="12" name="Retângulo 11"/>
          <p:cNvSpPr/>
          <p:nvPr/>
        </p:nvSpPr>
        <p:spPr>
          <a:xfrm>
            <a:off x="215528" y="450912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4</a:t>
            </a:r>
          </a:p>
        </p:txBody>
      </p:sp>
    </p:spTree>
    <p:extLst>
      <p:ext uri="{BB962C8B-B14F-4D97-AF65-F5344CB8AC3E}">
        <p14:creationId xmlns:p14="http://schemas.microsoft.com/office/powerpoint/2010/main" val="403783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err="1">
                <a:solidFill>
                  <a:schemeClr val="bg1"/>
                </a:solidFill>
                <a:latin typeface="Tahoma" panose="020B0604030504040204" pitchFamily="34" charset="0"/>
                <a:ea typeface="Tahoma" panose="020B0604030504040204" pitchFamily="34" charset="0"/>
                <a:cs typeface="Tahoma" panose="020B0604030504040204" pitchFamily="34" charset="0"/>
              </a:rPr>
              <a:t>Minuat</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-padrão ADEMI-RJ</a:t>
            </a: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12" name="Retângulo 11"/>
          <p:cNvSpPr/>
          <p:nvPr/>
        </p:nvSpPr>
        <p:spPr>
          <a:xfrm>
            <a:off x="827584" y="620688"/>
            <a:ext cx="6624736" cy="2957733"/>
          </a:xfrm>
          <a:prstGeom prst="rect">
            <a:avLst/>
          </a:prstGeom>
        </p:spPr>
        <p:txBody>
          <a:bodyPr wrap="square">
            <a:spAutoFit/>
          </a:bodyPr>
          <a:lstStyle/>
          <a:p>
            <a:pPr marL="95250">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ADEMI – RJ</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Reuniões </a:t>
            </a:r>
            <a:r>
              <a:rPr lang="pt-BR" sz="1400" dirty="0">
                <a:latin typeface="Tahoma" panose="020B0604030504040204" pitchFamily="34" charset="0"/>
                <a:ea typeface="Tahoma" panose="020B0604030504040204" pitchFamily="34" charset="0"/>
                <a:cs typeface="Tahoma" panose="020B0604030504040204" pitchFamily="34" charset="0"/>
              </a:rPr>
              <a:t>ABRAINC – RJ – presença da </a:t>
            </a:r>
            <a:r>
              <a:rPr lang="pt-BR" sz="1400" dirty="0" smtClean="0">
                <a:latin typeface="Tahoma" panose="020B0604030504040204" pitchFamily="34" charset="0"/>
                <a:ea typeface="Tahoma" panose="020B0604030504040204" pitchFamily="34" charset="0"/>
                <a:cs typeface="Tahoma" panose="020B0604030504040204" pitchFamily="34" charset="0"/>
              </a:rPr>
              <a:t>ADEMI-RJ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Candidatos </a:t>
            </a:r>
            <a:r>
              <a:rPr lang="pt-BR" sz="1400" dirty="0">
                <a:latin typeface="Tahoma" panose="020B0604030504040204" pitchFamily="34" charset="0"/>
                <a:ea typeface="Tahoma" panose="020B0604030504040204" pitchFamily="34" charset="0"/>
                <a:cs typeface="Tahoma" panose="020B0604030504040204" pitchFamily="34" charset="0"/>
              </a:rPr>
              <a:t>a prefeito </a:t>
            </a:r>
            <a:r>
              <a:rPr lang="pt-BR" sz="1400" dirty="0" smtClean="0">
                <a:latin typeface="Tahoma" panose="020B0604030504040204" pitchFamily="34" charset="0"/>
                <a:ea typeface="Tahoma" panose="020B0604030504040204" pitchFamily="34" charset="0"/>
                <a:cs typeface="Tahoma" panose="020B0604030504040204" pitchFamily="34" charset="0"/>
              </a:rPr>
              <a:t>2016</a:t>
            </a: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971600" y="2852936"/>
            <a:ext cx="7704856" cy="3853363"/>
          </a:xfrm>
          <a:prstGeom prst="rect">
            <a:avLst/>
          </a:prstGeom>
        </p:spPr>
        <p:txBody>
          <a:bodyPr wrap="square">
            <a:spAutoFit/>
          </a:bodyPr>
          <a:lstStyle/>
          <a:p>
            <a:pPr>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400" dirty="0">
                <a:latin typeface="Tahoma" panose="020B0604030504040204" pitchFamily="34" charset="0"/>
                <a:ea typeface="Tahoma" panose="020B0604030504040204" pitchFamily="34" charset="0"/>
                <a:cs typeface="Tahoma" panose="020B0604030504040204" pitchFamily="34" charset="0"/>
              </a:rPr>
              <a:t>alinhamento/ retomada de </a:t>
            </a:r>
            <a:r>
              <a:rPr lang="pt-BR" sz="1400" dirty="0" smtClean="0">
                <a:latin typeface="Tahoma" panose="020B0604030504040204" pitchFamily="34" charset="0"/>
                <a:ea typeface="Tahoma" panose="020B0604030504040204" pitchFamily="34" charset="0"/>
                <a:cs typeface="Tahoma" panose="020B0604030504040204" pitchFamily="34" charset="0"/>
              </a:rPr>
              <a:t>minuta</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Minuta-padrão não pegou</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Devolução em dobro do sinal</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Corretagem por conta e ordem da </a:t>
            </a:r>
            <a:r>
              <a:rPr lang="pt-BR" sz="1400" dirty="0" smtClean="0">
                <a:latin typeface="Tahoma" panose="020B0604030504040204" pitchFamily="34" charset="0"/>
                <a:ea typeface="Tahoma" panose="020B0604030504040204" pitchFamily="34" charset="0"/>
                <a:cs typeface="Tahoma" panose="020B0604030504040204" pitchFamily="34" charset="0"/>
              </a:rPr>
              <a:t>incorporadora</a:t>
            </a: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Trabalhar </a:t>
            </a:r>
            <a:r>
              <a:rPr lang="pt-BR" sz="1400" dirty="0">
                <a:latin typeface="Tahoma" panose="020B0604030504040204" pitchFamily="34" charset="0"/>
                <a:ea typeface="Tahoma" panose="020B0604030504040204" pitchFamily="34" charset="0"/>
                <a:cs typeface="Tahoma" panose="020B0604030504040204" pitchFamily="34" charset="0"/>
              </a:rPr>
              <a:t>estes entendimentos consolidados, não </a:t>
            </a:r>
            <a:r>
              <a:rPr lang="pt-BR" sz="1400" dirty="0" smtClean="0">
                <a:latin typeface="Tahoma" panose="020B0604030504040204" pitchFamily="34" charset="0"/>
                <a:ea typeface="Tahoma" panose="020B0604030504040204" pitchFamily="34" charset="0"/>
                <a:cs typeface="Tahoma" panose="020B0604030504040204" pitchFamily="34" charset="0"/>
              </a:rPr>
              <a:t>necessariamente </a:t>
            </a:r>
            <a:r>
              <a:rPr lang="pt-BR" sz="1400" dirty="0">
                <a:latin typeface="Tahoma" panose="020B0604030504040204" pitchFamily="34" charset="0"/>
                <a:ea typeface="Tahoma" panose="020B0604030504040204" pitchFamily="34" charset="0"/>
                <a:cs typeface="Tahoma" panose="020B0604030504040204" pitchFamily="34" charset="0"/>
              </a:rPr>
              <a:t>em minuta-padrão</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ADEMI buscará realizar conosco novos encontros </a:t>
            </a:r>
            <a:r>
              <a:rPr lang="pt-BR" sz="1400" dirty="0" smtClean="0">
                <a:latin typeface="Tahoma" panose="020B0604030504040204" pitchFamily="34" charset="0"/>
                <a:ea typeface="Tahoma" panose="020B0604030504040204" pitchFamily="34" charset="0"/>
                <a:cs typeface="Tahoma" panose="020B0604030504040204" pitchFamily="34" charset="0"/>
              </a:rPr>
              <a:t>Itaipava</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Nossas contribuições-  </a:t>
            </a:r>
            <a:r>
              <a:rPr lang="pt-BR" sz="1400" dirty="0" err="1">
                <a:latin typeface="Tahoma" panose="020B0604030504040204" pitchFamily="34" charset="0"/>
                <a:ea typeface="Tahoma" panose="020B0604030504040204" pitchFamily="34" charset="0"/>
                <a:cs typeface="Tahoma" panose="020B0604030504040204" pitchFamily="34" charset="0"/>
              </a:rPr>
              <a:t>call</a:t>
            </a:r>
            <a:r>
              <a:rPr lang="pt-BR" sz="1400">
                <a:latin typeface="Tahoma" panose="020B0604030504040204" pitchFamily="34" charset="0"/>
                <a:ea typeface="Tahoma" panose="020B0604030504040204" pitchFamily="34" charset="0"/>
                <a:cs typeface="Tahoma" panose="020B0604030504040204" pitchFamily="34" charset="0"/>
              </a:rPr>
              <a:t> 5/8 – posicionamento ABRAINC – informativo, de aproximação, e não com exigências ou definições</a:t>
            </a:r>
          </a:p>
          <a:p>
            <a:pPr marL="276225" indent="-180975">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6200000" flipH="1">
            <a:off x="4271751" y="-1239303"/>
            <a:ext cx="401333" cy="7865731"/>
          </a:xfrm>
          <a:prstGeom prst="rect">
            <a:avLst/>
          </a:prstGeom>
        </p:spPr>
      </p:pic>
    </p:spTree>
    <p:extLst>
      <p:ext uri="{BB962C8B-B14F-4D97-AF65-F5344CB8AC3E}">
        <p14:creationId xmlns:p14="http://schemas.microsoft.com/office/powerpoint/2010/main" val="33520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Conselho Jurídico 5/8</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2833918"/>
            <a:ext cx="144016" cy="144016"/>
          </a:xfrm>
          <a:prstGeom prst="rect">
            <a:avLst/>
          </a:prstGeom>
        </p:spPr>
      </p:pic>
      <p:sp>
        <p:nvSpPr>
          <p:cNvPr id="66" name="CaixaDeTexto 65"/>
          <p:cNvSpPr txBox="1"/>
          <p:nvPr/>
        </p:nvSpPr>
        <p:spPr>
          <a:xfrm>
            <a:off x="2411761" y="3111351"/>
            <a:ext cx="6048027" cy="461665"/>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Atualizações: atualizações sobre tributação (permuta e receita financeira), </a:t>
            </a:r>
            <a:r>
              <a:rPr lang="pt-BR" sz="1200" b="1" dirty="0" err="1">
                <a:latin typeface="Tahoma" panose="020B0604030504040204" pitchFamily="34" charset="0"/>
                <a:ea typeface="Tahoma" panose="020B0604030504040204" pitchFamily="34" charset="0"/>
                <a:cs typeface="Tahoma" panose="020B0604030504040204" pitchFamily="34" charset="0"/>
              </a:rPr>
              <a:t>GTs</a:t>
            </a:r>
            <a:r>
              <a:rPr lang="pt-BR" sz="1200" b="1" dirty="0">
                <a:latin typeface="Tahoma" panose="020B0604030504040204" pitchFamily="34" charset="0"/>
                <a:ea typeface="Tahoma" panose="020B0604030504040204" pitchFamily="34" charset="0"/>
                <a:cs typeface="Tahoma" panose="020B0604030504040204" pitchFamily="34" charset="0"/>
              </a:rPr>
              <a:t> Jurídicos CBIC e Tabela de Garantias Caixa</a:t>
            </a:r>
          </a:p>
        </p:txBody>
      </p:sp>
      <p:sp>
        <p:nvSpPr>
          <p:cNvPr id="67" name="CaixaDeTexto 66"/>
          <p:cNvSpPr txBox="1"/>
          <p:nvPr/>
        </p:nvSpPr>
        <p:spPr>
          <a:xfrm>
            <a:off x="2420461" y="3759423"/>
            <a:ext cx="6039325" cy="461665"/>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Atualizações Marco Regulatório, Modelo de Negócios, encaminhamentos com ADEMI-RJ</a:t>
            </a:r>
          </a:p>
        </p:txBody>
      </p:sp>
      <p:sp>
        <p:nvSpPr>
          <p:cNvPr id="68" name="CaixaDeTexto 67"/>
          <p:cNvSpPr txBox="1"/>
          <p:nvPr/>
        </p:nvSpPr>
        <p:spPr>
          <a:xfrm>
            <a:off x="2411760" y="2619564"/>
            <a:ext cx="6048026" cy="276999"/>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Modelo de vendas – </a:t>
            </a:r>
            <a:r>
              <a:rPr lang="pt-BR" sz="1200" b="1" dirty="0" err="1">
                <a:latin typeface="Tahoma" panose="020B0604030504040204" pitchFamily="34" charset="0"/>
                <a:ea typeface="Tahoma" panose="020B0604030504040204" pitchFamily="34" charset="0"/>
                <a:cs typeface="Tahoma" panose="020B0604030504040204" pitchFamily="34" charset="0"/>
              </a:rPr>
              <a:t>Amicus</a:t>
            </a:r>
            <a:r>
              <a:rPr lang="pt-BR" sz="1200" b="1" dirty="0">
                <a:latin typeface="Tahoma" panose="020B0604030504040204" pitchFamily="34" charset="0"/>
                <a:ea typeface="Tahoma" panose="020B0604030504040204" pitchFamily="34" charset="0"/>
                <a:cs typeface="Tahoma" panose="020B0604030504040204" pitchFamily="34" charset="0"/>
              </a:rPr>
              <a:t> </a:t>
            </a:r>
            <a:r>
              <a:rPr lang="pt-BR" sz="1200" b="1" dirty="0" err="1">
                <a:latin typeface="Tahoma" panose="020B0604030504040204" pitchFamily="34" charset="0"/>
                <a:ea typeface="Tahoma" panose="020B0604030504040204" pitchFamily="34" charset="0"/>
                <a:cs typeface="Tahoma" panose="020B0604030504040204" pitchFamily="34" charset="0"/>
              </a:rPr>
              <a:t>Curiae</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4213" y="2619564"/>
            <a:ext cx="1669804"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12:30 às 13:00</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051612"/>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182528"/>
            <a:ext cx="166224" cy="166224"/>
          </a:xfrm>
          <a:prstGeom prst="rect">
            <a:avLst/>
          </a:prstGeom>
        </p:spPr>
      </p:pic>
      <p:sp>
        <p:nvSpPr>
          <p:cNvPr id="18" name="CaixaDeTexto 17"/>
          <p:cNvSpPr txBox="1"/>
          <p:nvPr/>
        </p:nvSpPr>
        <p:spPr>
          <a:xfrm>
            <a:off x="684213" y="3099825"/>
            <a:ext cx="1655762"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13:00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14:00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CaixaDeTexto 18"/>
          <p:cNvSpPr txBox="1"/>
          <p:nvPr/>
        </p:nvSpPr>
        <p:spPr>
          <a:xfrm>
            <a:off x="684213" y="3759423"/>
            <a:ext cx="1662130"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14:00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4856353"/>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099901161"/>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1052736"/>
            <a:ext cx="3926532" cy="4785092"/>
          </a:xfrm>
          <a:prstGeom prst="rect">
            <a:avLst/>
          </a:prstGeom>
        </p:spPr>
        <p:txBody>
          <a:bodyPr wrap="square">
            <a:spAutoFit/>
          </a:bodyPr>
          <a:lstStyle/>
          <a:p>
            <a:pPr>
              <a:lnSpc>
                <a:spcPct val="110000"/>
              </a:lnSpc>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400" b="1" dirty="0" smtClean="0">
                <a:latin typeface="Tahoma" panose="020B0604030504040204" pitchFamily="34" charset="0"/>
                <a:ea typeface="Tahoma" panose="020B0604030504040204" pitchFamily="34" charset="0"/>
                <a:cs typeface="Tahoma" panose="020B0604030504040204" pitchFamily="34" charset="0"/>
              </a:rPr>
            </a:b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a:t>
            </a:r>
            <a:r>
              <a:rPr lang="pt-BR" sz="1400" dirty="0" smtClean="0">
                <a:latin typeface="Tahoma" panose="020B0604030504040204" pitchFamily="34" charset="0"/>
                <a:ea typeface="Tahoma" panose="020B0604030504040204" pitchFamily="34" charset="0"/>
                <a:cs typeface="Tahoma" panose="020B0604030504040204" pitchFamily="34" charset="0"/>
              </a:rPr>
              <a:t>decisões </a:t>
            </a:r>
            <a:r>
              <a:rPr lang="pt-BR" sz="1400" dirty="0">
                <a:latin typeface="Tahoma" panose="020B0604030504040204" pitchFamily="34" charset="0"/>
                <a:ea typeface="Tahoma" panose="020B0604030504040204" pitchFamily="34" charset="0"/>
                <a:cs typeface="Tahoma" panose="020B0604030504040204" pitchFamily="34" charset="0"/>
              </a:rPr>
              <a:t>coletivas sobrepujam </a:t>
            </a:r>
            <a:r>
              <a:rPr lang="pt-BR" sz="14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400" dirty="0">
                <a:latin typeface="Tahoma" panose="020B0604030504040204" pitchFamily="34" charset="0"/>
                <a:ea typeface="Tahoma" panose="020B0604030504040204" pitchFamily="34" charset="0"/>
                <a:cs typeface="Tahoma" panose="020B0604030504040204" pitchFamily="34" charset="0"/>
              </a:rPr>
              <a:t>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3" y="116632"/>
            <a:ext cx="388765" cy="7619413"/>
          </a:xfrm>
          <a:prstGeom prst="rect">
            <a:avLst/>
          </a:prstGeom>
        </p:spPr>
      </p:pic>
      <p:sp>
        <p:nvSpPr>
          <p:cNvPr id="9" name="Retângulo 7"/>
          <p:cNvSpPr>
            <a:spLocks noChangeArrowheads="1"/>
          </p:cNvSpPr>
          <p:nvPr/>
        </p:nvSpPr>
        <p:spPr bwMode="auto">
          <a:xfrm>
            <a:off x="4528718" y="1181215"/>
            <a:ext cx="4291754" cy="4840073"/>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Lei </a:t>
            </a:r>
            <a:r>
              <a:rPr lang="pt-BR" sz="1400" b="1" dirty="0">
                <a:latin typeface="Tahoma" panose="020B0604030504040204" pitchFamily="34" charset="0"/>
                <a:ea typeface="Tahoma" panose="020B0604030504040204" pitchFamily="34" charset="0"/>
                <a:cs typeface="Tahoma" panose="020B0604030504040204" pitchFamily="34" charset="0"/>
              </a:rPr>
              <a:t>dos Corretores </a:t>
            </a:r>
            <a:r>
              <a:rPr lang="pt-BR" sz="1400" b="1" dirty="0" smtClean="0">
                <a:latin typeface="Tahoma" panose="020B0604030504040204" pitchFamily="34" charset="0"/>
                <a:ea typeface="Tahoma" panose="020B0604030504040204" pitchFamily="34" charset="0"/>
                <a:cs typeface="Tahoma" panose="020B0604030504040204" pitchFamily="34" charset="0"/>
              </a:rPr>
              <a:t>Associados </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Registros</a:t>
            </a:r>
            <a:r>
              <a:rPr lang="pt-BR" sz="14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MEI </a:t>
            </a:r>
            <a:r>
              <a:rPr lang="pt-BR" sz="14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de Boas Práticas na contratação de corretores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Reunião operacional dia 11/8, 9h</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b="1" dirty="0" err="1">
                <a:latin typeface="Tahoma" panose="020B0604030504040204" pitchFamily="34" charset="0"/>
                <a:ea typeface="Tahoma" panose="020B0604030504040204" pitchFamily="34" charset="0"/>
                <a:cs typeface="Tahoma" panose="020B0604030504040204" pitchFamily="34" charset="0"/>
              </a:rPr>
              <a:t>Amicus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 STJ</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Pareceres -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9083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Evento Secovi 13/7 – questões trabalhistas e fiscais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5570756"/>
          </a:xfrm>
          <a:prstGeom prst="rect">
            <a:avLst/>
          </a:prstGeom>
        </p:spPr>
        <p:txBody>
          <a:bodyPr wrap="square">
            <a:spAutoFit/>
          </a:bodyPr>
          <a:lstStyle/>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Corretor – empreendedor individual – PF</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Liberdade e autonomia profissional, por conta e risco próprios - sem mínimo, reembolsos</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Contrato corretor-imobiliária único, sem exclusividade, desde que sem configuração de concorrência </a:t>
            </a:r>
            <a:r>
              <a:rPr lang="pt-BR" sz="1400" dirty="0" smtClean="0">
                <a:latin typeface="Tahoma" panose="020B0604030504040204" pitchFamily="34" charset="0"/>
                <a:ea typeface="Tahoma" panose="020B0604030504040204" pitchFamily="34" charset="0"/>
                <a:cs typeface="Tahoma" panose="020B0604030504040204" pitchFamily="34" charset="0"/>
              </a:rPr>
              <a:t>desleal</a:t>
            </a:r>
          </a:p>
          <a:p>
            <a:pPr marL="177800" algn="just">
              <a:lnSpc>
                <a:spcPct val="110000"/>
              </a:lnSpc>
              <a:spcBef>
                <a:spcPts val="12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Registros </a:t>
            </a:r>
            <a:r>
              <a:rPr lang="pt-BR" sz="1400" b="1" dirty="0">
                <a:latin typeface="Tahoma" panose="020B0604030504040204" pitchFamily="34" charset="0"/>
                <a:ea typeface="Tahoma" panose="020B0604030504040204" pitchFamily="34" charset="0"/>
                <a:cs typeface="Tahoma" panose="020B0604030504040204" pitchFamily="34" charset="0"/>
              </a:rPr>
              <a:t>e formalidades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Registro no Sindicato Estadual  - Lopes: 40 registros - CRECI definitivo e contribuição sindical em dia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NIRE – Empresário Individual- Receita Federal</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Empresário Individual: NF Corretor PFA </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Enquadramento Simples Nacional ; alíquota entre 6% (até R$180 mil/ano) e 8,21% (até R$ 360 mil/ano</a:t>
            </a:r>
          </a:p>
          <a:p>
            <a:pPr marL="177800" algn="just">
              <a:lnSpc>
                <a:spcPct val="110000"/>
              </a:lnSpc>
              <a:spcBef>
                <a:spcPts val="12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77800" algn="just">
              <a:lnSpc>
                <a:spcPct val="110000"/>
              </a:lnSpc>
              <a:spcBef>
                <a:spcPts val="12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Modelos Apresentados pela Lopes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Corretagem Acessória (Apartada)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Corretagem como insumo do preço – 20% de INSS para o tomador PJ sobre corretor EI (pago por conta e ordem)</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Modelo Híbrido – NF imobiliária e corretor para incorporador</a:t>
            </a: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254433" y="-1996851"/>
            <a:ext cx="436335" cy="8551731"/>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381226" y="235398"/>
            <a:ext cx="436335" cy="8551731"/>
          </a:xfrm>
          <a:prstGeom prst="rect">
            <a:avLst/>
          </a:prstGeom>
        </p:spPr>
      </p:pic>
    </p:spTree>
    <p:extLst>
      <p:ext uri="{BB962C8B-B14F-4D97-AF65-F5344CB8AC3E}">
        <p14:creationId xmlns:p14="http://schemas.microsoft.com/office/powerpoint/2010/main" val="324894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Ações no STJ</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611560" y="1052736"/>
            <a:ext cx="8352928" cy="3323987"/>
          </a:xfrm>
          <a:prstGeom prst="rect">
            <a:avLst/>
          </a:prstGeom>
        </p:spPr>
        <p:txBody>
          <a:bodyPr wrap="square">
            <a:spAutoFit/>
          </a:bodyPr>
          <a:lstStyle/>
          <a:p>
            <a:r>
              <a:rPr lang="pt-BR" sz="1400" b="1" dirty="0" smtClean="0"/>
              <a:t>Escopo:</a:t>
            </a:r>
          </a:p>
          <a:p>
            <a:endParaRPr lang="pt-BR" sz="1400" dirty="0"/>
          </a:p>
          <a:p>
            <a:r>
              <a:rPr lang="pt-BR" sz="1400" dirty="0">
                <a:latin typeface="Tahoma" panose="020B0604030504040204" pitchFamily="34" charset="0"/>
                <a:ea typeface="Tahoma" panose="020B0604030504040204" pitchFamily="34" charset="0"/>
                <a:cs typeface="Tahoma" panose="020B0604030504040204" pitchFamily="34" charset="0"/>
              </a:rPr>
              <a:t>1 - acompanhamento do juízo de admissibilidade no STJ e da distribuição para a seção responsável pelo julgamento, com análise do perfil dos ministros designados;</a:t>
            </a:r>
          </a:p>
          <a:p>
            <a:r>
              <a:rPr lang="pt-BR" sz="1400" dirty="0">
                <a:latin typeface="Tahoma" panose="020B0604030504040204" pitchFamily="34" charset="0"/>
                <a:ea typeface="Tahoma" panose="020B0604030504040204" pitchFamily="34" charset="0"/>
                <a:cs typeface="Tahoma" panose="020B0604030504040204" pitchFamily="34" charset="0"/>
              </a:rPr>
              <a:t> </a:t>
            </a:r>
          </a:p>
          <a:p>
            <a:r>
              <a:rPr lang="pt-BR" sz="1400" dirty="0">
                <a:latin typeface="Tahoma" panose="020B0604030504040204" pitchFamily="34" charset="0"/>
                <a:ea typeface="Tahoma" panose="020B0604030504040204" pitchFamily="34" charset="0"/>
                <a:cs typeface="Tahoma" panose="020B0604030504040204" pitchFamily="34" charset="0"/>
              </a:rPr>
              <a:t>2 - elaboração, protocolo e despacho e eventual recurso contra a decisão do pedido de inclusão na causa da Associação como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a:t>
            </a:r>
          </a:p>
          <a:p>
            <a:r>
              <a:rPr lang="pt-BR" sz="1400" dirty="0">
                <a:latin typeface="Tahoma" panose="020B0604030504040204" pitchFamily="34" charset="0"/>
                <a:ea typeface="Tahoma" panose="020B0604030504040204" pitchFamily="34" charset="0"/>
                <a:cs typeface="Tahoma" panose="020B0604030504040204" pitchFamily="34" charset="0"/>
              </a:rPr>
              <a:t> </a:t>
            </a:r>
          </a:p>
          <a:p>
            <a:r>
              <a:rPr lang="pt-BR" sz="1400" dirty="0">
                <a:latin typeface="Tahoma" panose="020B0604030504040204" pitchFamily="34" charset="0"/>
                <a:ea typeface="Tahoma" panose="020B0604030504040204" pitchFamily="34" charset="0"/>
                <a:cs typeface="Tahoma" panose="020B0604030504040204" pitchFamily="34" charset="0"/>
              </a:rPr>
              <a:t>3 - redação e distribuição de memoriais escritos junto aos Ministros do STJ, com atuação in loco do sócio do escritório;</a:t>
            </a:r>
          </a:p>
          <a:p>
            <a:r>
              <a:rPr lang="pt-BR" sz="1400" dirty="0">
                <a:latin typeface="Tahoma" panose="020B0604030504040204" pitchFamily="34" charset="0"/>
                <a:ea typeface="Tahoma" panose="020B0604030504040204" pitchFamily="34" charset="0"/>
                <a:cs typeface="Tahoma" panose="020B0604030504040204" pitchFamily="34" charset="0"/>
              </a:rPr>
              <a:t> </a:t>
            </a:r>
          </a:p>
          <a:p>
            <a:r>
              <a:rPr lang="pt-BR" sz="1400" dirty="0">
                <a:latin typeface="Tahoma" panose="020B0604030504040204" pitchFamily="34" charset="0"/>
                <a:ea typeface="Tahoma" panose="020B0604030504040204" pitchFamily="34" charset="0"/>
                <a:cs typeface="Tahoma" panose="020B0604030504040204" pitchFamily="34" charset="0"/>
              </a:rPr>
              <a:t>4 - pedido e elaboração de memoriais para sustentação oral, inclusive com apresentação de recurso, se indeferido;</a:t>
            </a:r>
          </a:p>
          <a:p>
            <a:r>
              <a:rPr lang="pt-BR" sz="1400" dirty="0">
                <a:latin typeface="Tahoma" panose="020B0604030504040204" pitchFamily="34" charset="0"/>
                <a:ea typeface="Tahoma" panose="020B0604030504040204" pitchFamily="34" charset="0"/>
                <a:cs typeface="Tahoma" panose="020B0604030504040204" pitchFamily="34" charset="0"/>
              </a:rPr>
              <a:t> </a:t>
            </a:r>
          </a:p>
          <a:p>
            <a:r>
              <a:rPr lang="pt-BR" sz="1400" dirty="0">
                <a:latin typeface="Tahoma" panose="020B0604030504040204" pitchFamily="34" charset="0"/>
                <a:ea typeface="Tahoma" panose="020B0604030504040204" pitchFamily="34" charset="0"/>
                <a:cs typeface="Tahoma" panose="020B0604030504040204" pitchFamily="34" charset="0"/>
              </a:rPr>
              <a:t>5 - apresentação de recurso contra decisão proferida no incidente.</a:t>
            </a:r>
          </a:p>
        </p:txBody>
      </p:sp>
    </p:spTree>
    <p:extLst>
      <p:ext uri="{BB962C8B-B14F-4D97-AF65-F5344CB8AC3E}">
        <p14:creationId xmlns:p14="http://schemas.microsoft.com/office/powerpoint/2010/main" val="140503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Ações no STJ</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2790404338"/>
              </p:ext>
            </p:extLst>
          </p:nvPr>
        </p:nvGraphicFramePr>
        <p:xfrm>
          <a:off x="1203" y="1761736"/>
          <a:ext cx="9136015" cy="3433291"/>
        </p:xfrm>
        <a:graphic>
          <a:graphicData uri="http://schemas.openxmlformats.org/drawingml/2006/table">
            <a:tbl>
              <a:tblPr>
                <a:tableStyleId>{3C2FFA5D-87B4-456A-9821-1D502468CF0F}</a:tableStyleId>
              </a:tblPr>
              <a:tblGrid>
                <a:gridCol w="826381"/>
                <a:gridCol w="576064"/>
                <a:gridCol w="1008112"/>
                <a:gridCol w="720080"/>
                <a:gridCol w="879845"/>
                <a:gridCol w="574913"/>
                <a:gridCol w="1641586"/>
                <a:gridCol w="648072"/>
                <a:gridCol w="792088"/>
                <a:gridCol w="576064"/>
                <a:gridCol w="892810"/>
              </a:tblGrid>
              <a:tr h="154141">
                <a:tc>
                  <a:txBody>
                    <a:bodyPr/>
                    <a:lstStyle/>
                    <a:p>
                      <a:pPr algn="ctr" fontAlgn="t"/>
                      <a:r>
                        <a:rPr lang="pt-BR" sz="1200" b="1" u="none" strike="noStrike" dirty="0">
                          <a:effectLst/>
                        </a:rPr>
                        <a:t>Escritório</a:t>
                      </a:r>
                      <a:endParaRPr lang="pt-BR" sz="1200" b="1" i="0" u="none" strike="noStrike" dirty="0">
                        <a:solidFill>
                          <a:schemeClr val="bg1"/>
                        </a:solidFill>
                        <a:effectLst/>
                        <a:latin typeface="Calibri" panose="020F0502020204030204" pitchFamily="34" charset="0"/>
                      </a:endParaRPr>
                    </a:p>
                  </a:txBody>
                  <a:tcPr marL="6963" marR="6963" marT="6963" marB="0"/>
                </a:tc>
                <a:tc gridSpan="2">
                  <a:txBody>
                    <a:bodyPr/>
                    <a:lstStyle/>
                    <a:p>
                      <a:pPr algn="ctr" fontAlgn="t"/>
                      <a:r>
                        <a:rPr lang="pt-BR" sz="1200" b="1" u="none" strike="noStrike" dirty="0" err="1">
                          <a:effectLst/>
                        </a:rPr>
                        <a:t>Dinamarco</a:t>
                      </a:r>
                      <a:endParaRPr lang="pt-BR" sz="1200" b="1" i="0" u="none" strike="noStrike" dirty="0">
                        <a:solidFill>
                          <a:schemeClr val="bg1"/>
                        </a:solidFill>
                        <a:effectLst/>
                        <a:latin typeface="Calibri" panose="020F0502020204030204" pitchFamily="34" charset="0"/>
                      </a:endParaRPr>
                    </a:p>
                  </a:txBody>
                  <a:tcPr marL="6963" marR="6963" marT="6963" marB="0"/>
                </a:tc>
                <a:tc hMerge="1">
                  <a:txBody>
                    <a:bodyPr/>
                    <a:lstStyle/>
                    <a:p>
                      <a:endParaRPr lang="pt-BR"/>
                    </a:p>
                  </a:txBody>
                  <a:tcPr/>
                </a:tc>
                <a:tc gridSpan="2">
                  <a:txBody>
                    <a:bodyPr/>
                    <a:lstStyle/>
                    <a:p>
                      <a:pPr algn="ctr" fontAlgn="t"/>
                      <a:r>
                        <a:rPr lang="pt-BR" sz="1200" b="1" u="none" strike="noStrike" dirty="0">
                          <a:effectLst/>
                        </a:rPr>
                        <a:t> </a:t>
                      </a:r>
                      <a:r>
                        <a:rPr lang="pt-BR" sz="1200" b="1" u="none" strike="noStrike" dirty="0" err="1">
                          <a:effectLst/>
                        </a:rPr>
                        <a:t>Bettiol</a:t>
                      </a:r>
                      <a:r>
                        <a:rPr lang="pt-BR" sz="1200" b="1" u="none" strike="noStrike" dirty="0">
                          <a:effectLst/>
                        </a:rPr>
                        <a:t> (LAC) </a:t>
                      </a:r>
                      <a:endParaRPr lang="pt-BR" sz="1200" b="1" i="0" u="none" strike="noStrike" dirty="0">
                        <a:solidFill>
                          <a:schemeClr val="bg1"/>
                        </a:solidFill>
                        <a:effectLst/>
                        <a:latin typeface="Calibri" panose="020F0502020204030204" pitchFamily="34" charset="0"/>
                      </a:endParaRPr>
                    </a:p>
                  </a:txBody>
                  <a:tcPr marL="6963" marR="6963" marT="6963" marB="0"/>
                </a:tc>
                <a:tc hMerge="1">
                  <a:txBody>
                    <a:bodyPr/>
                    <a:lstStyle/>
                    <a:p>
                      <a:endParaRPr lang="pt-BR"/>
                    </a:p>
                  </a:txBody>
                  <a:tcPr/>
                </a:tc>
                <a:tc gridSpan="2">
                  <a:txBody>
                    <a:bodyPr/>
                    <a:lstStyle/>
                    <a:p>
                      <a:pPr algn="ctr" fontAlgn="t"/>
                      <a:r>
                        <a:rPr lang="pt-BR" sz="1200" b="1" u="none" strike="noStrike" dirty="0">
                          <a:effectLst/>
                        </a:rPr>
                        <a:t> Arruda Alvim </a:t>
                      </a:r>
                      <a:endParaRPr lang="pt-BR" sz="1200" b="1" i="0" u="none" strike="noStrike" dirty="0">
                        <a:solidFill>
                          <a:schemeClr val="bg1"/>
                        </a:solidFill>
                        <a:effectLst/>
                        <a:latin typeface="Calibri" panose="020F0502020204030204" pitchFamily="34" charset="0"/>
                      </a:endParaRPr>
                    </a:p>
                  </a:txBody>
                  <a:tcPr marL="6963" marR="6963" marT="6963" marB="0"/>
                </a:tc>
                <a:tc hMerge="1">
                  <a:txBody>
                    <a:bodyPr/>
                    <a:lstStyle/>
                    <a:p>
                      <a:endParaRPr lang="pt-BR"/>
                    </a:p>
                  </a:txBody>
                  <a:tcPr/>
                </a:tc>
                <a:tc gridSpan="2">
                  <a:txBody>
                    <a:bodyPr/>
                    <a:lstStyle/>
                    <a:p>
                      <a:pPr algn="ctr" fontAlgn="t"/>
                      <a:r>
                        <a:rPr lang="pt-BR" sz="1200" b="1" u="none" strike="noStrike" dirty="0">
                          <a:effectLst/>
                        </a:rPr>
                        <a:t>Mudrovitsch</a:t>
                      </a:r>
                      <a:endParaRPr lang="pt-BR" sz="1200" b="1" i="0" u="none" strike="noStrike" dirty="0">
                        <a:solidFill>
                          <a:schemeClr val="bg1"/>
                        </a:solidFill>
                        <a:effectLst/>
                        <a:latin typeface="Calibri" panose="020F0502020204030204" pitchFamily="34" charset="0"/>
                      </a:endParaRPr>
                    </a:p>
                  </a:txBody>
                  <a:tcPr marL="6963" marR="6963" marT="6963" marB="0"/>
                </a:tc>
                <a:tc hMerge="1">
                  <a:txBody>
                    <a:bodyPr/>
                    <a:lstStyle/>
                    <a:p>
                      <a:endParaRPr lang="pt-BR"/>
                    </a:p>
                  </a:txBody>
                  <a:tcPr/>
                </a:tc>
                <a:tc gridSpan="2">
                  <a:txBody>
                    <a:bodyPr/>
                    <a:lstStyle/>
                    <a:p>
                      <a:pPr algn="ctr" fontAlgn="t"/>
                      <a:r>
                        <a:rPr lang="pt-BR" sz="1200" b="1" u="none" strike="noStrike" dirty="0" err="1">
                          <a:effectLst/>
                        </a:rPr>
                        <a:t>Yarshell</a:t>
                      </a:r>
                      <a:r>
                        <a:rPr lang="pt-BR" sz="1200" b="1" u="none" strike="noStrike" dirty="0">
                          <a:effectLst/>
                        </a:rPr>
                        <a:t> e Camargo</a:t>
                      </a:r>
                      <a:endParaRPr lang="pt-BR" sz="1200" b="1" i="0" u="none" strike="noStrike" dirty="0">
                        <a:solidFill>
                          <a:schemeClr val="bg1"/>
                        </a:solidFill>
                        <a:effectLst/>
                        <a:latin typeface="Calibri" panose="020F0502020204030204" pitchFamily="34" charset="0"/>
                      </a:endParaRPr>
                    </a:p>
                  </a:txBody>
                  <a:tcPr marL="6963" marR="6963" marT="6963" marB="0"/>
                </a:tc>
                <a:tc hMerge="1">
                  <a:txBody>
                    <a:bodyPr/>
                    <a:lstStyle/>
                    <a:p>
                      <a:endParaRPr lang="pt-BR"/>
                    </a:p>
                  </a:txBody>
                  <a:tcPr/>
                </a:tc>
              </a:tr>
              <a:tr h="584928">
                <a:tc>
                  <a:txBody>
                    <a:bodyPr/>
                    <a:lstStyle/>
                    <a:p>
                      <a:pPr algn="l" fontAlgn="t"/>
                      <a:r>
                        <a:rPr lang="pt-BR" sz="1200" b="1" u="none" strike="noStrike" dirty="0">
                          <a:effectLst/>
                        </a:rPr>
                        <a:t>Interlocução c/ STJ</a:t>
                      </a:r>
                      <a:endParaRPr lang="pt-BR" sz="1200" b="1" i="0" u="none" strike="noStrike" dirty="0">
                        <a:solidFill>
                          <a:schemeClr val="bg1"/>
                        </a:solidFill>
                        <a:effectLst/>
                        <a:latin typeface="Calibri" panose="020F0502020204030204" pitchFamily="34" charset="0"/>
                      </a:endParaRPr>
                    </a:p>
                  </a:txBody>
                  <a:tcPr marL="6963" marR="6963" marT="6963" marB="0"/>
                </a:tc>
                <a:tc gridSpan="2">
                  <a:txBody>
                    <a:bodyPr/>
                    <a:lstStyle/>
                    <a:p>
                      <a:pPr algn="l" fontAlgn="t"/>
                      <a:r>
                        <a:rPr lang="pt-BR" sz="1200" u="none" strike="noStrike" dirty="0" err="1" smtClean="0">
                          <a:effectLst/>
                        </a:rPr>
                        <a:t>Hildebrand</a:t>
                      </a:r>
                      <a:r>
                        <a:rPr lang="pt-BR" sz="1200" u="none" strike="noStrike" dirty="0" smtClean="0">
                          <a:effectLst/>
                        </a:rPr>
                        <a:t> </a:t>
                      </a:r>
                      <a:r>
                        <a:rPr lang="pt-BR" sz="1200" u="none" strike="noStrike" dirty="0">
                          <a:effectLst/>
                        </a:rPr>
                        <a:t>- </a:t>
                      </a:r>
                      <a:r>
                        <a:rPr lang="pt-BR" sz="1200" u="none" strike="noStrike" dirty="0" smtClean="0">
                          <a:effectLst/>
                        </a:rPr>
                        <a:t>Brasília</a:t>
                      </a:r>
                      <a:r>
                        <a:rPr lang="pt-BR" sz="1200" u="none" strike="noStrike" dirty="0">
                          <a:effectLst/>
                        </a:rPr>
                        <a:t/>
                      </a:r>
                      <a:br>
                        <a:rPr lang="pt-BR" sz="1200" u="none" strike="noStrike" dirty="0">
                          <a:effectLst/>
                        </a:rPr>
                      </a:br>
                      <a:r>
                        <a:rPr lang="pt-BR" sz="1200" u="none" strike="noStrike" dirty="0">
                          <a:effectLst/>
                        </a:rPr>
                        <a:t>Prof. Cândido </a:t>
                      </a:r>
                      <a:r>
                        <a:rPr lang="pt-BR" sz="1200" u="none" strike="noStrike" dirty="0" err="1" smtClean="0">
                          <a:effectLst/>
                        </a:rPr>
                        <a:t>Dinamarco</a:t>
                      </a:r>
                      <a:r>
                        <a:rPr lang="pt-BR" sz="1200" u="none" strike="noStrike" dirty="0" smtClean="0">
                          <a:effectLst/>
                        </a:rPr>
                        <a:t> </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l" fontAlgn="t"/>
                      <a:r>
                        <a:rPr lang="pt-BR" sz="1200" u="none" strike="noStrike" dirty="0" smtClean="0">
                          <a:effectLst/>
                        </a:rPr>
                        <a:t>Luis </a:t>
                      </a:r>
                      <a:r>
                        <a:rPr lang="pt-BR" sz="1200" u="none" strike="noStrike" dirty="0">
                          <a:effectLst/>
                        </a:rPr>
                        <a:t>Alberto de Carvalho </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l" fontAlgn="t"/>
                      <a:r>
                        <a:rPr lang="pt-BR" sz="1200" u="none" strike="noStrike" dirty="0" smtClean="0">
                          <a:effectLst/>
                        </a:rPr>
                        <a:t>Guilherme </a:t>
                      </a:r>
                      <a:r>
                        <a:rPr lang="pt-BR" sz="1200" u="none" strike="noStrike" dirty="0">
                          <a:effectLst/>
                        </a:rPr>
                        <a:t>Pimenta da Veiga Neves</a:t>
                      </a:r>
                      <a:br>
                        <a:rPr lang="pt-BR" sz="1200" u="none" strike="noStrike" dirty="0">
                          <a:effectLst/>
                        </a:rPr>
                      </a:br>
                      <a:r>
                        <a:rPr lang="pt-BR" sz="1200" u="none" strike="noStrike" dirty="0">
                          <a:effectLst/>
                        </a:rPr>
                        <a:t>Armando </a:t>
                      </a:r>
                      <a:r>
                        <a:rPr lang="pt-BR" sz="1200" u="none" strike="noStrike" dirty="0" err="1">
                          <a:effectLst/>
                        </a:rPr>
                        <a:t>Verri</a:t>
                      </a:r>
                      <a:r>
                        <a:rPr lang="pt-BR" sz="1200" u="none" strike="noStrike" dirty="0">
                          <a:effectLst/>
                        </a:rPr>
                        <a:t> Júnior</a:t>
                      </a:r>
                      <a:r>
                        <a:rPr lang="pt-BR" sz="1100" u="none" strike="noStrike" dirty="0">
                          <a:effectLst/>
                        </a:rPr>
                        <a:t> (citações orais)</a:t>
                      </a:r>
                      <a:br>
                        <a:rPr lang="pt-BR" sz="1100" u="none" strike="noStrike" dirty="0">
                          <a:effectLst/>
                        </a:rPr>
                      </a:br>
                      <a:r>
                        <a:rPr lang="pt-BR" sz="1200" u="none" strike="noStrike" dirty="0">
                          <a:effectLst/>
                        </a:rPr>
                        <a:t>Eduardo Arruda Alvim </a:t>
                      </a:r>
                      <a:r>
                        <a:rPr lang="pt-BR" sz="1100" u="none" strike="noStrike" dirty="0">
                          <a:effectLst/>
                        </a:rPr>
                        <a:t>(filho prof.)</a:t>
                      </a:r>
                      <a:r>
                        <a:rPr lang="pt-BR" sz="1200" u="none" strike="noStrike" dirty="0">
                          <a:effectLst/>
                        </a:rPr>
                        <a:t/>
                      </a:r>
                      <a:br>
                        <a:rPr lang="pt-BR" sz="1200" u="none" strike="noStrike" dirty="0">
                          <a:effectLst/>
                        </a:rPr>
                      </a:br>
                      <a:r>
                        <a:rPr lang="pt-BR" sz="1200" u="none" strike="noStrike" dirty="0">
                          <a:effectLst/>
                        </a:rPr>
                        <a:t>Everaldo </a:t>
                      </a:r>
                      <a:r>
                        <a:rPr lang="pt-BR" sz="1200" u="none" strike="noStrike" dirty="0" err="1">
                          <a:effectLst/>
                        </a:rPr>
                        <a:t>Cambler</a:t>
                      </a:r>
                      <a:r>
                        <a:rPr lang="pt-BR" sz="1200" u="none" strike="noStrike" dirty="0">
                          <a:effectLst/>
                        </a:rPr>
                        <a:t> </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l" fontAlgn="t"/>
                      <a:r>
                        <a:rPr lang="pt-BR" sz="1200" u="none" strike="noStrike" dirty="0">
                          <a:effectLst/>
                        </a:rPr>
                        <a:t>Rodrigo de Bitencourt Mudrovitsch</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l" fontAlgn="t"/>
                      <a:r>
                        <a:rPr lang="pt-BR" sz="1200" u="none" strike="noStrike" dirty="0">
                          <a:effectLst/>
                        </a:rPr>
                        <a:t>Dr. Flavio </a:t>
                      </a:r>
                      <a:r>
                        <a:rPr lang="pt-BR" sz="1200" u="none" strike="noStrike" dirty="0" err="1">
                          <a:effectLst/>
                        </a:rPr>
                        <a:t>Yarshell</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r>
              <a:tr h="154141">
                <a:tc>
                  <a:txBody>
                    <a:bodyPr/>
                    <a:lstStyle/>
                    <a:p>
                      <a:pPr algn="l" fontAlgn="t"/>
                      <a:r>
                        <a:rPr lang="pt-BR" sz="1200" b="1" u="none" strike="noStrike" dirty="0">
                          <a:effectLst/>
                        </a:rPr>
                        <a:t>Valor Total</a:t>
                      </a:r>
                      <a:endParaRPr lang="pt-BR" sz="1200" b="1" i="0" u="none" strike="noStrike" dirty="0">
                        <a:solidFill>
                          <a:schemeClr val="bg1"/>
                        </a:solidFill>
                        <a:effectLst/>
                        <a:latin typeface="Calibri" panose="020F0502020204030204" pitchFamily="34" charset="0"/>
                      </a:endParaRPr>
                    </a:p>
                  </a:txBody>
                  <a:tcPr marL="6963" marR="6963" marT="6963" marB="0"/>
                </a:tc>
                <a:tc gridSpan="2">
                  <a:txBody>
                    <a:bodyPr/>
                    <a:lstStyle/>
                    <a:p>
                      <a:pPr algn="ctr" fontAlgn="t"/>
                      <a:r>
                        <a:rPr lang="pt-BR" sz="1200" u="none" strike="noStrike" dirty="0">
                          <a:effectLst/>
                        </a:rPr>
                        <a:t>R$ </a:t>
                      </a:r>
                      <a:r>
                        <a:rPr lang="pt-BR" sz="1200" u="none" strike="noStrike" dirty="0" smtClean="0">
                          <a:effectLst/>
                        </a:rPr>
                        <a:t>712.000,00</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ctr" fontAlgn="t"/>
                      <a:r>
                        <a:rPr lang="pt-BR" sz="1200" u="none" strike="noStrike" dirty="0">
                          <a:effectLst/>
                        </a:rPr>
                        <a:t>R$ </a:t>
                      </a:r>
                      <a:r>
                        <a:rPr lang="pt-BR" sz="1200" u="none" strike="noStrike" dirty="0" smtClean="0">
                          <a:effectLst/>
                        </a:rPr>
                        <a:t>1.700.000,00</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ctr" fontAlgn="t"/>
                      <a:r>
                        <a:rPr lang="pt-BR" sz="1200" u="none" strike="noStrike" dirty="0">
                          <a:effectLst/>
                        </a:rPr>
                        <a:t>R$ </a:t>
                      </a:r>
                      <a:r>
                        <a:rPr lang="pt-BR" sz="1200" u="none" strike="noStrike" dirty="0" smtClean="0">
                          <a:effectLst/>
                        </a:rPr>
                        <a:t>320.000,00</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ctr" fontAlgn="t"/>
                      <a:r>
                        <a:rPr lang="pt-BR" sz="1200" u="none" strike="noStrike" dirty="0">
                          <a:effectLst/>
                        </a:rPr>
                        <a:t>R$ 150.000,00</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ctr" fontAlgn="t"/>
                      <a:r>
                        <a:rPr lang="pt-BR" sz="1200" u="none" strike="noStrike" dirty="0">
                          <a:effectLst/>
                        </a:rPr>
                        <a:t>R$ 720.000,00</a:t>
                      </a:r>
                      <a:endParaRPr lang="pt-BR" sz="1200" b="1"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r>
              <a:tr h="331562">
                <a:tc>
                  <a:txBody>
                    <a:bodyPr/>
                    <a:lstStyle/>
                    <a:p>
                      <a:pPr algn="l" fontAlgn="t"/>
                      <a:r>
                        <a:rPr lang="pt-BR" sz="900" b="1" u="none" strike="noStrike" dirty="0">
                          <a:effectLst/>
                        </a:rPr>
                        <a:t>1ª </a:t>
                      </a:r>
                      <a:r>
                        <a:rPr lang="pt-BR" sz="900" b="1" u="none" strike="noStrike" dirty="0" smtClean="0">
                          <a:effectLst/>
                        </a:rPr>
                        <a:t>Parcela</a:t>
                      </a:r>
                      <a:endParaRPr lang="pt-BR" sz="900" b="1" i="0" u="none" strike="noStrike" dirty="0">
                        <a:solidFill>
                          <a:schemeClr val="bg1"/>
                        </a:solidFill>
                        <a:effectLst/>
                        <a:latin typeface="Calibri" panose="020F0502020204030204" pitchFamily="34" charset="0"/>
                      </a:endParaRPr>
                    </a:p>
                  </a:txBody>
                  <a:tcPr marL="6963" marR="6963" marT="6963" marB="0"/>
                </a:tc>
                <a:tc>
                  <a:txBody>
                    <a:bodyPr/>
                    <a:lstStyle/>
                    <a:p>
                      <a:pPr algn="l" fontAlgn="t"/>
                      <a:r>
                        <a:rPr lang="pt-BR" sz="900" u="none" strike="noStrike" dirty="0">
                          <a:effectLst/>
                        </a:rPr>
                        <a:t>R$ 150.000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Na procuração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R$ 100.000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Na procuração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R$ 20.000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Na contratação</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R$ 50.000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Na contratação</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r" fontAlgn="t"/>
                      <a:r>
                        <a:rPr lang="pt-BR" sz="900" u="none" strike="noStrike" dirty="0">
                          <a:effectLst/>
                        </a:rPr>
                        <a:t>R$ 120.000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Na contratação</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r>
              <a:tr h="459587">
                <a:tc>
                  <a:txBody>
                    <a:bodyPr/>
                    <a:lstStyle/>
                    <a:p>
                      <a:pPr algn="l" fontAlgn="t"/>
                      <a:r>
                        <a:rPr lang="pt-BR" sz="900" b="1" u="none" strike="noStrike" dirty="0">
                          <a:effectLst/>
                        </a:rPr>
                        <a:t>2ª Parcela</a:t>
                      </a:r>
                      <a:endParaRPr lang="pt-BR" sz="900" b="1" i="0" u="none" strike="noStrike" dirty="0">
                        <a:solidFill>
                          <a:schemeClr val="bg1"/>
                        </a:solidFill>
                        <a:effectLst/>
                        <a:latin typeface="Calibri" panose="020F0502020204030204" pitchFamily="34" charset="0"/>
                      </a:endParaRPr>
                    </a:p>
                  </a:txBody>
                  <a:tcPr marL="6963" marR="6963" marT="6963" marB="0"/>
                </a:tc>
                <a:tc>
                  <a:txBody>
                    <a:bodyPr/>
                    <a:lstStyle/>
                    <a:p>
                      <a:pPr algn="l" fontAlgn="t"/>
                      <a:r>
                        <a:rPr lang="pt-BR" sz="900" u="none" strike="noStrike" dirty="0">
                          <a:effectLst/>
                        </a:rPr>
                        <a:t>R$ 200.000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Confirmação da afetação e </a:t>
                      </a:r>
                      <a:r>
                        <a:rPr lang="pt-BR" sz="900" u="none" strike="noStrike" dirty="0" err="1">
                          <a:effectLst/>
                        </a:rPr>
                        <a:t>amicus</a:t>
                      </a:r>
                      <a:r>
                        <a:rPr lang="pt-BR" sz="900" u="none" strike="noStrike" dirty="0">
                          <a:effectLst/>
                        </a:rPr>
                        <a:t> </a:t>
                      </a:r>
                      <a:r>
                        <a:rPr lang="pt-BR" sz="900" u="none" strike="noStrike" dirty="0" err="1">
                          <a:effectLst/>
                        </a:rPr>
                        <a:t>curiae</a:t>
                      </a:r>
                      <a:r>
                        <a:rPr lang="pt-BR" sz="900" u="none" strike="noStrike" dirty="0">
                          <a:effectLst/>
                        </a:rPr>
                        <a:t> Abrainc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a:t>
                      </a:r>
                      <a:r>
                        <a:rPr lang="pt-BR" sz="900" u="none" strike="noStrike" dirty="0" smtClean="0">
                          <a:effectLst/>
                        </a:rPr>
                        <a:t>100.000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Confirmação da Abrainc como </a:t>
                      </a:r>
                      <a:r>
                        <a:rPr lang="pt-BR" sz="900" u="none" strike="noStrike" dirty="0" err="1">
                          <a:effectLst/>
                        </a:rPr>
                        <a:t>Amicus</a:t>
                      </a:r>
                      <a:r>
                        <a:rPr lang="pt-BR" sz="900" u="none" strike="noStrike" dirty="0">
                          <a:effectLst/>
                        </a:rPr>
                        <a:t> </a:t>
                      </a:r>
                      <a:r>
                        <a:rPr lang="pt-BR" sz="900" u="none" strike="noStrike" dirty="0" err="1">
                          <a:effectLst/>
                        </a:rPr>
                        <a:t>Curiae</a:t>
                      </a:r>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R$ 20.000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Distribuição do recurso</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R$ 100.000</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Êxito</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r" fontAlgn="t"/>
                      <a:r>
                        <a:rPr lang="pt-BR" sz="900" u="none" strike="noStrike">
                          <a:effectLst/>
                        </a:rPr>
                        <a:t>R$ 600.000</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Êxito</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r>
              <a:tr h="332501">
                <a:tc>
                  <a:txBody>
                    <a:bodyPr/>
                    <a:lstStyle/>
                    <a:p>
                      <a:pPr algn="l" fontAlgn="t"/>
                      <a:r>
                        <a:rPr lang="pt-BR" sz="900" b="1" u="none" strike="noStrike" dirty="0">
                          <a:effectLst/>
                        </a:rPr>
                        <a:t>3ª Parcela</a:t>
                      </a:r>
                      <a:endParaRPr lang="pt-BR" sz="900" b="1" i="0" u="none" strike="noStrike" dirty="0">
                        <a:solidFill>
                          <a:schemeClr val="bg1"/>
                        </a:solidFill>
                        <a:effectLst/>
                        <a:latin typeface="Calibri" panose="020F0502020204030204" pitchFamily="34" charset="0"/>
                      </a:endParaRPr>
                    </a:p>
                  </a:txBody>
                  <a:tcPr marL="6963" marR="6963" marT="6963" marB="0"/>
                </a:tc>
                <a:tc>
                  <a:txBody>
                    <a:bodyPr/>
                    <a:lstStyle/>
                    <a:p>
                      <a:pPr algn="l" fontAlgn="t"/>
                      <a:r>
                        <a:rPr lang="pt-BR" sz="900" u="none" strike="noStrike">
                          <a:effectLst/>
                        </a:rPr>
                        <a:t>R$ 350.000</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Êxito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a:t>
                      </a:r>
                      <a:r>
                        <a:rPr lang="pt-BR" sz="900" u="none" strike="noStrike" dirty="0" smtClean="0">
                          <a:effectLst/>
                        </a:rPr>
                        <a:t>1.500.000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 Êxito </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R$ 80.000</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Confirmação da Abrainc como </a:t>
                      </a:r>
                      <a:r>
                        <a:rPr lang="pt-BR" sz="900" u="none" strike="noStrike" dirty="0" err="1">
                          <a:effectLst/>
                        </a:rPr>
                        <a:t>Amicus</a:t>
                      </a:r>
                      <a:r>
                        <a:rPr lang="pt-BR" sz="900" u="none" strike="noStrike" dirty="0">
                          <a:effectLst/>
                        </a:rPr>
                        <a:t> </a:t>
                      </a:r>
                      <a:r>
                        <a:rPr lang="pt-BR" sz="900" u="none" strike="noStrike" dirty="0" err="1">
                          <a:effectLst/>
                        </a:rPr>
                        <a:t>Curiae</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 </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 </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a:effectLst/>
                        </a:rPr>
                        <a:t> </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r>
              <a:tr h="361549">
                <a:tc>
                  <a:txBody>
                    <a:bodyPr/>
                    <a:lstStyle/>
                    <a:p>
                      <a:pPr algn="l" fontAlgn="t"/>
                      <a:r>
                        <a:rPr lang="pt-BR" sz="900" b="1" u="none" strike="noStrike" dirty="0">
                          <a:effectLst/>
                        </a:rPr>
                        <a:t>4ª Parcela</a:t>
                      </a:r>
                      <a:endParaRPr lang="pt-BR" sz="900" b="1" i="0" u="none" strike="noStrike" dirty="0">
                        <a:solidFill>
                          <a:schemeClr val="bg1"/>
                        </a:solidFill>
                        <a:effectLst/>
                        <a:latin typeface="Calibri" panose="020F0502020204030204" pitchFamily="34" charset="0"/>
                      </a:endParaRPr>
                    </a:p>
                  </a:txBody>
                  <a:tcPr marL="6963" marR="6963" marT="6963" marB="0"/>
                </a:tc>
                <a:tc>
                  <a:txBody>
                    <a:bodyPr/>
                    <a:lstStyle/>
                    <a:p>
                      <a:pPr algn="l" fontAlgn="t"/>
                      <a:r>
                        <a:rPr lang="pt-BR" sz="900" u="none" strike="noStrike">
                          <a:effectLst/>
                        </a:rPr>
                        <a:t> </a:t>
                      </a:r>
                      <a:endParaRPr lang="pt-BR" sz="900" b="0" i="0" u="none" strike="noStrike">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R$ </a:t>
                      </a:r>
                      <a:r>
                        <a:rPr lang="pt-BR" sz="900" u="none" strike="noStrike" dirty="0" smtClean="0">
                          <a:effectLst/>
                        </a:rPr>
                        <a:t>200.000</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Êxito</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a:txBody>
                    <a:bodyPr/>
                    <a:lstStyle/>
                    <a:p>
                      <a:pPr algn="l" fontAlgn="t"/>
                      <a:r>
                        <a:rPr lang="pt-BR" sz="900" u="none" strike="noStrike" dirty="0">
                          <a:effectLst/>
                        </a:rPr>
                        <a:t>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r>
              <a:tr h="438696">
                <a:tc>
                  <a:txBody>
                    <a:bodyPr/>
                    <a:lstStyle/>
                    <a:p>
                      <a:pPr algn="l" fontAlgn="t"/>
                      <a:r>
                        <a:rPr lang="pt-BR" sz="900" b="1" u="none" strike="noStrike" dirty="0">
                          <a:effectLst/>
                        </a:rPr>
                        <a:t>Observações</a:t>
                      </a:r>
                      <a:endParaRPr lang="pt-BR" sz="900" b="1" i="0" u="none" strike="noStrike" dirty="0">
                        <a:solidFill>
                          <a:schemeClr val="bg1"/>
                        </a:solidFill>
                        <a:effectLst/>
                        <a:latin typeface="Calibri" panose="020F0502020204030204" pitchFamily="34" charset="0"/>
                      </a:endParaRPr>
                    </a:p>
                  </a:txBody>
                  <a:tcPr marL="6963" marR="6963" marT="6963" marB="0"/>
                </a:tc>
                <a:tc gridSpan="2">
                  <a:txBody>
                    <a:bodyPr/>
                    <a:lstStyle/>
                    <a:p>
                      <a:pPr algn="just" fontAlgn="t"/>
                      <a:r>
                        <a:rPr lang="pt-BR" sz="900" b="0" i="0" u="none" strike="noStrike" dirty="0" smtClean="0">
                          <a:solidFill>
                            <a:srgbClr val="000000"/>
                          </a:solidFill>
                          <a:effectLst/>
                          <a:latin typeface="Calibri" panose="020F0502020204030204" pitchFamily="34" charset="0"/>
                        </a:rPr>
                        <a:t>Êxito na legalidade do repasse da comissão de corretagem ao adquirente + prescrição</a:t>
                      </a:r>
                      <a:r>
                        <a:rPr lang="pt-BR" sz="900" b="0" i="0" u="none" strike="noStrike" baseline="0" dirty="0" smtClean="0">
                          <a:solidFill>
                            <a:srgbClr val="000000"/>
                          </a:solidFill>
                          <a:effectLst/>
                          <a:latin typeface="Calibri" panose="020F0502020204030204" pitchFamily="34" charset="0"/>
                        </a:rPr>
                        <a:t> trienal</a:t>
                      </a:r>
                    </a:p>
                    <a:p>
                      <a:pPr algn="just" fontAlgn="t"/>
                      <a:r>
                        <a:rPr lang="pt-BR" sz="900" b="0" i="0" u="none" strike="noStrike" baseline="0" dirty="0" smtClean="0">
                          <a:solidFill>
                            <a:srgbClr val="000000"/>
                          </a:solidFill>
                          <a:effectLst/>
                          <a:latin typeface="Calibri" panose="020F0502020204030204" pitchFamily="34" charset="0"/>
                        </a:rPr>
                        <a:t>R$12.000 p/ acompanhamento em Brasília</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just" fontAlgn="t"/>
                      <a:r>
                        <a:rPr lang="pt-BR" sz="900" u="none" strike="noStrike" dirty="0">
                          <a:effectLst/>
                        </a:rPr>
                        <a:t> </a:t>
                      </a:r>
                      <a:r>
                        <a:rPr lang="pt-BR" sz="900" u="none" strike="noStrike" dirty="0" smtClean="0">
                          <a:effectLst/>
                        </a:rPr>
                        <a:t>R$750.000 </a:t>
                      </a:r>
                      <a:r>
                        <a:rPr lang="pt-BR" sz="900" u="none" strike="noStrike" dirty="0">
                          <a:effectLst/>
                        </a:rPr>
                        <a:t>no entendimento da prescrição trienal+ </a:t>
                      </a:r>
                      <a:r>
                        <a:rPr lang="pt-BR" sz="900" u="none" strike="noStrike" dirty="0" smtClean="0">
                          <a:effectLst/>
                        </a:rPr>
                        <a:t>R$750.000 </a:t>
                      </a:r>
                      <a:r>
                        <a:rPr lang="pt-BR" sz="900" u="none" strike="noStrike" dirty="0">
                          <a:effectLst/>
                        </a:rPr>
                        <a:t>na licitude da cobrança de corretagem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just" fontAlgn="t"/>
                      <a:r>
                        <a:rPr lang="pt-BR" sz="900" u="none" strike="noStrike" dirty="0" smtClean="0">
                          <a:effectLst/>
                        </a:rPr>
                        <a:t>R$100 mil na prescrição trienal + R$100</a:t>
                      </a:r>
                      <a:r>
                        <a:rPr lang="pt-BR" sz="900" u="none" strike="noStrike" baseline="0" dirty="0" smtClean="0">
                          <a:effectLst/>
                        </a:rPr>
                        <a:t> mil </a:t>
                      </a:r>
                      <a:r>
                        <a:rPr lang="pt-BR" sz="900" u="none" strike="noStrike" dirty="0" smtClean="0">
                          <a:effectLst/>
                        </a:rPr>
                        <a:t>descabimento da devolução de valores pagos a título de comissão de corretagem e assessoria imobiliária (taxa SATI)</a:t>
                      </a:r>
                      <a:endParaRPr lang="pt-BR" sz="900" u="none" strike="noStrike" dirty="0">
                        <a:effectLst/>
                      </a:endParaRPr>
                    </a:p>
                    <a:p>
                      <a:pPr algn="just" fontAlgn="t"/>
                      <a:r>
                        <a:rPr lang="pt-BR" sz="900" u="none" strike="noStrike" dirty="0" smtClean="0">
                          <a:effectLst/>
                        </a:rPr>
                        <a:t>Dr</a:t>
                      </a:r>
                      <a:r>
                        <a:rPr lang="pt-BR" sz="900" u="none" strike="noStrike" dirty="0">
                          <a:effectLst/>
                        </a:rPr>
                        <a:t>. Arruda Alvim impossibilitado de viajar devido a cirurgia. </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just" fontAlgn="t"/>
                      <a:r>
                        <a:rPr lang="pt-BR" sz="900" b="0" i="0" u="none" strike="noStrike" dirty="0" smtClean="0">
                          <a:solidFill>
                            <a:srgbClr val="000000"/>
                          </a:solidFill>
                          <a:effectLst/>
                          <a:latin typeface="Calibri" panose="020F0502020204030204" pitchFamily="34" charset="0"/>
                        </a:rPr>
                        <a:t>Êxito no procedimento do recurso especial consistente em se reconhecer indevidos os valores, ou prescritas as pretensões indenizatórias</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c gridSpan="2">
                  <a:txBody>
                    <a:bodyPr/>
                    <a:lstStyle/>
                    <a:p>
                      <a:pPr algn="just" fontAlgn="t"/>
                      <a:r>
                        <a:rPr lang="pt-BR" sz="900" u="none" strike="noStrike" dirty="0">
                          <a:effectLst/>
                        </a:rPr>
                        <a:t>Êxito: R$360.000 na licitude da cobrança de corretagem + R$240.000 entendimento da prescrição trienal</a:t>
                      </a:r>
                      <a:endParaRPr lang="pt-BR" sz="900" b="0" i="0" u="none" strike="noStrike" dirty="0">
                        <a:solidFill>
                          <a:srgbClr val="000000"/>
                        </a:solidFill>
                        <a:effectLst/>
                        <a:latin typeface="Calibri" panose="020F0502020204030204" pitchFamily="34" charset="0"/>
                      </a:endParaRPr>
                    </a:p>
                  </a:txBody>
                  <a:tcPr marL="6963" marR="6963" marT="6963" marB="0">
                    <a:solidFill>
                      <a:schemeClr val="bg1">
                        <a:lumMod val="85000"/>
                      </a:schemeClr>
                    </a:solidFill>
                  </a:tcPr>
                </a:tc>
                <a:tc hMerge="1">
                  <a:txBody>
                    <a:bodyPr/>
                    <a:lstStyle/>
                    <a:p>
                      <a:endParaRPr lang="pt-BR"/>
                    </a:p>
                  </a:txBody>
                  <a:tcPr/>
                </a:tc>
              </a:tr>
            </a:tbl>
          </a:graphicData>
        </a:graphic>
      </p:graphicFrame>
    </p:spTree>
    <p:extLst>
      <p:ext uri="{BB962C8B-B14F-4D97-AF65-F5344CB8AC3E}">
        <p14:creationId xmlns:p14="http://schemas.microsoft.com/office/powerpoint/2010/main" val="31607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42996</TotalTime>
  <Words>2757</Words>
  <Application>Microsoft Office PowerPoint</Application>
  <PresentationFormat>Apresentação na tela (4:3)</PresentationFormat>
  <Paragraphs>484</Paragraphs>
  <Slides>27</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27</vt:i4>
      </vt:variant>
    </vt:vector>
  </HeadingPairs>
  <TitlesOfParts>
    <vt:vector size="33" baseType="lpstr">
      <vt:lpstr>Arial</vt:lpstr>
      <vt:lpstr>Calibri</vt:lpstr>
      <vt:lpstr>Calibri Light</vt:lpstr>
      <vt:lpstr>Helvetica</vt:lpstr>
      <vt:lpstr>Tahoma</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3734</cp:revision>
  <cp:lastPrinted>2014-08-22T11:18:02Z</cp:lastPrinted>
  <dcterms:created xsi:type="dcterms:W3CDTF">2009-08-13T21:08:28Z</dcterms:created>
  <dcterms:modified xsi:type="dcterms:W3CDTF">2015-08-06T19:40:50Z</dcterms:modified>
</cp:coreProperties>
</file>