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notesSlides/notesSlide15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7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8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9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86" r:id="rId2"/>
    <p:sldMasterId id="2147483699" r:id="rId3"/>
  </p:sldMasterIdLst>
  <p:notesMasterIdLst>
    <p:notesMasterId r:id="rId46"/>
  </p:notesMasterIdLst>
  <p:handoutMasterIdLst>
    <p:handoutMasterId r:id="rId47"/>
  </p:handoutMasterIdLst>
  <p:sldIdLst>
    <p:sldId id="481" r:id="rId4"/>
    <p:sldId id="1179" r:id="rId5"/>
    <p:sldId id="1180" r:id="rId6"/>
    <p:sldId id="1146" r:id="rId7"/>
    <p:sldId id="1346" r:id="rId8"/>
    <p:sldId id="1421" r:id="rId9"/>
    <p:sldId id="1422" r:id="rId10"/>
    <p:sldId id="1362" r:id="rId11"/>
    <p:sldId id="1262" r:id="rId12"/>
    <p:sldId id="1423" r:id="rId13"/>
    <p:sldId id="1424" r:id="rId14"/>
    <p:sldId id="1425" r:id="rId15"/>
    <p:sldId id="1426" r:id="rId16"/>
    <p:sldId id="1427" r:id="rId17"/>
    <p:sldId id="1428" r:id="rId18"/>
    <p:sldId id="1429" r:id="rId19"/>
    <p:sldId id="1430" r:id="rId20"/>
    <p:sldId id="1407" r:id="rId21"/>
    <p:sldId id="1366" r:id="rId22"/>
    <p:sldId id="1367" r:id="rId23"/>
    <p:sldId id="1368" r:id="rId24"/>
    <p:sldId id="1369" r:id="rId25"/>
    <p:sldId id="1370" r:id="rId26"/>
    <p:sldId id="1371" r:id="rId27"/>
    <p:sldId id="1372" r:id="rId28"/>
    <p:sldId id="1373" r:id="rId29"/>
    <p:sldId id="1374" r:id="rId30"/>
    <p:sldId id="1375" r:id="rId31"/>
    <p:sldId id="1356" r:id="rId32"/>
    <p:sldId id="1357" r:id="rId33"/>
    <p:sldId id="1431" r:id="rId34"/>
    <p:sldId id="1432" r:id="rId35"/>
    <p:sldId id="1433" r:id="rId36"/>
    <p:sldId id="1434" r:id="rId37"/>
    <p:sldId id="1435" r:id="rId38"/>
    <p:sldId id="1436" r:id="rId39"/>
    <p:sldId id="1437" r:id="rId40"/>
    <p:sldId id="1438" r:id="rId41"/>
    <p:sldId id="1439" r:id="rId42"/>
    <p:sldId id="1440" r:id="rId43"/>
    <p:sldId id="1441" r:id="rId44"/>
    <p:sldId id="1442" r:id="rId45"/>
  </p:sldIdLst>
  <p:sldSz cx="9144000" cy="6858000" type="screen4x3"/>
  <p:notesSz cx="6864350" cy="999648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69696"/>
    <a:srgbClr val="F8F8F8"/>
    <a:srgbClr val="EAEAEA"/>
    <a:srgbClr val="CCECFF"/>
    <a:srgbClr val="FFCCFF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94434" autoAdjust="0"/>
  </p:normalViewPr>
  <p:slideViewPr>
    <p:cSldViewPr>
      <p:cViewPr varScale="1">
        <p:scale>
          <a:sx n="74" d="100"/>
          <a:sy n="74" d="100"/>
        </p:scale>
        <p:origin x="123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jetos%20(local)\Abrainc\_Relat&#243;rios\201504\Consolidado_Fina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jetos%20(local)\Abrainc\_Relat&#243;rios\201504\Consolidado_Final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jetos%20(local)\Abrainc\_Relat&#243;rios\201504\Consolidado_Final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jetos%20(local)\Abrainc\_Relat&#243;rios\201504\Consolidado_Final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jetos%20(local)\Abrainc\_Relat&#243;rios\201504\Consolidado_Final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Projetos%20(local)\Abrainc\_Relat&#243;rios\201504\Indicadores%20de%20Mercado\Brookfield\Indicadores_Compostos_Brookfield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tos%20(local)\Abrainc\_Relat&#243;rios\201504\Indicadores%20de%20Mercado\Brookfield\Indicadores_Compostos_Brookfiel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tos%20(local)\Abrainc\_Relat&#243;rios\201504\Indicadores%20de%20Mercado\Brookfield\Indicadores_Compostos_Brookfiel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tos%20(local)\Abrainc\_Relat&#243;rios\201504\Indicadores%20de%20Mercado\Brookfield\Indicadores_Compostos_Brookfiel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ctr" rtl="0">
              <a:defRPr lang="pt-BR" sz="1200" b="1" i="0" u="none" strike="noStrike" kern="1200" baseline="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pPr>
            <a:r>
              <a:rPr lang="pt-BR" sz="1200" b="1" i="0" u="none" strike="noStrike" kern="1200" baseline="0" dirty="0" smtClean="0">
                <a:solidFill>
                  <a:prstClr val="black"/>
                </a:solidFill>
                <a:latin typeface="+mj-lt"/>
                <a:ea typeface="+mn-ea"/>
                <a:cs typeface="+mn-cs"/>
              </a:rPr>
              <a:t>Consolidado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2.2948007022578969E-2"/>
          <c:y val="8.2150455338155196E-2"/>
          <c:w val="0.95410398595484203"/>
          <c:h val="0.752826844525630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Lancamento!$D$1</c:f>
              <c:strCache>
                <c:ptCount val="1"/>
                <c:pt idx="0">
                  <c:v>soma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 i="0" baseline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Lancamento!$A$2:$A$15</c:f>
              <c:strCache>
                <c:ptCount val="14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  <c:pt idx="10">
                  <c:v>Nov/14</c:v>
                </c:pt>
                <c:pt idx="11">
                  <c:v>Dez/14</c:v>
                </c:pt>
                <c:pt idx="12">
                  <c:v>Jan/15</c:v>
                </c:pt>
                <c:pt idx="13">
                  <c:v>Fev/15</c:v>
                </c:pt>
              </c:strCache>
            </c:strRef>
          </c:cat>
          <c:val>
            <c:numRef>
              <c:f>Lancamento!$D$2:$D$15</c:f>
              <c:numCache>
                <c:formatCode>_-* #.##0_-;\-* #.##0_-;_-* "-"??_-;_-@_-</c:formatCode>
                <c:ptCount val="14"/>
                <c:pt idx="0">
                  <c:v>1286</c:v>
                </c:pt>
                <c:pt idx="1">
                  <c:v>3047</c:v>
                </c:pt>
                <c:pt idx="2">
                  <c:v>11036</c:v>
                </c:pt>
                <c:pt idx="3">
                  <c:v>3087</c:v>
                </c:pt>
                <c:pt idx="4">
                  <c:v>7299</c:v>
                </c:pt>
                <c:pt idx="5">
                  <c:v>7578</c:v>
                </c:pt>
                <c:pt idx="6">
                  <c:v>1392</c:v>
                </c:pt>
                <c:pt idx="7">
                  <c:v>2534</c:v>
                </c:pt>
                <c:pt idx="8">
                  <c:v>8754</c:v>
                </c:pt>
                <c:pt idx="9">
                  <c:v>2563</c:v>
                </c:pt>
                <c:pt idx="10">
                  <c:v>5138</c:v>
                </c:pt>
                <c:pt idx="11">
                  <c:v>13948</c:v>
                </c:pt>
                <c:pt idx="12">
                  <c:v>1627</c:v>
                </c:pt>
                <c:pt idx="13">
                  <c:v>2399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38439928"/>
        <c:axId val="338442672"/>
      </c:barChart>
      <c:catAx>
        <c:axId val="338439928"/>
        <c:scaling>
          <c:orientation val="minMax"/>
        </c:scaling>
        <c:delete val="0"/>
        <c:axPos val="b"/>
        <c:numFmt formatCode="mmm/yyyy" sourceLinked="0"/>
        <c:majorTickMark val="none"/>
        <c:minorTickMark val="none"/>
        <c:tickLblPos val="nextTo"/>
        <c:txPr>
          <a:bodyPr/>
          <a:lstStyle/>
          <a:p>
            <a:pPr>
              <a:defRPr sz="900">
                <a:latin typeface="Segoe U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338442672"/>
        <c:crosses val="autoZero"/>
        <c:auto val="1"/>
        <c:lblAlgn val="ctr"/>
        <c:lblOffset val="100"/>
        <c:noMultiLvlLbl val="1"/>
      </c:catAx>
      <c:valAx>
        <c:axId val="338442672"/>
        <c:scaling>
          <c:orientation val="minMax"/>
          <c:max val="16000"/>
        </c:scaling>
        <c:delete val="1"/>
        <c:axPos val="l"/>
        <c:numFmt formatCode="_-* #.##0_-;\-* #.##0_-;_-* &quot;-&quot;??_-;_-@_-" sourceLinked="1"/>
        <c:majorTickMark val="out"/>
        <c:minorTickMark val="none"/>
        <c:tickLblPos val="nextTo"/>
        <c:crossAx val="338439928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pt-BR" sz="1200" dirty="0" smtClean="0">
                <a:latin typeface="+mn-lt"/>
              </a:rPr>
              <a:t>Consolidado</a:t>
            </a:r>
          </a:p>
        </c:rich>
      </c:tx>
      <c:layout>
        <c:manualLayout>
          <c:xMode val="edge"/>
          <c:yMode val="edge"/>
          <c:x val="0.46211529476046975"/>
          <c:y val="3.0238095238095238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1.8960505103396169E-2"/>
          <c:y val="9.6901100432561657E-2"/>
          <c:w val="0.96805125128813407"/>
          <c:h val="0.733660800909076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Lancamento!$O$1</c:f>
              <c:strCache>
                <c:ptCount val="1"/>
                <c:pt idx="0">
                  <c:v>soma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dLbl>
              <c:idx val="0"/>
              <c:layout>
                <c:manualLayout>
                  <c:x val="0"/>
                  <c:y val="-6.04761904761904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 i="0" baseline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Lancamento!$A$2:$A$15</c:f>
              <c:strCache>
                <c:ptCount val="14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  <c:pt idx="10">
                  <c:v>Nov/14</c:v>
                </c:pt>
                <c:pt idx="11">
                  <c:v>Dez/14</c:v>
                </c:pt>
                <c:pt idx="12">
                  <c:v>Jan/15</c:v>
                </c:pt>
                <c:pt idx="13">
                  <c:v>Fev/15</c:v>
                </c:pt>
              </c:strCache>
            </c:strRef>
          </c:cat>
          <c:val>
            <c:numRef>
              <c:f>Lancamento!$O$2:$O$15</c:f>
              <c:numCache>
                <c:formatCode>_-* #.##0_-;\-* #.##0_-;_-* "-"??_-;_-@_-</c:formatCode>
                <c:ptCount val="14"/>
                <c:pt idx="0">
                  <c:v>0.25044645851999997</c:v>
                </c:pt>
                <c:pt idx="1">
                  <c:v>1.04424505034</c:v>
                </c:pt>
                <c:pt idx="2">
                  <c:v>2.9414538825799998</c:v>
                </c:pt>
                <c:pt idx="3">
                  <c:v>1.1477205405299999</c:v>
                </c:pt>
                <c:pt idx="4">
                  <c:v>2.1455343133599998</c:v>
                </c:pt>
                <c:pt idx="5">
                  <c:v>1.66259717322</c:v>
                </c:pt>
                <c:pt idx="6">
                  <c:v>0.21789755349999998</c:v>
                </c:pt>
                <c:pt idx="7">
                  <c:v>0.95629796452999993</c:v>
                </c:pt>
                <c:pt idx="8">
                  <c:v>2.01949671743</c:v>
                </c:pt>
                <c:pt idx="9">
                  <c:v>1.19198011009</c:v>
                </c:pt>
                <c:pt idx="10">
                  <c:v>1.9326428128499997</c:v>
                </c:pt>
                <c:pt idx="11">
                  <c:v>2.6338314296800003</c:v>
                </c:pt>
                <c:pt idx="12">
                  <c:v>0.45172753918000003</c:v>
                </c:pt>
                <c:pt idx="13">
                  <c:v>0.44952662395000004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38436008"/>
        <c:axId val="338436400"/>
      </c:barChart>
      <c:catAx>
        <c:axId val="338436008"/>
        <c:scaling>
          <c:orientation val="minMax"/>
        </c:scaling>
        <c:delete val="0"/>
        <c:axPos val="b"/>
        <c:numFmt formatCode="mmm/yyyy" sourceLinked="0"/>
        <c:majorTickMark val="none"/>
        <c:minorTickMark val="none"/>
        <c:tickLblPos val="nextTo"/>
        <c:txPr>
          <a:bodyPr/>
          <a:lstStyle/>
          <a:p>
            <a:pPr>
              <a:defRPr sz="900">
                <a:latin typeface="Segoe U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338436400"/>
        <c:crosses val="autoZero"/>
        <c:auto val="1"/>
        <c:lblAlgn val="ctr"/>
        <c:lblOffset val="100"/>
        <c:noMultiLvlLbl val="1"/>
      </c:catAx>
      <c:valAx>
        <c:axId val="338436400"/>
        <c:scaling>
          <c:orientation val="minMax"/>
          <c:max val="3.5"/>
        </c:scaling>
        <c:delete val="1"/>
        <c:axPos val="l"/>
        <c:numFmt formatCode="_-* #.##0_-;\-* #.##0_-;_-* &quot;-&quot;??_-;_-@_-" sourceLinked="1"/>
        <c:majorTickMark val="out"/>
        <c:minorTickMark val="none"/>
        <c:tickLblPos val="nextTo"/>
        <c:crossAx val="338436008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pt-BR" sz="1200" b="1" i="0" baseline="0" dirty="0" smtClean="0">
                <a:effectLst/>
              </a:rPr>
              <a:t>Consolidado</a:t>
            </a:r>
            <a:endParaRPr lang="pt-BR" sz="1200" dirty="0" smtClean="0">
              <a:effectLst/>
            </a:endParaRP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1.7254832620122222E-2"/>
          <c:y val="8.3254929690589577E-2"/>
          <c:w val="0.96837600958187309"/>
          <c:h val="0.740642281765949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Venda!$D$1</c:f>
              <c:strCache>
                <c:ptCount val="1"/>
                <c:pt idx="0">
                  <c:v>Soma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dLbl>
              <c:idx val="4"/>
              <c:layout>
                <c:manualLayout>
                  <c:x val="-5.834694235824433E-17"/>
                  <c:y val="1.51190476190475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 i="0" baseline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Venda!$A$2:$A$15</c:f>
              <c:strCache>
                <c:ptCount val="14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  <c:pt idx="10">
                  <c:v>Nov/14</c:v>
                </c:pt>
                <c:pt idx="11">
                  <c:v>Dez/14</c:v>
                </c:pt>
                <c:pt idx="12">
                  <c:v>Jan/15</c:v>
                </c:pt>
                <c:pt idx="13">
                  <c:v>Fev/15</c:v>
                </c:pt>
              </c:strCache>
            </c:strRef>
          </c:cat>
          <c:val>
            <c:numRef>
              <c:f>Venda!$D$2:$D$15</c:f>
              <c:numCache>
                <c:formatCode>#,##0</c:formatCode>
                <c:ptCount val="14"/>
                <c:pt idx="0">
                  <c:v>8287</c:v>
                </c:pt>
                <c:pt idx="1">
                  <c:v>9274</c:v>
                </c:pt>
                <c:pt idx="2">
                  <c:v>10916</c:v>
                </c:pt>
                <c:pt idx="3">
                  <c:v>8575</c:v>
                </c:pt>
                <c:pt idx="4">
                  <c:v>11662</c:v>
                </c:pt>
                <c:pt idx="5">
                  <c:v>9765</c:v>
                </c:pt>
                <c:pt idx="6">
                  <c:v>8696</c:v>
                </c:pt>
                <c:pt idx="7">
                  <c:v>9548</c:v>
                </c:pt>
                <c:pt idx="8">
                  <c:v>9744</c:v>
                </c:pt>
                <c:pt idx="9">
                  <c:v>8891</c:v>
                </c:pt>
                <c:pt idx="10">
                  <c:v>8988</c:v>
                </c:pt>
                <c:pt idx="11">
                  <c:v>11147</c:v>
                </c:pt>
                <c:pt idx="12">
                  <c:v>6458</c:v>
                </c:pt>
                <c:pt idx="13">
                  <c:v>7514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38437576"/>
        <c:axId val="338438752"/>
      </c:barChart>
      <c:catAx>
        <c:axId val="338437576"/>
        <c:scaling>
          <c:orientation val="minMax"/>
        </c:scaling>
        <c:delete val="0"/>
        <c:axPos val="b"/>
        <c:numFmt formatCode="mmm/yyyy" sourceLinked="0"/>
        <c:majorTickMark val="none"/>
        <c:minorTickMark val="none"/>
        <c:tickLblPos val="nextTo"/>
        <c:txPr>
          <a:bodyPr/>
          <a:lstStyle/>
          <a:p>
            <a:pPr>
              <a:defRPr sz="900">
                <a:latin typeface="Segoe U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338438752"/>
        <c:crosses val="autoZero"/>
        <c:auto val="1"/>
        <c:lblAlgn val="ctr"/>
        <c:lblOffset val="100"/>
        <c:noMultiLvlLbl val="1"/>
      </c:catAx>
      <c:valAx>
        <c:axId val="338438752"/>
        <c:scaling>
          <c:orientation val="minMax"/>
          <c:max val="13000"/>
          <c:min val="0"/>
        </c:scaling>
        <c:delete val="1"/>
        <c:axPos val="l"/>
        <c:numFmt formatCode="#,##0" sourceLinked="1"/>
        <c:majorTickMark val="out"/>
        <c:minorTickMark val="none"/>
        <c:tickLblPos val="nextTo"/>
        <c:crossAx val="338437576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ctr" rtl="0">
              <a:defRPr lang="pt-BR" sz="1200" b="1" i="0" u="none" strike="noStrike" kern="1200" baseline="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200" b="1" i="0" u="none" strike="noStrike" kern="1200" baseline="0" dirty="0" smtClean="0">
                <a:solidFill>
                  <a:prstClr val="black"/>
                </a:solidFill>
                <a:latin typeface="Trebuchet MS" panose="020B0603020202020204" pitchFamily="34" charset="0"/>
                <a:ea typeface="+mn-ea"/>
                <a:cs typeface="+mn-cs"/>
              </a:rPr>
              <a:t>Consolidado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1.8825696955061432E-2"/>
          <c:y val="8.4153361387299008E-2"/>
          <c:w val="0.96234860608987716"/>
          <c:h val="0.754862880716367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Venda!$O$1</c:f>
              <c:strCache>
                <c:ptCount val="1"/>
                <c:pt idx="0">
                  <c:v>Soma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 i="0" baseline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Venda!$A$2:$A$15</c:f>
              <c:strCache>
                <c:ptCount val="14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  <c:pt idx="10">
                  <c:v>Nov/14</c:v>
                </c:pt>
                <c:pt idx="11">
                  <c:v>Dez/14</c:v>
                </c:pt>
                <c:pt idx="12">
                  <c:v>Jan/15</c:v>
                </c:pt>
                <c:pt idx="13">
                  <c:v>Fev/15</c:v>
                </c:pt>
              </c:strCache>
            </c:strRef>
          </c:cat>
          <c:val>
            <c:numRef>
              <c:f>Venda!$O$2:$O$15</c:f>
              <c:numCache>
                <c:formatCode>#,##0</c:formatCode>
                <c:ptCount val="14"/>
                <c:pt idx="0">
                  <c:v>1.7248384733600002</c:v>
                </c:pt>
                <c:pt idx="1">
                  <c:v>2.05625825098</c:v>
                </c:pt>
                <c:pt idx="2">
                  <c:v>2.3082213845700004</c:v>
                </c:pt>
                <c:pt idx="3">
                  <c:v>2.0972179728499998</c:v>
                </c:pt>
                <c:pt idx="4">
                  <c:v>2.5552634461600001</c:v>
                </c:pt>
                <c:pt idx="5">
                  <c:v>2.0643684105800002</c:v>
                </c:pt>
                <c:pt idx="6">
                  <c:v>1.7287665898600002</c:v>
                </c:pt>
                <c:pt idx="7">
                  <c:v>2.1547395856999998</c:v>
                </c:pt>
                <c:pt idx="8">
                  <c:v>2.2394767077400002</c:v>
                </c:pt>
                <c:pt idx="9">
                  <c:v>2.0972487695499997</c:v>
                </c:pt>
                <c:pt idx="10">
                  <c:v>2.27499141874</c:v>
                </c:pt>
                <c:pt idx="11">
                  <c:v>2.5620262230699993</c:v>
                </c:pt>
                <c:pt idx="12">
                  <c:v>1.4444653569400001</c:v>
                </c:pt>
                <c:pt idx="13">
                  <c:v>1.66392831322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38443064"/>
        <c:axId val="338441104"/>
      </c:barChart>
      <c:catAx>
        <c:axId val="338443064"/>
        <c:scaling>
          <c:orientation val="minMax"/>
        </c:scaling>
        <c:delete val="0"/>
        <c:axPos val="b"/>
        <c:numFmt formatCode="mmm/yyyy" sourceLinked="0"/>
        <c:majorTickMark val="none"/>
        <c:minorTickMark val="none"/>
        <c:tickLblPos val="nextTo"/>
        <c:txPr>
          <a:bodyPr/>
          <a:lstStyle/>
          <a:p>
            <a:pPr>
              <a:defRPr sz="900">
                <a:latin typeface="Segoe U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338441104"/>
        <c:crosses val="autoZero"/>
        <c:auto val="1"/>
        <c:lblAlgn val="ctr"/>
        <c:lblOffset val="100"/>
        <c:noMultiLvlLbl val="1"/>
      </c:catAx>
      <c:valAx>
        <c:axId val="338441104"/>
        <c:scaling>
          <c:orientation val="minMax"/>
          <c:max val="3"/>
          <c:min val="0"/>
        </c:scaling>
        <c:delete val="1"/>
        <c:axPos val="l"/>
        <c:numFmt formatCode="#,##0" sourceLinked="1"/>
        <c:majorTickMark val="out"/>
        <c:minorTickMark val="none"/>
        <c:tickLblPos val="nextTo"/>
        <c:crossAx val="338443064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 sz="1200" b="1" i="0" u="none" strike="noStrike" kern="1200" baseline="0" dirty="0" smtClean="0">
                <a:solidFill>
                  <a:prstClr val="black"/>
                </a:solidFill>
                <a:latin typeface="Trebuchet MS" panose="020B0603020202020204" pitchFamily="34" charset="0"/>
                <a:ea typeface="+mn-ea"/>
                <a:cs typeface="+mn-cs"/>
              </a:defRPr>
            </a:pPr>
            <a:r>
              <a:rPr lang="pt-BR" sz="1200" b="1" i="0" u="none" strike="noStrike" kern="1200" baseline="0" dirty="0" smtClean="0">
                <a:solidFill>
                  <a:prstClr val="black"/>
                </a:solidFill>
                <a:latin typeface="Trebuchet MS" panose="020B0603020202020204" pitchFamily="34" charset="0"/>
                <a:ea typeface="+mn-ea"/>
                <a:cs typeface="+mn-cs"/>
              </a:rPr>
              <a:t>Consolidado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9.547791772434774E-3"/>
          <c:y val="8.8776496473300617E-2"/>
          <c:w val="0.96499143016773914"/>
          <c:h val="0.735120652646596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Estoque!$D$1</c:f>
              <c:strCache>
                <c:ptCount val="1"/>
                <c:pt idx="0">
                  <c:v>Soma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 i="0" baseline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Estoque!$A$2:$A$15</c:f>
              <c:strCache>
                <c:ptCount val="14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  <c:pt idx="10">
                  <c:v>Nov/14</c:v>
                </c:pt>
                <c:pt idx="11">
                  <c:v>Dez/14</c:v>
                </c:pt>
                <c:pt idx="12">
                  <c:v>Jan/15</c:v>
                </c:pt>
                <c:pt idx="13">
                  <c:v>Fev/15</c:v>
                </c:pt>
              </c:strCache>
            </c:strRef>
          </c:cat>
          <c:val>
            <c:numRef>
              <c:f>Estoque!$D$2:$D$15</c:f>
              <c:numCache>
                <c:formatCode>_-* #.##0_-;\-* #.##0_-;_-* "-"??_-;_-@_-</c:formatCode>
                <c:ptCount val="14"/>
                <c:pt idx="0">
                  <c:v>101155</c:v>
                </c:pt>
                <c:pt idx="1">
                  <c:v>98210</c:v>
                </c:pt>
                <c:pt idx="2">
                  <c:v>102220</c:v>
                </c:pt>
                <c:pt idx="3">
                  <c:v>99435</c:v>
                </c:pt>
                <c:pt idx="4">
                  <c:v>98702</c:v>
                </c:pt>
                <c:pt idx="5">
                  <c:v>100201</c:v>
                </c:pt>
                <c:pt idx="6">
                  <c:v>97021</c:v>
                </c:pt>
                <c:pt idx="7">
                  <c:v>90660</c:v>
                </c:pt>
                <c:pt idx="8">
                  <c:v>95327</c:v>
                </c:pt>
                <c:pt idx="9">
                  <c:v>92921</c:v>
                </c:pt>
                <c:pt idx="10">
                  <c:v>92565</c:v>
                </c:pt>
                <c:pt idx="11">
                  <c:v>97942</c:v>
                </c:pt>
                <c:pt idx="12">
                  <c:v>97377</c:v>
                </c:pt>
                <c:pt idx="13">
                  <c:v>93585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38446592"/>
        <c:axId val="338446984"/>
      </c:barChart>
      <c:catAx>
        <c:axId val="338446592"/>
        <c:scaling>
          <c:orientation val="minMax"/>
        </c:scaling>
        <c:delete val="0"/>
        <c:axPos val="b"/>
        <c:numFmt formatCode="mmm/yyyy" sourceLinked="0"/>
        <c:majorTickMark val="none"/>
        <c:minorTickMark val="none"/>
        <c:tickLblPos val="nextTo"/>
        <c:txPr>
          <a:bodyPr/>
          <a:lstStyle/>
          <a:p>
            <a:pPr>
              <a:defRPr sz="900">
                <a:latin typeface="Segoe U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338446984"/>
        <c:crosses val="autoZero"/>
        <c:auto val="1"/>
        <c:lblAlgn val="ctr"/>
        <c:lblOffset val="100"/>
        <c:noMultiLvlLbl val="1"/>
      </c:catAx>
      <c:valAx>
        <c:axId val="338446984"/>
        <c:scaling>
          <c:orientation val="minMax"/>
          <c:max val="120000"/>
          <c:min val="0"/>
        </c:scaling>
        <c:delete val="1"/>
        <c:axPos val="l"/>
        <c:numFmt formatCode="_-* #.##0_-;\-* #.##0_-;_-* &quot;-&quot;??_-;_-@_-" sourceLinked="1"/>
        <c:majorTickMark val="out"/>
        <c:minorTickMark val="none"/>
        <c:tickLblPos val="nextTo"/>
        <c:crossAx val="338446592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2741550195186503E-2"/>
          <c:y val="3.8654620001842804E-2"/>
          <c:w val="0.96973881828643205"/>
          <c:h val="0.87982535969963949"/>
        </c:manualLayout>
      </c:layout>
      <c:lineChart>
        <c:grouping val="standard"/>
        <c:varyColors val="0"/>
        <c:ser>
          <c:idx val="0"/>
          <c:order val="0"/>
          <c:spPr>
            <a:ln w="38100" cap="rnd">
              <a:solidFill>
                <a:srgbClr val="0F6FC6">
                  <a:lumMod val="60000"/>
                  <a:lumOff val="40000"/>
                </a:srgb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2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'Venda&amp;Estoque'!$A$2:$A$15</c:f>
              <c:numCache>
                <c:formatCode>mmm\-yy</c:formatCode>
                <c:ptCount val="14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  <c:pt idx="10">
                  <c:v>41944</c:v>
                </c:pt>
                <c:pt idx="11">
                  <c:v>41974</c:v>
                </c:pt>
                <c:pt idx="12">
                  <c:v>42005</c:v>
                </c:pt>
                <c:pt idx="13">
                  <c:v>42036</c:v>
                </c:pt>
              </c:numCache>
            </c:numRef>
          </c:cat>
          <c:val>
            <c:numRef>
              <c:f>'Venda&amp;Estoque'!$B$2:$B$15</c:f>
              <c:numCache>
                <c:formatCode>0%</c:formatCode>
                <c:ptCount val="14"/>
                <c:pt idx="0">
                  <c:v>8.1923780337106428E-2</c:v>
                </c:pt>
                <c:pt idx="1">
                  <c:v>9.4430302413196207E-2</c:v>
                </c:pt>
                <c:pt idx="2">
                  <c:v>0.10678927802778321</c:v>
                </c:pt>
                <c:pt idx="3">
                  <c:v>8.6237240408306937E-2</c:v>
                </c:pt>
                <c:pt idx="4">
                  <c:v>0.11815363417154667</c:v>
                </c:pt>
                <c:pt idx="5">
                  <c:v>9.7454117224378994E-2</c:v>
                </c:pt>
                <c:pt idx="6">
                  <c:v>8.9630080085754626E-2</c:v>
                </c:pt>
                <c:pt idx="7">
                  <c:v>0.10531656739466137</c:v>
                </c:pt>
                <c:pt idx="8">
                  <c:v>0.10221658082180285</c:v>
                </c:pt>
                <c:pt idx="9">
                  <c:v>9.5683430010438969E-2</c:v>
                </c:pt>
                <c:pt idx="10">
                  <c:v>9.7099335602009396E-2</c:v>
                </c:pt>
                <c:pt idx="11">
                  <c:v>0.11381225623328092</c:v>
                </c:pt>
                <c:pt idx="12">
                  <c:v>6.6319562114256964E-2</c:v>
                </c:pt>
                <c:pt idx="13">
                  <c:v>8.029064486830155E-2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8452472"/>
        <c:axId val="338450512"/>
      </c:lineChart>
      <c:dateAx>
        <c:axId val="338452472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38450512"/>
        <c:crosses val="autoZero"/>
        <c:auto val="1"/>
        <c:lblOffset val="100"/>
        <c:baseTimeUnit val="months"/>
      </c:dateAx>
      <c:valAx>
        <c:axId val="338450512"/>
        <c:scaling>
          <c:orientation val="minMax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338452472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38100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2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'Distrato&amp;Entregas'!$A$4:$A$15</c:f>
              <c:numCache>
                <c:formatCode>mmm\-yy</c:formatCode>
                <c:ptCount val="12"/>
                <c:pt idx="0">
                  <c:v>41699</c:v>
                </c:pt>
                <c:pt idx="1">
                  <c:v>41730</c:v>
                </c:pt>
                <c:pt idx="2">
                  <c:v>41760</c:v>
                </c:pt>
                <c:pt idx="3">
                  <c:v>41791</c:v>
                </c:pt>
                <c:pt idx="4">
                  <c:v>41821</c:v>
                </c:pt>
                <c:pt idx="5">
                  <c:v>41852</c:v>
                </c:pt>
                <c:pt idx="6">
                  <c:v>41883</c:v>
                </c:pt>
                <c:pt idx="7">
                  <c:v>41913</c:v>
                </c:pt>
                <c:pt idx="8">
                  <c:v>41944</c:v>
                </c:pt>
                <c:pt idx="9">
                  <c:v>41974</c:v>
                </c:pt>
                <c:pt idx="10">
                  <c:v>42005</c:v>
                </c:pt>
                <c:pt idx="11">
                  <c:v>42036</c:v>
                </c:pt>
              </c:numCache>
            </c:numRef>
          </c:cat>
          <c:val>
            <c:numRef>
              <c:f>'Distrato&amp;Entregas'!$B$4:$B$15</c:f>
              <c:numCache>
                <c:formatCode>0%</c:formatCode>
                <c:ptCount val="12"/>
                <c:pt idx="0">
                  <c:v>0.1991801659423153</c:v>
                </c:pt>
                <c:pt idx="1">
                  <c:v>0.21171673167519375</c:v>
                </c:pt>
                <c:pt idx="2">
                  <c:v>0.30289614462276332</c:v>
                </c:pt>
                <c:pt idx="3">
                  <c:v>0.34118160017440591</c:v>
                </c:pt>
                <c:pt idx="4">
                  <c:v>0.35701068690759413</c:v>
                </c:pt>
                <c:pt idx="5">
                  <c:v>0.3074337899543379</c:v>
                </c:pt>
                <c:pt idx="6">
                  <c:v>0.22883253958038358</c:v>
                </c:pt>
                <c:pt idx="7">
                  <c:v>0.19526068533529845</c:v>
                </c:pt>
                <c:pt idx="8">
                  <c:v>0.17799961929739219</c:v>
                </c:pt>
                <c:pt idx="9">
                  <c:v>0.17142742356675103</c:v>
                </c:pt>
                <c:pt idx="10">
                  <c:v>0.1979413917788771</c:v>
                </c:pt>
                <c:pt idx="11">
                  <c:v>0.21032854564782083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8457960"/>
        <c:axId val="338454432"/>
      </c:lineChart>
      <c:dateAx>
        <c:axId val="338457960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38454432"/>
        <c:crosses val="autoZero"/>
        <c:auto val="1"/>
        <c:lblOffset val="100"/>
        <c:baseTimeUnit val="months"/>
      </c:dateAx>
      <c:valAx>
        <c:axId val="338454432"/>
        <c:scaling>
          <c:orientation val="minMax"/>
          <c:max val="0.70000000000000007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338457960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38100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2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'Distrato&amp;Estoques'!$A$4:$A$15</c:f>
              <c:numCache>
                <c:formatCode>mmm\-yy</c:formatCode>
                <c:ptCount val="12"/>
                <c:pt idx="0">
                  <c:v>41699</c:v>
                </c:pt>
                <c:pt idx="1">
                  <c:v>41730</c:v>
                </c:pt>
                <c:pt idx="2">
                  <c:v>41760</c:v>
                </c:pt>
                <c:pt idx="3">
                  <c:v>41791</c:v>
                </c:pt>
                <c:pt idx="4">
                  <c:v>41821</c:v>
                </c:pt>
                <c:pt idx="5">
                  <c:v>41852</c:v>
                </c:pt>
                <c:pt idx="6">
                  <c:v>41883</c:v>
                </c:pt>
                <c:pt idx="7">
                  <c:v>41913</c:v>
                </c:pt>
                <c:pt idx="8">
                  <c:v>41944</c:v>
                </c:pt>
                <c:pt idx="9">
                  <c:v>41974</c:v>
                </c:pt>
                <c:pt idx="10">
                  <c:v>42005</c:v>
                </c:pt>
                <c:pt idx="11">
                  <c:v>42036</c:v>
                </c:pt>
              </c:numCache>
            </c:numRef>
          </c:cat>
          <c:val>
            <c:numRef>
              <c:f>'Distrato&amp;Estoques'!$B$4:$B$15</c:f>
              <c:numCache>
                <c:formatCode>#,#00%</c:formatCode>
                <c:ptCount val="12"/>
                <c:pt idx="0">
                  <c:v>2.6745362004078451E-2</c:v>
                </c:pt>
                <c:pt idx="1">
                  <c:v>2.7875877478198523E-2</c:v>
                </c:pt>
                <c:pt idx="2">
                  <c:v>3.2800966849449158E-2</c:v>
                </c:pt>
                <c:pt idx="3">
                  <c:v>3.1474367998712872E-2</c:v>
                </c:pt>
                <c:pt idx="4">
                  <c:v>3.1947391897919737E-2</c:v>
                </c:pt>
                <c:pt idx="5">
                  <c:v>2.9234200123661777E-2</c:v>
                </c:pt>
                <c:pt idx="6">
                  <c:v>3.1409006105834462E-2</c:v>
                </c:pt>
                <c:pt idx="7">
                  <c:v>3.0400705609018027E-2</c:v>
                </c:pt>
                <c:pt idx="8">
                  <c:v>2.9970122465840257E-2</c:v>
                </c:pt>
                <c:pt idx="9">
                  <c:v>3.010993973778173E-2</c:v>
                </c:pt>
                <c:pt idx="10">
                  <c:v>3.0995123035667142E-2</c:v>
                </c:pt>
                <c:pt idx="11">
                  <c:v>2.9449228809569961E-2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8457176"/>
        <c:axId val="338448944"/>
      </c:lineChart>
      <c:dateAx>
        <c:axId val="338457176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38448944"/>
        <c:crosses val="autoZero"/>
        <c:auto val="1"/>
        <c:lblOffset val="100"/>
        <c:baseTimeUnit val="months"/>
      </c:dateAx>
      <c:valAx>
        <c:axId val="338448944"/>
        <c:scaling>
          <c:orientation val="minMax"/>
          <c:max val="5.000000000000001E-2"/>
          <c:min val="2.0000000000000004E-2"/>
        </c:scaling>
        <c:delete val="1"/>
        <c:axPos val="l"/>
        <c:numFmt formatCode="#,#00%" sourceLinked="1"/>
        <c:majorTickMark val="out"/>
        <c:minorTickMark val="none"/>
        <c:tickLblPos val="nextTo"/>
        <c:crossAx val="338457176"/>
        <c:crosses val="autoZero"/>
        <c:crossBetween val="between"/>
        <c:majorUnit val="1.0000000000000002E-2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634303224370903E-3"/>
          <c:y val="4.08014491085891E-2"/>
          <c:w val="0.97205361408642821"/>
          <c:h val="0.8754323288836291"/>
        </c:manualLayout>
      </c:layout>
      <c:lineChart>
        <c:grouping val="standard"/>
        <c:varyColors val="0"/>
        <c:ser>
          <c:idx val="0"/>
          <c:order val="0"/>
          <c:spPr>
            <a:ln w="38100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2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'SAP&amp;Credor'!$A$2:$A$15</c:f>
              <c:numCache>
                <c:formatCode>mmm\-yy</c:formatCode>
                <c:ptCount val="14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  <c:pt idx="10">
                  <c:v>41944</c:v>
                </c:pt>
                <c:pt idx="11">
                  <c:v>41974</c:v>
                </c:pt>
                <c:pt idx="12">
                  <c:v>42005</c:v>
                </c:pt>
                <c:pt idx="13">
                  <c:v>42036</c:v>
                </c:pt>
              </c:numCache>
            </c:numRef>
          </c:cat>
          <c:val>
            <c:numRef>
              <c:f>'SAP&amp;Credor'!$B$2:$B$15</c:f>
              <c:numCache>
                <c:formatCode>0%</c:formatCode>
                <c:ptCount val="14"/>
                <c:pt idx="0">
                  <c:v>0.12297095936766571</c:v>
                </c:pt>
                <c:pt idx="1">
                  <c:v>0.12051823113167442</c:v>
                </c:pt>
                <c:pt idx="2">
                  <c:v>0.14153462021225521</c:v>
                </c:pt>
                <c:pt idx="3">
                  <c:v>0.12493172325058735</c:v>
                </c:pt>
                <c:pt idx="4">
                  <c:v>0.15731799247710632</c:v>
                </c:pt>
                <c:pt idx="5">
                  <c:v>0.10875359882662357</c:v>
                </c:pt>
                <c:pt idx="6">
                  <c:v>0.10666722792443518</c:v>
                </c:pt>
                <c:pt idx="7">
                  <c:v>0.10229238139658446</c:v>
                </c:pt>
                <c:pt idx="8">
                  <c:v>0.10079579169921854</c:v>
                </c:pt>
                <c:pt idx="9">
                  <c:v>0.10320052401563912</c:v>
                </c:pt>
                <c:pt idx="10">
                  <c:v>9.9978038006881792E-2</c:v>
                </c:pt>
                <c:pt idx="11">
                  <c:v>0.12024902382818971</c:v>
                </c:pt>
                <c:pt idx="12">
                  <c:v>0.13356571774570111</c:v>
                </c:pt>
                <c:pt idx="13">
                  <c:v>9.6862238520327729E-2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8455608"/>
        <c:axId val="338456000"/>
      </c:lineChart>
      <c:dateAx>
        <c:axId val="338455608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38456000"/>
        <c:crosses val="autoZero"/>
        <c:auto val="1"/>
        <c:lblOffset val="100"/>
        <c:baseTimeUnit val="months"/>
      </c:dateAx>
      <c:valAx>
        <c:axId val="338456000"/>
        <c:scaling>
          <c:orientation val="minMax"/>
          <c:max val="0.2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338455608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7788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7732E-CC53-4B0F-BF09-BBCFDDD111A8}" type="datetimeFigureOut">
              <a:rPr lang="pt-BR" smtClean="0"/>
              <a:t>15/04/2015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7788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26C54-BC14-4276-A6B6-D4E44A2BCB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425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14BFCA1-340C-4996-8087-098BB33411EB}" type="datetimeFigureOut">
              <a:rPr lang="pt-BR"/>
              <a:pPr>
                <a:defRPr/>
              </a:pPr>
              <a:t>15/04/2015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vert="horz" lIns="96341" tIns="48171" rIns="96341" bIns="48171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821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5730BC7-03E3-4390-A6F8-A796077FD5D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0714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730BC7-03E3-4390-A6F8-A796077FD5D1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6979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BE6B6-892F-4B2A-BFD0-199E6C3B254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49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BE6B6-892F-4B2A-BFD0-199E6C3B254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55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BE6B6-892F-4B2A-BFD0-199E6C3B254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946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7998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Problemas das metodologias:</a:t>
            </a:r>
          </a:p>
          <a:p>
            <a:pPr>
              <a:buFontTx/>
              <a:buChar char="-"/>
            </a:pPr>
            <a:r>
              <a:rPr lang="pt-BR" dirty="0" smtClean="0"/>
              <a:t> Hedônico: necessita de</a:t>
            </a:r>
            <a:r>
              <a:rPr lang="pt-BR" baseline="0" dirty="0" smtClean="0"/>
              <a:t> uma base de dados enorme e com muitos detalhes</a:t>
            </a:r>
          </a:p>
          <a:p>
            <a:pPr>
              <a:buFontTx/>
              <a:buChar char="-"/>
            </a:pPr>
            <a:r>
              <a:rPr lang="pt-BR" dirty="0" smtClean="0"/>
              <a:t> Avaliação</a:t>
            </a:r>
            <a:r>
              <a:rPr lang="pt-BR" baseline="0" dirty="0" smtClean="0"/>
              <a:t>: idem</a:t>
            </a:r>
          </a:p>
          <a:p>
            <a:pPr>
              <a:buFontTx/>
              <a:buChar char="-"/>
            </a:pPr>
            <a:r>
              <a:rPr lang="pt-BR" baseline="0" dirty="0" smtClean="0"/>
              <a:t> </a:t>
            </a:r>
            <a:r>
              <a:rPr lang="pt-BR" baseline="0" dirty="0" err="1" smtClean="0"/>
              <a:t>Repeat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sales</a:t>
            </a:r>
            <a:r>
              <a:rPr lang="pt-BR" baseline="0" dirty="0" smtClean="0"/>
              <a:t>: pode ter viés de seleção, não lida com depreciação ou com reformas e normalmente imóveis têm poucas transações</a:t>
            </a:r>
          </a:p>
          <a:p>
            <a:pPr>
              <a:buFontTx/>
              <a:buChar char="-"/>
            </a:pPr>
            <a:r>
              <a:rPr lang="pt-BR" baseline="0" dirty="0" smtClean="0"/>
              <a:t> </a:t>
            </a:r>
            <a:r>
              <a:rPr lang="pt-BR" baseline="0" dirty="0" err="1" smtClean="0"/>
              <a:t>Matching</a:t>
            </a:r>
            <a:r>
              <a:rPr lang="pt-BR" baseline="0" dirty="0" smtClean="0"/>
              <a:t>: idem</a:t>
            </a:r>
          </a:p>
          <a:p>
            <a:pPr>
              <a:buFontTx/>
              <a:buChar char="-"/>
            </a:pPr>
            <a:r>
              <a:rPr lang="pt-BR" baseline="0" dirty="0" smtClean="0"/>
              <a:t> Estratificação: podem ser necessárias muitas células</a:t>
            </a:r>
          </a:p>
          <a:p>
            <a:pPr>
              <a:buFontTx/>
              <a:buNone/>
            </a:pPr>
            <a:endParaRPr lang="pt-BR" baseline="0" dirty="0" smtClean="0"/>
          </a:p>
          <a:p>
            <a:pPr>
              <a:buFontTx/>
              <a:buNone/>
            </a:pPr>
            <a:r>
              <a:rPr lang="pt-BR" baseline="0" dirty="0" smtClean="0"/>
              <a:t>Problemas com fontes de dados:</a:t>
            </a:r>
          </a:p>
          <a:p>
            <a:pPr>
              <a:buFontTx/>
              <a:buChar char="-"/>
            </a:pPr>
            <a:r>
              <a:rPr lang="pt-BR" baseline="0" dirty="0" smtClean="0"/>
              <a:t> Anúncios: preços de oferta, não os transacionados</a:t>
            </a:r>
          </a:p>
          <a:p>
            <a:pPr>
              <a:buFontTx/>
              <a:buChar char="-"/>
            </a:pPr>
            <a:r>
              <a:rPr lang="pt-BR" baseline="0" dirty="0" smtClean="0"/>
              <a:t> Financiamentos: depende dos bancos, viés de seleção (vendas à vista ficam fora)</a:t>
            </a:r>
          </a:p>
          <a:p>
            <a:pPr>
              <a:buFontTx/>
              <a:buChar char="-"/>
            </a:pPr>
            <a:r>
              <a:rPr lang="pt-BR" baseline="0" dirty="0" smtClean="0"/>
              <a:t> Assinatura: depende das imobiliárias</a:t>
            </a:r>
          </a:p>
          <a:p>
            <a:pPr>
              <a:buFontTx/>
              <a:buChar char="-"/>
            </a:pPr>
            <a:r>
              <a:rPr lang="pt-BR" baseline="0" dirty="0" smtClean="0"/>
              <a:t> Registro: depende dos cartórios/registros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7C22-AC3E-4A2B-A931-8B1CC73E21F7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574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7C22-AC3E-4A2B-A931-8B1CC73E21F7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076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90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5990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3526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BE6B6-892F-4B2A-BFD0-199E6C3B254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87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BE6B6-892F-4B2A-BFD0-199E6C3B254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92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BE6B6-892F-4B2A-BFD0-199E6C3B254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90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BE6B6-892F-4B2A-BFD0-199E6C3B254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52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BE6B6-892F-4B2A-BFD0-199E6C3B254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37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15/04/2015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905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15/04/2015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268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15/04/2015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6347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YRENO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to 1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1940" cy="204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1" name="Slide do think-cell" r:id="rId4" imgW="360" imgH="360" progId="TCLayout.ActiveDocument.1">
                  <p:embed/>
                </p:oleObj>
              </mc:Choice>
              <mc:Fallback>
                <p:oleObj name="Slide do think-cell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1940" cy="2042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5104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 userDrawn="1"/>
        </p:nvSpPr>
        <p:spPr>
          <a:xfrm>
            <a:off x="0" y="0"/>
            <a:ext cx="765544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0" y="3276600"/>
            <a:ext cx="5181600" cy="1470025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4191000"/>
            <a:ext cx="5181600" cy="17526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Lua 8"/>
          <p:cNvSpPr>
            <a:spLocks/>
          </p:cNvSpPr>
          <p:nvPr userDrawn="1"/>
        </p:nvSpPr>
        <p:spPr>
          <a:xfrm>
            <a:off x="0" y="0"/>
            <a:ext cx="2243470" cy="6858000"/>
          </a:xfrm>
          <a:prstGeom prst="moon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4" name="Retângulo 13"/>
          <p:cNvSpPr/>
          <p:nvPr userDrawn="1"/>
        </p:nvSpPr>
        <p:spPr>
          <a:xfrm>
            <a:off x="416726" y="0"/>
            <a:ext cx="1018669" cy="95693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6" name="Retângulo 15"/>
          <p:cNvSpPr/>
          <p:nvPr userDrawn="1"/>
        </p:nvSpPr>
        <p:spPr>
          <a:xfrm>
            <a:off x="0" y="5890437"/>
            <a:ext cx="1488558" cy="967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  <a:latin typeface="Trebuchet MS"/>
              <a:cs typeface="+mn-cs"/>
            </a:endParaRPr>
          </a:p>
        </p:txBody>
      </p:sp>
      <p:sp>
        <p:nvSpPr>
          <p:cNvPr id="12" name="Retângulo 11"/>
          <p:cNvSpPr/>
          <p:nvPr userDrawn="1"/>
        </p:nvSpPr>
        <p:spPr>
          <a:xfrm>
            <a:off x="1143285" y="0"/>
            <a:ext cx="823738" cy="2658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3" name="Retângulo 12"/>
          <p:cNvSpPr/>
          <p:nvPr userDrawn="1"/>
        </p:nvSpPr>
        <p:spPr>
          <a:xfrm>
            <a:off x="1306317" y="1"/>
            <a:ext cx="823738" cy="1488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8" name="Retângulo 17"/>
          <p:cNvSpPr/>
          <p:nvPr userDrawn="1"/>
        </p:nvSpPr>
        <p:spPr>
          <a:xfrm rot="10800000">
            <a:off x="1168095" y="6592186"/>
            <a:ext cx="823738" cy="2658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9" name="Retângulo 18"/>
          <p:cNvSpPr/>
          <p:nvPr userDrawn="1"/>
        </p:nvSpPr>
        <p:spPr>
          <a:xfrm rot="10800000">
            <a:off x="1299228" y="6709144"/>
            <a:ext cx="823738" cy="1488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5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6944" y="6362700"/>
            <a:ext cx="8382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EA9EFE93-F287-4331-B820-9EE2079A43EA}" type="slidenum">
              <a:rPr lang="en-US" smtClean="0">
                <a:solidFill>
                  <a:prstClr val="black"/>
                </a:solidFill>
                <a:latin typeface="Trebuchet MS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685800" cy="6248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 rot="16200000">
            <a:off x="-2331667" y="2570467"/>
            <a:ext cx="530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Indicadores de Mercado</a:t>
            </a:r>
            <a:endParaRPr lang="en-US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641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ounded Rectangle 11"/>
          <p:cNvSpPr/>
          <p:nvPr userDrawn="1"/>
        </p:nvSpPr>
        <p:spPr>
          <a:xfrm>
            <a:off x="990600" y="2743200"/>
            <a:ext cx="70104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400" y="2773987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2954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6944" y="6362700"/>
            <a:ext cx="838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EA9EFE93-F287-4331-B820-9EE2079A43EA}" type="slidenum">
              <a:rPr lang="en-US" smtClean="0">
                <a:solidFill>
                  <a:prstClr val="white"/>
                </a:solidFill>
                <a:latin typeface="Trebuchet MS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en-US">
              <a:solidFill>
                <a:prstClr val="white"/>
              </a:solidFill>
              <a:latin typeface="Trebuchet MS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685800" cy="6248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Box 9"/>
          <p:cNvSpPr txBox="1"/>
          <p:nvPr userDrawn="1"/>
        </p:nvSpPr>
        <p:spPr>
          <a:xfrm rot="16200000">
            <a:off x="-2331667" y="2570467"/>
            <a:ext cx="530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solidFill>
                  <a:prstClr val="white"/>
                </a:solidFill>
                <a:latin typeface="Trebuchet MS"/>
                <a:cs typeface="+mn-cs"/>
              </a:rPr>
              <a:t>Indicadores de Mercado</a:t>
            </a:r>
            <a:endParaRPr lang="en-US" dirty="0">
              <a:solidFill>
                <a:prstClr val="white"/>
              </a:solidFill>
              <a:latin typeface="Trebuchet M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4527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066800"/>
            <a:ext cx="38100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066800"/>
            <a:ext cx="38862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96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990600"/>
            <a:ext cx="3886200" cy="304800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306512"/>
            <a:ext cx="3886200" cy="4332288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6801" y="990600"/>
            <a:ext cx="3810000" cy="304800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6801" y="1295400"/>
            <a:ext cx="3810000" cy="43434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2383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8714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591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15/04/2015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7890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3050"/>
            <a:ext cx="2627313" cy="1162050"/>
          </a:xfrm>
        </p:spPr>
        <p:txBody>
          <a:bodyPr anchor="b">
            <a:normAutofit/>
          </a:bodyPr>
          <a:lstStyle>
            <a:lvl1pPr algn="l">
              <a:defRPr sz="1600" b="1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340350" cy="5853113"/>
          </a:xfrm>
        </p:spPr>
        <p:txBody>
          <a:bodyPr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1435100"/>
            <a:ext cx="2627313" cy="469106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1487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4568825"/>
            <a:ext cx="5486400" cy="566738"/>
          </a:xfrm>
        </p:spPr>
        <p:txBody>
          <a:bodyPr anchor="b">
            <a:normAutofit/>
          </a:bodyPr>
          <a:lstStyle>
            <a:lvl1pPr algn="l">
              <a:defRPr sz="1600" b="1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3810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0" y="5135563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7178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731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0287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5334000" cy="4602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0" y="1523999"/>
            <a:ext cx="2855915" cy="4602165"/>
          </a:xfrm>
        </p:spPr>
        <p:txBody>
          <a:bodyPr/>
          <a:lstStyle>
            <a:lvl1pPr marL="0" indent="0">
              <a:lnSpc>
                <a:spcPts val="16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83000" y="914400"/>
            <a:ext cx="82512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444111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 userDrawn="1"/>
        </p:nvSpPr>
        <p:spPr>
          <a:xfrm>
            <a:off x="0" y="0"/>
            <a:ext cx="765544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0" y="3276600"/>
            <a:ext cx="5181600" cy="1470025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4191000"/>
            <a:ext cx="5181600" cy="17526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Lua 8"/>
          <p:cNvSpPr>
            <a:spLocks/>
          </p:cNvSpPr>
          <p:nvPr userDrawn="1"/>
        </p:nvSpPr>
        <p:spPr>
          <a:xfrm>
            <a:off x="0" y="0"/>
            <a:ext cx="2243470" cy="6858000"/>
          </a:xfrm>
          <a:prstGeom prst="moon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4" name="Retângulo 13"/>
          <p:cNvSpPr/>
          <p:nvPr userDrawn="1"/>
        </p:nvSpPr>
        <p:spPr>
          <a:xfrm>
            <a:off x="416726" y="0"/>
            <a:ext cx="1018669" cy="95693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6" name="Retângulo 15"/>
          <p:cNvSpPr/>
          <p:nvPr userDrawn="1"/>
        </p:nvSpPr>
        <p:spPr>
          <a:xfrm>
            <a:off x="0" y="5890437"/>
            <a:ext cx="1488558" cy="967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  <a:latin typeface="Trebuchet MS"/>
              <a:cs typeface="+mn-cs"/>
            </a:endParaRPr>
          </a:p>
        </p:txBody>
      </p:sp>
      <p:sp>
        <p:nvSpPr>
          <p:cNvPr id="12" name="Retângulo 11"/>
          <p:cNvSpPr/>
          <p:nvPr userDrawn="1"/>
        </p:nvSpPr>
        <p:spPr>
          <a:xfrm>
            <a:off x="1143285" y="0"/>
            <a:ext cx="823738" cy="2658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3" name="Retângulo 12"/>
          <p:cNvSpPr/>
          <p:nvPr userDrawn="1"/>
        </p:nvSpPr>
        <p:spPr>
          <a:xfrm>
            <a:off x="1306317" y="1"/>
            <a:ext cx="823738" cy="1488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8" name="Retângulo 17"/>
          <p:cNvSpPr/>
          <p:nvPr userDrawn="1"/>
        </p:nvSpPr>
        <p:spPr>
          <a:xfrm rot="10800000">
            <a:off x="1168095" y="6592186"/>
            <a:ext cx="823738" cy="2658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9" name="Retângulo 18"/>
          <p:cNvSpPr/>
          <p:nvPr userDrawn="1"/>
        </p:nvSpPr>
        <p:spPr>
          <a:xfrm rot="10800000">
            <a:off x="1299228" y="6709144"/>
            <a:ext cx="823738" cy="1488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613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  <a:latin typeface="Trebuchet MS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6944" y="6362700"/>
            <a:ext cx="838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EA9EFE93-F287-4331-B820-9EE2079A43EA}" type="slidenum">
              <a:rPr lang="en-US" smtClean="0">
                <a:solidFill>
                  <a:prstClr val="white"/>
                </a:solidFill>
                <a:latin typeface="Trebuchet MS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en-US" dirty="0">
              <a:solidFill>
                <a:prstClr val="white"/>
              </a:solidFill>
              <a:latin typeface="Trebuchet MS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685800" cy="6248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 rot="16200000">
            <a:off x="-2331667" y="2570467"/>
            <a:ext cx="530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Indicadores de Mercado</a:t>
            </a:r>
            <a:endParaRPr lang="en-US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366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ounded Rectangle 11"/>
          <p:cNvSpPr/>
          <p:nvPr userDrawn="1"/>
        </p:nvSpPr>
        <p:spPr>
          <a:xfrm>
            <a:off x="990600" y="2743200"/>
            <a:ext cx="70104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400" y="2773987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2954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6944" y="6362700"/>
            <a:ext cx="838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EA9EFE93-F287-4331-B820-9EE2079A43EA}" type="slidenum">
              <a:rPr lang="en-US" smtClean="0">
                <a:solidFill>
                  <a:prstClr val="white"/>
                </a:solidFill>
                <a:latin typeface="Trebuchet MS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en-US">
              <a:solidFill>
                <a:prstClr val="white"/>
              </a:solidFill>
              <a:latin typeface="Trebuchet MS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685800" cy="6248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Box 9"/>
          <p:cNvSpPr txBox="1"/>
          <p:nvPr userDrawn="1"/>
        </p:nvSpPr>
        <p:spPr>
          <a:xfrm rot="16200000">
            <a:off x="-2331667" y="2570467"/>
            <a:ext cx="530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solidFill>
                  <a:prstClr val="white"/>
                </a:solidFill>
                <a:latin typeface="Trebuchet MS"/>
                <a:cs typeface="+mn-cs"/>
              </a:rPr>
              <a:t>Indicadores de Mercado</a:t>
            </a:r>
            <a:endParaRPr lang="en-US" dirty="0">
              <a:solidFill>
                <a:prstClr val="white"/>
              </a:solidFill>
              <a:latin typeface="Trebuchet M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97254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066800"/>
            <a:ext cx="38100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066800"/>
            <a:ext cx="38862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0538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990600"/>
            <a:ext cx="3886200" cy="304800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306512"/>
            <a:ext cx="3886200" cy="4332288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6801" y="990600"/>
            <a:ext cx="3810000" cy="304800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6801" y="1295400"/>
            <a:ext cx="3810000" cy="43434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50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15/04/2015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6949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753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249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3050"/>
            <a:ext cx="2627313" cy="1162050"/>
          </a:xfrm>
        </p:spPr>
        <p:txBody>
          <a:bodyPr anchor="b">
            <a:normAutofit/>
          </a:bodyPr>
          <a:lstStyle>
            <a:lvl1pPr algn="l">
              <a:defRPr sz="1600" b="1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340350" cy="5853113"/>
          </a:xfrm>
        </p:spPr>
        <p:txBody>
          <a:bodyPr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1435100"/>
            <a:ext cx="2627313" cy="469106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0378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4568825"/>
            <a:ext cx="5486400" cy="566738"/>
          </a:xfrm>
        </p:spPr>
        <p:txBody>
          <a:bodyPr anchor="b">
            <a:normAutofit/>
          </a:bodyPr>
          <a:lstStyle>
            <a:lvl1pPr algn="l">
              <a:defRPr sz="1600" b="1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3810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0" y="5135563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733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13245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1097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5334000" cy="4602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0" y="1523999"/>
            <a:ext cx="2855915" cy="4602165"/>
          </a:xfrm>
        </p:spPr>
        <p:txBody>
          <a:bodyPr/>
          <a:lstStyle>
            <a:lvl1pPr marL="0" indent="0">
              <a:lnSpc>
                <a:spcPts val="16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83000" y="914400"/>
            <a:ext cx="82512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489153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15/04/2015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90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15/04/2015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830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15/04/2015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42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15/04/2015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408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15/04/2015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855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15/04/2015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76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44E41-40A6-417F-B238-2EF45D0F1DF2}" type="datetimeFigureOut">
              <a:rPr lang="pt-BR" smtClean="0"/>
              <a:t>15/04/2015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9091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5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066800"/>
            <a:ext cx="77724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9600" y="635635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  <a:latin typeface="Trebuchet MS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685800" cy="6248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2331667" y="2570467"/>
            <a:ext cx="530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Indicadores de Mercado</a:t>
            </a:r>
            <a:endParaRPr lang="en-US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33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457200" indent="0" algn="l" defTabSz="914400" rtl="0" eaLnBrk="1" latinLnBrk="0" hangingPunct="1">
        <a:spcBef>
          <a:spcPct val="20000"/>
        </a:spcBef>
        <a:buFontTx/>
        <a:buNone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14400" indent="0" algn="l" defTabSz="914400" rtl="0" eaLnBrk="1" latinLnBrk="0" hangingPunct="1">
        <a:spcBef>
          <a:spcPct val="20000"/>
        </a:spcBef>
        <a:buFontTx/>
        <a:buNone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371600" indent="0" algn="l" defTabSz="914400" rtl="0" eaLnBrk="1" latinLnBrk="0" hangingPunct="1">
        <a:spcBef>
          <a:spcPct val="20000"/>
        </a:spcBef>
        <a:buFontTx/>
        <a:buNone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828800" indent="0" algn="l" defTabSz="914400" rtl="0" eaLnBrk="1" latinLnBrk="0" hangingPunct="1">
        <a:spcBef>
          <a:spcPct val="20000"/>
        </a:spcBef>
        <a:buFontTx/>
        <a:buNone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066800"/>
            <a:ext cx="77724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9600" y="635635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  <a:latin typeface="Trebuchet MS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685800" cy="6248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2331667" y="2570467"/>
            <a:ext cx="530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Indicadores de Mercado</a:t>
            </a:r>
            <a:endParaRPr lang="en-US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681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457200" indent="0" algn="l" defTabSz="914400" rtl="0" eaLnBrk="1" latinLnBrk="0" hangingPunct="1">
        <a:spcBef>
          <a:spcPct val="20000"/>
        </a:spcBef>
        <a:buFontTx/>
        <a:buNone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14400" indent="0" algn="l" defTabSz="914400" rtl="0" eaLnBrk="1" latinLnBrk="0" hangingPunct="1">
        <a:spcBef>
          <a:spcPct val="20000"/>
        </a:spcBef>
        <a:buFontTx/>
        <a:buNone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371600" indent="0" algn="l" defTabSz="914400" rtl="0" eaLnBrk="1" latinLnBrk="0" hangingPunct="1">
        <a:spcBef>
          <a:spcPct val="20000"/>
        </a:spcBef>
        <a:buFontTx/>
        <a:buNone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828800" indent="0" algn="l" defTabSz="914400" rtl="0" eaLnBrk="1" latinLnBrk="0" hangingPunct="1">
        <a:spcBef>
          <a:spcPct val="20000"/>
        </a:spcBef>
        <a:buFontTx/>
        <a:buNone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/>
          </p:cNvSpPr>
          <p:nvPr/>
        </p:nvSpPr>
        <p:spPr bwMode="auto">
          <a:xfrm>
            <a:off x="683568" y="4869160"/>
            <a:ext cx="7697787" cy="964363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r>
              <a:rPr lang="en-US" sz="28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Comitê </a:t>
            </a:r>
            <a:r>
              <a:rPr lang="en-US" sz="28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Financeiro</a:t>
            </a:r>
          </a:p>
          <a:p>
            <a:pPr algn="ctr" defTabSz="914145" hangingPunct="0"/>
            <a:r>
              <a:rPr lang="en-US" sz="2800" dirty="0" err="1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Reunião</a:t>
            </a:r>
            <a:r>
              <a:rPr lang="en-US" sz="28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8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15/4/2015</a:t>
            </a:r>
            <a:endParaRPr lang="en-US" sz="28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060848"/>
            <a:ext cx="7272808" cy="166258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611560" y="1988840"/>
            <a:ext cx="7697787" cy="2811022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pt-BR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algn="ctr" defTabSz="914145" hangingPunct="0"/>
            <a:r>
              <a:rPr lang="pt-BR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Modelo </a:t>
            </a:r>
            <a:r>
              <a:rPr lang="pt-BR" sz="3200" dirty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de </a:t>
            </a:r>
            <a:r>
              <a:rPr lang="pt-BR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Vendas</a:t>
            </a:r>
          </a:p>
          <a:p>
            <a:pPr algn="ctr" defTabSz="914145" hangingPunct="0"/>
            <a:endParaRPr lang="pt-BR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algn="ctr" defTabSz="914145" hangingPunct="0"/>
            <a:endParaRPr lang="pt-BR" sz="2400" dirty="0" smtClean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algn="ctr" defTabSz="914145" hangingPunct="0"/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10:20h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às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10:50h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pt-BR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7273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41393"/>
            <a:ext cx="8696325" cy="3795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Modelo de </a:t>
            </a: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vendas</a:t>
            </a: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314328" y="404664"/>
            <a:ext cx="8624887" cy="5820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sz="1700" b="1" dirty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endParaRPr lang="pt-BR" sz="1700" b="1" dirty="0">
              <a:latin typeface="BlissL" panose="02000506030000020004" pitchFamily="2" charset="0"/>
            </a:endParaRP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Impasses 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err="1" smtClean="0">
                <a:latin typeface="BlissL" panose="02000506030000020004" pitchFamily="2" charset="0"/>
              </a:rPr>
              <a:t>Houses</a:t>
            </a:r>
            <a:r>
              <a:rPr lang="pt-BR" sz="1700" dirty="0" smtClean="0">
                <a:latin typeface="BlissL" panose="02000506030000020004" pitchFamily="2" charset="0"/>
              </a:rPr>
              <a:t>, Custo dos </a:t>
            </a:r>
            <a:r>
              <a:rPr lang="pt-BR" sz="1700" dirty="0" err="1" smtClean="0">
                <a:latin typeface="BlissL" panose="02000506030000020004" pitchFamily="2" charset="0"/>
              </a:rPr>
              <a:t>distratos</a:t>
            </a:r>
            <a:r>
              <a:rPr lang="pt-BR" sz="1700" dirty="0" smtClean="0">
                <a:latin typeface="BlissL" panose="02000506030000020004" pitchFamily="2" charset="0"/>
              </a:rPr>
              <a:t>, Relacionamento com imobiliárias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A questão trabalhista – Corretores Associados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Corretores: </a:t>
            </a:r>
            <a:r>
              <a:rPr lang="pt-BR" sz="1700" b="1" dirty="0" err="1" smtClean="0">
                <a:latin typeface="BlissL" panose="02000506030000020004" pitchFamily="2" charset="0"/>
              </a:rPr>
              <a:t>micro-empresa</a:t>
            </a:r>
            <a:r>
              <a:rPr lang="pt-BR" sz="1700" b="1" dirty="0" smtClean="0">
                <a:latin typeface="BlissL" panose="02000506030000020004" pitchFamily="2" charset="0"/>
              </a:rPr>
              <a:t> individual</a:t>
            </a:r>
            <a:r>
              <a:rPr lang="pt-BR" sz="1700" dirty="0" smtClean="0">
                <a:latin typeface="BlissL" panose="02000506030000020004" pitchFamily="2" charset="0"/>
              </a:rPr>
              <a:t>, com CNPJ – Simples, 6% - contabilidade (ML, R$ 150/mês)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Dificuldades</a:t>
            </a:r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Registros nos sindicatos – falta de modelo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Cobranças </a:t>
            </a:r>
            <a:r>
              <a:rPr lang="pt-BR" sz="1700" dirty="0">
                <a:latin typeface="BlissL" panose="02000506030000020004" pitchFamily="2" charset="0"/>
              </a:rPr>
              <a:t>de registros por </a:t>
            </a:r>
            <a:r>
              <a:rPr lang="pt-BR" sz="1700" dirty="0" err="1">
                <a:latin typeface="BlissL" panose="02000506030000020004" pitchFamily="2" charset="0"/>
              </a:rPr>
              <a:t>Creci</a:t>
            </a:r>
            <a:r>
              <a:rPr lang="pt-BR" sz="1700" dirty="0">
                <a:latin typeface="BlissL" panose="02000506030000020004" pitchFamily="2" charset="0"/>
              </a:rPr>
              <a:t> e sindicatos deve ser </a:t>
            </a:r>
            <a:r>
              <a:rPr lang="pt-BR" sz="1700" dirty="0" smtClean="0">
                <a:latin typeface="BlissL" panose="02000506030000020004" pitchFamily="2" charset="0"/>
              </a:rPr>
              <a:t>disciplinado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Registro MEI na Receita Federal – falta de campo a respeito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err="1" smtClean="0">
                <a:latin typeface="BlissL" panose="02000506030000020004" pitchFamily="2" charset="0"/>
              </a:rPr>
              <a:t>Houses</a:t>
            </a:r>
            <a:r>
              <a:rPr lang="pt-BR" sz="1700" dirty="0" smtClean="0">
                <a:latin typeface="BlissL" panose="02000506030000020004" pitchFamily="2" charset="0"/>
              </a:rPr>
              <a:t>: </a:t>
            </a:r>
            <a:r>
              <a:rPr lang="pt-BR" sz="1700" dirty="0" err="1" smtClean="0">
                <a:latin typeface="BlissL" panose="02000506030000020004" pitchFamily="2" charset="0"/>
              </a:rPr>
              <a:t>art</a:t>
            </a:r>
            <a:r>
              <a:rPr lang="pt-BR" sz="1700" dirty="0" smtClean="0">
                <a:latin typeface="BlissL" panose="02000506030000020004" pitchFamily="2" charset="0"/>
              </a:rPr>
              <a:t> 3º - CLT – exclusividade e subordinação - tendência de corretagem não apartada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</p:txBody>
      </p:sp>
      <p:sp>
        <p:nvSpPr>
          <p:cNvPr id="7" name="Retângulo 7"/>
          <p:cNvSpPr>
            <a:spLocks noChangeArrowheads="1"/>
          </p:cNvSpPr>
          <p:nvPr/>
        </p:nvSpPr>
        <p:spPr bwMode="auto">
          <a:xfrm>
            <a:off x="267595" y="764706"/>
            <a:ext cx="8624887" cy="588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0" lvl="1"/>
            <a:r>
              <a:rPr lang="pt-BR" sz="1700" b="1" dirty="0">
                <a:latin typeface="BlissL" panose="02000506030000020004" pitchFamily="2" charset="0"/>
              </a:rPr>
              <a:t>C</a:t>
            </a:r>
            <a:r>
              <a:rPr lang="pt-BR" sz="1700" b="1" dirty="0" smtClean="0">
                <a:latin typeface="BlissL" panose="02000506030000020004" pitchFamily="2" charset="0"/>
              </a:rPr>
              <a:t>ontratação pela empresa, </a:t>
            </a:r>
            <a:r>
              <a:rPr lang="pt-BR" sz="1700" b="1" dirty="0">
                <a:latin typeface="BlissL" panose="02000506030000020004" pitchFamily="2" charset="0"/>
              </a:rPr>
              <a:t>apesar de carregar maiores custos iniciais, tem reflexos positivos no médio e longo prazo para </a:t>
            </a:r>
            <a:r>
              <a:rPr lang="pt-BR" sz="1700" b="1" dirty="0" smtClean="0">
                <a:latin typeface="BlissL" panose="02000506030000020004" pitchFamily="2" charset="0"/>
              </a:rPr>
              <a:t>associadas </a:t>
            </a:r>
            <a:r>
              <a:rPr lang="pt-BR" sz="1700" b="1" dirty="0">
                <a:latin typeface="BlissL" panose="02000506030000020004" pitchFamily="2" charset="0"/>
              </a:rPr>
              <a:t>e para o setor. 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3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5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1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Financeiro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4246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41393"/>
            <a:ext cx="8696325" cy="3795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Modelo de </a:t>
            </a: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vendas</a:t>
            </a: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314328" y="404664"/>
            <a:ext cx="8624887" cy="634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sz="1700" b="1" dirty="0">
              <a:latin typeface="BlissL" panose="02000506030000020004" pitchFamily="2" charset="0"/>
            </a:endParaRPr>
          </a:p>
          <a:p>
            <a:r>
              <a:rPr lang="pt-BR" sz="1700" b="1" dirty="0">
                <a:latin typeface="BlissL" panose="02000506030000020004" pitchFamily="2" charset="0"/>
              </a:rPr>
              <a:t>A questão consumerista – a corretagem </a:t>
            </a:r>
            <a:r>
              <a:rPr lang="pt-BR" sz="1700" b="1" dirty="0" smtClean="0">
                <a:latin typeface="BlissL" panose="02000506030000020004" pitchFamily="2" charset="0"/>
              </a:rPr>
              <a:t>apartada</a:t>
            </a:r>
          </a:p>
          <a:p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Decisões coletivas sobrepujam individuais – </a:t>
            </a:r>
            <a:r>
              <a:rPr lang="pt-BR" sz="1700" dirty="0" smtClean="0">
                <a:latin typeface="BlissL" panose="02000506030000020004" pitchFamily="2" charset="0"/>
              </a:rPr>
              <a:t>valores e riscos muito elevados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ACP  </a:t>
            </a:r>
            <a:r>
              <a:rPr lang="pt-BR" sz="1700" dirty="0">
                <a:latin typeface="BlissL" panose="02000506030000020004" pitchFamily="2" charset="0"/>
              </a:rPr>
              <a:t>M. </a:t>
            </a:r>
            <a:r>
              <a:rPr lang="pt-BR" sz="1700" dirty="0" err="1">
                <a:latin typeface="BlissL" panose="02000506030000020004" pitchFamily="2" charset="0"/>
              </a:rPr>
              <a:t>Bigucci</a:t>
            </a:r>
            <a:r>
              <a:rPr lang="pt-BR" sz="1700" dirty="0">
                <a:latin typeface="BlissL" panose="02000506030000020004" pitchFamily="2" charset="0"/>
              </a:rPr>
              <a:t> – TJ- SP – Decisão 9/2/2015 – 35ª Comarca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err="1">
                <a:latin typeface="BlissL" panose="02000506030000020004" pitchFamily="2" charset="0"/>
              </a:rPr>
              <a:t>House</a:t>
            </a:r>
            <a:r>
              <a:rPr lang="pt-BR" sz="1700" dirty="0">
                <a:latin typeface="BlissL" panose="02000506030000020004" pitchFamily="2" charset="0"/>
              </a:rPr>
              <a:t>- preposta da empresa; cobrança indevida ou , ao menos, abusiva à luz consumerista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Devolução simples, prazo decenal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ACP- </a:t>
            </a:r>
            <a:r>
              <a:rPr lang="pt-BR" sz="1700" dirty="0" err="1">
                <a:latin typeface="BlissL" panose="02000506030000020004" pitchFamily="2" charset="0"/>
              </a:rPr>
              <a:t>Cyrela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Decisão </a:t>
            </a:r>
            <a:r>
              <a:rPr lang="pt-BR" sz="1700" dirty="0">
                <a:latin typeface="BlissL" panose="02000506030000020004" pitchFamily="2" charset="0"/>
              </a:rPr>
              <a:t>conflitante – Comarca de São Paulo</a:t>
            </a: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Reunião 12/3 - Secovi / Lopes/Imobiliárias. </a:t>
            </a:r>
            <a:r>
              <a:rPr lang="pt-BR" sz="1700" dirty="0" smtClean="0">
                <a:latin typeface="BlissL" panose="02000506030000020004" pitchFamily="2" charset="0"/>
              </a:rPr>
              <a:t>Propostas imobiliárias:</a:t>
            </a:r>
          </a:p>
          <a:p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Alt. 1 - Corretagem Apartada </a:t>
            </a:r>
            <a:endParaRPr lang="pt-BR" sz="1700" b="1" dirty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Recrudescimento nas decisões judiciais na questão consumerista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Alt. 2 - Contratação de imobiliária  e corretores pela incorporadora – contratação única contraria Lei</a:t>
            </a:r>
          </a:p>
          <a:p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1 cheque à imobiliária/ 1 ou mais cheques a equipe de vendas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Questões fiscais, trabalhistas, operacionais</a:t>
            </a:r>
          </a:p>
          <a:p>
            <a:endParaRPr lang="pt-BR" sz="1700" b="1" dirty="0" smtClean="0">
              <a:latin typeface="BlissL" panose="02000506030000020004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3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6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1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Financeiro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9057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41393"/>
            <a:ext cx="8696325" cy="3795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Modelo de </a:t>
            </a: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vendas</a:t>
            </a: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314328" y="404664"/>
            <a:ext cx="8624887" cy="5297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sz="1700" b="1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Reunião Conselho Jurídico + Incorporação ABRAINC – 25/3 – continuidade em 9/4</a:t>
            </a:r>
          </a:p>
          <a:p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Brookfield, </a:t>
            </a:r>
            <a:r>
              <a:rPr lang="pt-BR" sz="1700" dirty="0" err="1" smtClean="0">
                <a:latin typeface="BlissL" panose="02000506030000020004" pitchFamily="2" charset="0"/>
              </a:rPr>
              <a:t>Cyrela</a:t>
            </a:r>
            <a:r>
              <a:rPr lang="pt-BR" sz="1700" dirty="0" smtClean="0">
                <a:latin typeface="BlissL" panose="02000506030000020004" pitchFamily="2" charset="0"/>
              </a:rPr>
              <a:t>, MRV Rossi, Tecnisa (Conselho Jurídico) + </a:t>
            </a:r>
            <a:r>
              <a:rPr lang="pt-BR" sz="1700" dirty="0" err="1" smtClean="0">
                <a:latin typeface="BlissL" panose="02000506030000020004" pitchFamily="2" charset="0"/>
              </a:rPr>
              <a:t>Even</a:t>
            </a:r>
            <a:r>
              <a:rPr lang="pt-BR" sz="1700" dirty="0" smtClean="0">
                <a:latin typeface="BlissL" panose="02000506030000020004" pitchFamily="2" charset="0"/>
              </a:rPr>
              <a:t>, </a:t>
            </a:r>
            <a:r>
              <a:rPr lang="pt-BR" sz="1700" dirty="0" err="1" smtClean="0">
                <a:latin typeface="BlissL" panose="02000506030000020004" pitchFamily="2" charset="0"/>
              </a:rPr>
              <a:t>Eztec</a:t>
            </a:r>
            <a:r>
              <a:rPr lang="pt-BR" sz="1700" dirty="0" smtClean="0">
                <a:latin typeface="BlissL" panose="02000506030000020004" pitchFamily="2" charset="0"/>
              </a:rPr>
              <a:t>, Gafisa, Odebrecht, Trisul</a:t>
            </a:r>
          </a:p>
          <a:p>
            <a:endParaRPr lang="pt-BR" sz="1700" b="1" dirty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ABRAINC: promover </a:t>
            </a:r>
            <a:r>
              <a:rPr lang="pt-BR" sz="1700" dirty="0">
                <a:latin typeface="BlissL" panose="02000506030000020004" pitchFamily="2" charset="0"/>
              </a:rPr>
              <a:t>discussões e </a:t>
            </a:r>
            <a:r>
              <a:rPr lang="pt-BR" sz="1700" dirty="0" smtClean="0">
                <a:latin typeface="BlissL" panose="02000506030000020004" pitchFamily="2" charset="0"/>
              </a:rPr>
              <a:t>esclarecimentos, </a:t>
            </a:r>
            <a:r>
              <a:rPr lang="pt-BR" sz="1700" dirty="0">
                <a:latin typeface="BlissL" panose="02000506030000020004" pitchFamily="2" charset="0"/>
              </a:rPr>
              <a:t>sem recomendações nem </a:t>
            </a:r>
            <a:r>
              <a:rPr lang="pt-BR" sz="1700" dirty="0" smtClean="0">
                <a:latin typeface="BlissL" panose="02000506030000020004" pitchFamily="2" charset="0"/>
              </a:rPr>
              <a:t>definições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Acompanhamento: preponderante </a:t>
            </a:r>
            <a:r>
              <a:rPr lang="pt-BR" sz="1700" dirty="0">
                <a:latin typeface="BlissL" panose="02000506030000020004" pitchFamily="2" charset="0"/>
              </a:rPr>
              <a:t>inclinação pela corretagem incluída no </a:t>
            </a:r>
            <a:r>
              <a:rPr lang="pt-BR" sz="1700" dirty="0" smtClean="0">
                <a:latin typeface="BlissL" panose="02000506030000020004" pitchFamily="2" charset="0"/>
              </a:rPr>
              <a:t>preço. Entendimento: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Necessários aperfeiçoamentos </a:t>
            </a:r>
            <a:r>
              <a:rPr lang="pt-BR" sz="1700" dirty="0">
                <a:latin typeface="BlissL" panose="02000506030000020004" pitchFamily="2" charset="0"/>
              </a:rPr>
              <a:t>nas questões </a:t>
            </a:r>
            <a:r>
              <a:rPr lang="pt-BR" sz="1700" dirty="0" smtClean="0">
                <a:latin typeface="BlissL" panose="02000506030000020004" pitchFamily="2" charset="0"/>
              </a:rPr>
              <a:t>trabalhistas -  90 dias (JK)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E</a:t>
            </a:r>
            <a:r>
              <a:rPr lang="pt-BR" sz="1700" dirty="0" smtClean="0">
                <a:latin typeface="BlissL" panose="02000506030000020004" pitchFamily="2" charset="0"/>
              </a:rPr>
              <a:t>nvolvimento </a:t>
            </a:r>
            <a:r>
              <a:rPr lang="pt-BR" sz="1700" dirty="0">
                <a:latin typeface="BlissL" panose="02000506030000020004" pitchFamily="2" charset="0"/>
              </a:rPr>
              <a:t>do </a:t>
            </a:r>
            <a:r>
              <a:rPr lang="pt-BR" sz="1700" dirty="0" smtClean="0">
                <a:latin typeface="BlissL" panose="02000506030000020004" pitchFamily="2" charset="0"/>
              </a:rPr>
              <a:t>MP </a:t>
            </a:r>
            <a:r>
              <a:rPr lang="pt-BR" sz="1700" dirty="0">
                <a:latin typeface="BlissL" panose="02000506030000020004" pitchFamily="2" charset="0"/>
              </a:rPr>
              <a:t>para pacificação da </a:t>
            </a:r>
            <a:r>
              <a:rPr lang="pt-BR" sz="1700" dirty="0" smtClean="0">
                <a:latin typeface="BlissL" panose="02000506030000020004" pitchFamily="2" charset="0"/>
              </a:rPr>
              <a:t>questão (MRV: diálogo </a:t>
            </a:r>
            <a:r>
              <a:rPr lang="pt-BR" sz="1700" dirty="0">
                <a:latin typeface="BlissL" panose="02000506030000020004" pitchFamily="2" charset="0"/>
              </a:rPr>
              <a:t>com o </a:t>
            </a:r>
            <a:r>
              <a:rPr lang="pt-BR" sz="1700" dirty="0" err="1">
                <a:latin typeface="BlissL" panose="02000506030000020004" pitchFamily="2" charset="0"/>
              </a:rPr>
              <a:t>MPCon</a:t>
            </a:r>
            <a:r>
              <a:rPr lang="pt-BR" sz="1700" dirty="0">
                <a:latin typeface="BlissL" panose="02000506030000020004" pitchFamily="2" charset="0"/>
              </a:rPr>
              <a:t>, em </a:t>
            </a:r>
            <a:r>
              <a:rPr lang="pt-BR" sz="1700" dirty="0" smtClean="0">
                <a:latin typeface="BlissL" panose="02000506030000020004" pitchFamily="2" charset="0"/>
              </a:rPr>
              <a:t>Brasília)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Com isto: discussões sobre </a:t>
            </a:r>
            <a:r>
              <a:rPr lang="pt-BR" sz="1700" dirty="0">
                <a:latin typeface="BlissL" panose="02000506030000020004" pitchFamily="2" charset="0"/>
              </a:rPr>
              <a:t>estrutura e  modelos </a:t>
            </a:r>
            <a:r>
              <a:rPr lang="pt-BR" sz="1700" dirty="0" smtClean="0">
                <a:latin typeface="BlissL" panose="02000506030000020004" pitchFamily="2" charset="0"/>
              </a:rPr>
              <a:t>mais </a:t>
            </a:r>
            <a:r>
              <a:rPr lang="pt-BR" sz="1700" dirty="0">
                <a:latin typeface="BlissL" panose="02000506030000020004" pitchFamily="2" charset="0"/>
              </a:rPr>
              <a:t>adequados para as </a:t>
            </a:r>
            <a:r>
              <a:rPr lang="pt-BR" sz="1700" dirty="0" smtClean="0">
                <a:latin typeface="BlissL" panose="02000506030000020004" pitchFamily="2" charset="0"/>
              </a:rPr>
              <a:t>empresas -  continuidade </a:t>
            </a:r>
            <a:r>
              <a:rPr lang="pt-BR" sz="1700" dirty="0">
                <a:latin typeface="BlissL" panose="02000506030000020004" pitchFamily="2" charset="0"/>
              </a:rPr>
              <a:t>às discussões nos Comitês Jurídico, de Incorporação e Conselho Jurídico</a:t>
            </a:r>
          </a:p>
          <a:p>
            <a:endParaRPr lang="pt-BR" sz="1700" b="1" dirty="0">
              <a:latin typeface="BlissL" panose="02000506030000020004" pitchFamily="2" charset="0"/>
            </a:endParaRPr>
          </a:p>
          <a:p>
            <a:endParaRPr lang="pt-BR" sz="1700" b="1" dirty="0">
              <a:latin typeface="BlissL" panose="02000506030000020004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3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7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1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Financeiro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8686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611560" y="1988840"/>
            <a:ext cx="7697787" cy="2811022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pt-BR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algn="ctr" defTabSz="914145" hangingPunct="0"/>
            <a:r>
              <a:rPr lang="pt-BR" sz="3200" dirty="0" err="1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Distratos</a:t>
            </a:r>
            <a:r>
              <a:rPr lang="pt-BR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, Modelo de Negócios, </a:t>
            </a:r>
            <a:r>
              <a:rPr lang="pt-BR" sz="3200" dirty="0" err="1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Funding</a:t>
            </a:r>
            <a:endParaRPr lang="pt-BR" sz="3200" dirty="0" smtClean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algn="ctr" defTabSz="914145" hangingPunct="0"/>
            <a:endParaRPr lang="pt-BR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algn="ctr" defTabSz="914145" hangingPunct="0"/>
            <a:endParaRPr lang="pt-BR" sz="2400" dirty="0" smtClean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algn="ctr" defTabSz="914145" hangingPunct="0"/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10:50h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às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11:15h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pt-BR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3776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26578" y="100024"/>
            <a:ext cx="7397750" cy="656586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000" dirty="0" err="1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Distratos</a:t>
            </a: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- </a:t>
            </a: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Para minimizar efeitos de forma imediata</a:t>
            </a:r>
            <a:b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</a:b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90456" y="689615"/>
            <a:ext cx="8759825" cy="5035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sz="1700" b="1" u="sng" dirty="0" smtClean="0">
                <a:latin typeface="BlissL" panose="02000506030000020004" pitchFamily="2" charset="0"/>
              </a:rPr>
              <a:t>1 - Concessão de crédito</a:t>
            </a:r>
            <a:r>
              <a:rPr lang="pt-BR" sz="1700" b="1" dirty="0" smtClean="0">
                <a:latin typeface="BlissL" panose="02000506030000020004" pitchFamily="2" charset="0"/>
              </a:rPr>
              <a:t> - </a:t>
            </a:r>
            <a:r>
              <a:rPr lang="pt-BR" sz="1700" dirty="0" smtClean="0">
                <a:latin typeface="BlissL" panose="02000506030000020004" pitchFamily="2" charset="0"/>
              </a:rPr>
              <a:t>Comitê </a:t>
            </a:r>
            <a:r>
              <a:rPr lang="pt-BR" sz="1700" dirty="0">
                <a:latin typeface="BlissL" panose="02000506030000020004" pitchFamily="2" charset="0"/>
              </a:rPr>
              <a:t>Financeiro </a:t>
            </a:r>
            <a:r>
              <a:rPr lang="pt-BR" sz="1700" dirty="0" smtClean="0">
                <a:latin typeface="BlissL" panose="02000506030000020004" pitchFamily="2" charset="0"/>
              </a:rPr>
              <a:t>ABRAINC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Ratings</a:t>
            </a:r>
            <a:r>
              <a:rPr lang="pt-BR" sz="1700" dirty="0">
                <a:latin typeface="BlissL" panose="02000506030000020004" pitchFamily="2" charset="0"/>
              </a:rPr>
              <a:t>/ Integração com informações de </a:t>
            </a:r>
            <a:r>
              <a:rPr lang="pt-BR" sz="1700" dirty="0" smtClean="0">
                <a:latin typeface="BlissL" panose="02000506030000020004" pitchFamily="2" charset="0"/>
              </a:rPr>
              <a:t>crédito - CETIP 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Crédito na venda – </a:t>
            </a:r>
            <a:r>
              <a:rPr lang="pt-BR" sz="1700" dirty="0" smtClean="0">
                <a:latin typeface="BlissL" panose="02000506030000020004" pitchFamily="2" charset="0"/>
              </a:rPr>
              <a:t>Itaú/CETIP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2 </a:t>
            </a:r>
            <a:r>
              <a:rPr lang="pt-BR" sz="1700" b="1" dirty="0">
                <a:latin typeface="BlissL" panose="02000506030000020004" pitchFamily="2" charset="0"/>
              </a:rPr>
              <a:t>- </a:t>
            </a:r>
            <a:r>
              <a:rPr lang="pt-BR" sz="1700" b="1" u="sng" dirty="0">
                <a:latin typeface="BlissL" panose="02000506030000020004" pitchFamily="2" charset="0"/>
              </a:rPr>
              <a:t>Modelo de Negócios/ </a:t>
            </a:r>
            <a:r>
              <a:rPr lang="pt-BR" sz="1700" b="1" u="sng" dirty="0" smtClean="0">
                <a:latin typeface="BlissL" panose="02000506030000020004" pitchFamily="2" charset="0"/>
              </a:rPr>
              <a:t>Bancos </a:t>
            </a:r>
            <a:r>
              <a:rPr lang="pt-BR" sz="1700" dirty="0" smtClean="0">
                <a:latin typeface="BlissL" panose="02000506030000020004" pitchFamily="2" charset="0"/>
              </a:rPr>
              <a:t>- </a:t>
            </a:r>
            <a:r>
              <a:rPr lang="pt-BR" sz="1700" dirty="0">
                <a:latin typeface="BlissL" panose="02000506030000020004" pitchFamily="2" charset="0"/>
              </a:rPr>
              <a:t>Comitê Financeiro </a:t>
            </a:r>
            <a:r>
              <a:rPr lang="pt-BR" sz="1700" dirty="0" smtClean="0">
                <a:latin typeface="BlissL" panose="02000506030000020004" pitchFamily="2" charset="0"/>
              </a:rPr>
              <a:t>ABRAINC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Repasse antecipado -  Piloto </a:t>
            </a:r>
            <a:r>
              <a:rPr lang="pt-BR" sz="1700" dirty="0" err="1" smtClean="0">
                <a:latin typeface="BlissL" panose="02000506030000020004" pitchFamily="2" charset="0"/>
              </a:rPr>
              <a:t>Cyrlea</a:t>
            </a:r>
            <a:r>
              <a:rPr lang="pt-BR" sz="1700" dirty="0" smtClean="0">
                <a:latin typeface="BlissL" panose="02000506030000020004" pitchFamily="2" charset="0"/>
              </a:rPr>
              <a:t>/Itaú</a:t>
            </a:r>
            <a:endParaRPr lang="pt-BR" sz="1700" dirty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3 - Cartilha</a:t>
            </a:r>
            <a:r>
              <a:rPr lang="pt-BR" sz="1700" dirty="0" smtClean="0">
                <a:latin typeface="BlissL" panose="02000506030000020004" pitchFamily="2" charset="0"/>
              </a:rPr>
              <a:t> – O Ciclo da Incorporação Imobiliária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Lançamento em maio – evento 2 anos de ABRAINC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Destinatários </a:t>
            </a:r>
            <a:r>
              <a:rPr lang="pt-BR" sz="1700" dirty="0">
                <a:latin typeface="BlissL" panose="02000506030000020004" pitchFamily="2" charset="0"/>
              </a:rPr>
              <a:t>– consumidores, MP, </a:t>
            </a:r>
            <a:r>
              <a:rPr lang="pt-BR" sz="1700" dirty="0" err="1">
                <a:latin typeface="BlissL" panose="02000506030000020004" pitchFamily="2" charset="0"/>
              </a:rPr>
              <a:t>Procons</a:t>
            </a:r>
            <a:r>
              <a:rPr lang="pt-BR" sz="1700" dirty="0">
                <a:latin typeface="BlissL" panose="02000506030000020004" pitchFamily="2" charset="0"/>
              </a:rPr>
              <a:t>, Executivo, STJ - defesa do </a:t>
            </a:r>
            <a:r>
              <a:rPr lang="pt-BR" sz="1700" dirty="0" smtClean="0">
                <a:latin typeface="BlissL" panose="02000506030000020004" pitchFamily="2" charset="0"/>
              </a:rPr>
              <a:t>equilíbrio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4- Ajustes Legislativos </a:t>
            </a:r>
            <a:r>
              <a:rPr lang="pt-BR" sz="1700" dirty="0" smtClean="0">
                <a:latin typeface="BlissL" panose="02000506030000020004" pitchFamily="2" charset="0"/>
              </a:rPr>
              <a:t>- JK  </a:t>
            </a:r>
            <a:endParaRPr lang="pt-BR" sz="1700" dirty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4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8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Financeiro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3818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26578" y="100024"/>
            <a:ext cx="7397750" cy="656586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000" dirty="0" err="1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Distratos</a:t>
            </a: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- </a:t>
            </a: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Para minimizar efeitos de forma </a:t>
            </a: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imediata Piloto </a:t>
            </a:r>
            <a:r>
              <a:rPr lang="pt-BR" sz="2000" dirty="0" err="1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Cyrela</a:t>
            </a: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 Itaú</a:t>
            </a: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/>
            </a:r>
            <a:b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</a:b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90456" y="689615"/>
            <a:ext cx="8759825" cy="5281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Vendas </a:t>
            </a:r>
            <a:r>
              <a:rPr lang="pt-BR" sz="1700" dirty="0">
                <a:latin typeface="BlissL" panose="02000506030000020004" pitchFamily="2" charset="0"/>
              </a:rPr>
              <a:t>mais especializadas e mais firmes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Queda no distrato – mas também nas vendas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Menor equipe, com melhor definição de </a:t>
            </a:r>
            <a:r>
              <a:rPr lang="pt-BR" sz="1700" dirty="0" smtClean="0">
                <a:latin typeface="BlissL" panose="02000506030000020004" pitchFamily="2" charset="0"/>
              </a:rPr>
              <a:t>subordinação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Premissas Empresa</a:t>
            </a:r>
            <a:endParaRPr lang="pt-BR" sz="1700" b="1" dirty="0">
              <a:latin typeface="BlissL" panose="02000506030000020004" pitchFamily="2" charset="0"/>
            </a:endParaRP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Repasse na Planta – após venda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Entrada máxima de 5% a 8%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Garantir a correção do INCC até a liberação do recurso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Mitigar o risco jurídico da PCV¹ – migrar para AF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Operação sem </a:t>
            </a:r>
            <a:r>
              <a:rPr lang="pt-BR" sz="1700" dirty="0" err="1">
                <a:latin typeface="BlissL" panose="02000506030000020004" pitchFamily="2" charset="0"/>
              </a:rPr>
              <a:t>Prosoluto</a:t>
            </a:r>
            <a:endParaRPr lang="pt-BR" sz="1700" dirty="0">
              <a:latin typeface="BlissL" panose="02000506030000020004" pitchFamily="2" charset="0"/>
            </a:endParaRPr>
          </a:p>
          <a:p>
            <a:endParaRPr lang="pt-BR" sz="1600" dirty="0"/>
          </a:p>
          <a:p>
            <a:r>
              <a:rPr lang="pt-BR" sz="1700" b="1" dirty="0" smtClean="0">
                <a:latin typeface="BlissL" panose="02000506030000020004" pitchFamily="2" charset="0"/>
              </a:rPr>
              <a:t>Itaú</a:t>
            </a:r>
            <a:endParaRPr lang="pt-BR" sz="1700" b="1" dirty="0">
              <a:latin typeface="BlissL" panose="02000506030000020004" pitchFamily="2" charset="0"/>
            </a:endParaRPr>
          </a:p>
          <a:p>
            <a:pPr marL="345500" indent="-34550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Coobrigação em fase de obra</a:t>
            </a:r>
          </a:p>
          <a:p>
            <a:pPr marL="345500" indent="-34550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Condições padrões de análise de crédito, LTV, taxas</a:t>
            </a:r>
          </a:p>
          <a:p>
            <a:pPr marL="345500" indent="-34550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Processo com menor impacto em desenvolvimento de </a:t>
            </a:r>
            <a:r>
              <a:rPr lang="pt-BR" sz="1700" dirty="0" smtClean="0">
                <a:latin typeface="BlissL" panose="02000506030000020004" pitchFamily="2" charset="0"/>
              </a:rPr>
              <a:t>sistemas</a:t>
            </a:r>
          </a:p>
          <a:p>
            <a:pPr marL="345500" indent="-34550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Contrato de Alienação Fiduciária em 2 partes</a:t>
            </a: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Terreno – liberado p/ a empresa, amortização pelo cliente durante a obra (TP)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Construção – 75% - liberado nas chaves, correção INCC, pagamento pelo cliente pós-chaves</a:t>
            </a:r>
            <a:endParaRPr lang="pt-BR" sz="1700" dirty="0">
              <a:latin typeface="BlissL" panose="02000506030000020004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4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9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Financeiro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6841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41393"/>
            <a:ext cx="8696325" cy="3795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Atualizações - </a:t>
            </a:r>
            <a:r>
              <a:rPr lang="pt-BR" sz="2000" dirty="0" err="1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Funding</a:t>
            </a: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/ COFECI</a:t>
            </a: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519113" y="692696"/>
            <a:ext cx="8624887" cy="5297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Exigibilidade - ABECIP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2014 – saldo R$ 522 bilhões – captação líquida de R$ 23 bi no ano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2015 – fevereiro e março – R$ 22 bi negativos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Cumprimento Santander e Caixa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Alternativas </a:t>
            </a:r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err="1" smtClean="0">
                <a:latin typeface="BlissL" panose="02000506030000020004" pitchFamily="2" charset="0"/>
              </a:rPr>
              <a:t>LIGs</a:t>
            </a:r>
            <a:r>
              <a:rPr lang="pt-BR" sz="1700" dirty="0" smtClean="0">
                <a:latin typeface="BlissL" panose="02000506030000020004" pitchFamily="2" charset="0"/>
              </a:rPr>
              <a:t> – longo prazo – manutenção da isenção fiscal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Compulsório – 10% liberariam R$ 50 bi; 20%?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FGTS </a:t>
            </a:r>
            <a:r>
              <a:rPr lang="pt-BR" sz="1700" dirty="0">
                <a:latin typeface="BlissL" panose="02000506030000020004" pitchFamily="2" charset="0"/>
              </a:rPr>
              <a:t>– aumento dos limites desafogando </a:t>
            </a:r>
            <a:r>
              <a:rPr lang="pt-BR" sz="1700" dirty="0" smtClean="0">
                <a:latin typeface="BlissL" panose="02000506030000020004" pitchFamily="2" charset="0"/>
              </a:rPr>
              <a:t>Poupança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Alterações </a:t>
            </a:r>
            <a:r>
              <a:rPr lang="pt-BR" sz="1700" dirty="0">
                <a:latin typeface="BlissL" panose="02000506030000020004" pitchFamily="2" charset="0"/>
              </a:rPr>
              <a:t>nas condições de financiamento </a:t>
            </a:r>
            <a:r>
              <a:rPr lang="pt-BR" sz="1700" dirty="0" smtClean="0">
                <a:latin typeface="BlissL" panose="02000506030000020004" pitchFamily="2" charset="0"/>
              </a:rPr>
              <a:t>Caixa </a:t>
            </a:r>
            <a:r>
              <a:rPr lang="pt-BR" sz="1700" dirty="0">
                <a:latin typeface="BlissL" panose="02000506030000020004" pitchFamily="2" charset="0"/>
              </a:rPr>
              <a:t>– SBPE e SFI – carta </a:t>
            </a:r>
            <a:r>
              <a:rPr lang="pt-BR" sz="1700" dirty="0" smtClean="0">
                <a:latin typeface="BlissL" panose="02000506030000020004" pitchFamily="2" charset="0"/>
              </a:rPr>
              <a:t> </a:t>
            </a:r>
            <a:r>
              <a:rPr lang="pt-BR" sz="1700" dirty="0">
                <a:latin typeface="BlissL" panose="02000506030000020004" pitchFamily="2" charset="0"/>
              </a:rPr>
              <a:t>VP Teotônio e Pres. </a:t>
            </a:r>
            <a:r>
              <a:rPr lang="pt-BR" sz="1700" dirty="0" smtClean="0">
                <a:latin typeface="BlissL" panose="02000506030000020004" pitchFamily="2" charset="0"/>
              </a:rPr>
              <a:t>M. Belchior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Nossas </a:t>
            </a:r>
            <a:r>
              <a:rPr lang="pt-BR" sz="1700" dirty="0">
                <a:latin typeface="BlissL" panose="02000506030000020004" pitchFamily="2" charset="0"/>
              </a:rPr>
              <a:t>prioridades:  Poupança (compulsório, cumprimento da exigibilidade); manutenção da isenção fiscal nas </a:t>
            </a:r>
            <a:r>
              <a:rPr lang="pt-BR" sz="1700" dirty="0" err="1">
                <a:latin typeface="BlissL" panose="02000506030000020004" pitchFamily="2" charset="0"/>
              </a:rPr>
              <a:t>LCIs</a:t>
            </a:r>
            <a:r>
              <a:rPr lang="pt-BR" sz="1700" dirty="0">
                <a:latin typeface="BlissL" panose="02000506030000020004" pitchFamily="2" charset="0"/>
              </a:rPr>
              <a:t>; LTV 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5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10</a:t>
            </a:r>
          </a:p>
        </p:txBody>
      </p:sp>
      <p:sp>
        <p:nvSpPr>
          <p:cNvPr id="11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Financeiro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4824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539552" y="1268760"/>
            <a:ext cx="7697787" cy="1087473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pt-BR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algn="ctr" defTabSz="914145" hangingPunct="0"/>
            <a:r>
              <a:rPr lang="pt-BR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Discussão com Luiz Antônio França</a:t>
            </a:r>
            <a:endParaRPr lang="pt-BR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1115616" y="3394175"/>
            <a:ext cx="7697787" cy="242630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Exigibilidade</a:t>
            </a:r>
            <a:r>
              <a:rPr lang="pt-BR" sz="1700" dirty="0">
                <a:latin typeface="BlissL" panose="02000506030000020004" pitchFamily="2" charset="0"/>
              </a:rPr>
              <a:t>, Mapa 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Enquadramento</a:t>
            </a: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Modelo </a:t>
            </a:r>
            <a:r>
              <a:rPr lang="pt-BR" sz="1700" dirty="0">
                <a:latin typeface="BlissL" panose="02000506030000020004" pitchFamily="2" charset="0"/>
              </a:rPr>
              <a:t>de Negócios – Repasse na Planta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Alternativas</a:t>
            </a:r>
            <a:endParaRPr lang="pt-BR" sz="1700" dirty="0">
              <a:latin typeface="BlissL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4646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yreladay_detai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13611" y="1692037"/>
            <a:ext cx="6858001" cy="5143500"/>
          </a:xfrm>
          <a:prstGeom prst="rect">
            <a:avLst/>
          </a:prstGeom>
        </p:spPr>
      </p:pic>
      <p:pic>
        <p:nvPicPr>
          <p:cNvPr id="3" name="Imagem 2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5"/>
          <a:stretch/>
        </p:blipFill>
        <p:spPr>
          <a:xfrm rot="5400000">
            <a:off x="-183677" y="2561482"/>
            <a:ext cx="4463416" cy="405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1" descr="Y:\CYRELA DAY\layout\cyrel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08304" y="5661248"/>
            <a:ext cx="1719618" cy="486190"/>
          </a:xfrm>
          <a:prstGeom prst="rect">
            <a:avLst/>
          </a:prstGeom>
          <a:noFill/>
        </p:spPr>
      </p:pic>
      <p:grpSp>
        <p:nvGrpSpPr>
          <p:cNvPr id="7" name="Grupo 6"/>
          <p:cNvGrpSpPr/>
          <p:nvPr/>
        </p:nvGrpSpPr>
        <p:grpSpPr>
          <a:xfrm>
            <a:off x="4378728" y="1278154"/>
            <a:ext cx="3153482" cy="1609251"/>
            <a:chOff x="4104442" y="577863"/>
            <a:chExt cx="4204642" cy="2145669"/>
          </a:xfrm>
        </p:grpSpPr>
        <p:sp>
          <p:nvSpPr>
            <p:cNvPr id="8" name="CaixaDeTexto 10"/>
            <p:cNvSpPr txBox="1"/>
            <p:nvPr/>
          </p:nvSpPr>
          <p:spPr>
            <a:xfrm>
              <a:off x="4561507" y="1409496"/>
              <a:ext cx="3747577" cy="1314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pt-BR" sz="2902" dirty="0">
                  <a:solidFill>
                    <a:srgbClr val="C00000"/>
                  </a:solidFill>
                  <a:cs typeface="Arial" panose="020B0604020202020204" pitchFamily="34" charset="0"/>
                </a:rPr>
                <a:t>Repasse na Planta </a:t>
              </a:r>
            </a:p>
          </p:txBody>
        </p:sp>
        <p:pic>
          <p:nvPicPr>
            <p:cNvPr id="9" name="Picture 1" descr="Y:\CYRELA DAY\layout\cyrela.png"/>
            <p:cNvPicPr>
              <a:picLocks noChangeAspect="1" noChangeArrowheads="1"/>
            </p:cNvPicPr>
            <p:nvPr/>
          </p:nvPicPr>
          <p:blipFill>
            <a:blip r:embed="rId6" cstate="print"/>
            <a:srcRect l="22122" t="23908" b="29603"/>
            <a:stretch>
              <a:fillRect/>
            </a:stretch>
          </p:blipFill>
          <p:spPr bwMode="auto">
            <a:xfrm>
              <a:off x="4104442" y="577863"/>
              <a:ext cx="4143964" cy="699394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68298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26578" y="44624"/>
            <a:ext cx="7397750" cy="4349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4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Defesa da Concorrência</a:t>
            </a:r>
            <a:r>
              <a:rPr lang="en-US" sz="24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820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dirty="0">
                <a:latin typeface="BlissL" panose="02000506030000020004" pitchFamily="2" charset="0"/>
              </a:rPr>
              <a:t>De acordo com o </a:t>
            </a:r>
            <a:r>
              <a:rPr lang="pt-BR" sz="1700" dirty="0" smtClean="0">
                <a:latin typeface="BlissL" panose="02000506030000020004" pitchFamily="2" charset="0"/>
              </a:rPr>
              <a:t>Código </a:t>
            </a:r>
            <a:r>
              <a:rPr lang="pt-BR" sz="1700" dirty="0">
                <a:latin typeface="BlissL" panose="02000506030000020004" pitchFamily="2" charset="0"/>
              </a:rPr>
              <a:t>de </a:t>
            </a:r>
            <a:r>
              <a:rPr lang="pt-BR" sz="1700" dirty="0" smtClean="0">
                <a:latin typeface="BlissL" panose="02000506030000020004" pitchFamily="2" charset="0"/>
              </a:rPr>
              <a:t>Conduta e em </a:t>
            </a:r>
            <a:r>
              <a:rPr lang="pt-BR" sz="1700" dirty="0">
                <a:latin typeface="BlissL" panose="02000506030000020004" pitchFamily="2" charset="0"/>
              </a:rPr>
              <a:t>consonância com o estatuto da </a:t>
            </a:r>
            <a:r>
              <a:rPr lang="pt-BR" sz="1700" dirty="0" smtClean="0">
                <a:latin typeface="BlissL" panose="02000506030000020004" pitchFamily="2" charset="0"/>
              </a:rPr>
              <a:t>associação, </a:t>
            </a:r>
            <a:r>
              <a:rPr lang="pt-BR" sz="1700" dirty="0">
                <a:latin typeface="BlissL" panose="02000506030000020004" pitchFamily="2" charset="0"/>
              </a:rPr>
              <a:t>as reuniões são regidas pelas instruções abaixo, previamente distribuídas e de pleno conhecimento dos participantes. A saber:</a:t>
            </a:r>
          </a:p>
          <a:p>
            <a:r>
              <a:rPr lang="pt-BR" sz="1700" dirty="0">
                <a:latin typeface="BlissL" panose="02000506030000020004" pitchFamily="2" charset="0"/>
              </a:rPr>
              <a:t> </a:t>
            </a:r>
          </a:p>
          <a:p>
            <a:r>
              <a:rPr lang="pt-BR" sz="1700" dirty="0">
                <a:latin typeface="BlissL" panose="02000506030000020004" pitchFamily="2" charset="0"/>
              </a:rPr>
              <a:t>INSTRUÇÕES PARA A REUNIÃO</a:t>
            </a:r>
          </a:p>
          <a:p>
            <a:r>
              <a:rPr lang="pt-BR" sz="1700" dirty="0">
                <a:latin typeface="BlissL" panose="02000506030000020004" pitchFamily="2" charset="0"/>
              </a:rPr>
              <a:t>As instruções descritas abaixo deverão ser seguidas por todos os participantes da Plenária e refletem </a:t>
            </a:r>
            <a:r>
              <a:rPr lang="pt-BR" sz="1700" dirty="0" smtClean="0">
                <a:latin typeface="BlissL" panose="02000506030000020004" pitchFamily="2" charset="0"/>
              </a:rPr>
              <a:t>as </a:t>
            </a:r>
            <a:r>
              <a:rPr lang="pt-BR" sz="1700" dirty="0">
                <a:latin typeface="BlissL" panose="02000506030000020004" pitchFamily="2" charset="0"/>
              </a:rPr>
              <a:t>diretrizes do Código de </a:t>
            </a:r>
            <a:r>
              <a:rPr lang="pt-BR" sz="1700" dirty="0" smtClean="0">
                <a:latin typeface="BlissL" panose="02000506030000020004" pitchFamily="2" charset="0"/>
              </a:rPr>
              <a:t>Conduta da </a:t>
            </a:r>
            <a:r>
              <a:rPr lang="pt-BR" sz="1700" dirty="0">
                <a:latin typeface="BlissL" panose="02000506030000020004" pitchFamily="2" charset="0"/>
              </a:rPr>
              <a:t>Associação em </a:t>
            </a:r>
            <a:r>
              <a:rPr lang="pt-BR" sz="1700" dirty="0" smtClean="0">
                <a:latin typeface="BlissL" panose="02000506030000020004" pitchFamily="2" charset="0"/>
              </a:rPr>
              <a:t>consonância com </a:t>
            </a:r>
            <a:r>
              <a:rPr lang="pt-BR" sz="1700" dirty="0">
                <a:latin typeface="BlissL" panose="02000506030000020004" pitchFamily="2" charset="0"/>
              </a:rPr>
              <a:t>os princípios básicos do Direito da Concorrência. Tem como finalidade precípua estabelecer as relações dos participantes associados às reuniões promovidas pela ABRAINC. Consulte o seu advogado, na eventualidade de necessitar ajuda para a compreensão da aplicação de qualquer um destes conceitos.</a:t>
            </a:r>
          </a:p>
          <a:p>
            <a:r>
              <a:rPr lang="pt-BR" sz="1700" dirty="0">
                <a:latin typeface="BlissL" panose="02000506030000020004" pitchFamily="2" charset="0"/>
              </a:rPr>
              <a:t> </a:t>
            </a:r>
          </a:p>
          <a:p>
            <a:r>
              <a:rPr lang="pt-BR" sz="1700" dirty="0">
                <a:latin typeface="BlissL" panose="02000506030000020004" pitchFamily="2" charset="0"/>
              </a:rPr>
              <a:t>VOCÊ DEVERÁ</a:t>
            </a:r>
          </a:p>
          <a:p>
            <a:r>
              <a:rPr lang="pt-BR" sz="1700" dirty="0">
                <a:latin typeface="BlissL" panose="02000506030000020004" pitchFamily="2" charset="0"/>
              </a:rPr>
              <a:t>1. Avaliar e atender a agenda preparada para a reunião e consignar a objeção de determinada matéria que não lhe atenda, por escrito, e também em relação a ata da reunião não se seu teor não refletir precisamente as discussões ocorridas durante a mesma.</a:t>
            </a:r>
          </a:p>
          <a:p>
            <a:r>
              <a:rPr lang="pt-BR" sz="1700" dirty="0">
                <a:latin typeface="BlissL" panose="02000506030000020004" pitchFamily="2" charset="0"/>
              </a:rPr>
              <a:t>2. Compreender os propósitos e a autoridade de cada uma das pessoas com as quais se reúne[, em especial, a autoridade do coordenador da reunião </a:t>
            </a:r>
            <a:r>
              <a:rPr lang="pt-BR" sz="1700" dirty="0" smtClean="0">
                <a:latin typeface="BlissL" panose="02000506030000020004" pitchFamily="2" charset="0"/>
              </a:rPr>
              <a:t>específica.</a:t>
            </a:r>
          </a:p>
          <a:p>
            <a:r>
              <a:rPr lang="pt-BR" sz="1700" dirty="0">
                <a:latin typeface="BlissL" panose="02000506030000020004" pitchFamily="2" charset="0"/>
              </a:rPr>
              <a:t>3. Protestar oralmente contra quaisquer discussões ou atividades, durante a reunião, que você considere como violadoras das leis antitruste; não continue, até que você considere adequado permanecer na reunião. De outra forma, interrompa a reunião e faça constar na ata sua objeção ou retirada</a:t>
            </a:r>
            <a:r>
              <a:rPr lang="pt-BR" sz="1700" dirty="0" smtClean="0">
                <a:latin typeface="BlissL" panose="02000506030000020004" pitchFamily="2" charset="0"/>
              </a:rPr>
              <a:t>.</a:t>
            </a:r>
            <a:endParaRPr lang="pt-BR" dirty="0">
              <a:latin typeface="BlissL" panose="02000506030000020004" pitchFamily="2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9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Financeiro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7550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ítulo 18"/>
          <p:cNvSpPr>
            <a:spLocks noGrp="1"/>
          </p:cNvSpPr>
          <p:nvPr>
            <p:ph type="title" idx="4294967295"/>
          </p:nvPr>
        </p:nvSpPr>
        <p:spPr>
          <a:xfrm>
            <a:off x="145621" y="377163"/>
            <a:ext cx="8257239" cy="285989"/>
          </a:xfrm>
          <a:prstGeom prst="rect">
            <a:avLst/>
          </a:prstGeom>
        </p:spPr>
        <p:txBody>
          <a:bodyPr vert="horz" lIns="88501" tIns="44248" rIns="88501" bIns="44248" rtlCol="0" anchor="ctr">
            <a:normAutofit fontScale="90000"/>
          </a:bodyPr>
          <a:lstStyle/>
          <a:p>
            <a:r>
              <a:rPr lang="pt-BR" sz="2176" dirty="0">
                <a:solidFill>
                  <a:srgbClr val="C00000"/>
                </a:solidFill>
              </a:rPr>
              <a:t>Premissas 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7010" y="1573349"/>
            <a:ext cx="8097044" cy="3665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935" u="sng" dirty="0"/>
              <a:t>Cyrela (CBR)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Repasse na Planta – após venda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Entrada máxima de 5% a 8%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Garantir a correção do INCC até a liberação do recurso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Mitigar o risco jurídico da PCV¹ – migrar para AF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Operação sem </a:t>
            </a:r>
            <a:r>
              <a:rPr lang="pt-BR" sz="1935" dirty="0" err="1"/>
              <a:t>Prosoluto</a:t>
            </a:r>
            <a:endParaRPr lang="pt-BR" sz="1935" dirty="0"/>
          </a:p>
          <a:p>
            <a:pPr algn="l"/>
            <a:endParaRPr lang="pt-BR" sz="1935" dirty="0"/>
          </a:p>
          <a:p>
            <a:pPr algn="l"/>
            <a:r>
              <a:rPr lang="pt-BR" sz="1935" u="sng" dirty="0"/>
              <a:t>Itaú</a:t>
            </a:r>
          </a:p>
          <a:p>
            <a:pPr marL="345500" indent="-345500">
              <a:buFont typeface="Arial" panose="020B0604020202020204" pitchFamily="34" charset="0"/>
              <a:buChar char="•"/>
            </a:pPr>
            <a:r>
              <a:rPr lang="pt-BR" sz="1935" dirty="0"/>
              <a:t>Coobrigação em fase de obra</a:t>
            </a:r>
          </a:p>
          <a:p>
            <a:pPr marL="345500" indent="-345500">
              <a:buFont typeface="Arial" panose="020B0604020202020204" pitchFamily="34" charset="0"/>
              <a:buChar char="•"/>
            </a:pPr>
            <a:r>
              <a:rPr lang="pt-BR" sz="1935" dirty="0"/>
              <a:t>Condições padrões de análise de crédito, LTV, taxas</a:t>
            </a:r>
          </a:p>
          <a:p>
            <a:pPr marL="345500" indent="-345500">
              <a:buFont typeface="Arial" panose="020B0604020202020204" pitchFamily="34" charset="0"/>
              <a:buChar char="•"/>
            </a:pPr>
            <a:r>
              <a:rPr lang="pt-BR" sz="1935" dirty="0"/>
              <a:t>Processo com menor impacto em desenvolvimento de sistemas</a:t>
            </a:r>
          </a:p>
          <a:p>
            <a:pPr algn="l"/>
            <a:endParaRPr lang="pt-BR" sz="1935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2881" y="6128015"/>
            <a:ext cx="4004989" cy="259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088" dirty="0"/>
              <a:t>1 -  PCV – Promessa de compra e Venda</a:t>
            </a:r>
          </a:p>
        </p:txBody>
      </p:sp>
    </p:spTree>
    <p:extLst>
      <p:ext uri="{BB962C8B-B14F-4D97-AF65-F5344CB8AC3E}">
        <p14:creationId xmlns:p14="http://schemas.microsoft.com/office/powerpoint/2010/main" val="188555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ítulo 18"/>
          <p:cNvSpPr>
            <a:spLocks noGrp="1"/>
          </p:cNvSpPr>
          <p:nvPr>
            <p:ph type="title" idx="4294967295"/>
          </p:nvPr>
        </p:nvSpPr>
        <p:spPr>
          <a:xfrm>
            <a:off x="232686" y="377163"/>
            <a:ext cx="8257239" cy="285989"/>
          </a:xfrm>
          <a:prstGeom prst="rect">
            <a:avLst/>
          </a:prstGeom>
        </p:spPr>
        <p:txBody>
          <a:bodyPr vert="horz" lIns="88501" tIns="44248" rIns="88501" bIns="44248" rtlCol="0" anchor="ctr">
            <a:normAutofit fontScale="90000"/>
          </a:bodyPr>
          <a:lstStyle/>
          <a:p>
            <a:r>
              <a:rPr lang="pt-BR" sz="2176" dirty="0">
                <a:solidFill>
                  <a:srgbClr val="C00000"/>
                </a:solidFill>
              </a:rPr>
              <a:t>Etapas da Operação...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67020" y="1947286"/>
            <a:ext cx="799363" cy="543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4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81310" y="1898068"/>
            <a:ext cx="783585" cy="672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upo 2"/>
          <p:cNvGrpSpPr/>
          <p:nvPr/>
        </p:nvGrpSpPr>
        <p:grpSpPr>
          <a:xfrm>
            <a:off x="712631" y="1861831"/>
            <a:ext cx="664900" cy="808633"/>
            <a:chOff x="540975" y="2737422"/>
            <a:chExt cx="578098" cy="749932"/>
          </a:xfrm>
        </p:grpSpPr>
        <p:pic>
          <p:nvPicPr>
            <p:cNvPr id="9" name="Imagem 8"/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40975" y="2737422"/>
              <a:ext cx="578098" cy="7499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Imagem 4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459" t="46024" r="55595" b="42335"/>
            <a:stretch/>
          </p:blipFill>
          <p:spPr>
            <a:xfrm>
              <a:off x="809905" y="3052548"/>
              <a:ext cx="216030" cy="286037"/>
            </a:xfrm>
            <a:prstGeom prst="rect">
              <a:avLst/>
            </a:prstGeom>
          </p:spPr>
        </p:pic>
      </p:grpSp>
      <p:cxnSp>
        <p:nvCxnSpPr>
          <p:cNvPr id="23" name="Conector de seta reta 22"/>
          <p:cNvCxnSpPr/>
          <p:nvPr/>
        </p:nvCxnSpPr>
        <p:spPr bwMode="auto">
          <a:xfrm flipV="1">
            <a:off x="567011" y="2723683"/>
            <a:ext cx="7748784" cy="8798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Elipse 25"/>
          <p:cNvSpPr/>
          <p:nvPr/>
        </p:nvSpPr>
        <p:spPr bwMode="auto">
          <a:xfrm>
            <a:off x="939567" y="2593085"/>
            <a:ext cx="261195" cy="261195"/>
          </a:xfrm>
          <a:prstGeom prst="ellipse">
            <a:avLst/>
          </a:prstGeom>
          <a:solidFill>
            <a:srgbClr val="C00000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57427"/>
            <a:endParaRPr lang="pt-BR" sz="1693" b="1" dirty="0"/>
          </a:p>
        </p:txBody>
      </p:sp>
      <p:sp>
        <p:nvSpPr>
          <p:cNvPr id="27" name="Elipse 26"/>
          <p:cNvSpPr/>
          <p:nvPr/>
        </p:nvSpPr>
        <p:spPr bwMode="auto">
          <a:xfrm>
            <a:off x="3925979" y="2593084"/>
            <a:ext cx="261195" cy="261195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57427"/>
            <a:endParaRPr lang="pt-BR" sz="1693" b="1" dirty="0"/>
          </a:p>
        </p:txBody>
      </p:sp>
      <p:sp>
        <p:nvSpPr>
          <p:cNvPr id="28" name="Elipse 27"/>
          <p:cNvSpPr/>
          <p:nvPr/>
        </p:nvSpPr>
        <p:spPr bwMode="auto">
          <a:xfrm>
            <a:off x="7262574" y="2596568"/>
            <a:ext cx="261195" cy="261195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57427"/>
            <a:endParaRPr lang="pt-BR" sz="1693" b="1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567011" y="2860804"/>
            <a:ext cx="957715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70" dirty="0">
                <a:solidFill>
                  <a:srgbClr val="C00000"/>
                </a:solidFill>
              </a:rPr>
              <a:t>Venda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3440155" y="2860804"/>
            <a:ext cx="1218910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70" dirty="0">
                <a:solidFill>
                  <a:schemeClr val="bg1">
                    <a:lumMod val="65000"/>
                  </a:schemeClr>
                </a:solidFill>
              </a:rPr>
              <a:t>Obra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6835690" y="2860804"/>
            <a:ext cx="1218910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70" dirty="0">
                <a:solidFill>
                  <a:schemeClr val="bg1">
                    <a:lumMod val="65000"/>
                  </a:schemeClr>
                </a:solidFill>
              </a:rPr>
              <a:t>Entrega</a:t>
            </a:r>
          </a:p>
        </p:txBody>
      </p:sp>
      <p:sp>
        <p:nvSpPr>
          <p:cNvPr id="34" name="Retângulo 33"/>
          <p:cNvSpPr/>
          <p:nvPr/>
        </p:nvSpPr>
        <p:spPr bwMode="auto">
          <a:xfrm>
            <a:off x="131685" y="3690195"/>
            <a:ext cx="3308470" cy="252488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D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5500" indent="-345500" defTabSz="1157427">
              <a:buFont typeface="Arial" panose="020B0604020202020204" pitchFamily="34" charset="0"/>
              <a:buChar char="•"/>
            </a:pPr>
            <a:r>
              <a:rPr lang="pt-BR" sz="1451" dirty="0"/>
              <a:t>Análise de Crédito modelo Itaú;</a:t>
            </a:r>
          </a:p>
          <a:p>
            <a:pPr marL="345500" indent="-345500" defTabSz="1157427">
              <a:buFont typeface="Arial" panose="020B0604020202020204" pitchFamily="34" charset="0"/>
              <a:buChar char="•"/>
            </a:pPr>
            <a:r>
              <a:rPr lang="pt-BR" sz="1451" dirty="0"/>
              <a:t>Cliente assina a PCV com </a:t>
            </a:r>
            <a:r>
              <a:rPr lang="pt-BR" sz="1451" i="1" dirty="0" err="1"/>
              <a:t>check</a:t>
            </a:r>
            <a:r>
              <a:rPr lang="pt-BR" sz="1451" i="1" dirty="0"/>
              <a:t> </a:t>
            </a:r>
            <a:r>
              <a:rPr lang="pt-BR" sz="1451" i="1" dirty="0" err="1"/>
              <a:t>list</a:t>
            </a:r>
            <a:r>
              <a:rPr lang="pt-BR" sz="1451" i="1" dirty="0"/>
              <a:t> </a:t>
            </a:r>
            <a:r>
              <a:rPr lang="pt-BR" sz="1451" dirty="0"/>
              <a:t>das documentações para o repasse Itaú;</a:t>
            </a:r>
          </a:p>
          <a:p>
            <a:pPr marL="345500" indent="-345500" defTabSz="1157427">
              <a:buFont typeface="Arial" panose="020B0604020202020204" pitchFamily="34" charset="0"/>
              <a:buChar char="•"/>
            </a:pPr>
            <a:r>
              <a:rPr lang="pt-BR" sz="1451" dirty="0"/>
              <a:t>Cliente quita as obrigações com a Cyrela (ato);</a:t>
            </a:r>
          </a:p>
          <a:p>
            <a:pPr marL="345500" indent="-345500" defTabSz="1157427">
              <a:buFont typeface="Arial" panose="020B0604020202020204" pitchFamily="34" charset="0"/>
              <a:buChar char="•"/>
            </a:pPr>
            <a:r>
              <a:rPr lang="pt-BR" sz="1451" dirty="0"/>
              <a:t>Cyrela repassa cliente para o Itaú;</a:t>
            </a:r>
          </a:p>
          <a:p>
            <a:pPr marL="345500" indent="-345500" defTabSz="1157427">
              <a:buFont typeface="Arial" panose="020B0604020202020204" pitchFamily="34" charset="0"/>
              <a:buChar char="•"/>
            </a:pPr>
            <a:r>
              <a:rPr lang="pt-BR" sz="1451" dirty="0"/>
              <a:t>Cyrela libera a comissão do corretor; </a:t>
            </a:r>
          </a:p>
        </p:txBody>
      </p:sp>
      <p:sp>
        <p:nvSpPr>
          <p:cNvPr id="35" name="Retângulo 34"/>
          <p:cNvSpPr/>
          <p:nvPr/>
        </p:nvSpPr>
        <p:spPr bwMode="auto">
          <a:xfrm>
            <a:off x="3614285" y="3690195"/>
            <a:ext cx="2524885" cy="110281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D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07300" indent="-207300" defTabSz="1157427">
              <a:buFont typeface="Arial" panose="020B0604020202020204" pitchFamily="34" charset="0"/>
              <a:buChar char="•"/>
            </a:pPr>
            <a:r>
              <a:rPr lang="pt-BR" sz="1451" dirty="0"/>
              <a:t>Cliente assina AF com o banco e cancela a PCV;</a:t>
            </a:r>
          </a:p>
          <a:p>
            <a:pPr marL="207300" indent="-207300" defTabSz="1157427">
              <a:buFont typeface="Arial" panose="020B0604020202020204" pitchFamily="34" charset="0"/>
              <a:buChar char="•"/>
            </a:pPr>
            <a:r>
              <a:rPr lang="pt-BR" sz="1451" dirty="0"/>
              <a:t>A AF será divida em duas partes: Terreno e Obra; </a:t>
            </a:r>
          </a:p>
        </p:txBody>
      </p:sp>
    </p:spTree>
    <p:extLst>
      <p:ext uri="{BB962C8B-B14F-4D97-AF65-F5344CB8AC3E}">
        <p14:creationId xmlns:p14="http://schemas.microsoft.com/office/powerpoint/2010/main" val="287088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67020" y="1947286"/>
            <a:ext cx="799363" cy="543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4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81310" y="1898068"/>
            <a:ext cx="783585" cy="672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upo 2"/>
          <p:cNvGrpSpPr/>
          <p:nvPr/>
        </p:nvGrpSpPr>
        <p:grpSpPr>
          <a:xfrm>
            <a:off x="712631" y="1861831"/>
            <a:ext cx="664900" cy="808633"/>
            <a:chOff x="540975" y="2737422"/>
            <a:chExt cx="578098" cy="749932"/>
          </a:xfrm>
        </p:grpSpPr>
        <p:pic>
          <p:nvPicPr>
            <p:cNvPr id="9" name="Imagem 8"/>
            <p:cNvPicPr>
              <a:picLocks noChangeAspect="1"/>
            </p:cNvPicPr>
            <p:nvPr/>
          </p:nvPicPr>
          <p:blipFill rotWithShape="1">
            <a:blip r:embed="rId5" cstate="email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40975" y="2737422"/>
              <a:ext cx="578098" cy="7499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Imagem 48"/>
            <p:cNvPicPr>
              <a:picLocks noChangeAspect="1"/>
            </p:cNvPicPr>
            <p:nvPr/>
          </p:nvPicPr>
          <p:blipFill rotWithShape="1"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459" t="46024" r="55595" b="42335"/>
            <a:stretch/>
          </p:blipFill>
          <p:spPr>
            <a:xfrm>
              <a:off x="809905" y="3052548"/>
              <a:ext cx="216030" cy="286037"/>
            </a:xfrm>
            <a:prstGeom prst="rect">
              <a:avLst/>
            </a:prstGeom>
          </p:spPr>
        </p:pic>
      </p:grpSp>
      <p:cxnSp>
        <p:nvCxnSpPr>
          <p:cNvPr id="23" name="Conector de seta reta 22"/>
          <p:cNvCxnSpPr/>
          <p:nvPr/>
        </p:nvCxnSpPr>
        <p:spPr bwMode="auto">
          <a:xfrm flipV="1">
            <a:off x="567011" y="2723683"/>
            <a:ext cx="7748784" cy="8798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Elipse 25"/>
          <p:cNvSpPr/>
          <p:nvPr/>
        </p:nvSpPr>
        <p:spPr bwMode="auto">
          <a:xfrm>
            <a:off x="939567" y="2593085"/>
            <a:ext cx="261195" cy="261195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57427"/>
            <a:endParaRPr lang="pt-BR" sz="1693" b="1" dirty="0"/>
          </a:p>
        </p:txBody>
      </p:sp>
      <p:sp>
        <p:nvSpPr>
          <p:cNvPr id="27" name="Elipse 26"/>
          <p:cNvSpPr/>
          <p:nvPr/>
        </p:nvSpPr>
        <p:spPr bwMode="auto">
          <a:xfrm>
            <a:off x="3925979" y="2593084"/>
            <a:ext cx="261195" cy="261195"/>
          </a:xfrm>
          <a:prstGeom prst="ellipse">
            <a:avLst/>
          </a:prstGeom>
          <a:solidFill>
            <a:srgbClr val="C00000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57427"/>
            <a:endParaRPr lang="pt-BR" sz="1693" b="1" dirty="0"/>
          </a:p>
        </p:txBody>
      </p:sp>
      <p:sp>
        <p:nvSpPr>
          <p:cNvPr id="28" name="Elipse 27"/>
          <p:cNvSpPr/>
          <p:nvPr/>
        </p:nvSpPr>
        <p:spPr bwMode="auto">
          <a:xfrm>
            <a:off x="7262574" y="2596568"/>
            <a:ext cx="261195" cy="261195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57427"/>
            <a:endParaRPr lang="pt-BR" sz="1693" b="1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567011" y="2860804"/>
            <a:ext cx="957715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70" dirty="0">
                <a:solidFill>
                  <a:schemeClr val="bg1">
                    <a:lumMod val="65000"/>
                  </a:schemeClr>
                </a:solidFill>
              </a:rPr>
              <a:t>Venda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3440155" y="2860804"/>
            <a:ext cx="1218910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70" dirty="0">
                <a:solidFill>
                  <a:srgbClr val="C00000"/>
                </a:solidFill>
              </a:rPr>
              <a:t>Obra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6835690" y="2860804"/>
            <a:ext cx="1218910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70" dirty="0">
                <a:solidFill>
                  <a:schemeClr val="bg1">
                    <a:lumMod val="65000"/>
                  </a:schemeClr>
                </a:solidFill>
              </a:rPr>
              <a:t>Entrega</a:t>
            </a:r>
          </a:p>
        </p:txBody>
      </p:sp>
      <p:sp>
        <p:nvSpPr>
          <p:cNvPr id="34" name="Retângulo 33"/>
          <p:cNvSpPr/>
          <p:nvPr/>
        </p:nvSpPr>
        <p:spPr bwMode="auto">
          <a:xfrm>
            <a:off x="712630" y="3690195"/>
            <a:ext cx="4120565" cy="208956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D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5500" indent="-345500" defTabSz="1157427">
              <a:buFont typeface="Arial" panose="020B0604020202020204" pitchFamily="34" charset="0"/>
              <a:buChar char="•"/>
            </a:pPr>
            <a:r>
              <a:rPr lang="pt-BR" sz="1451" dirty="0"/>
              <a:t>Itaú libera o recurso para a Cyrela, referente à primeira parte do contrato, valor do terreno;</a:t>
            </a:r>
          </a:p>
          <a:p>
            <a:pPr marL="345500" indent="-345500" defTabSz="1157427">
              <a:buFont typeface="Arial" panose="020B0604020202020204" pitchFamily="34" charset="0"/>
              <a:buChar char="•"/>
            </a:pPr>
            <a:r>
              <a:rPr lang="pt-BR" sz="1451" dirty="0"/>
              <a:t>Cliente inicia amortização com o Itaú, referente ao valor liberado pra Cyrela;</a:t>
            </a:r>
          </a:p>
          <a:p>
            <a:pPr marL="345500" indent="-345500" defTabSz="1157427">
              <a:buFont typeface="Arial" panose="020B0604020202020204" pitchFamily="34" charset="0"/>
              <a:buChar char="•"/>
            </a:pPr>
            <a:r>
              <a:rPr lang="pt-BR" sz="1451" dirty="0"/>
              <a:t>Itaú corrige a INCC a segunda parte do contrato, valor da obra;</a:t>
            </a:r>
          </a:p>
          <a:p>
            <a:pPr marL="345500" indent="-345500" defTabSz="1157427">
              <a:buFont typeface="Arial" panose="020B0604020202020204" pitchFamily="34" charset="0"/>
              <a:buChar char="•"/>
            </a:pPr>
            <a:r>
              <a:rPr lang="pt-BR" sz="1451" dirty="0"/>
              <a:t>Cyrela é coobrigada em fase de obra; </a:t>
            </a:r>
          </a:p>
          <a:p>
            <a:pPr marL="345500" indent="-345500" defTabSz="1157427">
              <a:buFontTx/>
              <a:buChar char="-"/>
            </a:pPr>
            <a:endParaRPr lang="pt-BR" sz="1451" dirty="0"/>
          </a:p>
        </p:txBody>
      </p:sp>
      <p:sp>
        <p:nvSpPr>
          <p:cNvPr id="35" name="Retângulo 34"/>
          <p:cNvSpPr/>
          <p:nvPr/>
        </p:nvSpPr>
        <p:spPr bwMode="auto">
          <a:xfrm>
            <a:off x="5355585" y="3690195"/>
            <a:ext cx="3308470" cy="2089560"/>
          </a:xfrm>
          <a:prstGeom prst="rect">
            <a:avLst/>
          </a:prstGeom>
          <a:solidFill>
            <a:srgbClr val="FFD5D5"/>
          </a:solidFill>
          <a:ln w="38100" cap="flat" cmpd="sng" algn="ctr">
            <a:solidFill>
              <a:srgbClr val="D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1157427"/>
            <a:r>
              <a:rPr lang="pt-BR" sz="1451" u="sng" dirty="0"/>
              <a:t>Coobrigação</a:t>
            </a:r>
          </a:p>
          <a:p>
            <a:pPr defTabSz="1157427"/>
            <a:endParaRPr lang="pt-BR" sz="1451" dirty="0"/>
          </a:p>
          <a:p>
            <a:pPr algn="just" defTabSz="1157427"/>
            <a:r>
              <a:rPr lang="pt-BR" sz="1451" dirty="0"/>
              <a:t>Caso o cliente fique inadimplente o Itaú poderá fazer leilão da unidade (via consolidação de AF). Se não houver arrematante nas duas praças do leilão a SPE fará a arrematação pela dívida, unidade volta ao estoque e cliente perde 100% do valor pago. </a:t>
            </a:r>
          </a:p>
        </p:txBody>
      </p:sp>
      <p:sp>
        <p:nvSpPr>
          <p:cNvPr id="18" name="Título 18"/>
          <p:cNvSpPr txBox="1">
            <a:spLocks/>
          </p:cNvSpPr>
          <p:nvPr/>
        </p:nvSpPr>
        <p:spPr>
          <a:xfrm>
            <a:off x="232686" y="377163"/>
            <a:ext cx="8257239" cy="285989"/>
          </a:xfrm>
          <a:prstGeom prst="rect">
            <a:avLst/>
          </a:prstGeom>
        </p:spPr>
        <p:txBody>
          <a:bodyPr lIns="88501" tIns="44248" rIns="88501" bIns="44248"/>
          <a:lstStyle>
            <a:lvl1pPr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2pPr>
            <a:lvl3pPr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3pPr>
            <a:lvl4pPr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4pPr>
            <a:lvl5pPr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366147"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732274"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1098419"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1464541"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sz="2176" kern="0">
                <a:solidFill>
                  <a:srgbClr val="C00000"/>
                </a:solidFill>
              </a:rPr>
              <a:t>Etapas da Operação...</a:t>
            </a:r>
            <a:endParaRPr lang="pt-BR" sz="2176" kern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07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67020" y="1947286"/>
            <a:ext cx="799363" cy="543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81310" y="1898068"/>
            <a:ext cx="783585" cy="672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upo 2"/>
          <p:cNvGrpSpPr/>
          <p:nvPr/>
        </p:nvGrpSpPr>
        <p:grpSpPr>
          <a:xfrm>
            <a:off x="712631" y="1861831"/>
            <a:ext cx="664900" cy="808633"/>
            <a:chOff x="540975" y="2737422"/>
            <a:chExt cx="578098" cy="749932"/>
          </a:xfrm>
        </p:grpSpPr>
        <p:pic>
          <p:nvPicPr>
            <p:cNvPr id="9" name="Imagem 8"/>
            <p:cNvPicPr>
              <a:picLocks noChangeAspect="1"/>
            </p:cNvPicPr>
            <p:nvPr/>
          </p:nvPicPr>
          <p:blipFill rotWithShape="1">
            <a:blip r:embed="rId5" cstate="email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40975" y="2737422"/>
              <a:ext cx="578098" cy="7499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Imagem 48"/>
            <p:cNvPicPr>
              <a:picLocks noChangeAspect="1"/>
            </p:cNvPicPr>
            <p:nvPr/>
          </p:nvPicPr>
          <p:blipFill rotWithShape="1"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459" t="46024" r="55595" b="42335"/>
            <a:stretch/>
          </p:blipFill>
          <p:spPr>
            <a:xfrm>
              <a:off x="809905" y="3052548"/>
              <a:ext cx="216030" cy="286037"/>
            </a:xfrm>
            <a:prstGeom prst="rect">
              <a:avLst/>
            </a:prstGeom>
          </p:spPr>
        </p:pic>
      </p:grpSp>
      <p:cxnSp>
        <p:nvCxnSpPr>
          <p:cNvPr id="23" name="Conector de seta reta 22"/>
          <p:cNvCxnSpPr/>
          <p:nvPr/>
        </p:nvCxnSpPr>
        <p:spPr bwMode="auto">
          <a:xfrm flipV="1">
            <a:off x="567011" y="2723683"/>
            <a:ext cx="7748784" cy="8798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Elipse 25"/>
          <p:cNvSpPr/>
          <p:nvPr/>
        </p:nvSpPr>
        <p:spPr bwMode="auto">
          <a:xfrm>
            <a:off x="939567" y="2593085"/>
            <a:ext cx="261195" cy="261195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57427"/>
            <a:endParaRPr lang="pt-BR" sz="1693" b="1" dirty="0"/>
          </a:p>
        </p:txBody>
      </p:sp>
      <p:sp>
        <p:nvSpPr>
          <p:cNvPr id="27" name="Elipse 26"/>
          <p:cNvSpPr/>
          <p:nvPr/>
        </p:nvSpPr>
        <p:spPr bwMode="auto">
          <a:xfrm>
            <a:off x="3925979" y="2593084"/>
            <a:ext cx="261195" cy="261195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57427"/>
            <a:endParaRPr lang="pt-BR" sz="1693" b="1" dirty="0"/>
          </a:p>
        </p:txBody>
      </p:sp>
      <p:sp>
        <p:nvSpPr>
          <p:cNvPr id="28" name="Elipse 27"/>
          <p:cNvSpPr/>
          <p:nvPr/>
        </p:nvSpPr>
        <p:spPr bwMode="auto">
          <a:xfrm>
            <a:off x="7262574" y="2596568"/>
            <a:ext cx="261195" cy="261195"/>
          </a:xfrm>
          <a:prstGeom prst="ellipse">
            <a:avLst/>
          </a:prstGeom>
          <a:solidFill>
            <a:srgbClr val="C00000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57427"/>
            <a:endParaRPr lang="pt-BR" sz="1693" b="1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567011" y="2860804"/>
            <a:ext cx="957715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70" dirty="0">
                <a:solidFill>
                  <a:schemeClr val="bg1">
                    <a:lumMod val="65000"/>
                  </a:schemeClr>
                </a:solidFill>
              </a:rPr>
              <a:t>Venda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3440155" y="2860804"/>
            <a:ext cx="1218910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70" dirty="0">
                <a:solidFill>
                  <a:schemeClr val="bg1">
                    <a:lumMod val="65000"/>
                  </a:schemeClr>
                </a:solidFill>
              </a:rPr>
              <a:t>Obra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6835690" y="2860804"/>
            <a:ext cx="1218910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70" dirty="0">
                <a:solidFill>
                  <a:srgbClr val="C00000"/>
                </a:solidFill>
              </a:rPr>
              <a:t>Entrega</a:t>
            </a:r>
          </a:p>
        </p:txBody>
      </p:sp>
      <p:sp>
        <p:nvSpPr>
          <p:cNvPr id="34" name="Retângulo 33"/>
          <p:cNvSpPr/>
          <p:nvPr/>
        </p:nvSpPr>
        <p:spPr bwMode="auto">
          <a:xfrm>
            <a:off x="712631" y="3690195"/>
            <a:ext cx="4468824" cy="208956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D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5500" indent="-345500" defTabSz="1157427">
              <a:buFont typeface="Arial" panose="020B0604020202020204" pitchFamily="34" charset="0"/>
              <a:buChar char="•"/>
            </a:pPr>
            <a:r>
              <a:rPr lang="pt-BR" sz="1451" dirty="0"/>
              <a:t>Cliente quita a primeira parte do contrato com o Itaú, referente ao terreno;</a:t>
            </a:r>
          </a:p>
          <a:p>
            <a:pPr marL="345500" indent="-345500" defTabSz="1157427">
              <a:buFont typeface="Arial" panose="020B0604020202020204" pitchFamily="34" charset="0"/>
              <a:buChar char="•"/>
            </a:pPr>
            <a:r>
              <a:rPr lang="pt-BR" sz="1451" dirty="0"/>
              <a:t>Itaú libera o recurso para a Cyrela, referente  à segunda parte do contrato, obra;</a:t>
            </a:r>
          </a:p>
          <a:p>
            <a:pPr marL="345500" indent="-345500" defTabSz="1157427">
              <a:buFont typeface="Arial" panose="020B0604020202020204" pitchFamily="34" charset="0"/>
              <a:buChar char="•"/>
            </a:pPr>
            <a:r>
              <a:rPr lang="pt-BR" sz="1451" dirty="0"/>
              <a:t>O Valor liberado é corrigido a INCC;</a:t>
            </a:r>
          </a:p>
          <a:p>
            <a:pPr marL="345500" indent="-345500" defTabSz="1157427">
              <a:buFont typeface="Arial" panose="020B0604020202020204" pitchFamily="34" charset="0"/>
              <a:buChar char="•"/>
            </a:pPr>
            <a:r>
              <a:rPr lang="pt-BR" sz="1451" dirty="0"/>
              <a:t>Cliente inicia a amortização da segunda parte do contrato, divida inicial é o valor da obra corrigida a INCC;</a:t>
            </a:r>
          </a:p>
        </p:txBody>
      </p:sp>
      <p:sp>
        <p:nvSpPr>
          <p:cNvPr id="35" name="Retângulo 34"/>
          <p:cNvSpPr/>
          <p:nvPr/>
        </p:nvSpPr>
        <p:spPr bwMode="auto">
          <a:xfrm>
            <a:off x="5898812" y="3690195"/>
            <a:ext cx="2727524" cy="208956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D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5500" indent="-345500" defTabSz="1157427">
              <a:buFont typeface="Arial" panose="020B0604020202020204" pitchFamily="34" charset="0"/>
              <a:buChar char="•"/>
            </a:pPr>
            <a:r>
              <a:rPr lang="pt-BR" sz="1451" dirty="0"/>
              <a:t>Cyrela da a posse da unidade ao cliente (se adimplente);</a:t>
            </a:r>
          </a:p>
          <a:p>
            <a:pPr marL="345500" indent="-345500" defTabSz="1157427">
              <a:buFont typeface="Arial" panose="020B0604020202020204" pitchFamily="34" charset="0"/>
              <a:buChar char="•"/>
            </a:pPr>
            <a:r>
              <a:rPr lang="pt-BR" sz="1451" dirty="0"/>
              <a:t>Termina prazo de Coobrigação;</a:t>
            </a:r>
          </a:p>
          <a:p>
            <a:pPr marL="345500" indent="-345500" defTabSz="1157427">
              <a:buFont typeface="Arial" panose="020B0604020202020204" pitchFamily="34" charset="0"/>
              <a:buChar char="•"/>
            </a:pPr>
            <a:endParaRPr lang="pt-BR" sz="1451" dirty="0"/>
          </a:p>
          <a:p>
            <a:pPr defTabSz="1157427"/>
            <a:endParaRPr lang="pt-BR" sz="1451" dirty="0"/>
          </a:p>
          <a:p>
            <a:pPr defTabSz="1157427"/>
            <a:endParaRPr lang="pt-BR" sz="1451" dirty="0"/>
          </a:p>
        </p:txBody>
      </p:sp>
      <p:sp>
        <p:nvSpPr>
          <p:cNvPr id="18" name="Título 18"/>
          <p:cNvSpPr txBox="1">
            <a:spLocks/>
          </p:cNvSpPr>
          <p:nvPr/>
        </p:nvSpPr>
        <p:spPr>
          <a:xfrm>
            <a:off x="232686" y="377163"/>
            <a:ext cx="8257239" cy="285989"/>
          </a:xfrm>
          <a:prstGeom prst="rect">
            <a:avLst/>
          </a:prstGeom>
        </p:spPr>
        <p:txBody>
          <a:bodyPr lIns="88501" tIns="44248" rIns="88501" bIns="44248"/>
          <a:lstStyle>
            <a:lvl1pPr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2pPr>
            <a:lvl3pPr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3pPr>
            <a:lvl4pPr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4pPr>
            <a:lvl5pPr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366147"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732274"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1098419"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1464541"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sz="2176" kern="0">
                <a:solidFill>
                  <a:srgbClr val="C00000"/>
                </a:solidFill>
              </a:rPr>
              <a:t>Etapas da Operação...</a:t>
            </a:r>
            <a:endParaRPr lang="pt-BR" sz="2176" kern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22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tângulo 138"/>
          <p:cNvSpPr/>
          <p:nvPr/>
        </p:nvSpPr>
        <p:spPr bwMode="auto">
          <a:xfrm>
            <a:off x="174131" y="5154763"/>
            <a:ext cx="8838184" cy="149564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57427"/>
            <a:endParaRPr lang="pt-BR" sz="1693" b="1" dirty="0"/>
          </a:p>
        </p:txBody>
      </p:sp>
      <p:sp>
        <p:nvSpPr>
          <p:cNvPr id="97" name="Retângulo 96"/>
          <p:cNvSpPr/>
          <p:nvPr/>
        </p:nvSpPr>
        <p:spPr bwMode="auto">
          <a:xfrm>
            <a:off x="174131" y="2384220"/>
            <a:ext cx="8838184" cy="716399"/>
          </a:xfrm>
          <a:prstGeom prst="rect">
            <a:avLst/>
          </a:prstGeom>
          <a:noFill/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57427"/>
            <a:endParaRPr lang="pt-BR" sz="1693" b="1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44630" y="1163701"/>
            <a:ext cx="799363" cy="543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91750" y="1114483"/>
            <a:ext cx="783585" cy="672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upo 2"/>
          <p:cNvGrpSpPr/>
          <p:nvPr/>
        </p:nvGrpSpPr>
        <p:grpSpPr>
          <a:xfrm>
            <a:off x="1322086" y="1078246"/>
            <a:ext cx="664900" cy="808633"/>
            <a:chOff x="540975" y="2737422"/>
            <a:chExt cx="578098" cy="749932"/>
          </a:xfrm>
        </p:grpSpPr>
        <p:pic>
          <p:nvPicPr>
            <p:cNvPr id="9" name="Imagem 8"/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40975" y="2737422"/>
              <a:ext cx="578098" cy="7499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Imagem 4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459" t="46024" r="55595" b="42335"/>
            <a:stretch/>
          </p:blipFill>
          <p:spPr>
            <a:xfrm>
              <a:off x="809905" y="3052548"/>
              <a:ext cx="216030" cy="286037"/>
            </a:xfrm>
            <a:prstGeom prst="rect">
              <a:avLst/>
            </a:prstGeom>
          </p:spPr>
        </p:pic>
      </p:grpSp>
      <p:cxnSp>
        <p:nvCxnSpPr>
          <p:cNvPr id="23" name="Conector de seta reta 22"/>
          <p:cNvCxnSpPr/>
          <p:nvPr/>
        </p:nvCxnSpPr>
        <p:spPr bwMode="auto">
          <a:xfrm>
            <a:off x="1176466" y="1948898"/>
            <a:ext cx="5398029" cy="9582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Elipse 25"/>
          <p:cNvSpPr/>
          <p:nvPr/>
        </p:nvSpPr>
        <p:spPr bwMode="auto">
          <a:xfrm>
            <a:off x="1549022" y="1809501"/>
            <a:ext cx="261195" cy="261195"/>
          </a:xfrm>
          <a:prstGeom prst="ellipse">
            <a:avLst/>
          </a:prstGeom>
          <a:solidFill>
            <a:srgbClr val="C00000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57427"/>
            <a:endParaRPr lang="pt-BR" sz="1693" b="1" dirty="0"/>
          </a:p>
        </p:txBody>
      </p:sp>
      <p:sp>
        <p:nvSpPr>
          <p:cNvPr id="27" name="Elipse 26"/>
          <p:cNvSpPr/>
          <p:nvPr/>
        </p:nvSpPr>
        <p:spPr bwMode="auto">
          <a:xfrm>
            <a:off x="3403589" y="1809499"/>
            <a:ext cx="261195" cy="261195"/>
          </a:xfrm>
          <a:prstGeom prst="ellipse">
            <a:avLst/>
          </a:prstGeom>
          <a:solidFill>
            <a:srgbClr val="C00000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57427"/>
            <a:endParaRPr lang="pt-BR" sz="1693" b="1" dirty="0"/>
          </a:p>
        </p:txBody>
      </p:sp>
      <p:sp>
        <p:nvSpPr>
          <p:cNvPr id="28" name="Elipse 27"/>
          <p:cNvSpPr/>
          <p:nvPr/>
        </p:nvSpPr>
        <p:spPr bwMode="auto">
          <a:xfrm>
            <a:off x="5173014" y="1812983"/>
            <a:ext cx="261195" cy="261195"/>
          </a:xfrm>
          <a:prstGeom prst="ellipse">
            <a:avLst/>
          </a:prstGeom>
          <a:solidFill>
            <a:srgbClr val="C00000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57427"/>
            <a:endParaRPr lang="pt-BR" sz="1693" b="1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1176465" y="2077219"/>
            <a:ext cx="957715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70" dirty="0">
                <a:solidFill>
                  <a:srgbClr val="C00000"/>
                </a:solidFill>
              </a:rPr>
              <a:t>Venda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2917765" y="2077219"/>
            <a:ext cx="1218910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70" dirty="0">
                <a:solidFill>
                  <a:srgbClr val="C00000"/>
                </a:solidFill>
              </a:rPr>
              <a:t>Obra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4746130" y="2077219"/>
            <a:ext cx="1218910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70" dirty="0">
                <a:solidFill>
                  <a:srgbClr val="C00000"/>
                </a:solidFill>
              </a:rPr>
              <a:t>Entrega</a:t>
            </a:r>
          </a:p>
        </p:txBody>
      </p:sp>
      <p:sp>
        <p:nvSpPr>
          <p:cNvPr id="18" name="Título 18"/>
          <p:cNvSpPr txBox="1">
            <a:spLocks/>
          </p:cNvSpPr>
          <p:nvPr/>
        </p:nvSpPr>
        <p:spPr>
          <a:xfrm>
            <a:off x="232686" y="377163"/>
            <a:ext cx="8257239" cy="285989"/>
          </a:xfrm>
          <a:prstGeom prst="rect">
            <a:avLst/>
          </a:prstGeom>
        </p:spPr>
        <p:txBody>
          <a:bodyPr lIns="88501" tIns="44248" rIns="88501" bIns="44248"/>
          <a:lstStyle>
            <a:lvl1pPr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2pPr>
            <a:lvl3pPr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3pPr>
            <a:lvl4pPr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4pPr>
            <a:lvl5pPr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366147"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732274"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1098419"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1464541"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sz="2176" kern="0" dirty="0">
                <a:solidFill>
                  <a:srgbClr val="C00000"/>
                </a:solidFill>
              </a:rPr>
              <a:t>Fluxo Financeiro</a:t>
            </a:r>
          </a:p>
        </p:txBody>
      </p:sp>
      <p:cxnSp>
        <p:nvCxnSpPr>
          <p:cNvPr id="20" name="Conector de seta reta 19"/>
          <p:cNvCxnSpPr/>
          <p:nvPr/>
        </p:nvCxnSpPr>
        <p:spPr bwMode="auto">
          <a:xfrm flipV="1">
            <a:off x="1176466" y="2852155"/>
            <a:ext cx="5398029" cy="65302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AutoShape 2" descr="data:image/jpeg;base64,/9j/4AAQSkZJRgABAQAAAQABAAD/2wCEAAkGBxQQDw8ODxQPEA0PEA8PDQ4PDw8QDw8OFBQWFxURFBQYHCggGBolHBUUITEtJSk3Li4uFx83PDUsNygtLisBCgoKDg0OGxAQGi0kHyQtLywsMC8sLCwsLCwsLSwsLCwsLCwsLCwsLDQsLCwsLDQvLC0sLCwsLCwsLCwsLywsLP/AABEIAKAAoAMBEQACEQEDEQH/xAAcAAABBQEBAQAAAAAAAAAAAAAAAQIFBgcDBAj/xABMEAABAwICAgwKBwYDCQAAAAABAAIDBBEFEgYHExQhMTVBUWFzgZGyFyIlVFVxdJKxsyMyUqHB0tMkQmJkcqI0lMIVRGOCg5PR4fD/xAAbAQABBQEBAAAAAAAAAAAAAAAAAQIDBAUHBv/EAD0RAAIBAwEEBgYKAAYDAAAAAAABAgMEERIFBiExEzIzQVFxIlJTgZGxFCM0NWFyocHR8CQlQmKS4RZDgv/aAAwDAQACEQMRAD8A3FAFc0r0yp8OAEpL53C7KeOxkPJf7I9at21lVuH6K4ePcRVK0afMoVbp1iNRuxiGijO9m+klt1j8AtqlsmhHrZk/gv77ynK6m+XAi34lWu+tiM1/4WZR9zgrisqC/wDUiN1qj/1Dds1fpGp/v/OnfRaPskN6SfrMcJ6r0jU/3fnSfRqPskL0k/WYuzVXpKq7HfqI+jUfZINc/XY4S1XpKq7HfqJPo9H2K/vuDXP12KH1XpKq7HfqJPo9H2Mf77g1z9dih1V6Sqvdd+ojoKPsY/33C65+uxf2r0lVe679RJ0FH2Mf77g1z9di2qvSVV7rv1EdDR9iv77g1T9djTtv0lVdj/1EvQUfYoNc/XYhdV+kqnsf+ojoKPskGufrsaZKv0lU9j/zpfo9D2SE1z9ZjTPV+kan+/8AOl+jUPZIOkn6zFZidazdbiEpP8bMw+8lDsrd86SDpai/1EpQ6wK6nP0zYayIb5b9HJbqH4FVqux6E+o3F/Ff33kkbucefE0PRvSmCvb9ES2UDM6GSwkA5RxOHOFg3VlVtn6a4eK5F2lWjUXAnFUJSt6e6TDDqN0wsZ3nY6dh45CPrW5Bv9it2ds7iqo93f5EVap0ccmLwXa508xMlXKS6SR5u4E8QXsIU4xiopYS7jKcm3ljZaslPbEOBqUzULgTbSNQuBdto1hgXbaNYYDbiNYYF24eVGoMC7dPKjWGBdvHlRrDAu3zypNQYF2+eVGoMCGu50awwNNdzo1hgY6u50msXAzbiTWGBwq05TEwPoMY2CeN93NbnBzs+vE/ilbz8o3iN9MrJVIuL/v9/QI5i8o3/R7E9sw5nZRMw5Jg36uawIc3+FwIcPWvH3FHop6e7uNanPVHJk+tXENnxWODfjo4r24tkdZx/wBHYt7Y9PTScvF/Io3csyx4FSnnWu2VkjyvlUbkOSORlTHIXAmyJMi4E2VGQwIZkZAaahGQwNNUkyAw1iMgMNak1oMDDWlGtBgaawpNYYE22UnSC4GmpcjpAwIag8qTWwwAqXBJ0guDtFXHeKOkDSLVy3CVz4CYNk1SYuXiEE7r43U0m7vviu+I+6ZR2LK2nDMVP+8ef7Fm2lh4KLpZNmxbEXHf2VzeoWH4LS2fwoR8ivX7RkNK9W2yNHnc5RtijHPTcjjm6VJkDm6VGQObpkmQwczKk1i4GlybqYYEukyKF0ZALoyAIyAJMgIjIBdJkUQlI2A0lMbFOhkuLJdXATBomqWoLZGc1VB/dmae8obr0qDH0uE0ROlR8qYh7RL3lcsuxj5EVbrsiJHKyyM5OKYxxxe5MFOLnIA5FyY5DsDU0AQAIAEACQAQKCABACIAEgCFNYo0pjFEum5FNA1WH6Vo/mqX5gSVuxkEOujwaWnypiHtEveVyy7GPkRVuuyIeVYYxHJxTGKeeQprFODio2xwiaAIAECggAQAIAEAIgASACAESCgU1gNKaxRqYKX3VYfp2D+ZpfmIq9jLyCHXR49MD5Ur/aJe8rdl2MfIirddkO4qyyNHF5TGOPNIUyTHI5qMUEgoIAEACABACIAEgAgAQAiQUEgCJGAhTGKNTBS86rT+1MH8xS/MS1exl5CQ66PJpmfKld7RN3lbsuxj5Edbrsh3FWWRo5SFMY48z1FIchqYKCBQQAIARAAgASACABAAkARAoJAEKQBCmMUamCl11Xn9tiHLPT99LV7GXkJDro82m/Cld7TL3irVn2MPIjrddkOSrTI0cpCmMcecqFjxE0UEACAEQAJABAAgAQAJAEQKCQAQAiQBCmMUamCly1Yn9vg6aDvhLV7GfkJDro4adcJ13tMveVm07CHkMrdoyFLuNWyNHCSVvKO0JrTHqL8Dne+9uquxwhNkAJsg5R2hGl+Aul+At0ggIAEgAgAQAJAEQAIFBIAIAZsg5R2owx2l+AZr726o2gwImAW/VkfKNOOWaHvJavYz8hIddDNOh5TrvaZe8VatOwj5Daq+sYugPCdF0jt/mY5UdvScdm1muekktVmtE3POebsC4h9Kr+vL4s9L0cPAw3WcfKs/RwnrsV1LdGpKVgtTzxfMxtoxSqLA3VrwrS/9X5blobxScdm1WuHD90QWizVRud//AKwXHPpFb15fF/yeg0R8DAtOuFK3pR3GrsO7kpS2ZRbeeH7swb5JVnggluYKgJMACABGABGBREmABGABIBZ9ANGP9oVJ2S+1KfK+pI/fv9WEHldY9QKxtt7Vjs+3c/8AU+EfMs21B1Zmx47jUVDTuqJiGRMGVkbA0F7reLHG3l+C5VbRu7+vohJtvi+Lwvxf4G3Lo6ceKMD0k0jmxCoNRNZrQC2GFpu2KO/1RynlPGuo7LsFZ09EW34t82zGr1ekZGrXKxbdWvCVL00XeS1exn5BDrodp0PKVd7RL3irFn2EfISqvTYmgHClH0jvlvWdvB921/yklr2sfM3LKuGHpMmG60NzFZzyRQn7iur7nfYV5syNoLM0WXQjQepp6umrJTDsIaX2bIXPs+M5Ra38QVTb28dlWtattBvXy5d6YW1rUjNTfI03KuZ5NfJluk2r+rqK2pqItg2OWQOZmlLXWytG6Lcy6RsXeawtbGnRqyeqK48PxMu6talSo5RM/r6R0MskEltkie6N9jcZhv2K9rbXELilGrT6sllGdOm4ScWSeCaK1VYM0ETti3tmk+ji6nH63VdVb3a1nZdvUSfhzfwH06E6nVRaafVPMReSogYeRsckluu7QvOVd97KPUhKXwXzLUdnz72Pm1SygeJVROPI6B7B2hxUcN+rVv0qMl70xz2fLuZUtINF6mhsahn0ZNmzMOeInkJ4j616PZ22bO/7CeX4Pg/gVKtvOn1kQ1lqEOCyYBoRU1sG2IdhERe5g2SQtcXNtfcseVY20Nu2dhUVOu2m1ngsk9O2nUWYnTGdAqqkgfUymAxx2Lskhc6xNtwWUFrvLYXVaNGnJ6pcuA6dnUjFyaPNg2mVXRwinpjC2IOc+zoQ5znu33F1907w6k7aWwbe/qdJWbyuHPgLRuZUlhIGsrMdq2se+N0rInuYHfRwxsFs1gL7p3OxV1a2exqDnh6c8e9+8e6k68sEsNVVZ9uk/wC678qr/wDlmzl3v4C/QqpT8SoHU88tPJl2SF5Y/KbtvzHrW/b3ELilGrDlJZRWnTcXhli1bt8p0nTR/FTVX9TPyGRj6aHadcJVvtEveKs2nYR8hKq9JjdAeFKLpHfLes/b/wB21/yj7ZfWxN1suFnoTCtaYvitQP8AgxfArq+5v2FebMu+66NO0e0xpJzT0kUhNQY2MDDHIPGZGMwuRbiK8TtXYt7SqVa84Yjqbzlcmy7SrQcUkyz2Xnicr+I6a0VPM+CaXLLGQJGiOR1iQDa4HIQti22Df3NJVaVPMXy4oilWhF4bMU0gqWzVlVNGbxyTPex1iLtJ3DYrreyKE6NlSp1FiSikzIuGpVG0aJoNppT0+Gtjq5MslPI+ONgBdI+I2c0taOIZiOpeL3l2Dc3O0FO3hlSXF9ya4cWXbWvGNPEnyCr1sxg/Q0srx9qWZkV+oByho7jXEl9ZVivJN/uh0r6C5JnuwLWZBUSNhnifSueQ1jy9ssWY7gBdYFvWLKvfbmXVvTdSlNTS5rGH8OOfiOp3kJPD4F2qqZsjHxStDo3gtexwuCDvgryVOrUo1FODxKL4PvTLTw1h8j590qwbaVZLTXJY0h0TjvmJ262/ON0dS7XsbaK2hZwr9/KXmuf8mJXpdHNruNU1S8Ft9oqPi1eB32f+Nj+Uv2XUPZrJHkqs/oHeCyN3fvKl5/sWK/ZswhdnMIuuqB3lS3LTTjurze9T/wAvl5r5MtWnaG0WXITYyfPOm/Ctf057rV2HYb/wNL8qMi4XpslNWw8p0nTM+K2avYy8iKC4iadcJVvtEveVq07GPkRVesM0C4Vould8t6z9v/d1b8o637WJu9lw3Sb2TC9aHC83RQ/Arq2532FebMy+6/uE1bDyrSeuX5blp7yL/LKvl+6ILbtEbrZcX0M2smA6djyrXdK35bF2Tdj7speT+bMm77VkGvQFbBL6PaN1Fe5zadl2MIEkzzliYTxF3GbcQ3Vn3+07axhqryxnku9+4khSlN+iXzD9UrAL1NTI8/ZgjbG0f8z8xPYF46533fK3o++T/ZFuNl6zJdmrGgtZzZ3cuad+72WWZLfHaT5aV/8AJKrSmi42Xk5pzk5Pmy0uBkGuVlq2nP2qY357PNviukbjt/Rqsf8AcvkZ97ziy26pB5Lb7RUd4LD3zjm/X5V8kTWnCB69ZY8k1f8AS3vBZW70cbSpef7EtZ/Vswmy7KY2C56oh5Vb7PUf6V5vepf4B+a+TLNr2htWVcl0Grk+d9OeFa/pz3Wrrew/sNH8qMuv12SmrXhOk6VnxWzW7KXkRx5iad8JVvtEveVuz7GPkQ1esM0B4Voeld8t6obe+7q35f4Ft+0RvVlxTSbhhOtHhefoofgV1DdD7EvNmfedb3CatT5VpPXL8ty0t4lnZtXy/cgt+0RvFlx/Sax8/afC2K13PK09WRq63uw/8tp+/wCbM267QisMonVE8NMw2fPIyJriLhuY7rrcdhc9S2bivGhSlVlyimyvGOXg+jsPoI6eKOCFoZFG3KxvxJ5Sd8ri13c1Lus61V5b/T8DYhFRWEUrWBp66hlFJSsY6oyB8sslyyIH6oDR9YndO/uda3Nh7vq/i6tR4injhzfjx7iKtX6Ph3meVWnmIOu7bL27hNo2Rtb8CvZUt19nR4Onnzb/AJKjuqhvVA4uhhc7dc6KJzjyuLASe1cxuaUYVpRjyTZoReVkyXXT/jaX2Z3zF7jcvhRqr/cvkVLzuLZqgN8LA5KmoB7QfxWVvdHN9n8F8iS1foEjrHhLsKrAN0iPNb+kgrI2M1C/ot+tj4k1TjB+RgQXYUY5edTsJdiTngeLHTS5jyZi0BeY3qmlZqL73+zLNqvTNosuZaDSyfOmnQ8q1/TnutXUNifYqX5TNrddknq14To+lZ8Vs1uyl5EceYaecJVvtEnxVuz7CPkRVesc9Aj5Voeld8t6o7e+7q35f3QtDtEb2uLG0YPrSPlefo4fgV0zdL7GvNlC863uI3RTEW01fR1DzaOOZuyHiaxwLC48wDr9S39p0HcWlSlHm08efMrUpaZpn0WQuLGwU/SrV/DXzbY2SSCYgNeWNa9rwN4lp4/UV6DZG8NbZ0HSUVKOc4bw15MgrUFU48mZbTlmG4ywFxdFR1bWve4AEx2Ac8gcgcT1L3ka0tpbNcksOcXw/Hu+RScejqYPoMc26OIjdBHKFyfGODNMzXWBoFNV1RrKUxuL2NbJE92Qgt3nNPHufBeu3f29Rs6ToV08ZymuPPuaK1xRc3mJ4dGdVkhlbJXmNsLSCaeN2d0tv3XO3mt5eVae0N66KpuNqm5PvfDBDTtnn0jWV4DOeJeMb12f42k9md8xe63O7Or+ZfIqXfcSOpTFwNs0LiA5zm1MFz9bcyyNHqsw9ZTd7rRvRcLl1X81838BLWXOJqMsYc1zHAFrgWuB3QQd8FeIwXUzOKzVHE6QuhqJIYib7GYmy5RyNcXDc9d16623vrwpqNampNd6eM+a/hlSVrFvKeC4aO4BT4bFsUO4ZHNEksjhsk0m80E9tgFhbR2nWv6mqp3ckuSJqdJQWETKzcEh856c8K1/tB7rV0vYv2Kl+UoVesyS1bcJ0fTMWzWf1UvIjjzH6x48mKVgPHK53bY/irFlL6iJHVXEhcBxTalXBVZdk2F5dkDspddpba/FvqPaNs7q2qUE8aljPPA2lLTJNl6OuJo/3OT/ADDPyrnL3PrReHVX/F/yaiuoPuKFpTjm36x9WGGIPaxuQuDyMoO7cAL1+w7CVjRVKTzz44xzKtxUU3lEYSt7JWL7orrPkpY2QVUZqIWANjkY4NnY0bzSHbj+0FeM2tutGvUda2lpb4tPk34rHL9S5SucLEi0P1uUQbcMq3O+xsTQe0usvPf+M32cPT8f+ix08DJcbxHbVXU1QaWCeQyBhIcWggCxPUvf7Jt3bW8aLecLGSjWlqlkteiOsiWijbTzs2zTMsI7PyzRN5ATuOHMbetY+192YXU3WoS0yfNdzfj+D/uCWlcaViRb/C5RZb7HV5vsbEy/bmsvNPdm+Tx6Pxf8Fnp4FU0o1pT1LHQ0jDSxOBa6UvzVDmniFtxnVcrY2fuzGnJTrvU/DHo/y/0Ip3HqnuwnW0YaeGGSlfLJFG2N0oqGtz5RYOsW7hsmXW6s5VZTp1Eot5xjl+oRuVjiVbTfSn/ac8UwiMAiiMWUyCQuu7Ne4AstnYezJ2ClGUs6nnljuIq9RT5ELS1T4ZGTROdHLG4Oje3fa4ca3a1KFaDp1FmL5orxbi8o07CNb4DQ2sgfnFhstOWlrucsdbL1Erwl5upVhLNvNNeEuDXvWc/BF6FzF81g9dZrhp2tOw09TI/iDzHEy/Obk/cqlPdq7k/TlFL3t/JfMc68O4z/ABvTSqrKmCpkIYKaVstPTsJEbXNIO79om1rniK9HabDo0aMqa4uSw2+f/XjgglWbafgXY65m+ZSf5llu4sOW69VPjVX/ABf8kyuI+Bm+N4ltqrqKrLsezyGTY82bLuAWvYX3l6mxofR6MKWc6VjJWk8tstGq2HPilKB+6/MfUBdXa0vqpDUT2vDCjHWMqQPEqI9/izssCOwtTtnVPQcfAbNZMvc5X3IgwcnFRywxyEukyhQzI1CiZkmoAuk4ChmRkAzJdQBmSNoUMyTIC3S6gwCTIuBUuoMAjUGATcoMAkchcAoZPIorVGBrOojCi+pnqiPEhjDGnle+/wCAPaormWIJeII1DTbRxuI0b6c2Eg8eB5/dkG91HeVa3q9FPPd3itHzDjGHSU0r4JmuZKw2c074/wDS2nPgn3PkRackeSmuYYGlya5i4G5k3WGAuk1i4C6NYYC6NYYC6NYYC6TWGBcyNYuAzI1gODkaxRQ5JrAXMl1gLmRqALprkABN4sMkjguFS1UzIIGl8rzZrR8TyAKWNNJa58Ehjl3I+oNENH24fSR0zbFw8aV4Fs8p3z+HUsutU6SeokSwTSiFIHSjRKmxFmWpZ44BDJmeLKz1HjHrU9G4nS4LivB8hHFMyXG9SdQwk0k0U7OJsgMTwOffBVtXFGfjH9V+z+Y30l+JV6nVniLDY07nc7CHBPSpy5VF+oZfgefweYj5rN7qXo4e0iJqfgHg8xHzWb3UdHD2kQ1PwDweYj5rN7qOjh7SIan4B4PMR81m91HRw9pENT8A8HmI+aze6jo4e0iGp+AeDzEfNZvdR0cPaRDU/APB5iPms3uo6OHtIhqfgHg9xHzWb3UdHD2kQ1PwDwe4j5rN7qOjh7SIan4B4PcR81m91HRw9pENT8BfB7iPms3uo6OHtIhqfgL4PcR81n91L0cPaRDU/A9NLq1xF5ttd7ed5DR96cugjzmvdkT0n3FqwTUrO8g1cscLONsYMsh5hvAJsr2hDqJy8+CE0SfNms6M6LU2HMyUzLOIAfK7xpH25Xf+FnVridZ+k/d3EkYpciaUI4//2Q=="/>
          <p:cNvSpPr>
            <a:spLocks noChangeAspect="1" noChangeArrowheads="1"/>
          </p:cNvSpPr>
          <p:nvPr/>
        </p:nvSpPr>
        <p:spPr bwMode="auto">
          <a:xfrm>
            <a:off x="188101" y="31671"/>
            <a:ext cx="368524" cy="36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10557" tIns="55279" rIns="110557" bIns="55279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31" y="3634203"/>
            <a:ext cx="415097" cy="415097"/>
          </a:xfrm>
          <a:prstGeom prst="rect">
            <a:avLst/>
          </a:prstGeom>
        </p:spPr>
      </p:pic>
      <p:pic>
        <p:nvPicPr>
          <p:cNvPr id="1661968" name="Picture 16" descr="http://cua.li/img/logo_clientes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15" y="2502358"/>
            <a:ext cx="415097" cy="415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" descr="Y:\CYRELA DAY\layout\cyrela.png"/>
          <p:cNvPicPr>
            <a:picLocks noChangeAspect="1" noChangeArrowheads="1"/>
          </p:cNvPicPr>
          <p:nvPr/>
        </p:nvPicPr>
        <p:blipFill rotWithShape="1">
          <a:blip r:embed="rId9" cstate="print"/>
          <a:srcRect r="78432" b="-20233"/>
          <a:stretch/>
        </p:blipFill>
        <p:spPr bwMode="auto">
          <a:xfrm>
            <a:off x="6692069" y="2471285"/>
            <a:ext cx="351152" cy="553463"/>
          </a:xfrm>
          <a:prstGeom prst="rect">
            <a:avLst/>
          </a:prstGeom>
          <a:noFill/>
        </p:spPr>
      </p:pic>
      <p:cxnSp>
        <p:nvCxnSpPr>
          <p:cNvPr id="46" name="Conector de seta reta 45"/>
          <p:cNvCxnSpPr/>
          <p:nvPr/>
        </p:nvCxnSpPr>
        <p:spPr bwMode="auto">
          <a:xfrm>
            <a:off x="2482440" y="3633157"/>
            <a:ext cx="0" cy="329077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Conector de seta reta 49"/>
          <p:cNvCxnSpPr/>
          <p:nvPr/>
        </p:nvCxnSpPr>
        <p:spPr bwMode="auto">
          <a:xfrm flipV="1">
            <a:off x="1176466" y="3895398"/>
            <a:ext cx="5398029" cy="43536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51" name="Picture 1" descr="Y:\CYRELA DAY\layout\cyrela.png"/>
          <p:cNvPicPr>
            <a:picLocks noChangeAspect="1" noChangeArrowheads="1"/>
          </p:cNvPicPr>
          <p:nvPr/>
        </p:nvPicPr>
        <p:blipFill rotWithShape="1">
          <a:blip r:embed="rId9" cstate="print"/>
          <a:srcRect r="78432" b="-20233"/>
          <a:stretch/>
        </p:blipFill>
        <p:spPr bwMode="auto">
          <a:xfrm>
            <a:off x="6692069" y="3516065"/>
            <a:ext cx="351152" cy="553463"/>
          </a:xfrm>
          <a:prstGeom prst="rect">
            <a:avLst/>
          </a:prstGeom>
          <a:noFill/>
        </p:spPr>
      </p:pic>
      <p:pic>
        <p:nvPicPr>
          <p:cNvPr id="52" name="Picture 16" descr="http://cua.li/img/logo_clientes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81" y="4438018"/>
            <a:ext cx="415097" cy="415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Conector de seta reta 52"/>
          <p:cNvCxnSpPr/>
          <p:nvPr/>
        </p:nvCxnSpPr>
        <p:spPr bwMode="auto">
          <a:xfrm flipV="1">
            <a:off x="1176466" y="4635450"/>
            <a:ext cx="5398029" cy="43537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54" name="Imagem 5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560" y="4263888"/>
            <a:ext cx="415097" cy="415097"/>
          </a:xfrm>
          <a:prstGeom prst="rect">
            <a:avLst/>
          </a:prstGeom>
        </p:spPr>
      </p:pic>
      <p:sp>
        <p:nvSpPr>
          <p:cNvPr id="55" name="Retângulo 54"/>
          <p:cNvSpPr/>
          <p:nvPr/>
        </p:nvSpPr>
        <p:spPr bwMode="auto">
          <a:xfrm>
            <a:off x="1176465" y="2511937"/>
            <a:ext cx="1218910" cy="3619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57427"/>
            <a:endParaRPr lang="pt-BR" sz="1693" b="1" dirty="0"/>
          </a:p>
        </p:txBody>
      </p:sp>
      <p:cxnSp>
        <p:nvCxnSpPr>
          <p:cNvPr id="58" name="Conector de seta reta 57"/>
          <p:cNvCxnSpPr/>
          <p:nvPr/>
        </p:nvCxnSpPr>
        <p:spPr bwMode="auto">
          <a:xfrm>
            <a:off x="1263530" y="2511938"/>
            <a:ext cx="0" cy="361985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Conector de seta reta 60"/>
          <p:cNvCxnSpPr>
            <a:stCxn id="55" idx="0"/>
          </p:cNvCxnSpPr>
          <p:nvPr/>
        </p:nvCxnSpPr>
        <p:spPr bwMode="auto">
          <a:xfrm>
            <a:off x="1785921" y="2511937"/>
            <a:ext cx="1" cy="361986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Conector de seta reta 61"/>
          <p:cNvCxnSpPr/>
          <p:nvPr/>
        </p:nvCxnSpPr>
        <p:spPr bwMode="auto">
          <a:xfrm>
            <a:off x="2308310" y="2511938"/>
            <a:ext cx="0" cy="361985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6" name="Retângulo 65"/>
          <p:cNvSpPr/>
          <p:nvPr/>
        </p:nvSpPr>
        <p:spPr bwMode="auto">
          <a:xfrm>
            <a:off x="2428969" y="4273465"/>
            <a:ext cx="2781028" cy="361984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57427"/>
            <a:endParaRPr lang="pt-BR" sz="1693" b="1" dirty="0"/>
          </a:p>
        </p:txBody>
      </p:sp>
      <p:cxnSp>
        <p:nvCxnSpPr>
          <p:cNvPr id="67" name="Conector de seta reta 66"/>
          <p:cNvCxnSpPr/>
          <p:nvPr/>
        </p:nvCxnSpPr>
        <p:spPr bwMode="auto">
          <a:xfrm>
            <a:off x="2516034" y="4273465"/>
            <a:ext cx="0" cy="361985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8" name="Conector de seta reta 67"/>
          <p:cNvCxnSpPr/>
          <p:nvPr/>
        </p:nvCxnSpPr>
        <p:spPr bwMode="auto">
          <a:xfrm>
            <a:off x="3038424" y="4273465"/>
            <a:ext cx="0" cy="361985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Conector de seta reta 68"/>
          <p:cNvCxnSpPr/>
          <p:nvPr/>
        </p:nvCxnSpPr>
        <p:spPr bwMode="auto">
          <a:xfrm>
            <a:off x="3560814" y="4273465"/>
            <a:ext cx="0" cy="361985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4" name="Conector de seta reta 73"/>
          <p:cNvCxnSpPr/>
          <p:nvPr/>
        </p:nvCxnSpPr>
        <p:spPr bwMode="auto">
          <a:xfrm>
            <a:off x="4049610" y="4273468"/>
            <a:ext cx="0" cy="361985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5" name="Conector de seta reta 74"/>
          <p:cNvCxnSpPr/>
          <p:nvPr/>
        </p:nvCxnSpPr>
        <p:spPr bwMode="auto">
          <a:xfrm>
            <a:off x="4572000" y="4273468"/>
            <a:ext cx="0" cy="361985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Conector de seta reta 75"/>
          <p:cNvCxnSpPr/>
          <p:nvPr/>
        </p:nvCxnSpPr>
        <p:spPr bwMode="auto">
          <a:xfrm>
            <a:off x="5094390" y="4273468"/>
            <a:ext cx="0" cy="361985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79" name="Picture 16" descr="http://cua.li/img/logo_clientes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81" y="6061177"/>
            <a:ext cx="415097" cy="415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0" name="Conector de seta reta 79"/>
          <p:cNvCxnSpPr/>
          <p:nvPr/>
        </p:nvCxnSpPr>
        <p:spPr bwMode="auto">
          <a:xfrm flipV="1">
            <a:off x="1176466" y="6258609"/>
            <a:ext cx="5398029" cy="43537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81" name="Imagem 8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560" y="5887047"/>
            <a:ext cx="415097" cy="415097"/>
          </a:xfrm>
          <a:prstGeom prst="rect">
            <a:avLst/>
          </a:prstGeom>
        </p:spPr>
      </p:pic>
      <p:sp>
        <p:nvSpPr>
          <p:cNvPr id="91" name="Retângulo 90"/>
          <p:cNvSpPr/>
          <p:nvPr/>
        </p:nvSpPr>
        <p:spPr bwMode="auto">
          <a:xfrm>
            <a:off x="5174849" y="5853096"/>
            <a:ext cx="1225516" cy="361984"/>
          </a:xfrm>
          <a:prstGeom prst="rect">
            <a:avLst/>
          </a:prstGeom>
          <a:solidFill>
            <a:srgbClr val="FFD5D5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 defTabSz="1157427"/>
            <a:r>
              <a:rPr lang="pt-BR" sz="2176" dirty="0">
                <a:solidFill>
                  <a:srgbClr val="C00000"/>
                </a:solidFill>
              </a:rPr>
              <a:t>...</a:t>
            </a:r>
            <a:endParaRPr lang="pt-BR" sz="1451" dirty="0">
              <a:solidFill>
                <a:srgbClr val="C00000"/>
              </a:solidFill>
            </a:endParaRPr>
          </a:p>
        </p:txBody>
      </p:sp>
      <p:cxnSp>
        <p:nvCxnSpPr>
          <p:cNvPr id="92" name="Conector de seta reta 91"/>
          <p:cNvCxnSpPr/>
          <p:nvPr/>
        </p:nvCxnSpPr>
        <p:spPr bwMode="auto">
          <a:xfrm>
            <a:off x="5209997" y="5853094"/>
            <a:ext cx="0" cy="361985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3" name="Conector de seta reta 92"/>
          <p:cNvCxnSpPr/>
          <p:nvPr/>
        </p:nvCxnSpPr>
        <p:spPr bwMode="auto">
          <a:xfrm>
            <a:off x="5645322" y="5853094"/>
            <a:ext cx="0" cy="361985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03" name="Imagem 10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9" y="5344430"/>
            <a:ext cx="415097" cy="415097"/>
          </a:xfrm>
          <a:prstGeom prst="rect">
            <a:avLst/>
          </a:prstGeom>
        </p:spPr>
      </p:pic>
      <p:cxnSp>
        <p:nvCxnSpPr>
          <p:cNvPr id="104" name="Conector de seta reta 103"/>
          <p:cNvCxnSpPr/>
          <p:nvPr/>
        </p:nvCxnSpPr>
        <p:spPr bwMode="auto">
          <a:xfrm>
            <a:off x="5181455" y="5343384"/>
            <a:ext cx="0" cy="329077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5" name="Conector de seta reta 104"/>
          <p:cNvCxnSpPr/>
          <p:nvPr/>
        </p:nvCxnSpPr>
        <p:spPr bwMode="auto">
          <a:xfrm flipV="1">
            <a:off x="1139364" y="5628927"/>
            <a:ext cx="5398029" cy="43536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06" name="Picture 1" descr="Y:\CYRELA DAY\layout\cyrela.png"/>
          <p:cNvPicPr>
            <a:picLocks noChangeAspect="1" noChangeArrowheads="1"/>
          </p:cNvPicPr>
          <p:nvPr/>
        </p:nvPicPr>
        <p:blipFill rotWithShape="1">
          <a:blip r:embed="rId9" cstate="print"/>
          <a:srcRect r="78432" b="-20233"/>
          <a:stretch/>
        </p:blipFill>
        <p:spPr bwMode="auto">
          <a:xfrm>
            <a:off x="6654968" y="5226292"/>
            <a:ext cx="351152" cy="553463"/>
          </a:xfrm>
          <a:prstGeom prst="rect">
            <a:avLst/>
          </a:prstGeom>
          <a:noFill/>
        </p:spPr>
      </p:pic>
      <p:sp>
        <p:nvSpPr>
          <p:cNvPr id="136" name="CaixaDeTexto 135"/>
          <p:cNvSpPr txBox="1"/>
          <p:nvPr/>
        </p:nvSpPr>
        <p:spPr>
          <a:xfrm>
            <a:off x="7804947" y="2572009"/>
            <a:ext cx="918841" cy="3155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451" dirty="0">
                <a:solidFill>
                  <a:schemeClr val="accent1">
                    <a:lumMod val="50000"/>
                  </a:schemeClr>
                </a:solidFill>
              </a:rPr>
              <a:t>ETAPA A</a:t>
            </a:r>
          </a:p>
        </p:txBody>
      </p:sp>
      <p:sp>
        <p:nvSpPr>
          <p:cNvPr id="137" name="Retângulo 136"/>
          <p:cNvSpPr/>
          <p:nvPr/>
        </p:nvSpPr>
        <p:spPr bwMode="auto">
          <a:xfrm>
            <a:off x="174131" y="3413464"/>
            <a:ext cx="8838184" cy="1495641"/>
          </a:xfrm>
          <a:prstGeom prst="rect">
            <a:avLst/>
          </a:prstGeom>
          <a:noFill/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57427"/>
            <a:endParaRPr lang="pt-BR" sz="1693" b="1" dirty="0"/>
          </a:p>
        </p:txBody>
      </p:sp>
      <p:sp>
        <p:nvSpPr>
          <p:cNvPr id="138" name="CaixaDeTexto 137"/>
          <p:cNvSpPr txBox="1"/>
          <p:nvPr/>
        </p:nvSpPr>
        <p:spPr>
          <a:xfrm>
            <a:off x="7804946" y="3964740"/>
            <a:ext cx="929100" cy="3155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451" dirty="0">
                <a:solidFill>
                  <a:schemeClr val="accent2">
                    <a:lumMod val="50000"/>
                  </a:schemeClr>
                </a:solidFill>
              </a:rPr>
              <a:t>ETAPA B</a:t>
            </a:r>
          </a:p>
        </p:txBody>
      </p:sp>
      <p:sp>
        <p:nvSpPr>
          <p:cNvPr id="140" name="CaixaDeTexto 139"/>
          <p:cNvSpPr txBox="1"/>
          <p:nvPr/>
        </p:nvSpPr>
        <p:spPr>
          <a:xfrm>
            <a:off x="7793405" y="5706039"/>
            <a:ext cx="940322" cy="315599"/>
          </a:xfrm>
          <a:prstGeom prst="rect">
            <a:avLst/>
          </a:prstGeom>
          <a:solidFill>
            <a:srgbClr val="FFD5D5"/>
          </a:solidFill>
        </p:spPr>
        <p:txBody>
          <a:bodyPr wrap="none" rtlCol="0">
            <a:spAutoFit/>
          </a:bodyPr>
          <a:lstStyle/>
          <a:p>
            <a:r>
              <a:rPr lang="pt-BR" sz="1451" dirty="0">
                <a:solidFill>
                  <a:srgbClr val="C00000"/>
                </a:solidFill>
              </a:rPr>
              <a:t>ETAPA C</a:t>
            </a:r>
          </a:p>
        </p:txBody>
      </p:sp>
    </p:spTree>
    <p:extLst>
      <p:ext uri="{BB962C8B-B14F-4D97-AF65-F5344CB8AC3E}">
        <p14:creationId xmlns:p14="http://schemas.microsoft.com/office/powerpoint/2010/main" val="166878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692EF-6D4B-42C9-83D6-AA0D1B76E2DC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/>
          </p:nvPr>
        </p:nvGraphicFramePr>
        <p:xfrm>
          <a:off x="305816" y="729985"/>
          <a:ext cx="8271174" cy="4013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50"/>
                <a:gridCol w="3482599"/>
                <a:gridCol w="1044780"/>
                <a:gridCol w="957715"/>
                <a:gridCol w="957715"/>
                <a:gridCol w="957715"/>
              </a:tblGrid>
              <a:tr h="608064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Etapa</a:t>
                      </a:r>
                      <a:endParaRPr lang="pt-BR" sz="1600" dirty="0"/>
                    </a:p>
                  </a:txBody>
                  <a:tcPr marL="110557" marR="110557" marT="55279" marB="55279" anchor="ctr">
                    <a:solidFill>
                      <a:srgbClr val="102E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Detalhes</a:t>
                      </a:r>
                      <a:endParaRPr lang="pt-BR" sz="1600" dirty="0"/>
                    </a:p>
                  </a:txBody>
                  <a:tcPr marL="110557" marR="110557" marT="55279" marB="55279" anchor="ctr">
                    <a:solidFill>
                      <a:srgbClr val="102E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Índice</a:t>
                      </a:r>
                      <a:r>
                        <a:rPr lang="pt-BR" sz="1600" baseline="0" dirty="0" smtClean="0"/>
                        <a:t> / Juros</a:t>
                      </a:r>
                      <a:endParaRPr lang="pt-BR" sz="1600" dirty="0"/>
                    </a:p>
                  </a:txBody>
                  <a:tcPr marL="110557" marR="110557" marT="55279" marB="55279" anchor="ctr">
                    <a:solidFill>
                      <a:srgbClr val="102E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Cliente</a:t>
                      </a:r>
                      <a:r>
                        <a:rPr lang="pt-BR" sz="1500" baseline="0" dirty="0" smtClean="0"/>
                        <a:t> </a:t>
                      </a:r>
                      <a:r>
                        <a:rPr lang="pt-BR" sz="1500" baseline="0" dirty="0" smtClean="0">
                          <a:sym typeface="Wingdings" panose="05000000000000000000" pitchFamily="2" charset="2"/>
                        </a:rPr>
                        <a:t> CBR</a:t>
                      </a:r>
                      <a:endParaRPr lang="pt-BR" sz="1500" dirty="0"/>
                    </a:p>
                  </a:txBody>
                  <a:tcPr marL="110557" marR="110557" marT="55279" marB="55279" anchor="ctr">
                    <a:solidFill>
                      <a:srgbClr val="102E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Itaú </a:t>
                      </a:r>
                    </a:p>
                    <a:p>
                      <a:pPr algn="ctr"/>
                      <a:r>
                        <a:rPr lang="pt-BR" sz="1500" dirty="0" smtClean="0">
                          <a:sym typeface="Wingdings" panose="05000000000000000000" pitchFamily="2" charset="2"/>
                        </a:rPr>
                        <a:t> CBR</a:t>
                      </a:r>
                      <a:endParaRPr lang="pt-BR" sz="1500" dirty="0"/>
                    </a:p>
                  </a:txBody>
                  <a:tcPr marL="110557" marR="110557" marT="55279" marB="55279" anchor="ctr">
                    <a:solidFill>
                      <a:srgbClr val="102E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Cliente </a:t>
                      </a:r>
                      <a:r>
                        <a:rPr lang="pt-BR" sz="1500" dirty="0" smtClean="0">
                          <a:sym typeface="Wingdings" panose="05000000000000000000" pitchFamily="2" charset="2"/>
                        </a:rPr>
                        <a:t> Itaú</a:t>
                      </a:r>
                      <a:endParaRPr lang="pt-BR" sz="1500" dirty="0"/>
                    </a:p>
                  </a:txBody>
                  <a:tcPr marL="110557" marR="110557" marT="55279" marB="55279" anchor="ctr">
                    <a:solidFill>
                      <a:srgbClr val="102E50"/>
                    </a:solidFill>
                  </a:tcPr>
                </a:tc>
              </a:tr>
              <a:tr h="448371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/>
                        <a:t>A</a:t>
                      </a:r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Cliente paga ato diretamente</a:t>
                      </a:r>
                      <a:r>
                        <a:rPr lang="pt-BR" sz="1500" baseline="0" dirty="0" smtClean="0"/>
                        <a:t> a Cyrela. </a:t>
                      </a:r>
                      <a:endParaRPr lang="pt-BR" sz="1500" dirty="0"/>
                    </a:p>
                  </a:txBody>
                  <a:tcPr marL="110557" marR="110557" marT="55279" marB="5527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INCC</a:t>
                      </a:r>
                      <a:endParaRPr lang="pt-BR" sz="1500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/>
                        <a:t>5%</a:t>
                      </a:r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7390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/>
                        <a:t>B - 1</a:t>
                      </a:r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Cliente assina contrato</a:t>
                      </a:r>
                      <a:r>
                        <a:rPr lang="pt-BR" sz="1500" baseline="0" dirty="0" smtClean="0"/>
                        <a:t> com o </a:t>
                      </a:r>
                      <a:r>
                        <a:rPr lang="pt-BR" sz="1500" dirty="0" smtClean="0"/>
                        <a:t>Itaú</a:t>
                      </a:r>
                      <a:r>
                        <a:rPr lang="pt-BR" sz="1500" baseline="0" dirty="0" smtClean="0"/>
                        <a:t> </a:t>
                      </a:r>
                      <a:r>
                        <a:rPr lang="pt-BR" sz="1500" dirty="0" smtClean="0"/>
                        <a:t> que paga o valor equivalente</a:t>
                      </a:r>
                      <a:r>
                        <a:rPr lang="pt-BR" sz="1500" baseline="0" dirty="0" smtClean="0"/>
                        <a:t> ao terreno pra </a:t>
                      </a:r>
                      <a:r>
                        <a:rPr lang="pt-BR" sz="1500" baseline="0" dirty="0" err="1" smtClean="0"/>
                        <a:t>Cyela</a:t>
                      </a:r>
                      <a:r>
                        <a:rPr lang="pt-BR" sz="1500" baseline="0" dirty="0" smtClean="0"/>
                        <a:t>. </a:t>
                      </a:r>
                      <a:endParaRPr lang="pt-BR" sz="1500" dirty="0"/>
                    </a:p>
                  </a:txBody>
                  <a:tcPr marL="110557" marR="110557" marT="55279" marB="5527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INCC</a:t>
                      </a:r>
                      <a:endParaRPr lang="pt-BR" sz="1500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/>
                        <a:t>20%</a:t>
                      </a:r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7390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/>
                        <a:t>B</a:t>
                      </a:r>
                      <a:r>
                        <a:rPr lang="pt-BR" sz="1600" b="1" baseline="0" dirty="0" smtClean="0"/>
                        <a:t> - 2</a:t>
                      </a:r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Cliente</a:t>
                      </a:r>
                      <a:r>
                        <a:rPr lang="pt-BR" sz="1500" baseline="0" dirty="0" smtClean="0"/>
                        <a:t> amortiza o valor do Terreno ao banco. Prazo de pagamento é o período de obra.</a:t>
                      </a:r>
                      <a:endParaRPr lang="pt-BR" sz="1500" dirty="0"/>
                    </a:p>
                  </a:txBody>
                  <a:tcPr marL="110557" marR="110557" marT="55279" marB="5527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8,8% + TR</a:t>
                      </a:r>
                    </a:p>
                    <a:p>
                      <a:pPr algn="ctr"/>
                      <a:r>
                        <a:rPr lang="pt-BR" sz="1500" dirty="0" smtClean="0"/>
                        <a:t>(</a:t>
                      </a:r>
                      <a:r>
                        <a:rPr lang="pt-BR" sz="1500" dirty="0" err="1" smtClean="0"/>
                        <a:t>Price</a:t>
                      </a:r>
                      <a:r>
                        <a:rPr lang="pt-BR" sz="1500" dirty="0" smtClean="0"/>
                        <a:t>)</a:t>
                      </a:r>
                      <a:endParaRPr lang="pt-BR" sz="1500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/>
                        <a:t>20%</a:t>
                      </a:r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52786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/>
                        <a:t>C</a:t>
                      </a:r>
                      <a:r>
                        <a:rPr lang="pt-BR" sz="1600" b="1" baseline="0" dirty="0" smtClean="0"/>
                        <a:t> - 1</a:t>
                      </a:r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Itaú</a:t>
                      </a:r>
                      <a:r>
                        <a:rPr lang="pt-BR" sz="1500" baseline="0" dirty="0" smtClean="0"/>
                        <a:t> paga o saldo residual à Cyrela na emissão do habite-se ou na quitação </a:t>
                      </a:r>
                      <a:endParaRPr lang="pt-BR" sz="1500" dirty="0"/>
                    </a:p>
                  </a:txBody>
                  <a:tcPr marL="110557" marR="110557" marT="55279" marB="5527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INCC</a:t>
                      </a:r>
                      <a:endParaRPr lang="pt-BR" sz="1500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/>
                        <a:t>75%</a:t>
                      </a:r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7390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/>
                        <a:t>C</a:t>
                      </a:r>
                      <a:r>
                        <a:rPr lang="pt-BR" sz="1600" b="1" baseline="0" dirty="0" smtClean="0"/>
                        <a:t> - 2</a:t>
                      </a:r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Cliente amortiza o saldo</a:t>
                      </a:r>
                      <a:r>
                        <a:rPr lang="pt-BR" sz="1500" baseline="0" dirty="0" smtClean="0"/>
                        <a:t> residual, prazo de pagamento é o contratado (até 360 meses). </a:t>
                      </a:r>
                      <a:endParaRPr lang="pt-BR" sz="1500" dirty="0"/>
                    </a:p>
                  </a:txBody>
                  <a:tcPr marL="110557" marR="110557" marT="55279" marB="5527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322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dirty="0" smtClean="0"/>
                        <a:t>8,8% + TR</a:t>
                      </a:r>
                    </a:p>
                    <a:p>
                      <a:pPr marL="0" marR="0" indent="0" algn="ctr" defTabSz="7322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dirty="0" smtClean="0"/>
                        <a:t>(SAC)</a:t>
                      </a:r>
                    </a:p>
                  </a:txBody>
                  <a:tcPr marL="110557" marR="110557" marT="55279" marB="5527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/>
                        <a:t>75%</a:t>
                      </a:r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675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ítulo 18"/>
          <p:cNvSpPr>
            <a:spLocks noGrp="1"/>
          </p:cNvSpPr>
          <p:nvPr>
            <p:ph type="title" idx="4294967295"/>
          </p:nvPr>
        </p:nvSpPr>
        <p:spPr>
          <a:xfrm>
            <a:off x="145621" y="377163"/>
            <a:ext cx="8257239" cy="285989"/>
          </a:xfrm>
          <a:prstGeom prst="rect">
            <a:avLst/>
          </a:prstGeom>
        </p:spPr>
        <p:txBody>
          <a:bodyPr vert="horz" lIns="88501" tIns="44248" rIns="88501" bIns="44248" rtlCol="0" anchor="ctr">
            <a:normAutofit fontScale="90000"/>
          </a:bodyPr>
          <a:lstStyle/>
          <a:p>
            <a:r>
              <a:rPr lang="pt-BR" sz="2176" dirty="0">
                <a:solidFill>
                  <a:srgbClr val="C00000"/>
                </a:solidFill>
              </a:rPr>
              <a:t>Contrato Cyrela - PCV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7010" y="1573349"/>
            <a:ext cx="8097044" cy="4558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935" u="sng" dirty="0"/>
              <a:t>Condições do Contrato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endParaRPr lang="pt-BR" sz="1935" dirty="0"/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Cliente assina PCV com a Cyrela 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Paga o valor da entrada, geralmente somente o valor da comissão. 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Contrato prevê repasse imediato para o Itaú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Cyrela monta pasta de repasse do cliente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Cliente assina dois contratos de financiamento com o Itaú:</a:t>
            </a:r>
          </a:p>
          <a:p>
            <a:pPr marL="1299993" lvl="2" indent="-414600">
              <a:buFont typeface="+mj-lt"/>
              <a:buAutoNum type="arabicPeriod"/>
            </a:pPr>
            <a:r>
              <a:rPr lang="pt-BR" sz="1935" dirty="0"/>
              <a:t>Referente ao terreno</a:t>
            </a:r>
          </a:p>
          <a:p>
            <a:pPr marL="1299993" lvl="2" indent="-414600">
              <a:buFont typeface="+mj-lt"/>
              <a:buAutoNum type="arabicPeriod"/>
            </a:pPr>
            <a:r>
              <a:rPr lang="pt-BR" sz="1935" dirty="0"/>
              <a:t>Referente à obra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Será recolhido o ITBI e o registro do imóvel, aproximadamente 3% do valor do imóvel. </a:t>
            </a:r>
          </a:p>
          <a:p>
            <a:pPr algn="l"/>
            <a:endParaRPr lang="pt-BR" sz="1935" dirty="0"/>
          </a:p>
          <a:p>
            <a:pPr marL="414600" indent="-414600">
              <a:buFont typeface="Arial" panose="020B0604020202020204" pitchFamily="34" charset="0"/>
              <a:buChar char="•"/>
            </a:pPr>
            <a:endParaRPr lang="pt-BR" sz="1935" dirty="0"/>
          </a:p>
          <a:p>
            <a:pPr algn="l"/>
            <a:endParaRPr lang="pt-BR" sz="1935" dirty="0"/>
          </a:p>
          <a:p>
            <a:pPr algn="l"/>
            <a:endParaRPr lang="pt-BR" sz="1935" dirty="0"/>
          </a:p>
        </p:txBody>
      </p:sp>
    </p:spTree>
    <p:extLst>
      <p:ext uri="{BB962C8B-B14F-4D97-AF65-F5344CB8AC3E}">
        <p14:creationId xmlns:p14="http://schemas.microsoft.com/office/powerpoint/2010/main" val="81764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ítulo 18"/>
          <p:cNvSpPr>
            <a:spLocks noGrp="1"/>
          </p:cNvSpPr>
          <p:nvPr>
            <p:ph type="title" idx="4294967295"/>
          </p:nvPr>
        </p:nvSpPr>
        <p:spPr>
          <a:xfrm>
            <a:off x="145621" y="377163"/>
            <a:ext cx="8257239" cy="285989"/>
          </a:xfrm>
          <a:prstGeom prst="rect">
            <a:avLst/>
          </a:prstGeom>
        </p:spPr>
        <p:txBody>
          <a:bodyPr vert="horz" lIns="88501" tIns="44248" rIns="88501" bIns="44248" rtlCol="0" anchor="ctr">
            <a:normAutofit fontScale="90000"/>
          </a:bodyPr>
          <a:lstStyle/>
          <a:p>
            <a:r>
              <a:rPr lang="pt-BR" sz="2176" dirty="0">
                <a:solidFill>
                  <a:srgbClr val="C00000"/>
                </a:solidFill>
              </a:rPr>
              <a:t>Contrato Terreno 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7010" y="1573349"/>
            <a:ext cx="8097044" cy="485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935" dirty="0"/>
              <a:t>Contrato prevê o financiamento do terreno com o cliente. </a:t>
            </a:r>
          </a:p>
          <a:p>
            <a:pPr algn="l"/>
            <a:endParaRPr lang="pt-BR" sz="1935" dirty="0"/>
          </a:p>
          <a:p>
            <a:pPr algn="l"/>
            <a:r>
              <a:rPr lang="pt-BR" sz="1935" u="sng" dirty="0"/>
              <a:t>Condições do Contrato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Período de carência: Não há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Sistema de amortização: </a:t>
            </a:r>
            <a:r>
              <a:rPr lang="pt-BR" sz="1935" dirty="0" err="1"/>
              <a:t>Price</a:t>
            </a:r>
            <a:endParaRPr lang="pt-BR" sz="1935" dirty="0"/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Taxa: 8,8% + T.R.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Prazo de amortização: Período de Obra (24 a 40 meses)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Valor financiado: 20% do valor do imóvel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Valor pago a CBR: 5% do valor do imóvel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LTV: 80% (20</a:t>
            </a:r>
            <a:r>
              <a:rPr lang="pt-BR" sz="1693" dirty="0"/>
              <a:t>% </a:t>
            </a:r>
            <a:r>
              <a:rPr lang="pt-BR" sz="1935" dirty="0"/>
              <a:t>/ 25</a:t>
            </a:r>
            <a:r>
              <a:rPr lang="pt-BR" sz="1693" dirty="0"/>
              <a:t>% </a:t>
            </a:r>
            <a:r>
              <a:rPr lang="pt-BR" sz="1935" dirty="0"/>
              <a:t>= 80</a:t>
            </a:r>
            <a:r>
              <a:rPr lang="pt-BR" sz="1693" dirty="0"/>
              <a:t>%</a:t>
            </a:r>
            <a:r>
              <a:rPr lang="pt-BR" sz="1935" dirty="0"/>
              <a:t>)  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Coobrigação CBR: Sim 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Alienação Fiduciária: Sim</a:t>
            </a:r>
          </a:p>
          <a:p>
            <a:pPr algn="l"/>
            <a:endParaRPr lang="pt-BR" sz="1935" dirty="0"/>
          </a:p>
          <a:p>
            <a:pPr marL="414600" indent="-414600">
              <a:buFont typeface="Arial" panose="020B0604020202020204" pitchFamily="34" charset="0"/>
              <a:buChar char="•"/>
            </a:pPr>
            <a:endParaRPr lang="pt-BR" sz="1935" dirty="0"/>
          </a:p>
          <a:p>
            <a:pPr algn="l"/>
            <a:endParaRPr lang="pt-BR" sz="1935" dirty="0"/>
          </a:p>
          <a:p>
            <a:pPr algn="l"/>
            <a:endParaRPr lang="pt-BR" sz="1935" dirty="0"/>
          </a:p>
        </p:txBody>
      </p:sp>
    </p:spTree>
    <p:extLst>
      <p:ext uri="{BB962C8B-B14F-4D97-AF65-F5344CB8AC3E}">
        <p14:creationId xmlns:p14="http://schemas.microsoft.com/office/powerpoint/2010/main" val="310505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ítulo 18"/>
          <p:cNvSpPr>
            <a:spLocks noGrp="1"/>
          </p:cNvSpPr>
          <p:nvPr>
            <p:ph type="title" idx="4294967295"/>
          </p:nvPr>
        </p:nvSpPr>
        <p:spPr>
          <a:xfrm>
            <a:off x="145621" y="377163"/>
            <a:ext cx="8257239" cy="285989"/>
          </a:xfrm>
          <a:prstGeom prst="rect">
            <a:avLst/>
          </a:prstGeom>
        </p:spPr>
        <p:txBody>
          <a:bodyPr vert="horz" lIns="88501" tIns="44248" rIns="88501" bIns="44248" rtlCol="0" anchor="ctr">
            <a:normAutofit fontScale="90000"/>
          </a:bodyPr>
          <a:lstStyle/>
          <a:p>
            <a:r>
              <a:rPr lang="pt-BR" sz="2176" dirty="0">
                <a:solidFill>
                  <a:srgbClr val="C00000"/>
                </a:solidFill>
              </a:rPr>
              <a:t>Contrato Obra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7010" y="1573349"/>
            <a:ext cx="8097044" cy="5154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935" dirty="0"/>
              <a:t>Contrato prevê o financiamento da obra, será assinado no lançamento do empreendimento. Durante a obra o saldo do contrato é corrigido a INCC. </a:t>
            </a:r>
          </a:p>
          <a:p>
            <a:pPr algn="l"/>
            <a:endParaRPr lang="pt-BR" sz="1935" dirty="0"/>
          </a:p>
          <a:p>
            <a:pPr algn="l"/>
            <a:r>
              <a:rPr lang="pt-BR" sz="1935" u="sng" dirty="0"/>
              <a:t>Condições do Contrato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Período de carência: Período de Obra, saldo corrigindo a INCC. 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Sistema de amortização: SAC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Taxa: 8,8% + T.R.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Prazo de amortização: até 360 meses 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Valor financiado: 75% do valor do imóvel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Valor pago a CBR: 25% do valor do imóvel 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LTV: 75% (75</a:t>
            </a:r>
            <a:r>
              <a:rPr lang="pt-BR" sz="1693" dirty="0"/>
              <a:t>% </a:t>
            </a:r>
            <a:r>
              <a:rPr lang="pt-BR" sz="1935" dirty="0"/>
              <a:t>/ 100</a:t>
            </a:r>
            <a:r>
              <a:rPr lang="pt-BR" sz="1693" dirty="0"/>
              <a:t>% </a:t>
            </a:r>
            <a:r>
              <a:rPr lang="pt-BR" sz="1935" dirty="0"/>
              <a:t>= 100</a:t>
            </a:r>
            <a:r>
              <a:rPr lang="pt-BR" sz="1693" dirty="0"/>
              <a:t>%</a:t>
            </a:r>
            <a:r>
              <a:rPr lang="pt-BR" sz="1935" dirty="0"/>
              <a:t>)  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Coobrigação CBR: Não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Alienação Fiduciária: Sim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endParaRPr lang="pt-BR" sz="1935" dirty="0"/>
          </a:p>
          <a:p>
            <a:pPr algn="l"/>
            <a:endParaRPr lang="pt-BR" sz="1935" dirty="0"/>
          </a:p>
          <a:p>
            <a:pPr algn="l"/>
            <a:endParaRPr lang="pt-BR" sz="1935" dirty="0"/>
          </a:p>
        </p:txBody>
      </p:sp>
    </p:spTree>
    <p:extLst>
      <p:ext uri="{BB962C8B-B14F-4D97-AF65-F5344CB8AC3E}">
        <p14:creationId xmlns:p14="http://schemas.microsoft.com/office/powerpoint/2010/main" val="21281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323528" y="1628800"/>
            <a:ext cx="8111876" cy="256480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3200" dirty="0" err="1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Informações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3200" dirty="0" err="1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sobre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o 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setor: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Dados FIPE </a:t>
            </a:r>
          </a:p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427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>
                <a:latin typeface="BlissL" panose="02000506030000020004" pitchFamily="2" charset="0"/>
              </a:rPr>
              <a:t> </a:t>
            </a:r>
            <a:r>
              <a:rPr lang="pt-BR" sz="1700" dirty="0" smtClean="0">
                <a:latin typeface="BlissL" panose="02000506030000020004" pitchFamily="2" charset="0"/>
              </a:rPr>
              <a:t>VOCÊ </a:t>
            </a:r>
            <a:r>
              <a:rPr lang="pt-BR" sz="1700" dirty="0">
                <a:latin typeface="BlissL" panose="02000506030000020004" pitchFamily="2" charset="0"/>
              </a:rPr>
              <a:t>NÃO PODERÁ</a:t>
            </a:r>
            <a:r>
              <a:rPr lang="pt-BR" sz="1700" dirty="0" smtClean="0">
                <a:latin typeface="BlissL" panose="02000506030000020004" pitchFamily="2" charset="0"/>
              </a:rPr>
              <a:t>: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dirty="0">
                <a:latin typeface="BlissL" panose="02000506030000020004" pitchFamily="2" charset="0"/>
              </a:rPr>
              <a:t>1. Discutir ou trocar informações que tratem de ou sugiram:</a:t>
            </a:r>
          </a:p>
          <a:p>
            <a:r>
              <a:rPr lang="pt-BR" sz="1700" dirty="0">
                <a:latin typeface="BlissL" panose="02000506030000020004" pitchFamily="2" charset="0"/>
              </a:rPr>
              <a:t>a) Preços praticados por sua empresa, alterações ou projeções de preços, remarcações, descontos ou política, provisões, condições de crédito ou dados relativos a atribuição de preços, custos, produção, capacidade, inventários, vendas de forma individualizada e outros dados correlatos;</a:t>
            </a:r>
          </a:p>
          <a:p>
            <a:r>
              <a:rPr lang="pt-BR" sz="1700" dirty="0">
                <a:latin typeface="BlissL" panose="02000506030000020004" pitchFamily="2" charset="0"/>
              </a:rPr>
              <a:t>b) </a:t>
            </a:r>
            <a:r>
              <a:rPr lang="pt-BR" sz="1700" dirty="0" smtClean="0">
                <a:latin typeface="BlissL" panose="02000506030000020004" pitchFamily="2" charset="0"/>
              </a:rPr>
              <a:t>Perspectivas </a:t>
            </a:r>
            <a:r>
              <a:rPr lang="pt-BR" sz="1700" dirty="0">
                <a:latin typeface="BlissL" panose="02000506030000020004" pitchFamily="2" charset="0"/>
              </a:rPr>
              <a:t>ou projeções de mercado, capacidade atual ou futura e inventários;</a:t>
            </a:r>
          </a:p>
          <a:p>
            <a:r>
              <a:rPr lang="pt-BR" sz="1700" dirty="0">
                <a:latin typeface="BlissL" panose="02000506030000020004" pitchFamily="2" charset="0"/>
              </a:rPr>
              <a:t>c) Ofertas a serem oferecidas para empreendimentos específicos;</a:t>
            </a:r>
          </a:p>
          <a:p>
            <a:r>
              <a:rPr lang="pt-BR" sz="1700" dirty="0">
                <a:latin typeface="BlissL" panose="02000506030000020004" pitchFamily="2" charset="0"/>
              </a:rPr>
              <a:t>d) assuntos relativos a fornecedores ou clientes individuais reais ou potenciais, que possam ter o efeito de exclusão dos fornecedores ou clientes em questão, de qualquer mercado ou de influenciar a condução dos negócios de empresas com os mesmos;</a:t>
            </a:r>
          </a:p>
          <a:p>
            <a:r>
              <a:rPr lang="pt-BR" sz="1700" dirty="0">
                <a:latin typeface="BlissL" panose="02000506030000020004" pitchFamily="2" charset="0"/>
              </a:rPr>
              <a:t>e) informações sobre onde projeta-se atuar ou deixar de atuar</a:t>
            </a:r>
            <a:r>
              <a:rPr lang="pt-BR" sz="1700" dirty="0" smtClean="0">
                <a:latin typeface="BlissL" panose="02000506030000020004" pitchFamily="2" charset="0"/>
              </a:rPr>
              <a:t>.</a:t>
            </a:r>
            <a:r>
              <a:rPr lang="pt-BR" sz="1700" dirty="0">
                <a:latin typeface="BlissL" panose="02000506030000020004" pitchFamily="2" charset="0"/>
              </a:rPr>
              <a:t> </a:t>
            </a:r>
            <a:endParaRPr lang="pt-BR" sz="1700" dirty="0" smtClean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dirty="0">
                <a:latin typeface="BlissL" panose="02000506030000020004" pitchFamily="2" charset="0"/>
              </a:rPr>
              <a:t>2. Discutir ou trocar informações, mesmo por brincadeira, relativas aos assuntos acima, durante quaisquer encontros sociais, incidentais a quaisquer reuniões.</a:t>
            </a:r>
          </a:p>
          <a:p>
            <a:r>
              <a:rPr lang="pt-BR" sz="1700" dirty="0">
                <a:latin typeface="BlissL" panose="02000506030000020004" pitchFamily="2" charset="0"/>
              </a:rPr>
              <a:t> </a:t>
            </a:r>
          </a:p>
          <a:p>
            <a:r>
              <a:rPr lang="pt-BR" sz="1700" dirty="0">
                <a:latin typeface="BlissL" panose="02000506030000020004" pitchFamily="2" charset="0"/>
              </a:rPr>
              <a:t>A ABRAINC desempenha papel de responsabilidade ética e de boa governança corporativa no setor das incorporadoras e agradece seus associados, autoridades, membros do corpo administrativo, seus consultores e participantes a atenção e respeito às disposições constantes nesta instrução</a:t>
            </a:r>
            <a:r>
              <a:rPr lang="pt-BR" sz="1700" dirty="0" smtClean="0">
                <a:latin typeface="BlissL" panose="02000506030000020004" pitchFamily="2" charset="0"/>
              </a:rPr>
              <a:t>.</a:t>
            </a:r>
            <a:endParaRPr lang="pt-BR" sz="1700" dirty="0">
              <a:latin typeface="BlissL" panose="02000506030000020004" pitchFamily="2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8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Financeiro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26578" y="44624"/>
            <a:ext cx="7397750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145" fontAlgn="base" hangingPunct="0">
              <a:spcAft>
                <a:spcPct val="0"/>
              </a:spcAft>
            </a:pPr>
            <a:r>
              <a:rPr lang="pt-BR" sz="24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Defesa da Concorrência</a:t>
            </a:r>
            <a:r>
              <a:rPr lang="en-US" sz="24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98782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74625" y="72324"/>
            <a:ext cx="2525167" cy="3795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hangingPunct="0">
              <a:lnSpc>
                <a:spcPct val="90000"/>
              </a:lnSpc>
            </a:pP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Status - FIPE</a:t>
            </a:r>
          </a:p>
        </p:txBody>
      </p:sp>
      <p:sp>
        <p:nvSpPr>
          <p:cNvPr id="39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5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Financeiro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356104"/>
              </p:ext>
            </p:extLst>
          </p:nvPr>
        </p:nvGraphicFramePr>
        <p:xfrm>
          <a:off x="323528" y="764713"/>
          <a:ext cx="8496943" cy="5688622"/>
        </p:xfrm>
        <a:graphic>
          <a:graphicData uri="http://schemas.openxmlformats.org/drawingml/2006/table">
            <a:tbl>
              <a:tblPr/>
              <a:tblGrid>
                <a:gridCol w="1584176"/>
                <a:gridCol w="1944216"/>
                <a:gridCol w="4968551"/>
              </a:tblGrid>
              <a:tr h="34079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Empresa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 Dados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Comentário sobre contato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8350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Rossi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março de 2015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50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Brookfield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fevereiro de 2015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50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Cury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fevereiro de 2015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50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Cyrela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fevereiro de 2015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50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Direcional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fevereiro de 2015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50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Moura Dubeux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fevereiro de 2015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50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MRV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fevereiro de 2015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50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Rodobens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fevereiro de 2015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350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Tecnisa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fevereiro de 2015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350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Tenda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fevereiro de 2015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50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PDG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fevereiro de 2015 (dados agregados e incompletos)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50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Yuny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fevereiro de 2015 (há </a:t>
                      </a:r>
                      <a:r>
                        <a:rPr lang="pt-B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inconsitências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nos dados)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00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Gafisa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parcialmente (agosto/2014, janeiro, fevereiro de 2015 e dados agregados para o período de janeiro a fevereiro de 2014)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00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HM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dados até março de 2014, janeiro de 2015, fevereiro de 2015 e dados agregados de abril de 2014 a dezembro de 2014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50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Esser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dados até dezembro de 2014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50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Even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Tivemos contato recente (mas ainda não enviou informações)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50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Emccamp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dezembro (mas enviou dado do 1º trimestre agregado)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35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Patrimar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informações de fevereiro de 2015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22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Viver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Mandou dados de setembro e outubro (mas não dos outros meses)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50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Trisul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dados agregados (estamos em contato)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50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Plano &amp; Plano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Tivemos contato (enviou apenas informações de RH)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5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Canopus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Tivemos contato recente (ainda não enviou informações)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50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JHSF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Indicou sua participação a partir de 2015,ainda sem resposta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50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Odebrecht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Sem contato na última semana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350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Andrade Gutierrez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Nenhuma resposta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50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Eztec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Nenhuma resposta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503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0" y="6469166"/>
            <a:ext cx="5181600" cy="388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white"/>
              </a:solidFill>
              <a:latin typeface="Trebuchet MS"/>
              <a:cs typeface="+mn-cs"/>
            </a:endParaRPr>
          </a:p>
        </p:txBody>
      </p:sp>
      <p:pic>
        <p:nvPicPr>
          <p:cNvPr id="9" name="Imagem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247" y="318655"/>
            <a:ext cx="1409700" cy="1219200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873956" y="2065111"/>
            <a:ext cx="71073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3200" dirty="0" smtClean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3400" b="1" dirty="0" smtClean="0">
              <a:solidFill>
                <a:srgbClr val="0F6FC6">
                  <a:lumMod val="50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3400" b="1" dirty="0" smtClean="0">
                <a:solidFill>
                  <a:srgbClr val="0F6FC6">
                    <a:lumMod val="50000"/>
                  </a:srgbClr>
                </a:solidFill>
                <a:latin typeface="Trebuchet MS"/>
                <a:cs typeface="+mn-cs"/>
              </a:rPr>
              <a:t>Indicadores </a:t>
            </a:r>
            <a:r>
              <a:rPr lang="pt-BR" sz="3400" b="1" dirty="0">
                <a:solidFill>
                  <a:srgbClr val="0F6FC6">
                    <a:lumMod val="50000"/>
                  </a:srgbClr>
                </a:solidFill>
                <a:latin typeface="Trebuchet MS"/>
                <a:cs typeface="+mn-cs"/>
              </a:rPr>
              <a:t>de Mercado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2000" dirty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2000" dirty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2000" dirty="0" smtClean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2000" dirty="0" smtClean="0">
                <a:solidFill>
                  <a:srgbClr val="0F6FC6">
                    <a:lumMod val="75000"/>
                  </a:srgbClr>
                </a:solidFill>
                <a:latin typeface="Trebuchet MS"/>
                <a:cs typeface="+mn-cs"/>
              </a:rPr>
              <a:t>14/04/2015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2000" dirty="0" smtClean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2000" dirty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2000" dirty="0" smtClean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528" y="548089"/>
            <a:ext cx="3327262" cy="76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83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11" y="274638"/>
            <a:ext cx="7772400" cy="6397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Introdução</a:t>
            </a:r>
            <a:endParaRPr lang="en-US" sz="2800" dirty="0"/>
          </a:p>
        </p:txBody>
      </p:sp>
      <p:sp>
        <p:nvSpPr>
          <p:cNvPr id="5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156944" y="6362700"/>
            <a:ext cx="838200" cy="365125"/>
          </a:xfrm>
        </p:spPr>
        <p:txBody>
          <a:bodyPr/>
          <a:lstStyle/>
          <a:p>
            <a:fld id="{EA9EFE93-F287-4331-B820-9EE2079A43EA}" type="slidenum">
              <a:rPr lang="en-US" smtClean="0">
                <a:solidFill>
                  <a:prstClr val="white"/>
                </a:solidFill>
              </a:rPr>
              <a:pPr/>
              <a:t>32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683881" y="2279931"/>
            <a:ext cx="65584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2400" dirty="0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Os dados apresentados cobrem o período de </a:t>
            </a:r>
            <a:r>
              <a:rPr lang="pt-BR" sz="2400" dirty="0" err="1" smtClean="0">
                <a:solidFill>
                  <a:srgbClr val="0F6FC6">
                    <a:lumMod val="50000"/>
                  </a:srgb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jan</a:t>
            </a:r>
            <a:r>
              <a:rPr lang="pt-BR" sz="2400" dirty="0" smtClean="0">
                <a:solidFill>
                  <a:srgbClr val="0F6FC6">
                    <a:lumMod val="50000"/>
                  </a:srgb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/2014 – </a:t>
            </a:r>
            <a:r>
              <a:rPr lang="pt-BR" sz="2400" dirty="0" err="1" smtClean="0">
                <a:solidFill>
                  <a:srgbClr val="0F6FC6">
                    <a:lumMod val="50000"/>
                  </a:srgb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fev</a:t>
            </a:r>
            <a:r>
              <a:rPr lang="pt-BR" sz="2400" dirty="0" smtClean="0">
                <a:solidFill>
                  <a:srgbClr val="0F6FC6">
                    <a:lumMod val="50000"/>
                  </a:srgb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/2015 </a:t>
            </a:r>
            <a:r>
              <a:rPr lang="pt-BR" sz="2400" dirty="0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 contêm informações de até </a:t>
            </a:r>
            <a:r>
              <a:rPr lang="pt-BR" sz="2400" dirty="0" smtClean="0">
                <a:solidFill>
                  <a:srgbClr val="0F6FC6">
                    <a:lumMod val="50000"/>
                  </a:srgb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13 empresas</a:t>
            </a:r>
          </a:p>
        </p:txBody>
      </p:sp>
      <p:sp>
        <p:nvSpPr>
          <p:cNvPr id="14" name="Elipse 13"/>
          <p:cNvSpPr/>
          <p:nvPr/>
        </p:nvSpPr>
        <p:spPr>
          <a:xfrm>
            <a:off x="1258262" y="1303527"/>
            <a:ext cx="22860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683881" y="1181667"/>
            <a:ext cx="65584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2400" dirty="0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Este é um relatório sintético onde são apresentados indicadores selecionados</a:t>
            </a:r>
          </a:p>
        </p:txBody>
      </p:sp>
      <p:sp>
        <p:nvSpPr>
          <p:cNvPr id="19" name="Elipse 18"/>
          <p:cNvSpPr/>
          <p:nvPr/>
        </p:nvSpPr>
        <p:spPr>
          <a:xfrm>
            <a:off x="1258262" y="2407393"/>
            <a:ext cx="22860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683881" y="3721150"/>
            <a:ext cx="65584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2400" dirty="0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 responsável pelo envio dos dados para a Fipe também irá receber todos os indicadores e dados de mercado consolidados em Excel</a:t>
            </a:r>
          </a:p>
        </p:txBody>
      </p:sp>
      <p:sp>
        <p:nvSpPr>
          <p:cNvPr id="9" name="Elipse 8"/>
          <p:cNvSpPr/>
          <p:nvPr/>
        </p:nvSpPr>
        <p:spPr>
          <a:xfrm>
            <a:off x="1258262" y="3848612"/>
            <a:ext cx="22860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05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399" y="278423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pt-BR" sz="3100" dirty="0" smtClean="0"/>
              <a:t/>
            </a:r>
            <a:br>
              <a:rPr lang="pt-BR" sz="3100" dirty="0" smtClean="0"/>
            </a:br>
            <a:r>
              <a:rPr lang="pt-BR" sz="2700" dirty="0" smtClean="0"/>
              <a:t>Unidades Lançadas</a:t>
            </a:r>
            <a:r>
              <a:rPr lang="pt-BR" sz="3600" dirty="0">
                <a:solidFill>
                  <a:srgbClr val="FF0000"/>
                </a:solidFill>
              </a:rPr>
              <a:t/>
            </a:r>
            <a:br>
              <a:rPr lang="pt-BR" sz="3600" dirty="0">
                <a:solidFill>
                  <a:srgbClr val="FF0000"/>
                </a:solidFill>
              </a:rPr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86798" y="6362700"/>
            <a:ext cx="308345" cy="495300"/>
          </a:xfrm>
        </p:spPr>
        <p:txBody>
          <a:bodyPr/>
          <a:lstStyle/>
          <a:p>
            <a:fld id="{EA9EFE93-F287-4331-B820-9EE2079A43EA}" type="slidenum">
              <a:rPr lang="en-US" smtClean="0">
                <a:solidFill>
                  <a:prstClr val="white"/>
                </a:solidFill>
              </a:rPr>
              <a:pPr/>
              <a:t>33</a:t>
            </a:fld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8" name="Gráfico 7"/>
          <p:cNvGraphicFramePr>
            <a:graphicFrameLocks/>
          </p:cNvGraphicFramePr>
          <p:nvPr>
            <p:extLst/>
          </p:nvPr>
        </p:nvGraphicFramePr>
        <p:xfrm>
          <a:off x="783771" y="1190730"/>
          <a:ext cx="8044544" cy="45678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4115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0954" y="342901"/>
            <a:ext cx="7772400" cy="639762"/>
          </a:xfrm>
        </p:spPr>
        <p:txBody>
          <a:bodyPr>
            <a:normAutofit/>
          </a:bodyPr>
          <a:lstStyle/>
          <a:p>
            <a:r>
              <a:rPr lang="pt-BR" dirty="0" smtClean="0"/>
              <a:t>VGV Lançado (R$ bilhões)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63354" y="6362700"/>
            <a:ext cx="331790" cy="495300"/>
          </a:xfrm>
        </p:spPr>
        <p:txBody>
          <a:bodyPr/>
          <a:lstStyle/>
          <a:p>
            <a:fld id="{EA9EFE93-F287-4331-B820-9EE2079A43EA}" type="slidenum">
              <a:rPr lang="en-US" smtClean="0">
                <a:solidFill>
                  <a:prstClr val="white"/>
                </a:solidFill>
              </a:rPr>
              <a:pPr/>
              <a:t>34</a:t>
            </a:fld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10" name="Gráfico 9"/>
          <p:cNvGraphicFramePr>
            <a:graphicFrameLocks/>
          </p:cNvGraphicFramePr>
          <p:nvPr>
            <p:extLst/>
          </p:nvPr>
        </p:nvGraphicFramePr>
        <p:xfrm>
          <a:off x="890954" y="1138011"/>
          <a:ext cx="7946571" cy="4664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6745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0954" y="331764"/>
            <a:ext cx="7772400" cy="639762"/>
          </a:xfrm>
        </p:spPr>
        <p:txBody>
          <a:bodyPr>
            <a:normAutofit/>
          </a:bodyPr>
          <a:lstStyle/>
          <a:p>
            <a:r>
              <a:rPr lang="pt-BR" dirty="0" smtClean="0"/>
              <a:t>Unidades Vendidas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63354" y="6362700"/>
            <a:ext cx="331790" cy="354623"/>
          </a:xfrm>
        </p:spPr>
        <p:txBody>
          <a:bodyPr/>
          <a:lstStyle/>
          <a:p>
            <a:fld id="{EA9EFE93-F287-4331-B820-9EE2079A43EA}" type="slidenum">
              <a:rPr lang="en-US" smtClean="0">
                <a:solidFill>
                  <a:prstClr val="white"/>
                </a:solidFill>
              </a:rPr>
              <a:pPr/>
              <a:t>35</a:t>
            </a:fld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8" name="Gráfico 7"/>
          <p:cNvGraphicFramePr>
            <a:graphicFrameLocks/>
          </p:cNvGraphicFramePr>
          <p:nvPr>
            <p:extLst/>
          </p:nvPr>
        </p:nvGraphicFramePr>
        <p:xfrm>
          <a:off x="890954" y="1178354"/>
          <a:ext cx="7980903" cy="4569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9259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0953" y="342901"/>
            <a:ext cx="7772400" cy="639762"/>
          </a:xfrm>
        </p:spPr>
        <p:txBody>
          <a:bodyPr>
            <a:normAutofit/>
          </a:bodyPr>
          <a:lstStyle/>
          <a:p>
            <a:r>
              <a:rPr lang="pt-BR" dirty="0" smtClean="0"/>
              <a:t>Valor das Vendas (R$ bilhões)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63352" y="6362700"/>
            <a:ext cx="331791" cy="372208"/>
          </a:xfrm>
        </p:spPr>
        <p:txBody>
          <a:bodyPr/>
          <a:lstStyle/>
          <a:p>
            <a:fld id="{EA9EFE93-F287-4331-B820-9EE2079A43EA}" type="slidenum">
              <a:rPr lang="en-US" smtClean="0">
                <a:solidFill>
                  <a:prstClr val="white"/>
                </a:solidFill>
              </a:rPr>
              <a:pPr/>
              <a:t>36</a:t>
            </a:fld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9" name="Gráfico 8"/>
          <p:cNvGraphicFramePr>
            <a:graphicFrameLocks/>
          </p:cNvGraphicFramePr>
          <p:nvPr>
            <p:extLst/>
          </p:nvPr>
        </p:nvGraphicFramePr>
        <p:xfrm>
          <a:off x="890953" y="1211262"/>
          <a:ext cx="7946571" cy="45690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0557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0954" y="267581"/>
            <a:ext cx="7772400" cy="795972"/>
          </a:xfrm>
        </p:spPr>
        <p:txBody>
          <a:bodyPr>
            <a:normAutofit/>
          </a:bodyPr>
          <a:lstStyle/>
          <a:p>
            <a:r>
              <a:rPr lang="pt-BR" dirty="0" smtClean="0"/>
              <a:t>Total de unidades ofertadas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63354" y="6362700"/>
            <a:ext cx="480646" cy="495300"/>
          </a:xfrm>
        </p:spPr>
        <p:txBody>
          <a:bodyPr/>
          <a:lstStyle/>
          <a:p>
            <a:fld id="{EA9EFE93-F287-4331-B820-9EE2079A43EA}" type="slidenum">
              <a:rPr lang="en-US" smtClean="0">
                <a:solidFill>
                  <a:prstClr val="white"/>
                </a:solidFill>
              </a:rPr>
              <a:pPr/>
              <a:t>37</a:t>
            </a:fld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8" name="Gráfico 7"/>
          <p:cNvGraphicFramePr>
            <a:graphicFrameLocks/>
          </p:cNvGraphicFramePr>
          <p:nvPr>
            <p:extLst/>
          </p:nvPr>
        </p:nvGraphicFramePr>
        <p:xfrm>
          <a:off x="890954" y="1205293"/>
          <a:ext cx="7980903" cy="45967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559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0954" y="353684"/>
            <a:ext cx="7772400" cy="639762"/>
          </a:xfrm>
        </p:spPr>
        <p:txBody>
          <a:bodyPr>
            <a:normAutofit/>
          </a:bodyPr>
          <a:lstStyle/>
          <a:p>
            <a:r>
              <a:rPr lang="pt-BR" dirty="0" smtClean="0"/>
              <a:t>Vendas/Oferta (unidades)</a:t>
            </a:r>
            <a:endParaRPr lang="pt-BR" b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38</a:t>
            </a:fld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/>
          </p:nvPr>
        </p:nvGraphicFramePr>
        <p:xfrm>
          <a:off x="1058397" y="5213541"/>
          <a:ext cx="1983741" cy="209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3741"/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u="none" strike="noStrike" dirty="0" smtClean="0">
                          <a:effectLst/>
                        </a:rPr>
                        <a:t>Média últimos 12 meses: 10%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Gráfico 12"/>
          <p:cNvGraphicFramePr>
            <a:graphicFrameLocks/>
          </p:cNvGraphicFramePr>
          <p:nvPr>
            <p:extLst/>
          </p:nvPr>
        </p:nvGraphicFramePr>
        <p:xfrm>
          <a:off x="890954" y="903514"/>
          <a:ext cx="7973912" cy="39297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8587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75605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pt-BR" dirty="0" err="1" smtClean="0"/>
              <a:t>Distratos</a:t>
            </a:r>
            <a:r>
              <a:rPr lang="pt-BR" dirty="0" smtClean="0"/>
              <a:t>/Entregas (unidades)</a:t>
            </a:r>
            <a:r>
              <a:rPr lang="pt-BR" sz="1800" b="0" dirty="0" smtClean="0"/>
              <a:t/>
            </a:r>
            <a:br>
              <a:rPr lang="pt-BR" sz="1800" b="0" dirty="0" smtClean="0"/>
            </a:br>
            <a:r>
              <a:rPr lang="pt-BR" sz="1800" b="0" dirty="0" smtClean="0"/>
              <a:t>[Média móvel de 3 meses]</a:t>
            </a:r>
            <a:endParaRPr lang="pt-BR" b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39</a:t>
            </a:fld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/>
          </p:nvPr>
        </p:nvGraphicFramePr>
        <p:xfrm>
          <a:off x="1003298" y="5190155"/>
          <a:ext cx="3013529" cy="209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13529"/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u="none" strike="noStrike" dirty="0">
                          <a:effectLst/>
                        </a:rPr>
                        <a:t>Acumulado </a:t>
                      </a:r>
                      <a:r>
                        <a:rPr lang="pt-BR" sz="1100" b="0" u="none" strike="noStrike" dirty="0" smtClean="0">
                          <a:effectLst/>
                        </a:rPr>
                        <a:t>últimos</a:t>
                      </a:r>
                      <a:r>
                        <a:rPr lang="pt-BR" sz="1100" b="0" u="none" strike="noStrike" baseline="0" dirty="0" smtClean="0">
                          <a:effectLst/>
                        </a:rPr>
                        <a:t> 12 meses: 24%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Gráfico 11"/>
          <p:cNvGraphicFramePr>
            <a:graphicFrameLocks/>
          </p:cNvGraphicFramePr>
          <p:nvPr>
            <p:extLst/>
          </p:nvPr>
        </p:nvGraphicFramePr>
        <p:xfrm>
          <a:off x="867508" y="1115367"/>
          <a:ext cx="8004349" cy="3815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CaixaDeTexto 12"/>
          <p:cNvSpPr txBox="1"/>
          <p:nvPr/>
        </p:nvSpPr>
        <p:spPr>
          <a:xfrm>
            <a:off x="914400" y="5840139"/>
            <a:ext cx="7772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900" dirty="0" smtClean="0">
                <a:solidFill>
                  <a:prstClr val="black"/>
                </a:solidFill>
                <a:latin typeface="Trebuchet MS"/>
                <a:cs typeface="+mn-cs"/>
              </a:rPr>
              <a:t>Obs.: Duas empresas foram retiradas da consolidação desse indicador por não apresentarem dados consistentes para todo o período da análise.</a:t>
            </a:r>
          </a:p>
        </p:txBody>
      </p:sp>
    </p:spTree>
    <p:extLst>
      <p:ext uri="{BB962C8B-B14F-4D97-AF65-F5344CB8AC3E}">
        <p14:creationId xmlns:p14="http://schemas.microsoft.com/office/powerpoint/2010/main" val="228140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56351"/>
            <a:ext cx="7397750" cy="4349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4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Pauta</a:t>
            </a:r>
            <a:endParaRPr lang="en-US" sz="24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620688"/>
            <a:ext cx="8624887" cy="4512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>
                <a:latin typeface="BlissL" panose="02000506030000020004" pitchFamily="2" charset="0"/>
              </a:rPr>
              <a:t>Atualizações</a:t>
            </a:r>
            <a:r>
              <a:rPr lang="pt-BR" sz="1700" dirty="0">
                <a:latin typeface="BlissL" panose="02000506030000020004" pitchFamily="2" charset="0"/>
              </a:rPr>
              <a:t> – </a:t>
            </a:r>
            <a:r>
              <a:rPr lang="pt-BR" sz="1700" dirty="0" smtClean="0">
                <a:latin typeface="BlissL" panose="02000506030000020004" pitchFamily="2" charset="0"/>
              </a:rPr>
              <a:t>16h </a:t>
            </a:r>
            <a:r>
              <a:rPr lang="pt-BR" sz="1700" dirty="0">
                <a:latin typeface="BlissL" panose="02000506030000020004" pitchFamily="2" charset="0"/>
              </a:rPr>
              <a:t>às </a:t>
            </a:r>
            <a:r>
              <a:rPr lang="pt-BR" sz="1700" dirty="0" smtClean="0">
                <a:latin typeface="BlissL" panose="02000506030000020004" pitchFamily="2" charset="0"/>
              </a:rPr>
              <a:t>16:30h</a:t>
            </a: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IFRS- POC – mudança na contabilização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Modelo de Vendas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Discussão sobre </a:t>
            </a:r>
            <a:r>
              <a:rPr lang="pt-BR" sz="1700" b="1" dirty="0" err="1" smtClean="0">
                <a:latin typeface="BlissL" panose="02000506030000020004" pitchFamily="2" charset="0"/>
              </a:rPr>
              <a:t>Funding</a:t>
            </a:r>
            <a:r>
              <a:rPr lang="pt-BR" sz="1700" b="1" dirty="0" smtClean="0">
                <a:latin typeface="BlissL" panose="02000506030000020004" pitchFamily="2" charset="0"/>
              </a:rPr>
              <a:t> com Luiz Antônio França </a:t>
            </a:r>
            <a:r>
              <a:rPr lang="pt-BR" sz="1700" dirty="0" smtClean="0">
                <a:latin typeface="BlissL" panose="02000506030000020004" pitchFamily="2" charset="0"/>
              </a:rPr>
              <a:t>– 16:30h às 17:30h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Exigibilidade, Mapa 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Enquadramento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Modelo de Negócios – Repasse na Planta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Alternativas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>
                <a:latin typeface="BlissL" panose="02000506030000020004" pitchFamily="2" charset="0"/>
              </a:rPr>
              <a:t>Informações FIPE – apresentação de relatório </a:t>
            </a:r>
            <a:r>
              <a:rPr lang="pt-BR" sz="1700" dirty="0">
                <a:latin typeface="BlissL" panose="02000506030000020004" pitchFamily="2" charset="0"/>
              </a:rPr>
              <a:t>– </a:t>
            </a:r>
            <a:r>
              <a:rPr lang="pt-BR" sz="1700" dirty="0" smtClean="0">
                <a:latin typeface="BlissL" panose="02000506030000020004" pitchFamily="2" charset="0"/>
              </a:rPr>
              <a:t>17:30h </a:t>
            </a:r>
            <a:r>
              <a:rPr lang="pt-BR" sz="1700" dirty="0">
                <a:latin typeface="BlissL" panose="02000506030000020004" pitchFamily="2" charset="0"/>
              </a:rPr>
              <a:t>às </a:t>
            </a:r>
            <a:r>
              <a:rPr lang="pt-BR" sz="1700" dirty="0" smtClean="0">
                <a:latin typeface="BlissL" panose="02000506030000020004" pitchFamily="2" charset="0"/>
              </a:rPr>
              <a:t>18h 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dirty="0">
                <a:latin typeface="BlissL" panose="02000506030000020004" pitchFamily="2" charset="0"/>
              </a:rPr>
              <a:t> 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</a:t>
            </a: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Financeiro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3182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75604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pt-BR" dirty="0" err="1" smtClean="0"/>
              <a:t>Distratos</a:t>
            </a:r>
            <a:r>
              <a:rPr lang="pt-BR" dirty="0" smtClean="0"/>
              <a:t>/Oferta (unidades)</a:t>
            </a:r>
            <a:r>
              <a:rPr lang="pt-BR" sz="1800" b="0" dirty="0" smtClean="0"/>
              <a:t/>
            </a:r>
            <a:br>
              <a:rPr lang="pt-BR" sz="1800" b="0" dirty="0" smtClean="0"/>
            </a:br>
            <a:r>
              <a:rPr lang="pt-BR" sz="1800" b="0" dirty="0" smtClean="0"/>
              <a:t>[Média móvel de 3 meses]</a:t>
            </a:r>
            <a:endParaRPr lang="pt-BR" b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40</a:t>
            </a:fld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/>
          </p:nvPr>
        </p:nvGraphicFramePr>
        <p:xfrm>
          <a:off x="1069451" y="5230845"/>
          <a:ext cx="2577263" cy="209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77263"/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u="none" strike="noStrike" dirty="0">
                          <a:effectLst/>
                        </a:rPr>
                        <a:t>Acumulado </a:t>
                      </a:r>
                      <a:r>
                        <a:rPr lang="pt-BR" sz="1100" b="0" u="none" strike="noStrike" dirty="0" smtClean="0">
                          <a:effectLst/>
                        </a:rPr>
                        <a:t>últimos</a:t>
                      </a:r>
                      <a:r>
                        <a:rPr lang="pt-BR" sz="1100" b="0" u="none" strike="noStrike" baseline="0" dirty="0" smtClean="0">
                          <a:effectLst/>
                        </a:rPr>
                        <a:t> 12 meses</a:t>
                      </a:r>
                      <a:r>
                        <a:rPr lang="pt-BR" sz="1100" b="0" u="none" strike="noStrike" dirty="0" smtClean="0">
                          <a:effectLst/>
                        </a:rPr>
                        <a:t>: 3,0%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Gráfico 11"/>
          <p:cNvGraphicFramePr>
            <a:graphicFrameLocks/>
          </p:cNvGraphicFramePr>
          <p:nvPr>
            <p:extLst/>
          </p:nvPr>
        </p:nvGraphicFramePr>
        <p:xfrm>
          <a:off x="914400" y="1077156"/>
          <a:ext cx="7992625" cy="38214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914400" y="5894568"/>
            <a:ext cx="7772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900" dirty="0" smtClean="0">
                <a:solidFill>
                  <a:prstClr val="black"/>
                </a:solidFill>
                <a:latin typeface="Trebuchet MS"/>
                <a:cs typeface="+mn-cs"/>
              </a:rPr>
              <a:t>Obs.: Duas empresas foram retiradas da consolidação desse indicador por não apresentarem dados consistentes para todo o período da análise.</a:t>
            </a:r>
          </a:p>
        </p:txBody>
      </p:sp>
    </p:spTree>
    <p:extLst>
      <p:ext uri="{BB962C8B-B14F-4D97-AF65-F5344CB8AC3E}">
        <p14:creationId xmlns:p14="http://schemas.microsoft.com/office/powerpoint/2010/main" val="396806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0165" y="497571"/>
            <a:ext cx="7772400" cy="631208"/>
          </a:xfrm>
        </p:spPr>
        <p:txBody>
          <a:bodyPr>
            <a:normAutofit fontScale="90000"/>
          </a:bodyPr>
          <a:lstStyle/>
          <a:p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dirty="0" smtClean="0"/>
              <a:t>Taxa de Inadimplência </a:t>
            </a:r>
            <a:r>
              <a:rPr lang="pt-BR" sz="2700" dirty="0" smtClean="0"/>
              <a:t/>
            </a:r>
            <a:br>
              <a:rPr lang="pt-BR" sz="2700" dirty="0" smtClean="0"/>
            </a:br>
            <a:r>
              <a:rPr lang="pt-BR" sz="1800" b="0" dirty="0"/>
              <a:t>[</a:t>
            </a:r>
            <a:r>
              <a:rPr lang="pt-BR" sz="1800" b="0" dirty="0" smtClean="0"/>
              <a:t>Saldo </a:t>
            </a:r>
            <a:r>
              <a:rPr lang="pt-BR" sz="1800" b="0" dirty="0"/>
              <a:t>em atraso </a:t>
            </a:r>
            <a:r>
              <a:rPr lang="pt-BR" sz="1800" b="0" dirty="0" smtClean="0"/>
              <a:t>potencial (R$)/</a:t>
            </a:r>
            <a:r>
              <a:rPr lang="pt-BR" sz="1800" b="0" dirty="0"/>
              <a:t>Saldo </a:t>
            </a:r>
            <a:r>
              <a:rPr lang="pt-BR" sz="1800" b="0" dirty="0" smtClean="0"/>
              <a:t>credor (R$)]</a:t>
            </a:r>
            <a:r>
              <a:rPr lang="pt-BR" sz="1800" dirty="0">
                <a:solidFill>
                  <a:srgbClr val="FF0000"/>
                </a:solidFill>
              </a:rPr>
              <a:t/>
            </a:r>
            <a:br>
              <a:rPr lang="pt-BR" sz="1800" dirty="0">
                <a:solidFill>
                  <a:srgbClr val="FF0000"/>
                </a:solidFill>
              </a:rPr>
            </a:br>
            <a:r>
              <a:rPr lang="pt-BR" sz="1800" dirty="0" smtClean="0">
                <a:solidFill>
                  <a:srgbClr val="FF0000"/>
                </a:solidFill>
              </a:rPr>
              <a:t/>
            </a:r>
            <a:br>
              <a:rPr lang="pt-BR" sz="1800" dirty="0" smtClean="0">
                <a:solidFill>
                  <a:srgbClr val="FF0000"/>
                </a:solidFill>
              </a:rPr>
            </a:br>
            <a:endParaRPr lang="pt-BR" sz="1800" dirty="0">
              <a:solidFill>
                <a:srgbClr val="FF0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FE93-F287-4331-B820-9EE2079A43EA}" type="slidenum">
              <a:rPr lang="en-US" smtClean="0">
                <a:solidFill>
                  <a:prstClr val="white"/>
                </a:solidFill>
              </a:rPr>
              <a:pPr/>
              <a:t>41</a:t>
            </a:fld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/>
          </p:nvPr>
        </p:nvGraphicFramePr>
        <p:xfrm>
          <a:off x="1004135" y="5246199"/>
          <a:ext cx="1986085" cy="419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6471"/>
                <a:gridCol w="809614"/>
              </a:tblGrid>
              <a:tr h="209550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100" b="0" u="none" strike="noStrike" dirty="0" smtClean="0">
                          <a:effectLst/>
                        </a:rPr>
                        <a:t>Média</a:t>
                      </a:r>
                      <a:r>
                        <a:rPr lang="pt-BR" sz="1100" b="0" u="none" strike="noStrike" baseline="0" dirty="0" smtClean="0">
                          <a:effectLst/>
                        </a:rPr>
                        <a:t> últimos 12 meses</a:t>
                      </a:r>
                      <a:r>
                        <a:rPr lang="pt-BR" sz="1100" b="0" u="none" strike="noStrike" dirty="0" smtClean="0">
                          <a:effectLst/>
                        </a:rPr>
                        <a:t>: 12%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Gráfico 14"/>
          <p:cNvGraphicFramePr>
            <a:graphicFrameLocks/>
          </p:cNvGraphicFramePr>
          <p:nvPr>
            <p:extLst/>
          </p:nvPr>
        </p:nvGraphicFramePr>
        <p:xfrm>
          <a:off x="914400" y="1104502"/>
          <a:ext cx="7979229" cy="38484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914400" y="5894568"/>
            <a:ext cx="7772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900" dirty="0" smtClean="0">
                <a:solidFill>
                  <a:prstClr val="black"/>
                </a:solidFill>
                <a:latin typeface="Trebuchet MS"/>
                <a:cs typeface="+mn-cs"/>
              </a:rPr>
              <a:t>Obs.: Três empresas foram retiradas da consolidação desse indicador por não apresentarem dados consistentes para todo o período da análise.</a:t>
            </a:r>
          </a:p>
        </p:txBody>
      </p:sp>
    </p:spTree>
    <p:extLst>
      <p:ext uri="{BB962C8B-B14F-4D97-AF65-F5344CB8AC3E}">
        <p14:creationId xmlns:p14="http://schemas.microsoft.com/office/powerpoint/2010/main" val="271708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959429" y="2191260"/>
            <a:ext cx="631767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b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Eduardo Zylberstajn</a:t>
            </a:r>
            <a:endParaRPr lang="pt-BR" b="1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ezylberstajn@fipe.org.br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b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Bruno Oliva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boliva@fipe.org.br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b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Alison Oliveira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pt-BR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lison.oliveira@fipe.org.br</a:t>
            </a:r>
            <a:endParaRPr lang="pt-BR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2400" b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(11) 3767-1764</a:t>
            </a:r>
            <a:endParaRPr lang="pt-BR" sz="2400" b="1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Imagem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247" y="318655"/>
            <a:ext cx="1409700" cy="12192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528" y="548089"/>
            <a:ext cx="3327262" cy="76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14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611560" y="1988840"/>
            <a:ext cx="7697787" cy="157991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pt-BR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algn="ctr" defTabSz="914145" hangingPunct="0"/>
            <a:r>
              <a:rPr lang="pt-BR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Atualizações</a:t>
            </a:r>
          </a:p>
          <a:p>
            <a:pPr algn="ctr" defTabSz="914145" hangingPunct="0"/>
            <a:r>
              <a:rPr lang="pt-BR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IFRS, Modelo de Vendas</a:t>
            </a:r>
            <a:endParaRPr lang="pt-BR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7981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41393"/>
            <a:ext cx="8696325" cy="3795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Atualizações </a:t>
            </a: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251520" y="692696"/>
            <a:ext cx="8624887" cy="5558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PMCMV3</a:t>
            </a:r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PMCMV2 – alinhamentos necessários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Faixa 1 FAR– pagamentos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Faixa 1 FGTS -  desenho</a:t>
            </a: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>
                <a:latin typeface="BlissL" panose="02000506030000020004" pitchFamily="2" charset="0"/>
              </a:rPr>
              <a:t>Adequação da contabilidade ao IFRS </a:t>
            </a:r>
            <a:r>
              <a:rPr lang="pt-BR" sz="1700" dirty="0">
                <a:latin typeface="BlissL" panose="02000506030000020004" pitchFamily="2" charset="0"/>
              </a:rPr>
              <a:t>– 2016/2017 -  reunião 9/4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IFRS flexível, com reconhecimento das receitas ao final ou ao longo do tempo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b="1" dirty="0">
                <a:latin typeface="BlissL" panose="02000506030000020004" pitchFamily="2" charset="0"/>
              </a:rPr>
              <a:t>Prioridade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700" b="1" dirty="0">
                <a:latin typeface="BlissL" panose="02000506030000020004" pitchFamily="2" charset="0"/>
              </a:rPr>
              <a:t>Método dentro </a:t>
            </a:r>
            <a:r>
              <a:rPr lang="pt-BR" sz="1700" dirty="0">
                <a:latin typeface="BlissL" panose="02000506030000020004" pitchFamily="2" charset="0"/>
              </a:rPr>
              <a:t>do IFRS sem conflitos com IBRACON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Se possível, uso de sistema com reconhecimento das receitas ao longo do tempo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Reunião 5ª-feira, 23/4 para consenso de posicionamento para ABRASCA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Reunião com IBRACON via ABRASCA até o final de abril</a:t>
            </a: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endParaRPr lang="pt-BR" sz="1700" b="1" dirty="0">
              <a:latin typeface="BlissL" panose="02000506030000020004" pitchFamily="2" charset="0"/>
            </a:endParaRPr>
          </a:p>
          <a:p>
            <a:r>
              <a:rPr lang="pt-BR" sz="1700" b="1" dirty="0">
                <a:latin typeface="BlissL" panose="02000506030000020004" pitchFamily="2" charset="0"/>
              </a:rPr>
              <a:t>PL 178 </a:t>
            </a:r>
            <a:r>
              <a:rPr lang="pt-BR" sz="1700" dirty="0">
                <a:latin typeface="BlissL" panose="02000506030000020004" pitchFamily="2" charset="0"/>
              </a:rPr>
              <a:t>-  no Senado - período de tolerância, multa sobre valores </a:t>
            </a:r>
            <a:r>
              <a:rPr lang="pt-BR" sz="1700" dirty="0" smtClean="0">
                <a:latin typeface="BlissL" panose="02000506030000020004" pitchFamily="2" charset="0"/>
              </a:rPr>
              <a:t>pagos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>
                <a:latin typeface="BlissL" panose="02000506030000020004" pitchFamily="2" charset="0"/>
              </a:rPr>
              <a:t>Audiência Pública </a:t>
            </a:r>
            <a:r>
              <a:rPr lang="pt-BR" sz="1700" dirty="0">
                <a:latin typeface="BlissL" panose="02000506030000020004" pitchFamily="2" charset="0"/>
              </a:rPr>
              <a:t>no Comitê de Direitos do Consumidor na Câmara dos Deputados sobre supostos abusos cometidos pelo setor  - Dep. Ely Correia Filho 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endParaRPr lang="pt-BR" sz="1700" b="1" dirty="0">
              <a:latin typeface="BlissL" panose="02000506030000020004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5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2</a:t>
            </a:r>
          </a:p>
        </p:txBody>
      </p:sp>
      <p:sp>
        <p:nvSpPr>
          <p:cNvPr id="11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Financeiro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1713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92696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sz="1700" b="1" dirty="0" smtClean="0">
                <a:latin typeface="BlissL" panose="02000506030000020004" pitchFamily="2" charset="0"/>
              </a:rPr>
              <a:t>PL  7699/2006 – Acessibilidade</a:t>
            </a:r>
          </a:p>
          <a:p>
            <a:pPr lvl="0"/>
            <a:endParaRPr lang="pt-BR" sz="1700" b="1" dirty="0" smtClean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Reserva de </a:t>
            </a:r>
            <a:r>
              <a:rPr lang="pt-BR" sz="1700" dirty="0">
                <a:latin typeface="BlissL" panose="02000506030000020004" pitchFamily="2" charset="0"/>
              </a:rPr>
              <a:t>3% de unidades para PNE 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Obras </a:t>
            </a:r>
            <a:r>
              <a:rPr lang="pt-BR" sz="1700" dirty="0">
                <a:latin typeface="BlissL" panose="02000506030000020004" pitchFamily="2" charset="0"/>
              </a:rPr>
              <a:t>de adaptação nas unidades não adaptadas sem repasse de custos aos </a:t>
            </a:r>
            <a:r>
              <a:rPr lang="pt-BR" sz="1700" dirty="0" smtClean="0">
                <a:latin typeface="BlissL" panose="02000506030000020004" pitchFamily="2" charset="0"/>
              </a:rPr>
              <a:t>clientes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Prazo de transição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>
                <a:latin typeface="BlissL" panose="02000506030000020004" pitchFamily="2" charset="0"/>
              </a:rPr>
              <a:t>Registro Eletrônico  - </a:t>
            </a:r>
            <a:r>
              <a:rPr lang="pt-BR" sz="1700" dirty="0">
                <a:latin typeface="BlissL" panose="02000506030000020004" pitchFamily="2" charset="0"/>
              </a:rPr>
              <a:t>fluxo eletrônico de extrato (e não contrato) para Registro</a:t>
            </a:r>
            <a:r>
              <a:rPr lang="pt-BR" sz="1700" b="1" dirty="0">
                <a:latin typeface="BlissL" panose="02000506030000020004" pitchFamily="2" charset="0"/>
              </a:rPr>
              <a:t>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ARISP: Registro Eletrônico pronto em SP, ES, PE, RO, MS, MT, PA, SC e 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CETIP/ ARISP – OK – acompanhar bancos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1º registo já obtido pela Caixa - 4/dezembro - 1º RI de S. Paulo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Pilotos – 8º RI, 17º RI SP – PDG apresenta projeto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Plano de Registro Eletrônico no Feirão da Caixa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>
                <a:latin typeface="BlissL" panose="02000506030000020004" pitchFamily="2" charset="0"/>
              </a:rPr>
              <a:t>Prazos de garantia  - Propostas enviadas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Desde o Habite-se; diferentes de prazo de responsabilidade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altLang="pt-BR" sz="1700" dirty="0">
                <a:latin typeface="BlissL" panose="02000506030000020004" pitchFamily="2" charset="0"/>
              </a:rPr>
              <a:t>Controle da manutenção – custo para reclamante</a:t>
            </a:r>
          </a:p>
          <a:p>
            <a:pPr lvl="0"/>
            <a:endParaRPr lang="pt-BR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>
              <a:latin typeface="Calibri" panose="020F0502020204030204" pitchFamily="34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98995"/>
            <a:ext cx="8696325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lvl1pPr defTabSz="914145" eaLnBrk="1" latinLnBrk="0" hangingPunct="0">
              <a:lnSpc>
                <a:spcPct val="90000"/>
              </a:lnSpc>
              <a:buNone/>
              <a:defRPr sz="28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sz="2400" dirty="0" smtClean="0">
                <a:sym typeface="Arial" pitchFamily="34" charset="0"/>
              </a:rPr>
              <a:t>PL Acessibilidade – principais pontos apontados</a:t>
            </a:r>
            <a:endParaRPr lang="en-US" sz="2400" dirty="0">
              <a:sym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4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3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Financeiro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6456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26578" y="116632"/>
            <a:ext cx="7397750" cy="3795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en-US" sz="2000" dirty="0" err="1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Bancos</a:t>
            </a: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44477" y="653729"/>
            <a:ext cx="8624887" cy="608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Detalhamento </a:t>
            </a:r>
            <a:r>
              <a:rPr lang="pt-BR" sz="1700" dirty="0">
                <a:latin typeface="BlissL" panose="02000506030000020004" pitchFamily="2" charset="0"/>
              </a:rPr>
              <a:t>de campos crédito imobiliário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Padronização de cálculos – juros, correção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Desembolsos no final do dia, sem aplicação</a:t>
            </a:r>
          </a:p>
          <a:p>
            <a:endParaRPr lang="pt-BR" sz="1700" b="1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Reuniões e envios de sugestões -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Santander – agendamento de próxima reunião em curso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Itaú – agendamento de próxima reunião em curso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Bradesco – próxima reunião em 3/02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BB – reunião recente – acompanhamento para avanços. Próxima dia 5/02</a:t>
            </a:r>
            <a:endParaRPr lang="pt-BR" sz="1700" dirty="0">
              <a:latin typeface="BlissL" panose="02000506030000020004" pitchFamily="2" charset="0"/>
            </a:endParaRPr>
          </a:p>
          <a:p>
            <a:pPr lvl="1"/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>
                <a:latin typeface="BlissL" panose="02000506030000020004" pitchFamily="2" charset="0"/>
              </a:rPr>
              <a:t>Caixa </a:t>
            </a:r>
            <a:r>
              <a:rPr lang="pt-BR" sz="1700" dirty="0" smtClean="0">
                <a:latin typeface="BlissL" panose="02000506030000020004" pitchFamily="2" charset="0"/>
              </a:rPr>
              <a:t>– reuniões </a:t>
            </a:r>
            <a:r>
              <a:rPr lang="pt-BR" sz="1700" dirty="0">
                <a:latin typeface="BlissL" panose="02000506030000020004" pitchFamily="2" charset="0"/>
              </a:rPr>
              <a:t>agendamento de próxima reunião em curso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Banco de dados e relatório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Banco de dados: Mandar todos os dados com descrição de casos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Proposta de relatório: GT Tenda, MRV, Rossi, </a:t>
            </a:r>
            <a:r>
              <a:rPr lang="pt-BR" sz="1700" dirty="0" err="1" smtClean="0">
                <a:latin typeface="BlissL" panose="02000506030000020004" pitchFamily="2" charset="0"/>
              </a:rPr>
              <a:t>Cyrela</a:t>
            </a:r>
            <a:r>
              <a:rPr lang="pt-BR" sz="1700" dirty="0" smtClean="0">
                <a:latin typeface="BlissL" panose="02000506030000020004" pitchFamily="2" charset="0"/>
              </a:rPr>
              <a:t>, Tecnisa – enviada à Caixa, que agendará reunião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Caixa e BB – </a:t>
            </a:r>
            <a:r>
              <a:rPr lang="pt-BR" sz="1700" dirty="0" err="1" smtClean="0">
                <a:latin typeface="BlissL" panose="02000506030000020004" pitchFamily="2" charset="0"/>
              </a:rPr>
              <a:t>co-obrigação</a:t>
            </a:r>
            <a:r>
              <a:rPr lang="pt-BR" sz="1700" dirty="0" smtClean="0">
                <a:latin typeface="BlissL" panose="02000506030000020004" pitchFamily="2" charset="0"/>
              </a:rPr>
              <a:t> juros – comunicar adequadamente clientes, cobrá-los por &gt;=90 dias – </a:t>
            </a:r>
            <a:r>
              <a:rPr lang="pt-BR" sz="1700" dirty="0" err="1" smtClean="0">
                <a:latin typeface="BlissL" panose="02000506030000020004" pitchFamily="2" charset="0"/>
              </a:rPr>
              <a:t>ve</a:t>
            </a:r>
            <a:r>
              <a:rPr lang="pt-BR" sz="1700" dirty="0" smtClean="0">
                <a:latin typeface="BlissL" panose="02000506030000020004" pitchFamily="2" charset="0"/>
              </a:rPr>
              <a:t> anexo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>
                <a:latin typeface="BlissL" panose="02000506030000020004" pitchFamily="2" charset="0"/>
              </a:rPr>
              <a:t>Prefeituras de S. Paulo, </a:t>
            </a:r>
            <a:r>
              <a:rPr lang="pt-BR" sz="1700" b="1" dirty="0" smtClean="0">
                <a:latin typeface="BlissL" panose="02000506030000020004" pitchFamily="2" charset="0"/>
              </a:rPr>
              <a:t>RJ</a:t>
            </a:r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ITBI, IPTU – bases, cobrança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Viabilização de </a:t>
            </a:r>
            <a:r>
              <a:rPr lang="pt-BR" sz="1700" dirty="0" err="1">
                <a:latin typeface="BlissL" panose="02000506030000020004" pitchFamily="2" charset="0"/>
              </a:rPr>
              <a:t>PPPs</a:t>
            </a: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lvl="1"/>
            <a:endParaRPr lang="pt-BR" sz="1700" dirty="0" smtClean="0">
              <a:latin typeface="BlissL" panose="02000506030000020004" pitchFamily="2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3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Financeiro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5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4</a:t>
            </a:r>
            <a:endParaRPr lang="en-US" sz="105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9872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611560" y="1988840"/>
            <a:ext cx="7697787" cy="1087473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pt-BR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algn="ctr" defTabSz="914145" hangingPunct="0"/>
            <a:r>
              <a:rPr lang="pt-BR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Modelo </a:t>
            </a:r>
            <a:r>
              <a:rPr lang="pt-BR" sz="3200" dirty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de </a:t>
            </a:r>
            <a:r>
              <a:rPr lang="pt-BR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Vendas</a:t>
            </a:r>
            <a:endParaRPr lang="pt-BR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783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zNQeTi_Ck.vbpqwoF0GlQ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M_on_target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PM_on_target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Escritório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Escritório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36490</TotalTime>
  <Words>2554</Words>
  <Application>Microsoft Office PowerPoint</Application>
  <PresentationFormat>Apresentação na tela (4:3)</PresentationFormat>
  <Paragraphs>583</Paragraphs>
  <Slides>42</Slides>
  <Notes>15</Notes>
  <HiddenSlides>0</HiddenSlides>
  <MMClips>0</MMClips>
  <ScaleCrop>false</ScaleCrop>
  <HeadingPairs>
    <vt:vector size="8" baseType="variant">
      <vt:variant>
        <vt:lpstr>Fontes usadas</vt:lpstr>
      </vt:variant>
      <vt:variant>
        <vt:i4>10</vt:i4>
      </vt:variant>
      <vt:variant>
        <vt:lpstr>Tema</vt:lpstr>
      </vt:variant>
      <vt:variant>
        <vt:i4>3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56" baseType="lpstr">
      <vt:lpstr>Arial</vt:lpstr>
      <vt:lpstr>BlissEB</vt:lpstr>
      <vt:lpstr>BlissL</vt:lpstr>
      <vt:lpstr>Calibri</vt:lpstr>
      <vt:lpstr>Calibri Light</vt:lpstr>
      <vt:lpstr>Helvetica</vt:lpstr>
      <vt:lpstr>Segoe UI</vt:lpstr>
      <vt:lpstr>Segoe UI Semilight</vt:lpstr>
      <vt:lpstr>Trebuchet MS</vt:lpstr>
      <vt:lpstr>Wingdings</vt:lpstr>
      <vt:lpstr>Tema do Office</vt:lpstr>
      <vt:lpstr>PM_on_target</vt:lpstr>
      <vt:lpstr>1_PM_on_target</vt:lpstr>
      <vt:lpstr>Slide do think-cell</vt:lpstr>
      <vt:lpstr>Apresentação do PowerPoint</vt:lpstr>
      <vt:lpstr>Defesa da Concorrência </vt:lpstr>
      <vt:lpstr>Apresentação do PowerPoint</vt:lpstr>
      <vt:lpstr>Pauta</vt:lpstr>
      <vt:lpstr>Apresentação do PowerPoint</vt:lpstr>
      <vt:lpstr>Atualizações </vt:lpstr>
      <vt:lpstr>Apresentação do PowerPoint</vt:lpstr>
      <vt:lpstr>Bancos</vt:lpstr>
      <vt:lpstr>Apresentação do PowerPoint</vt:lpstr>
      <vt:lpstr>Apresentação do PowerPoint</vt:lpstr>
      <vt:lpstr>Modelo de vendas</vt:lpstr>
      <vt:lpstr>Modelo de vendas</vt:lpstr>
      <vt:lpstr>Modelo de vendas</vt:lpstr>
      <vt:lpstr>Apresentação do PowerPoint</vt:lpstr>
      <vt:lpstr>Distratos - Para minimizar efeitos de forma imediata </vt:lpstr>
      <vt:lpstr>Distratos - Para minimizar efeitos de forma imediata Piloto Cyrela Itaú </vt:lpstr>
      <vt:lpstr>Atualizações - Funding/ COFECI</vt:lpstr>
      <vt:lpstr>Apresentação do PowerPoint</vt:lpstr>
      <vt:lpstr>Apresentação do PowerPoint</vt:lpstr>
      <vt:lpstr>Premissas </vt:lpstr>
      <vt:lpstr>Etapas da Operação...</vt:lpstr>
      <vt:lpstr>Apresentação do PowerPoint</vt:lpstr>
      <vt:lpstr>Apresentação do PowerPoint</vt:lpstr>
      <vt:lpstr>Apresentação do PowerPoint</vt:lpstr>
      <vt:lpstr>Apresentação do PowerPoint</vt:lpstr>
      <vt:lpstr>Contrato Cyrela - PCV</vt:lpstr>
      <vt:lpstr>Contrato Terreno </vt:lpstr>
      <vt:lpstr>Contrato Obra</vt:lpstr>
      <vt:lpstr>Apresentação do PowerPoint</vt:lpstr>
      <vt:lpstr>Apresentação do PowerPoint</vt:lpstr>
      <vt:lpstr>Apresentação do PowerPoint</vt:lpstr>
      <vt:lpstr>Introdução</vt:lpstr>
      <vt:lpstr> Unidades Lançadas </vt:lpstr>
      <vt:lpstr>VGV Lançado (R$ bilhões)</vt:lpstr>
      <vt:lpstr>Unidades Vendidas</vt:lpstr>
      <vt:lpstr>Valor das Vendas (R$ bilhões)</vt:lpstr>
      <vt:lpstr>Total de unidades ofertadas </vt:lpstr>
      <vt:lpstr>Vendas/Oferta (unidades)</vt:lpstr>
      <vt:lpstr>Distratos/Entregas (unidades) [Média móvel de 3 meses]</vt:lpstr>
      <vt:lpstr>Distratos/Oferta (unidades) [Média móvel de 3 meses]</vt:lpstr>
      <vt:lpstr> Taxa de Inadimplência  [Saldo em atraso potencial (R$)/Saldo credor (R$)]  </vt:lpstr>
      <vt:lpstr>Apresentação do PowerPoint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Abrainc</cp:lastModifiedBy>
  <cp:revision>3197</cp:revision>
  <cp:lastPrinted>2014-08-22T11:18:02Z</cp:lastPrinted>
  <dcterms:created xsi:type="dcterms:W3CDTF">2009-08-13T21:08:28Z</dcterms:created>
  <dcterms:modified xsi:type="dcterms:W3CDTF">2015-04-15T18:42:01Z</dcterms:modified>
</cp:coreProperties>
</file>