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81" r:id="rId2"/>
    <p:sldId id="1179" r:id="rId3"/>
    <p:sldId id="1180" r:id="rId4"/>
    <p:sldId id="1356" r:id="rId5"/>
    <p:sldId id="1417" r:id="rId6"/>
    <p:sldId id="1429" r:id="rId7"/>
    <p:sldId id="1432" r:id="rId8"/>
    <p:sldId id="1431" r:id="rId9"/>
    <p:sldId id="1403" r:id="rId10"/>
    <p:sldId id="1375" r:id="rId11"/>
    <p:sldId id="1427" r:id="rId12"/>
    <p:sldId id="1428" r:id="rId13"/>
    <p:sldId id="1425" r:id="rId14"/>
    <p:sldId id="1430" r:id="rId1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03/06/2015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0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59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4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7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amara.leg.br/atividade-legislativa/webcamara/arquivos/recentes/videoArquivo?codSessao=52338#videoTitul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 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27/5/2015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690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u="sng" dirty="0" smtClean="0">
                <a:latin typeface="BlissL" panose="02000506030000020004" pitchFamily="2" charset="0"/>
              </a:rPr>
              <a:t>A </a:t>
            </a:r>
            <a:r>
              <a:rPr lang="pt-BR" sz="1700" b="1" u="sng" dirty="0">
                <a:latin typeface="BlissL" panose="02000506030000020004" pitchFamily="2" charset="0"/>
              </a:rPr>
              <a:t>questão consumerista </a:t>
            </a:r>
            <a:r>
              <a:rPr lang="pt-BR" sz="1700" b="1" dirty="0">
                <a:latin typeface="BlissL" panose="02000506030000020004" pitchFamily="2" charset="0"/>
              </a:rPr>
              <a:t>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valores e riscos muito </a:t>
            </a:r>
            <a:r>
              <a:rPr lang="pt-BR" sz="1700" dirty="0" smtClean="0">
                <a:latin typeface="BlissL" panose="02000506030000020004" pitchFamily="2" charset="0"/>
              </a:rPr>
              <a:t>elevados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Mudanças de chave: MRV,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RJ, outras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Alterações em </a:t>
            </a:r>
            <a:r>
              <a:rPr lang="pt-BR" sz="1700" dirty="0" smtClean="0">
                <a:latin typeface="BlissL" panose="02000506030000020004" pitchFamily="2" charset="0"/>
              </a:rPr>
              <a:t>procedimentos </a:t>
            </a:r>
            <a:r>
              <a:rPr lang="pt-BR" sz="1700" dirty="0">
                <a:latin typeface="BlissL" panose="02000506030000020004" pitchFamily="2" charset="0"/>
              </a:rPr>
              <a:t>– alinhamento com </a:t>
            </a:r>
            <a:r>
              <a:rPr lang="pt-BR" sz="1700" dirty="0" smtClean="0">
                <a:latin typeface="BlissL" panose="02000506030000020004" pitchFamily="2" charset="0"/>
              </a:rPr>
              <a:t>corretores</a:t>
            </a:r>
            <a:endParaRPr lang="pt-BR" sz="1700" b="1" u="sng" dirty="0" smtClean="0">
              <a:latin typeface="BlissL" panose="02000506030000020004" pitchFamily="2" charset="0"/>
            </a:endParaRPr>
          </a:p>
          <a:p>
            <a:endParaRPr lang="pt-BR" sz="1700" b="1" u="sng" dirty="0">
              <a:latin typeface="BlissL" panose="02000506030000020004" pitchFamily="2" charset="0"/>
            </a:endParaRPr>
          </a:p>
          <a:p>
            <a:endParaRPr lang="pt-BR" sz="1700" b="1" u="sng" dirty="0" smtClean="0">
              <a:latin typeface="BlissL" panose="02000506030000020004" pitchFamily="2" charset="0"/>
            </a:endParaRPr>
          </a:p>
          <a:p>
            <a:endParaRPr lang="pt-BR" sz="1700" b="1" u="sng" dirty="0">
              <a:latin typeface="BlissL" panose="02000506030000020004" pitchFamily="2" charset="0"/>
            </a:endParaRPr>
          </a:p>
          <a:p>
            <a:endParaRPr lang="pt-BR" sz="1700" b="1" u="sng" dirty="0" smtClean="0">
              <a:latin typeface="BlissL" panose="02000506030000020004" pitchFamily="2" charset="0"/>
            </a:endParaRPr>
          </a:p>
          <a:p>
            <a:r>
              <a:rPr lang="pt-BR" sz="1700" b="1" u="sng" dirty="0" smtClean="0">
                <a:latin typeface="BlissL" panose="02000506030000020004" pitchFamily="2" charset="0"/>
              </a:rPr>
              <a:t>A questão trabalhista </a:t>
            </a:r>
            <a:r>
              <a:rPr lang="pt-BR" sz="1700" b="1" dirty="0" smtClean="0">
                <a:latin typeface="BlissL" panose="02000506030000020004" pitchFamily="2" charset="0"/>
              </a:rPr>
              <a:t>–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smtClean="0">
                <a:latin typeface="BlissL" panose="02000506030000020004" pitchFamily="2" charset="0"/>
              </a:rPr>
              <a:t>sindicatos </a:t>
            </a:r>
            <a:r>
              <a:rPr lang="pt-BR" sz="1700" dirty="0">
                <a:latin typeface="BlissL" panose="02000506030000020004" pitchFamily="2" charset="0"/>
              </a:rPr>
              <a:t>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Cada empresa com suas definições – workshop em 30 dias?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Aperfeiçoamentos nas questões trabalhistas -  90 dias (JK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4493" y="2118401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1690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</a:t>
            </a:r>
            <a:r>
              <a:rPr lang="pt-BR" sz="1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Conselho Jurídico (25/4, 9/3), Conselho (17/4)</a:t>
            </a:r>
            <a:endParaRPr lang="en-US" sz="1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 das decisões de cada empresa; envolvimento </a:t>
            </a:r>
            <a:r>
              <a:rPr lang="pt-BR" sz="1700" dirty="0">
                <a:latin typeface="BlissL" panose="02000506030000020004" pitchFamily="2" charset="0"/>
              </a:rPr>
              <a:t>empresa a empresa </a:t>
            </a:r>
            <a:r>
              <a:rPr lang="pt-BR" sz="1700" dirty="0" smtClean="0">
                <a:latin typeface="BlissL" panose="02000506030000020004" pitchFamily="2" charset="0"/>
              </a:rPr>
              <a:t>com MP, TJ para </a:t>
            </a:r>
            <a:r>
              <a:rPr lang="pt-BR" sz="1700" dirty="0">
                <a:latin typeface="BlissL" panose="02000506030000020004" pitchFamily="2" charset="0"/>
              </a:rPr>
              <a:t>pacificação da questão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Alternativa: </a:t>
            </a:r>
            <a:r>
              <a:rPr lang="pt-BR" sz="1700" dirty="0" err="1">
                <a:latin typeface="BlissL" panose="02000506030000020004" pitchFamily="2" charset="0"/>
              </a:rPr>
              <a:t>macro-jurisdição</a:t>
            </a:r>
            <a:r>
              <a:rPr lang="pt-BR" sz="1700" dirty="0">
                <a:latin typeface="BlissL" panose="02000506030000020004" pitchFamily="2" charset="0"/>
              </a:rPr>
              <a:t> -  Associação Nacional de Magistrados </a:t>
            </a:r>
            <a:r>
              <a:rPr lang="pt-BR" sz="1700" dirty="0" smtClean="0">
                <a:latin typeface="BlissL" panose="02000506030000020004" pitchFamily="2" charset="0"/>
              </a:rPr>
              <a:t>Estaduais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ANAMAGES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Aproximação da Magistratura e contribuição na diminuição da cultura de litígios no país.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rodução </a:t>
            </a:r>
            <a:r>
              <a:rPr lang="pt-BR" sz="1700" dirty="0">
                <a:latin typeface="BlissL" panose="02000506030000020004" pitchFamily="2" charset="0"/>
              </a:rPr>
              <a:t>de enunciados, distribuídos para juízes (14 mil na base)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Encontros de 1 dia sobre temas específicos com 4 rep. da ANAMAGES e 4 do setor, sem imprensa.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ANAMAGES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Até 4 encontros para nosso setor em SP. 1º encontro - Corretagem.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</a:t>
            </a:r>
            <a:r>
              <a:rPr lang="pt-BR" sz="1700" dirty="0" smtClean="0">
                <a:latin typeface="BlissL" panose="02000506030000020004" pitchFamily="2" charset="0"/>
              </a:rPr>
              <a:t>iscussão organizada </a:t>
            </a:r>
            <a:r>
              <a:rPr lang="pt-BR" sz="1700" dirty="0">
                <a:latin typeface="BlissL" panose="02000506030000020004" pitchFamily="2" charset="0"/>
              </a:rPr>
              <a:t>e com algum </a:t>
            </a:r>
            <a:r>
              <a:rPr lang="pt-BR" sz="1700" dirty="0" smtClean="0">
                <a:latin typeface="BlissL" panose="02000506030000020004" pitchFamily="2" charset="0"/>
              </a:rPr>
              <a:t>controle; entendimentos </a:t>
            </a:r>
            <a:r>
              <a:rPr lang="pt-BR" sz="1700" dirty="0" err="1" smtClean="0">
                <a:latin typeface="BlissL" panose="02000506030000020004" pitchFamily="2" charset="0"/>
              </a:rPr>
              <a:t>orientativos</a:t>
            </a:r>
            <a:r>
              <a:rPr lang="pt-BR" sz="1700" dirty="0" smtClean="0">
                <a:latin typeface="BlissL" panose="02000506030000020004" pitchFamily="2" charset="0"/>
              </a:rPr>
              <a:t> para juízes.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Há o risco de algum entendimento não se alinhar plenamente com nossas expectativas.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Risco da inação é maior, já que as decisões continuam a ser definidas sem nossa participação.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Próximos </a:t>
            </a:r>
            <a:r>
              <a:rPr lang="pt-BR" sz="1700" b="1" dirty="0">
                <a:latin typeface="BlissL" panose="02000506030000020004" pitchFamily="2" charset="0"/>
              </a:rPr>
              <a:t>temas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, segurança jurídica nas aprovações?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Corretagem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TESE</a:t>
            </a:r>
            <a:r>
              <a:rPr lang="pt-BR" sz="1700" dirty="0">
                <a:latin typeface="BlissL" panose="02000506030000020004" pitchFamily="2" charset="0"/>
              </a:rPr>
              <a:t>: “É lícita a atribuição, ao adquirente de imóvel comercializado na planta, da responsabilidade pelo pagamento direto da comissão do corretor que intermediar o negócio.”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ANTÍTESE: “A responsabilidade pela remuneração do corretor do imóvel comercializado na planta é do incorporador” (evitado, propositalmente, o uso de redação inversa à da tese</a:t>
            </a:r>
            <a:r>
              <a:rPr lang="pt-BR" sz="1700" dirty="0" smtClean="0">
                <a:latin typeface="BlissL" panose="02000506030000020004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Datas</a:t>
            </a:r>
            <a:r>
              <a:rPr lang="pt-BR" sz="1700" dirty="0">
                <a:latin typeface="BlissL" panose="02000506030000020004" pitchFamily="2" charset="0"/>
              </a:rPr>
              <a:t>: dias 16 (3ª-feira), 18 (5ª-feira) ou 23/6 (3ª-feira). 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9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Outros assuntos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08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5197" y="908720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- PL  7699/2006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3% de unidades para PNE / custos da adaptação/ prazo de transição/ Faixa 2 PMCMV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Terceirização - PL 4330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Mais 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Lóssio</a:t>
            </a:r>
            <a:r>
              <a:rPr lang="pt-BR" sz="1700" dirty="0">
                <a:latin typeface="BlissL" panose="02000506030000020004" pitchFamily="2" charset="0"/>
              </a:rPr>
              <a:t> (valores a partir de R$ 200 mil + R$ 1,5 MM no 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Conselho Jurídico e Diretoria: posições contrárias à contratação a não ser com valores pouco significativos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Mudança </a:t>
            </a:r>
            <a:r>
              <a:rPr lang="pt-BR" sz="1700" b="1" dirty="0">
                <a:latin typeface="BlissL" panose="02000506030000020004" pitchFamily="2" charset="0"/>
              </a:rPr>
              <a:t>no Estatuto </a:t>
            </a:r>
            <a:r>
              <a:rPr lang="pt-BR" sz="1700" dirty="0">
                <a:latin typeface="BlissL" panose="02000506030000020004" pitchFamily="2" charset="0"/>
              </a:rPr>
              <a:t>– Assembleia em 12/6 –AGU - </a:t>
            </a:r>
            <a:r>
              <a:rPr lang="pt-BR" sz="1700" dirty="0" err="1">
                <a:latin typeface="BlissL" panose="02000506030000020004" pitchFamily="2" charset="0"/>
              </a:rPr>
              <a:t>ADINs</a:t>
            </a:r>
            <a:r>
              <a:rPr lang="pt-BR" sz="1700" dirty="0">
                <a:latin typeface="BlissL" panose="02000506030000020004" pitchFamily="2" charset="0"/>
              </a:rPr>
              <a:t> em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Crivos migrados para regimento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Dra</a:t>
            </a:r>
            <a:r>
              <a:rPr lang="pt-BR" sz="1700" dirty="0">
                <a:latin typeface="BlissL" panose="02000506030000020004" pitchFamily="2" charset="0"/>
              </a:rPr>
              <a:t> Érika: aprovação Diretoria e Assembleia por histórico, reputação e representatividade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COAF/COFECI</a:t>
            </a:r>
            <a:r>
              <a:rPr lang="pt-BR" sz="1700" dirty="0" smtClean="0">
                <a:latin typeface="BlissL" panose="02000506030000020004" pitchFamily="2" charset="0"/>
              </a:rPr>
              <a:t> - Decisão </a:t>
            </a:r>
            <a:r>
              <a:rPr lang="pt-BR" sz="1700" dirty="0">
                <a:latin typeface="BlissL" panose="02000506030000020004" pitchFamily="2" charset="0"/>
              </a:rPr>
              <a:t>16ª Vara – 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Acolhida a </a:t>
            </a:r>
            <a:r>
              <a:rPr lang="pt-BR" sz="1700" dirty="0">
                <a:latin typeface="BlissL" panose="02000506030000020004" pitchFamily="2" charset="0"/>
              </a:rPr>
              <a:t>nossa tese </a:t>
            </a:r>
            <a:r>
              <a:rPr lang="pt-BR" sz="1700" dirty="0" smtClean="0">
                <a:latin typeface="BlissL" panose="02000506030000020004" pitchFamily="2" charset="0"/>
              </a:rPr>
              <a:t>jurídica - Fl</a:t>
            </a:r>
            <a:r>
              <a:rPr lang="pt-BR" sz="1700" dirty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6, sem deferimento, por ora sobre liminar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smtClean="0">
                <a:latin typeface="BlissL" panose="02000506030000020004" pitchFamily="2" charset="0"/>
              </a:rPr>
              <a:t>...o </a:t>
            </a:r>
            <a:r>
              <a:rPr lang="pt-BR" sz="1700" i="1" dirty="0">
                <a:latin typeface="BlissL" panose="02000506030000020004" pitchFamily="2" charset="0"/>
              </a:rPr>
              <a:t>Sistema COFECI/CRECI não possui atribuição legal para regulamentar as obrigações e sanções estabelecidas pela Lei 9613/1998, referente ao setor econômico de incorporação imobiliária, devendo essa atividade ser realizada pelo próprio COAF, nos termos do art. 10, inciso IV da Lei 9613/1998</a:t>
            </a:r>
            <a:r>
              <a:rPr lang="pt-BR" sz="1700" i="1" dirty="0" smtClean="0">
                <a:latin typeface="BlissL" panose="0200050603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smtClean="0">
                <a:latin typeface="BlissL" panose="02000506030000020004" pitchFamily="2" charset="0"/>
              </a:rPr>
              <a:t>Não deferida por ora </a:t>
            </a:r>
            <a:r>
              <a:rPr lang="pt-BR" sz="1700" dirty="0" smtClean="0">
                <a:latin typeface="BlissL" panose="02000506030000020004" pitchFamily="2" charset="0"/>
              </a:rPr>
              <a:t>a </a:t>
            </a:r>
            <a:r>
              <a:rPr lang="pt-BR" sz="1700" dirty="0">
                <a:latin typeface="BlissL" panose="02000506030000020004" pitchFamily="2" charset="0"/>
              </a:rPr>
              <a:t>liminar </a:t>
            </a:r>
            <a:r>
              <a:rPr lang="pt-BR" sz="1700" dirty="0" smtClean="0">
                <a:latin typeface="BlissL" panose="02000506030000020004" pitchFamily="2" charset="0"/>
              </a:rPr>
              <a:t>pedida: o </a:t>
            </a:r>
            <a:r>
              <a:rPr lang="pt-BR" sz="1700" dirty="0">
                <a:latin typeface="BlissL" panose="02000506030000020004" pitchFamily="2" charset="0"/>
              </a:rPr>
              <a:t>setor poderia ficar sem obrigação de prestar informações no campo da lavagem de dinheiro (risco inverso</a:t>
            </a:r>
            <a:r>
              <a:rPr lang="pt-BR" sz="1700" dirty="0" smtClean="0">
                <a:latin typeface="BlissL" panose="02000506030000020004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Intimação de COAF</a:t>
            </a:r>
            <a:r>
              <a:rPr lang="pt-BR" sz="1700" dirty="0">
                <a:latin typeface="BlissL" panose="02000506030000020004" pitchFamily="2" charset="0"/>
              </a:rPr>
              <a:t>, MPF e COFECI para manifestação no prazo de 72 </a:t>
            </a:r>
            <a:r>
              <a:rPr lang="pt-BR" sz="1700" dirty="0" smtClean="0">
                <a:latin typeface="BlissL" panose="02000506030000020004" pitchFamily="2" charset="0"/>
              </a:rPr>
              <a:t>h p/ reapreciação de liminar.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53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806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Pauta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latin typeface="BlissL" panose="02000506030000020004" pitchFamily="2" charset="0"/>
            </a:endParaRPr>
          </a:p>
          <a:p>
            <a:pPr lvl="0"/>
            <a:r>
              <a:rPr lang="pt-BR" b="1" dirty="0" err="1"/>
              <a:t>Distratos</a:t>
            </a:r>
            <a:r>
              <a:rPr lang="pt-BR" dirty="0"/>
              <a:t> – encontro com Celso </a:t>
            </a:r>
            <a:r>
              <a:rPr lang="pt-BR" dirty="0" err="1"/>
              <a:t>Russomanno</a:t>
            </a:r>
            <a:r>
              <a:rPr lang="pt-BR" dirty="0"/>
              <a:t>, Guia da Incorporação e próximos passos – </a:t>
            </a:r>
            <a:r>
              <a:rPr lang="pt-BR" dirty="0" smtClean="0"/>
              <a:t>12:30h </a:t>
            </a:r>
            <a:r>
              <a:rPr lang="pt-BR" dirty="0"/>
              <a:t>às </a:t>
            </a:r>
            <a:r>
              <a:rPr lang="pt-BR" dirty="0" smtClean="0"/>
              <a:t>13h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Modelo </a:t>
            </a:r>
            <a:r>
              <a:rPr lang="pt-BR" b="1" dirty="0"/>
              <a:t>de Vendas </a:t>
            </a:r>
            <a:r>
              <a:rPr lang="pt-BR" dirty="0"/>
              <a:t>– acompanhamento, encontros com ANAMAGES – </a:t>
            </a:r>
            <a:r>
              <a:rPr lang="pt-BR" dirty="0" smtClean="0"/>
              <a:t>13h </a:t>
            </a:r>
            <a:r>
              <a:rPr lang="pt-BR" dirty="0"/>
              <a:t>às </a:t>
            </a:r>
            <a:r>
              <a:rPr lang="pt-BR" dirty="0" smtClean="0"/>
              <a:t>13:45h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Tributação </a:t>
            </a:r>
            <a:r>
              <a:rPr lang="pt-BR" b="1" dirty="0"/>
              <a:t>na permuta </a:t>
            </a:r>
            <a:r>
              <a:rPr lang="pt-BR" dirty="0"/>
              <a:t>– questões, ações a respeito. – </a:t>
            </a:r>
            <a:r>
              <a:rPr lang="pt-BR" dirty="0" smtClean="0"/>
              <a:t>13:45h </a:t>
            </a:r>
            <a:r>
              <a:rPr lang="pt-BR" dirty="0"/>
              <a:t>às </a:t>
            </a:r>
            <a:r>
              <a:rPr lang="pt-BR" dirty="0" smtClean="0"/>
              <a:t>14h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Outros assuntos </a:t>
            </a:r>
            <a:r>
              <a:rPr lang="pt-BR" dirty="0" smtClean="0"/>
              <a:t>- 14h </a:t>
            </a:r>
            <a:r>
              <a:rPr lang="pt-BR" dirty="0"/>
              <a:t>às </a:t>
            </a:r>
            <a:r>
              <a:rPr lang="pt-BR" dirty="0" smtClean="0"/>
              <a:t>14:30h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43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Audiência </a:t>
            </a:r>
            <a:r>
              <a:rPr lang="pt-BR" sz="1700" b="1" dirty="0">
                <a:latin typeface="BlissL" panose="02000506030000020004" pitchFamily="2" charset="0"/>
              </a:rPr>
              <a:t>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</a:t>
            </a:r>
            <a:r>
              <a:rPr lang="pt-BR" sz="1700" dirty="0" smtClean="0">
                <a:latin typeface="BlissL" panose="02000506030000020004" pitchFamily="2" charset="0"/>
              </a:rPr>
              <a:t>Dep. Ely Correia Filho – 13/5 – CII, </a:t>
            </a:r>
            <a:r>
              <a:rPr lang="pt-BR" sz="1700" dirty="0" err="1" smtClean="0">
                <a:latin typeface="BlissL" panose="02000506030000020004" pitchFamily="2" charset="0"/>
              </a:rPr>
              <a:t>Senacon</a:t>
            </a:r>
            <a:r>
              <a:rPr lang="pt-BR" sz="1700" dirty="0" smtClean="0">
                <a:latin typeface="BlissL" panose="02000506030000020004" pitchFamily="2" charset="0"/>
              </a:rPr>
              <a:t>, OAB (Marcelo </a:t>
            </a:r>
            <a:r>
              <a:rPr lang="pt-BR" sz="1700" dirty="0" err="1" smtClean="0">
                <a:latin typeface="BlissL" panose="02000506030000020004" pitchFamily="2" charset="0"/>
              </a:rPr>
              <a:t>Manhães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Cláusula de Tolerância – atraso de obras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Condomínio antes da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Direcionamento para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Contrato de Adesão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– venda casada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– PL 1220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Tratamento mais próximo de compradores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u="sng" dirty="0">
                <a:hlinkClick r:id="rId3"/>
              </a:rPr>
              <a:t>http://www2.camara.leg.br/atividade-legislativa/webcamara/arquivos/recentes/videoArquivo?codSessao=52338#videoTitulo</a:t>
            </a:r>
            <a:endParaRPr lang="pt-BR" sz="1600" dirty="0"/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comprador. Reunião </a:t>
            </a:r>
            <a:r>
              <a:rPr lang="pt-BR" sz="1700" dirty="0">
                <a:latin typeface="BlissL" panose="02000506030000020004" pitchFamily="2" charset="0"/>
              </a:rPr>
              <a:t>com o Deputado </a:t>
            </a:r>
            <a:r>
              <a:rPr lang="pt-BR" sz="17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 </a:t>
            </a:r>
            <a:r>
              <a:rPr lang="pt-BR" sz="1700" dirty="0">
                <a:latin typeface="BlissL" panose="02000506030000020004" pitchFamily="2" charset="0"/>
              </a:rPr>
              <a:t>e o equilíbrio na relação com o comprador são altamente desejáveis para todos.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e das devoluções, previstas no artigo 53 do </a:t>
            </a:r>
            <a:r>
              <a:rPr lang="pt-BR" sz="1700" dirty="0" smtClean="0">
                <a:latin typeface="BlissL" panose="02000506030000020004" pitchFamily="2" charset="0"/>
              </a:rPr>
              <a:t>CDC. Interdependência – incorporadora entrega, comprador pague e seja responsável </a:t>
            </a:r>
            <a:r>
              <a:rPr lang="pt-BR" sz="1700" dirty="0">
                <a:latin typeface="BlissL" panose="02000506030000020004" pitchFamily="2" charset="0"/>
              </a:rPr>
              <a:t>pela decisão de compra tomada.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Desistências por </a:t>
            </a:r>
            <a:r>
              <a:rPr lang="pt-BR" sz="1700" dirty="0">
                <a:latin typeface="BlissL" panose="02000506030000020004" pitchFamily="2" charset="0"/>
              </a:rPr>
              <a:t>conta de valorização inferior às expectativas </a:t>
            </a:r>
            <a:r>
              <a:rPr lang="pt-BR" sz="1700" dirty="0" smtClean="0">
                <a:latin typeface="BlissL" panose="02000506030000020004" pitchFamily="2" charset="0"/>
              </a:rPr>
              <a:t>iniciais prejudicam </a:t>
            </a:r>
            <a:r>
              <a:rPr lang="pt-BR" sz="1700" dirty="0">
                <a:latin typeface="BlissL" panose="02000506030000020004" pitchFamily="2" charset="0"/>
              </a:rPr>
              <a:t>o </a:t>
            </a:r>
            <a:r>
              <a:rPr lang="pt-BR" sz="1700" dirty="0" smtClean="0">
                <a:latin typeface="BlissL" panose="02000506030000020004" pitchFamily="2" charset="0"/>
              </a:rPr>
              <a:t>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– INADEC; retirada do PL 1220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7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600" b="1" dirty="0" smtClean="0">
                <a:latin typeface="BlissL" panose="02000506030000020004"/>
              </a:rPr>
              <a:t>Pontos para discussão e definição de propostas p/ levar ao INADEC:</a:t>
            </a:r>
          </a:p>
          <a:p>
            <a:pPr lvl="0"/>
            <a:endParaRPr lang="pt-BR" sz="1600" b="1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Distrato </a:t>
            </a:r>
            <a:r>
              <a:rPr lang="pt-BR" sz="1600" b="1" dirty="0">
                <a:latin typeface="BlissL" panose="02000506030000020004"/>
              </a:rPr>
              <a:t>unilateral por ambas as partes </a:t>
            </a:r>
            <a:r>
              <a:rPr lang="pt-BR" sz="1600" dirty="0">
                <a:latin typeface="BlissL" panose="02000506030000020004"/>
              </a:rPr>
              <a:t>(e não só pelos Adquirentes, conforme PL)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Distrato </a:t>
            </a:r>
            <a:r>
              <a:rPr lang="pt-BR" sz="1600" b="1" dirty="0">
                <a:latin typeface="BlissL" panose="02000506030000020004"/>
              </a:rPr>
              <a:t>por parte do cliente, ou por </a:t>
            </a:r>
            <a:r>
              <a:rPr lang="pt-BR" sz="1600" b="1" dirty="0" smtClean="0">
                <a:latin typeface="BlissL" panose="02000506030000020004"/>
              </a:rPr>
              <a:t> inadimplência, </a:t>
            </a:r>
            <a:r>
              <a:rPr lang="pt-BR" sz="1600" b="1" dirty="0">
                <a:latin typeface="BlissL" panose="02000506030000020004"/>
              </a:rPr>
              <a:t>a incorporadora poderá a seu critério:</a:t>
            </a:r>
            <a:endParaRPr lang="pt-BR" sz="1600" dirty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Reter Corretagem </a:t>
            </a:r>
            <a:endParaRPr lang="pt-BR" sz="1600" dirty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Devolução </a:t>
            </a:r>
            <a:r>
              <a:rPr lang="pt-BR" sz="1600" b="1" dirty="0">
                <a:latin typeface="BlissL" panose="02000506030000020004"/>
              </a:rPr>
              <a:t>dos valores sem juros/ correção e com </a:t>
            </a:r>
            <a:r>
              <a:rPr lang="pt-BR" sz="1600" dirty="0">
                <a:latin typeface="BlissL" panose="02000506030000020004"/>
              </a:rPr>
              <a:t>retenções </a:t>
            </a:r>
            <a:r>
              <a:rPr lang="pt-BR" sz="1600" dirty="0" smtClean="0">
                <a:latin typeface="BlissL" panose="02000506030000020004"/>
              </a:rPr>
              <a:t>por  </a:t>
            </a:r>
            <a:r>
              <a:rPr lang="pt-BR" sz="1600" dirty="0">
                <a:latin typeface="BlissL" panose="02000506030000020004"/>
              </a:rPr>
              <a:t>custos incorridos no processo de venda e manutenção do </a:t>
            </a:r>
            <a:r>
              <a:rPr lang="pt-BR" sz="1600" dirty="0" smtClean="0">
                <a:latin typeface="BlissL" panose="02000506030000020004"/>
              </a:rPr>
              <a:t>contrato</a:t>
            </a:r>
            <a:endParaRPr lang="pt-BR" sz="1600" dirty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Retenção </a:t>
            </a:r>
            <a:r>
              <a:rPr lang="pt-BR" sz="1600" b="1" dirty="0">
                <a:latin typeface="BlissL" panose="02000506030000020004"/>
              </a:rPr>
              <a:t>de até 6% de gastos com publicidade e propaganda</a:t>
            </a:r>
            <a:endParaRPr lang="pt-BR" sz="1600" dirty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Declaração de finalidade (investidor vs. futuro morador)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Investimento </a:t>
            </a:r>
            <a:r>
              <a:rPr lang="pt-BR" sz="1600" dirty="0">
                <a:latin typeface="BlissL" panose="02000506030000020004"/>
              </a:rPr>
              <a:t>– s/ taxa de cessão + maior retenção no distrato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Moradia – c/ taxa de cessão + menor retenção no distrato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Faixas </a:t>
            </a:r>
            <a:r>
              <a:rPr lang="pt-BR" sz="1600" b="1" dirty="0">
                <a:latin typeface="BlissL" panose="02000506030000020004"/>
              </a:rPr>
              <a:t>de %</a:t>
            </a:r>
            <a:r>
              <a:rPr lang="pt-BR" sz="1600" b="1" dirty="0" smtClean="0">
                <a:latin typeface="BlissL" panose="02000506030000020004"/>
              </a:rPr>
              <a:t> </a:t>
            </a:r>
            <a:r>
              <a:rPr lang="pt-BR" sz="1600" b="1" dirty="0">
                <a:latin typeface="BlissL" panose="02000506030000020004"/>
              </a:rPr>
              <a:t>de retenção </a:t>
            </a:r>
            <a:r>
              <a:rPr lang="pt-BR" sz="1600" b="1" dirty="0" smtClean="0">
                <a:latin typeface="BlissL" panose="02000506030000020004"/>
              </a:rPr>
              <a:t>vs. montante pago, </a:t>
            </a:r>
            <a:r>
              <a:rPr lang="pt-BR" sz="1600" b="1" dirty="0">
                <a:latin typeface="BlissL" panose="02000506030000020004"/>
              </a:rPr>
              <a:t>a serem aplicados após descontos listados acima.</a:t>
            </a:r>
            <a:endParaRPr lang="pt-BR" sz="1600" dirty="0">
              <a:latin typeface="BlissL" panose="020005060300000200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Incentivo aos desembolsos: quanto </a:t>
            </a:r>
            <a:r>
              <a:rPr lang="pt-BR" sz="1600" dirty="0">
                <a:latin typeface="BlissL" panose="02000506030000020004"/>
              </a:rPr>
              <a:t>maior pagamento, menor % de </a:t>
            </a:r>
            <a:r>
              <a:rPr lang="pt-BR" sz="1600" dirty="0" smtClean="0">
                <a:latin typeface="BlissL" panose="02000506030000020004"/>
              </a:rPr>
              <a:t>retenção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Faixas </a:t>
            </a:r>
            <a:r>
              <a:rPr lang="pt-BR" sz="1600" dirty="0">
                <a:latin typeface="BlissL" panose="02000506030000020004"/>
              </a:rPr>
              <a:t>de retenção de </a:t>
            </a:r>
            <a:r>
              <a:rPr lang="pt-BR" sz="1600" dirty="0" smtClean="0">
                <a:latin typeface="BlissL" panose="02000506030000020004"/>
              </a:rPr>
              <a:t>acordo com intenção declarada: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10 </a:t>
            </a:r>
            <a:r>
              <a:rPr lang="pt-BR" sz="1600" dirty="0">
                <a:latin typeface="BlissL" panose="02000506030000020004"/>
              </a:rPr>
              <a:t>a 25% do valor pago após descontos acima </a:t>
            </a:r>
            <a:r>
              <a:rPr lang="pt-BR" sz="1600" dirty="0" smtClean="0">
                <a:latin typeface="BlissL" panose="02000506030000020004"/>
              </a:rPr>
              <a:t>para moradia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35% a 50% do valor pago após descontos para investimento</a:t>
            </a:r>
          </a:p>
          <a:p>
            <a:endParaRPr lang="pt-BR" sz="1600" b="1" dirty="0" smtClean="0">
              <a:latin typeface="BlissL" panose="0200050603000002000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2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600" b="1" dirty="0" smtClean="0">
                <a:latin typeface="BlissL" panose="02000506030000020004"/>
              </a:rPr>
              <a:t>PL 178 -  agora PLC) 16 de 2015  (Senado)– </a:t>
            </a:r>
            <a:r>
              <a:rPr lang="pt-BR" sz="1600" dirty="0" smtClean="0">
                <a:latin typeface="BlissL" panose="02000506030000020004"/>
              </a:rPr>
              <a:t>Tolerância de 180 dias, multa de 1% + 0,5% sobre valores pagos pago</a:t>
            </a:r>
            <a:endParaRPr lang="pt-BR" sz="1600" b="1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REQ Nº 453 de 2015 - </a:t>
            </a:r>
            <a:r>
              <a:rPr lang="pt-BR" sz="1600" dirty="0" smtClean="0">
                <a:latin typeface="BlissL" panose="02000506030000020004"/>
              </a:rPr>
              <a:t>Requerimento para tramitação conjunta do Projeto de Lei do Senado (PLS) Nº279 de 2014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b="1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/>
              </a:rPr>
              <a:t>PLS Nº279 de 2014 – </a:t>
            </a:r>
            <a:r>
              <a:rPr lang="pt-BR" sz="1600" dirty="0" smtClean="0">
                <a:latin typeface="BlissL" panose="02000506030000020004"/>
              </a:rPr>
              <a:t>Sem período de tolerância, multa moratória de 10% sobre o valor de contrato, 1% ao mês sobre o valor de contrato, distrato com devolução de 100% dos valores pagos, corrigidos pelo INPC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Nota Técnica demonstrando o desequilíbrio do PLS Nº279 de 2014, defendendo PLC Nº16 de 2015. Seguem alguns pontos para discussão: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Cálculo das penalidades a partir do valor pago e não do valor de contrato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Multas previstas no PLS em 1 mês representam 40% do valor pago; com 6 meses de atraso valor pode chegar a 70% do valor pago (Tabela 30%-70%)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Em caso de distrato, as multas somadas ao valor devolvido devido representa 150% do valor pago; com 6 meses de atraso, o valor pode chegar a 180% dos valores pagos (Tabela 30%-70%)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0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620688"/>
            <a:ext cx="8964488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dirty="0">
                <a:latin typeface="BlissL" panose="02000506030000020004" pitchFamily="2" charset="0"/>
              </a:rPr>
              <a:t>Influência de </a:t>
            </a:r>
            <a:r>
              <a:rPr lang="pt-BR" sz="1700" dirty="0" smtClean="0">
                <a:latin typeface="BlissL" panose="02000506030000020004" pitchFamily="2" charset="0"/>
              </a:rPr>
              <a:t>MT </a:t>
            </a:r>
            <a:r>
              <a:rPr lang="pt-BR" sz="1700" dirty="0">
                <a:latin typeface="BlissL" panose="02000506030000020004" pitchFamily="2" charset="0"/>
              </a:rPr>
              <a:t>nos Comitês da OAB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</a:t>
            </a:r>
            <a:r>
              <a:rPr lang="pt-BR" sz="1700" dirty="0" smtClean="0">
                <a:latin typeface="BlissL" panose="02000506030000020004" pitchFamily="2" charset="0"/>
              </a:rPr>
              <a:t>rabalho </a:t>
            </a:r>
            <a:r>
              <a:rPr lang="pt-BR" sz="1700" dirty="0">
                <a:latin typeface="BlissL" panose="02000506030000020004" pitchFamily="2" charset="0"/>
              </a:rPr>
              <a:t>político estratégico paralelo junto a Ordem, para avaliar apoio.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Contato com Marcos da Costa (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OAB) e </a:t>
            </a:r>
            <a:r>
              <a:rPr lang="pt-BR" sz="1700" dirty="0" smtClean="0">
                <a:latin typeface="BlissL" panose="02000506030000020004" pitchFamily="2" charset="0"/>
              </a:rPr>
              <a:t>Carlos </a:t>
            </a:r>
            <a:r>
              <a:rPr lang="pt-BR" sz="1700" dirty="0" err="1">
                <a:latin typeface="BlissL" panose="02000506030000020004" pitchFamily="2" charset="0"/>
              </a:rPr>
              <a:t>Mateucci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CESA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OAB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</a:t>
            </a:r>
            <a:r>
              <a:rPr lang="pt-BR" sz="1700" dirty="0" smtClean="0">
                <a:latin typeface="BlissL" panose="02000506030000020004" pitchFamily="2" charset="0"/>
              </a:rPr>
              <a:t>elhor </a:t>
            </a:r>
            <a:r>
              <a:rPr lang="pt-BR" sz="1700" dirty="0">
                <a:latin typeface="BlissL" panose="02000506030000020004" pitchFamily="2" charset="0"/>
              </a:rPr>
              <a:t>caminho para ingresso da </a:t>
            </a:r>
            <a:r>
              <a:rPr lang="pt-BR" sz="1700" dirty="0" smtClean="0">
                <a:latin typeface="BlissL" panose="02000506030000020004" pitchFamily="2" charset="0"/>
              </a:rPr>
              <a:t>representação/ relator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Enquadramento Legal das Ações de Captação Abusiva para representação no Tribunal de Ética e Disciplina da OAB/SP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Utilização de cargo OAB em autopromoção para captação abusiva de clientes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Código de Ética:  litigar como última forma para resolução de impasses.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Empresas: atas </a:t>
            </a:r>
            <a:r>
              <a:rPr lang="pt-BR" sz="1700" dirty="0">
                <a:latin typeface="BlissL" panose="02000506030000020004" pitchFamily="2" charset="0"/>
              </a:rPr>
              <a:t>notariais com </a:t>
            </a:r>
            <a:r>
              <a:rPr lang="pt-BR" sz="1700" dirty="0" smtClean="0">
                <a:latin typeface="BlissL" panose="02000506030000020004" pitchFamily="2" charset="0"/>
              </a:rPr>
              <a:t>provas, </a:t>
            </a:r>
            <a:r>
              <a:rPr lang="pt-BR" sz="1700" dirty="0">
                <a:latin typeface="BlissL" panose="02000506030000020004" pitchFamily="2" charset="0"/>
              </a:rPr>
              <a:t>como autopromoção em </a:t>
            </a:r>
            <a:r>
              <a:rPr lang="pt-BR" sz="1700" dirty="0" err="1">
                <a:latin typeface="BlissL" panose="02000506030000020004" pitchFamily="2" charset="0"/>
              </a:rPr>
              <a:t>Facebook</a:t>
            </a:r>
            <a:r>
              <a:rPr lang="pt-BR" sz="1700" dirty="0">
                <a:latin typeface="BlissL" panose="02000506030000020004" pitchFamily="2" charset="0"/>
              </a:rPr>
              <a:t>/ site de escritório, utilização de cargo na OAB, divulgação de decisões judiciais citando empresas,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Parecer do Prof. Dr. Miguel </a:t>
            </a:r>
            <a:r>
              <a:rPr lang="pt-BR" sz="1700" dirty="0" err="1">
                <a:latin typeface="BlissL" panose="02000506030000020004" pitchFamily="2" charset="0"/>
              </a:rPr>
              <a:t>Reale</a:t>
            </a:r>
            <a:r>
              <a:rPr lang="pt-BR" sz="1700" dirty="0">
                <a:latin typeface="BlissL" panose="02000506030000020004" pitchFamily="2" charset="0"/>
              </a:rPr>
              <a:t> Júnior para corroborar </a:t>
            </a:r>
            <a:r>
              <a:rPr lang="pt-BR" sz="1700" dirty="0" smtClean="0">
                <a:latin typeface="BlissL" panose="02000506030000020004" pitchFamily="2" charset="0"/>
              </a:rPr>
              <a:t>argumentação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Trib. </a:t>
            </a:r>
            <a:r>
              <a:rPr lang="pt-BR" sz="1700" dirty="0">
                <a:latin typeface="BlissL" panose="02000506030000020004" pitchFamily="2" charset="0"/>
              </a:rPr>
              <a:t>de Ética </a:t>
            </a:r>
            <a:r>
              <a:rPr lang="pt-BR" sz="1700" dirty="0" smtClean="0">
                <a:latin typeface="BlissL" panose="02000506030000020004" pitchFamily="2" charset="0"/>
              </a:rPr>
              <a:t>OAB e </a:t>
            </a:r>
            <a:r>
              <a:rPr lang="pt-BR" sz="1700" dirty="0">
                <a:latin typeface="BlissL" panose="02000506030000020004" pitchFamily="2" charset="0"/>
              </a:rPr>
              <a:t>práticas abusivas – 2004 -  menção a cargos em </a:t>
            </a:r>
            <a:r>
              <a:rPr lang="pt-BR" sz="1700" dirty="0" smtClean="0">
                <a:latin typeface="BlissL" panose="02000506030000020004" pitchFamily="2" charset="0"/>
              </a:rPr>
              <a:t>petições: </a:t>
            </a:r>
            <a:r>
              <a:rPr lang="pt-BR" sz="1700" dirty="0">
                <a:latin typeface="BlissL" panose="02000506030000020004" pitchFamily="2" charset="0"/>
              </a:rPr>
              <a:t>tráfico de influência.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Viés Penal  - </a:t>
            </a:r>
            <a:r>
              <a:rPr lang="pt-BR" sz="1700" dirty="0" smtClean="0">
                <a:latin typeface="BlissL" panose="02000506030000020004" pitchFamily="2" charset="0"/>
              </a:rPr>
              <a:t>por cada empresa - após </a:t>
            </a:r>
            <a:r>
              <a:rPr lang="pt-BR" sz="1700" dirty="0">
                <a:latin typeface="BlissL" panose="02000506030000020004" pitchFamily="2" charset="0"/>
              </a:rPr>
              <a:t>entrada de representação junto ao Tribunal de Ética e Disciplina da Ordem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 – R$ 250 mil + 150 mil Parecer MRJ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Consideração de riscos; aprovação; participação Secovi.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Diretora Jurídica da Lopes Claudia Britto no próximo Comitê Jurídico - representações autuadas pela Lopes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Notificação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 - redução de atuação nos empreendimentos após recebimento da </a:t>
            </a:r>
            <a:r>
              <a:rPr lang="pt-BR" sz="1700" dirty="0" smtClean="0">
                <a:latin typeface="BlissL" panose="02000506030000020004" pitchFamily="2" charset="0"/>
              </a:rPr>
              <a:t>notificação</a:t>
            </a: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Acórdão contrário à retenção de 10% na 3ª Câmara de Direito Privado do TJ-SP – </a:t>
            </a:r>
            <a:r>
              <a:rPr lang="pt-BR" sz="1700" dirty="0" smtClean="0">
                <a:latin typeface="BlissL" panose="02000506030000020004" pitchFamily="2" charset="0"/>
              </a:rPr>
              <a:t>5/3/2015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Cláudio Carvalho – possível encontro com OAB sem advogado externo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Teixeira -  24/3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6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37018</TotalTime>
  <Words>1248</Words>
  <Application>Microsoft Office PowerPoint</Application>
  <PresentationFormat>Apresentação na tela (4:3)</PresentationFormat>
  <Paragraphs>202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BlissEB</vt:lpstr>
      <vt:lpstr>BlissL</vt:lpstr>
      <vt:lpstr>Calibri</vt:lpstr>
      <vt:lpstr>Calibri Light</vt:lpstr>
      <vt:lpstr>Helvetica</vt:lpstr>
      <vt:lpstr>Tema do Office</vt:lpstr>
      <vt:lpstr>Apresentação do PowerPoint</vt:lpstr>
      <vt:lpstr>Defesa da Concorrência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 – Conselho Jurídico (25/4, 9/3), Conselho (17/4)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3261</cp:revision>
  <cp:lastPrinted>2014-08-22T11:18:02Z</cp:lastPrinted>
  <dcterms:created xsi:type="dcterms:W3CDTF">2009-08-13T21:08:28Z</dcterms:created>
  <dcterms:modified xsi:type="dcterms:W3CDTF">2015-06-03T16:51:01Z</dcterms:modified>
</cp:coreProperties>
</file>