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98" r:id="rId4"/>
    <p:sldId id="297" r:id="rId5"/>
    <p:sldId id="28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90" y="-222"/>
      </p:cViewPr>
      <p:guideLst>
        <p:guide orient="horz" pos="527"/>
        <p:guide orient="horz" pos="913"/>
        <p:guide orient="horz" pos="4201"/>
        <p:guide pos="204"/>
        <p:guide pos="5352"/>
        <p:guide pos="2631"/>
        <p:guide pos="564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-286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C10D-37B7-47EC-AAB9-7217CB81BBAE}" type="datetimeFigureOut">
              <a:rPr lang="pt-BR" smtClean="0"/>
              <a:pPr/>
              <a:t>15/05/2015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26CA-63D6-4D44-A57D-846F0BE82E0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0127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285F5-4B44-443D-942D-129177664E19}" type="datetimeFigureOut">
              <a:rPr lang="pt-BR" smtClean="0"/>
              <a:pPr/>
              <a:t>15/05/2015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EB618-3DEB-4BD3-A342-E1573DB3C9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6060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A3E19-A402-4DE9-A9D8-B8EE3582275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logo-lca-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7788" y="1557338"/>
            <a:ext cx="1331912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3357563"/>
            <a:ext cx="9144000" cy="52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Soluções estratégicas em economia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mada + Conteúdo em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11"/>
          <p:cNvSpPr>
            <a:spLocks noGrp="1"/>
          </p:cNvSpPr>
          <p:nvPr>
            <p:ph sz="quarter" idx="10" hasCustomPrompt="1"/>
          </p:nvPr>
        </p:nvSpPr>
        <p:spPr>
          <a:xfrm>
            <a:off x="314325" y="1449388"/>
            <a:ext cx="8172450" cy="358775"/>
          </a:xfrm>
          <a:prstGeom prst="rect">
            <a:avLst/>
          </a:prstGeom>
        </p:spPr>
        <p:txBody>
          <a:bodyPr lIns="198000" tIns="36000" rIns="72000" bIns="3600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600"/>
            </a:lvl1pPr>
          </a:lstStyle>
          <a:p>
            <a:pPr lvl="0"/>
            <a:r>
              <a:rPr lang="pt-BR" dirty="0" smtClean="0"/>
              <a:t>Clique para adicionar texto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Último slide (versão atu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23850" y="2956353"/>
            <a:ext cx="8496300" cy="113261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www.lcaconsultores.com.br</a:t>
            </a:r>
          </a:p>
          <a:p>
            <a:pPr algn="ctr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pt-BR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tel. 11 3879-3700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9" descr="logo-lca-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7788" y="1557338"/>
            <a:ext cx="1331912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ixa_portfolio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491538" cy="1052513"/>
          </a:xfrm>
          <a:prstGeom prst="rect">
            <a:avLst/>
          </a:prstGeom>
          <a:noFill/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pic>
        <p:nvPicPr>
          <p:cNvPr id="6" name="Picture 6" descr="logo-verd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40763" y="736600"/>
            <a:ext cx="3238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674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0"/>
          <p:cNvGrpSpPr/>
          <p:nvPr userDrawn="1"/>
        </p:nvGrpSpPr>
        <p:grpSpPr>
          <a:xfrm>
            <a:off x="3251201" y="1989132"/>
            <a:ext cx="5897090" cy="2846393"/>
            <a:chOff x="3233719" y="1989132"/>
            <a:chExt cx="5914572" cy="2846393"/>
          </a:xfrm>
        </p:grpSpPr>
        <p:sp>
          <p:nvSpPr>
            <p:cNvPr id="8" name="Round Same Side Corner Rectangle 6"/>
            <p:cNvSpPr/>
            <p:nvPr userDrawn="1"/>
          </p:nvSpPr>
          <p:spPr>
            <a:xfrm flipV="1">
              <a:off x="3234898" y="1989132"/>
              <a:ext cx="5909102" cy="270033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US" dirty="0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3240069" y="4833938"/>
              <a:ext cx="5908222" cy="1587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n>
                  <a:solidFill>
                    <a:schemeClr val="accent2"/>
                  </a:solidFill>
                </a:ln>
                <a:latin typeface="Arial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 bwMode="auto">
            <a:xfrm>
              <a:off x="3233719" y="2173288"/>
              <a:ext cx="590822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>
                <a:latin typeface="Arial" charset="0"/>
              </a:endParaRPr>
            </a:p>
          </p:txBody>
        </p:sp>
      </p:grpSp>
      <p:pic>
        <p:nvPicPr>
          <p:cNvPr id="11" name="Imagem 10" descr="Logo_LCA_abertura_secao_wmf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6277" y="6236097"/>
            <a:ext cx="468336" cy="43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spaço Reservado para Texto 9"/>
          <p:cNvSpPr>
            <a:spLocks noGrp="1"/>
          </p:cNvSpPr>
          <p:nvPr>
            <p:ph type="body" sz="quarter" idx="11" hasCustomPrompt="1"/>
          </p:nvPr>
        </p:nvSpPr>
        <p:spPr>
          <a:xfrm>
            <a:off x="3341244" y="2168510"/>
            <a:ext cx="5622113" cy="244637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2800" b="0" baseline="0">
                <a:solidFill>
                  <a:schemeClr val="bg1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pt-BR" dirty="0" smtClean="0"/>
              <a:t>Clique para adicionar título</a:t>
            </a:r>
          </a:p>
          <a:p>
            <a:pPr lvl="1"/>
            <a:r>
              <a:rPr lang="pt-BR" dirty="0" smtClean="0"/>
              <a:t>Clique para adicionar subtítulo ou autor</a:t>
            </a:r>
          </a:p>
          <a:p>
            <a:pPr lvl="2"/>
            <a:r>
              <a:rPr lang="pt-BR" dirty="0" smtClean="0"/>
              <a:t>Clique para adicionar data</a:t>
            </a:r>
          </a:p>
        </p:txBody>
      </p:sp>
      <p:pic>
        <p:nvPicPr>
          <p:cNvPr id="12" name="Imagem 10" descr="shutterstock_49741174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700" y="1985963"/>
            <a:ext cx="3248025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-2" y="1989138"/>
            <a:ext cx="5166000" cy="486886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Line 22"/>
          <p:cNvSpPr>
            <a:spLocks noChangeShapeType="1"/>
          </p:cNvSpPr>
          <p:nvPr userDrawn="1"/>
        </p:nvSpPr>
        <p:spPr bwMode="auto">
          <a:xfrm>
            <a:off x="0" y="6662738"/>
            <a:ext cx="5166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 userDrawn="1"/>
        </p:nvSpPr>
        <p:spPr bwMode="auto">
          <a:xfrm>
            <a:off x="1587" y="2173288"/>
            <a:ext cx="5166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Arial" charset="0"/>
            </a:endParaRPr>
          </a:p>
        </p:txBody>
      </p:sp>
      <p:pic>
        <p:nvPicPr>
          <p:cNvPr id="10" name="Imagem 9" descr="Logo_LCA_abertura_secao_wmf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6277" y="6236097"/>
            <a:ext cx="468336" cy="43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3649" y="2570831"/>
            <a:ext cx="4733481" cy="3857652"/>
          </a:xfrm>
          <a:prstGeom prst="rect">
            <a:avLst/>
          </a:prstGeom>
        </p:spPr>
        <p:txBody>
          <a:bodyPr anchor="t"/>
          <a:lstStyle>
            <a:lvl1pPr marL="233363" indent="-233363">
              <a:lnSpc>
                <a:spcPct val="110000"/>
              </a:lnSpc>
              <a:spcBef>
                <a:spcPts val="600"/>
              </a:spcBef>
              <a:buFont typeface="Wingdings 3" pitchFamily="18" charset="2"/>
              <a:buChar char="}"/>
              <a:defRPr sz="1800">
                <a:solidFill>
                  <a:schemeClr val="bg1"/>
                </a:solidFill>
              </a:defRPr>
            </a:lvl1pPr>
            <a:lvl2pPr marL="438150" indent="-20478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dirty="0" smtClean="0"/>
              <a:t>Clique para editar os estilos do texto</a:t>
            </a:r>
          </a:p>
          <a:p>
            <a:pPr lvl="1"/>
            <a:r>
              <a:rPr lang="pt-BR" dirty="0" smtClean="0"/>
              <a:t> Clique para editar o estilo do texto</a:t>
            </a:r>
          </a:p>
        </p:txBody>
      </p:sp>
      <p:pic>
        <p:nvPicPr>
          <p:cNvPr id="11" name="Imagem 10" descr="baseP1_h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3980" y="1989137"/>
            <a:ext cx="3951287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uxogramas_gra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1 colu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90699" y="1390580"/>
            <a:ext cx="8205601" cy="52796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0000"/>
              </a:lnSpc>
              <a:spcBef>
                <a:spcPts val="200"/>
              </a:spcBef>
              <a:defRPr sz="1800"/>
            </a:lvl1pPr>
            <a:lvl2pPr marL="488950" indent="-260350">
              <a:lnSpc>
                <a:spcPct val="110000"/>
              </a:lnSpc>
              <a:spcBef>
                <a:spcPts val="200"/>
              </a:spcBef>
              <a:defRPr sz="1600"/>
            </a:lvl2pPr>
            <a:lvl3pPr marL="742950" indent="-247650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defRPr sz="1400" baseline="0"/>
            </a:lvl3pPr>
            <a:lvl4pPr marL="1254125" indent="-180975">
              <a:lnSpc>
                <a:spcPct val="100000"/>
              </a:lnSpc>
              <a:defRPr sz="1600"/>
            </a:lvl4pPr>
            <a:lvl5pPr marL="1616075" indent="-180975">
              <a:defRPr sz="1600"/>
            </a:lvl5pPr>
          </a:lstStyle>
          <a:p>
            <a:pPr lvl="0"/>
            <a:r>
              <a:rPr lang="pt-BR" dirty="0" smtClean="0"/>
              <a:t>Clique para adicionar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287846" y="1388104"/>
            <a:ext cx="3878234" cy="52725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0000"/>
              </a:lnSpc>
              <a:spcBef>
                <a:spcPts val="200"/>
              </a:spcBef>
              <a:defRPr sz="1600"/>
            </a:lvl1pPr>
            <a:lvl2pPr marL="488950" indent="-260350">
              <a:lnSpc>
                <a:spcPct val="110000"/>
              </a:lnSpc>
              <a:spcBef>
                <a:spcPts val="200"/>
              </a:spcBef>
              <a:defRPr sz="1600" baseline="0"/>
            </a:lvl2pPr>
            <a:lvl3pPr marL="742950" indent="-247650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defRPr sz="1400" baseline="0"/>
            </a:lvl3pPr>
            <a:lvl4pPr marL="1254125" indent="-180975">
              <a:lnSpc>
                <a:spcPct val="100000"/>
              </a:lnSpc>
              <a:buFont typeface="Arial" pitchFamily="34" charset="0"/>
              <a:buChar char="."/>
              <a:tabLst/>
              <a:defRPr sz="1400"/>
            </a:lvl4pPr>
            <a:lvl5pPr marL="1616075" indent="-1809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adicionar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</p:txBody>
      </p:sp>
      <p:sp>
        <p:nvSpPr>
          <p:cNvPr id="8" name="Espaço Reservado para Conteúdo 5"/>
          <p:cNvSpPr>
            <a:spLocks noGrp="1"/>
          </p:cNvSpPr>
          <p:nvPr>
            <p:ph sz="quarter" idx="10" hasCustomPrompt="1"/>
          </p:nvPr>
        </p:nvSpPr>
        <p:spPr>
          <a:xfrm>
            <a:off x="4607569" y="1387405"/>
            <a:ext cx="3878234" cy="52725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0000"/>
              </a:lnSpc>
              <a:spcBef>
                <a:spcPts val="200"/>
              </a:spcBef>
              <a:defRPr sz="1600"/>
            </a:lvl1pPr>
            <a:lvl2pPr marL="488950" indent="-260350">
              <a:lnSpc>
                <a:spcPct val="110000"/>
              </a:lnSpc>
              <a:spcBef>
                <a:spcPts val="200"/>
              </a:spcBef>
              <a:defRPr sz="1600" baseline="0"/>
            </a:lvl2pPr>
            <a:lvl3pPr marL="771525" indent="-276225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defRPr sz="1400" baseline="0"/>
            </a:lvl3pPr>
            <a:lvl4pPr marL="1254125" indent="-180975">
              <a:lnSpc>
                <a:spcPct val="100000"/>
              </a:lnSpc>
              <a:buFont typeface="Arial" pitchFamily="34" charset="0"/>
              <a:buChar char="."/>
              <a:tabLst/>
              <a:defRPr sz="1400"/>
            </a:lvl4pPr>
            <a:lvl5pPr marL="1616075" indent="-1809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adicionar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em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287846" y="1953535"/>
            <a:ext cx="3878234" cy="47071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0000"/>
              </a:lnSpc>
              <a:spcBef>
                <a:spcPts val="200"/>
              </a:spcBef>
              <a:defRPr sz="1600"/>
            </a:lvl1pPr>
            <a:lvl2pPr marL="488950" indent="-260350">
              <a:lnSpc>
                <a:spcPct val="110000"/>
              </a:lnSpc>
              <a:spcBef>
                <a:spcPts val="200"/>
              </a:spcBef>
              <a:defRPr sz="1600" baseline="0"/>
            </a:lvl2pPr>
            <a:lvl3pPr marL="742950" indent="-247650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defRPr sz="1400" baseline="0"/>
            </a:lvl3pPr>
            <a:lvl4pPr marL="1254125" indent="-180975">
              <a:lnSpc>
                <a:spcPct val="100000"/>
              </a:lnSpc>
              <a:buFont typeface="Arial" pitchFamily="34" charset="0"/>
              <a:buChar char="."/>
              <a:tabLst/>
              <a:defRPr sz="1400"/>
            </a:lvl4pPr>
            <a:lvl5pPr marL="1616075" indent="-1809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adicionar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</p:txBody>
      </p:sp>
      <p:sp>
        <p:nvSpPr>
          <p:cNvPr id="8" name="Espaço Reservado para Conteúdo 5"/>
          <p:cNvSpPr>
            <a:spLocks noGrp="1"/>
          </p:cNvSpPr>
          <p:nvPr>
            <p:ph sz="quarter" idx="10" hasCustomPrompt="1"/>
          </p:nvPr>
        </p:nvSpPr>
        <p:spPr>
          <a:xfrm>
            <a:off x="4607569" y="1952836"/>
            <a:ext cx="3878234" cy="47071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lnSpc>
                <a:spcPct val="110000"/>
              </a:lnSpc>
              <a:spcBef>
                <a:spcPts val="200"/>
              </a:spcBef>
              <a:defRPr sz="1600"/>
            </a:lvl1pPr>
            <a:lvl2pPr marL="488950" indent="-260350">
              <a:lnSpc>
                <a:spcPct val="110000"/>
              </a:lnSpc>
              <a:spcBef>
                <a:spcPts val="200"/>
              </a:spcBef>
              <a:defRPr sz="1600" baseline="0"/>
            </a:lvl2pPr>
            <a:lvl3pPr marL="771525" indent="-276225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defRPr sz="1400" baseline="0"/>
            </a:lvl3pPr>
            <a:lvl4pPr marL="1254125" indent="-180975">
              <a:lnSpc>
                <a:spcPct val="100000"/>
              </a:lnSpc>
              <a:buFont typeface="Arial" pitchFamily="34" charset="0"/>
              <a:buChar char="."/>
              <a:tabLst/>
              <a:defRPr sz="1400"/>
            </a:lvl4pPr>
            <a:lvl5pPr marL="1616075" indent="-180975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adicionar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1"/>
          </p:nvPr>
        </p:nvSpPr>
        <p:spPr>
          <a:xfrm>
            <a:off x="323850" y="1449388"/>
            <a:ext cx="8172450" cy="358775"/>
          </a:xfrm>
        </p:spPr>
        <p:txBody>
          <a:bodyPr vert="horz" lIns="198000" tIns="36000" rIns="72000" bIns="36000" rtlCol="0">
            <a:noAutofit/>
          </a:bodyPr>
          <a:lstStyle>
            <a:lvl1pPr>
              <a:defRPr lang="pt-BR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pt-BR" dirty="0" smtClean="0"/>
              <a:t>Clique para editar os estilos do texto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mada +  1 Coluna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400" cy="831532"/>
          </a:xfrm>
          <a:prstGeom prst="rect">
            <a:avLst/>
          </a:prstGeom>
        </p:spPr>
        <p:txBody>
          <a:bodyPr anchor="b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14325" y="2060848"/>
            <a:ext cx="8162925" cy="46082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57200" indent="-257175">
              <a:lnSpc>
                <a:spcPct val="110000"/>
              </a:lnSpc>
              <a:spcBef>
                <a:spcPts val="200"/>
              </a:spcBef>
              <a:buFont typeface="Wingdings" pitchFamily="2" charset="2"/>
              <a:buChar char="§"/>
              <a:defRPr sz="1600"/>
            </a:lvl1pPr>
            <a:lvl2pPr marL="723900" indent="-257175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tabLst/>
              <a:defRPr sz="1400"/>
            </a:lvl2pPr>
            <a:lvl3pPr marL="520700" indent="-228600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−"/>
              <a:defRPr sz="1400"/>
            </a:lvl3pPr>
            <a:lvl4pPr marL="719138" indent="-185738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."/>
              <a:defRPr sz="1600"/>
            </a:lvl4pPr>
            <a:lvl5pPr marL="1616075" indent="-180975">
              <a:defRPr sz="1600"/>
            </a:lvl5pPr>
          </a:lstStyle>
          <a:p>
            <a:pPr lvl="0"/>
            <a:r>
              <a:rPr lang="pt-BR" dirty="0" smtClean="0"/>
              <a:t>Segundo nível</a:t>
            </a:r>
          </a:p>
          <a:p>
            <a:pPr lvl="1"/>
            <a:r>
              <a:rPr lang="pt-BR" dirty="0" smtClean="0"/>
              <a:t>Terceiro nível</a:t>
            </a:r>
          </a:p>
        </p:txBody>
      </p:sp>
      <p:sp>
        <p:nvSpPr>
          <p:cNvPr id="8" name="Espaço Reservado para Conteúdo 11"/>
          <p:cNvSpPr>
            <a:spLocks noGrp="1"/>
          </p:cNvSpPr>
          <p:nvPr>
            <p:ph sz="quarter" idx="10" hasCustomPrompt="1"/>
          </p:nvPr>
        </p:nvSpPr>
        <p:spPr>
          <a:xfrm>
            <a:off x="314325" y="1449388"/>
            <a:ext cx="8172450" cy="358775"/>
          </a:xfrm>
          <a:prstGeom prst="rect">
            <a:avLst/>
          </a:prstGeom>
        </p:spPr>
        <p:txBody>
          <a:bodyPr vert="horz" lIns="198000" tIns="36000" rIns="72000" bIns="36000" rtlCol="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lang="pt-BR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Wingdings 3" pitchFamily="18" charset="2"/>
              <a:buNone/>
            </a:pPr>
            <a:r>
              <a:rPr lang="pt-BR" dirty="0" smtClean="0"/>
              <a:t>Clique para adicionar texto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madas +  2 Colunas d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9075" y="115888"/>
            <a:ext cx="8132763" cy="831532"/>
          </a:xfrm>
          <a:prstGeom prst="rect">
            <a:avLst/>
          </a:prstGeom>
        </p:spPr>
        <p:txBody>
          <a:bodyPr anchor="b"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7" name="Espaço Reservado para Conteúdo 11"/>
          <p:cNvSpPr>
            <a:spLocks noGrp="1"/>
          </p:cNvSpPr>
          <p:nvPr>
            <p:ph sz="quarter" idx="12" hasCustomPrompt="1"/>
          </p:nvPr>
        </p:nvSpPr>
        <p:spPr>
          <a:xfrm>
            <a:off x="4640574" y="1449388"/>
            <a:ext cx="3855726" cy="358775"/>
          </a:xfrm>
          <a:prstGeom prst="rect">
            <a:avLst/>
          </a:prstGeom>
        </p:spPr>
        <p:txBody>
          <a:bodyPr lIns="198000" tIns="36000" rIns="72000" bIns="3600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Clique para adicionar texto mestre</a:t>
            </a:r>
            <a:endParaRPr lang="pt-BR" dirty="0"/>
          </a:p>
        </p:txBody>
      </p:sp>
      <p:sp>
        <p:nvSpPr>
          <p:cNvPr id="8" name="Espaço Reservado para Conteúdo 11"/>
          <p:cNvSpPr>
            <a:spLocks noGrp="1"/>
          </p:cNvSpPr>
          <p:nvPr>
            <p:ph sz="quarter" idx="13" hasCustomPrompt="1"/>
          </p:nvPr>
        </p:nvSpPr>
        <p:spPr>
          <a:xfrm>
            <a:off x="314325" y="1449388"/>
            <a:ext cx="3852862" cy="358775"/>
          </a:xfrm>
          <a:prstGeom prst="rect">
            <a:avLst/>
          </a:prstGeom>
        </p:spPr>
        <p:txBody>
          <a:bodyPr lIns="198000" tIns="36000" rIns="72000" bIns="36000">
            <a:no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Clique para adicionar texto mestre</a:t>
            </a:r>
            <a:endParaRPr lang="pt-BR" dirty="0"/>
          </a:p>
        </p:txBody>
      </p:sp>
      <p:sp>
        <p:nvSpPr>
          <p:cNvPr id="10" name="Espaço Reservado para Conteúdo 21"/>
          <p:cNvSpPr>
            <a:spLocks noGrp="1"/>
          </p:cNvSpPr>
          <p:nvPr>
            <p:ph sz="quarter" idx="11" hasCustomPrompt="1"/>
          </p:nvPr>
        </p:nvSpPr>
        <p:spPr>
          <a:xfrm>
            <a:off x="314325" y="1952836"/>
            <a:ext cx="3844926" cy="4716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57200" indent="-257175">
              <a:lnSpc>
                <a:spcPct val="110000"/>
              </a:lnSpc>
              <a:spcBef>
                <a:spcPts val="200"/>
              </a:spcBef>
              <a:buFont typeface="Wingdings" pitchFamily="2" charset="2"/>
              <a:buChar char="§"/>
              <a:defRPr sz="1600" baseline="0"/>
            </a:lvl1pPr>
            <a:lvl2pPr marL="723900" indent="-257175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defRPr sz="1400" baseline="0"/>
            </a:lvl2pPr>
            <a:lvl3pPr marL="509588" indent="-222250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−"/>
              <a:defRPr sz="1400"/>
            </a:lvl3pPr>
            <a:lvl4pPr marL="914400" indent="-223838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."/>
              <a:defRPr sz="1400"/>
            </a:lvl4pPr>
            <a:lvl5pPr marL="1616075" indent="-180975">
              <a:defRPr/>
            </a:lvl5pPr>
          </a:lstStyle>
          <a:p>
            <a:pPr lvl="0"/>
            <a:r>
              <a:rPr lang="pt-BR" dirty="0" smtClean="0"/>
              <a:t>Segundo nível</a:t>
            </a:r>
          </a:p>
          <a:p>
            <a:pPr lvl="1"/>
            <a:r>
              <a:rPr lang="pt-BR" dirty="0" smtClean="0"/>
              <a:t>Terceiro nível</a:t>
            </a:r>
          </a:p>
        </p:txBody>
      </p:sp>
      <p:sp>
        <p:nvSpPr>
          <p:cNvPr id="11" name="Espaço Reservado para Conteúdo 21"/>
          <p:cNvSpPr>
            <a:spLocks noGrp="1"/>
          </p:cNvSpPr>
          <p:nvPr>
            <p:ph sz="quarter" idx="14" hasCustomPrompt="1"/>
          </p:nvPr>
        </p:nvSpPr>
        <p:spPr>
          <a:xfrm>
            <a:off x="4641985" y="1952836"/>
            <a:ext cx="3844926" cy="4716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6088" indent="-246063">
              <a:lnSpc>
                <a:spcPct val="110000"/>
              </a:lnSpc>
              <a:spcBef>
                <a:spcPts val="200"/>
              </a:spcBef>
              <a:buFont typeface="Wingdings" pitchFamily="2" charset="2"/>
              <a:buChar char="§"/>
              <a:defRPr sz="1600" baseline="0"/>
            </a:lvl1pPr>
            <a:lvl2pPr marL="714375" indent="-247650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–"/>
              <a:defRPr sz="1400" baseline="0"/>
            </a:lvl2pPr>
            <a:lvl3pPr marL="509588" indent="-222250">
              <a:lnSpc>
                <a:spcPct val="110000"/>
              </a:lnSpc>
              <a:spcBef>
                <a:spcPts val="200"/>
              </a:spcBef>
              <a:buFont typeface="Arial" pitchFamily="34" charset="0"/>
              <a:buChar char="−"/>
              <a:defRPr sz="1400"/>
            </a:lvl3pPr>
            <a:lvl4pPr marL="914400" indent="-223838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."/>
              <a:defRPr sz="1400"/>
            </a:lvl4pPr>
            <a:lvl5pPr marL="1616075" indent="-180975">
              <a:defRPr/>
            </a:lvl5pPr>
          </a:lstStyle>
          <a:p>
            <a:pPr lvl="0"/>
            <a:r>
              <a:rPr lang="pt-BR" dirty="0" smtClean="0"/>
              <a:t>Segundo nível</a:t>
            </a:r>
          </a:p>
          <a:p>
            <a:pPr lvl="1"/>
            <a:r>
              <a:rPr lang="pt-BR" dirty="0" smtClean="0"/>
              <a:t>Terceiro nível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logo-verd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40763" y="736600"/>
            <a:ext cx="3238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28411" y="105481"/>
            <a:ext cx="7845514" cy="8280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>
          <a:xfrm>
            <a:off x="204365" y="1351919"/>
            <a:ext cx="8229600" cy="4921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4"/>
          </p:nvPr>
        </p:nvSpPr>
        <p:spPr>
          <a:xfrm>
            <a:off x="8491537" y="6428483"/>
            <a:ext cx="55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DE42779-D6AF-46A9-B79D-9CB734B4F003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Picture 2" descr="faixa_portfolios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8491538" cy="10525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41" r:id="rId7"/>
    <p:sldLayoutId id="2147483737" r:id="rId8"/>
    <p:sldLayoutId id="2147483738" r:id="rId9"/>
    <p:sldLayoutId id="2147483739" r:id="rId10"/>
    <p:sldLayoutId id="2147483740" r:id="rId11"/>
    <p:sldLayoutId id="214748374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Font typeface="Wingdings 3" pitchFamily="18" charset="2"/>
        <a:buChar char="}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67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3275" indent="-268288" algn="l" defTabSz="914400" rtl="0" eaLnBrk="1" latinLnBrk="0" hangingPunct="1">
        <a:spcBef>
          <a:spcPct val="200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2400" dirty="0" smtClean="0"/>
              <a:t>Impacto fiscal </a:t>
            </a:r>
            <a:r>
              <a:rPr lang="pt-BR" sz="2400" dirty="0" smtClean="0"/>
              <a:t>da </a:t>
            </a:r>
            <a:r>
              <a:rPr lang="pt-BR" sz="2400" dirty="0" smtClean="0"/>
              <a:t>redução do compulsório </a:t>
            </a:r>
            <a:r>
              <a:rPr lang="pt-BR" sz="2400" dirty="0" smtClean="0"/>
              <a:t>da </a:t>
            </a:r>
            <a:r>
              <a:rPr lang="pt-BR" sz="2400" dirty="0" smtClean="0"/>
              <a:t>poupança – ABRAINC</a:t>
            </a:r>
            <a:endParaRPr lang="pt-BR" sz="2400" dirty="0" smtClean="0"/>
          </a:p>
          <a:p>
            <a:endParaRPr lang="pt-BR" dirty="0" smtClean="0"/>
          </a:p>
          <a:p>
            <a:pPr lvl="1"/>
            <a:r>
              <a:rPr lang="pt-BR" sz="1800" dirty="0" smtClean="0"/>
              <a:t>Maio de 2015</a:t>
            </a:r>
          </a:p>
        </p:txBody>
      </p:sp>
    </p:spTree>
    <p:extLst>
      <p:ext uri="{BB962C8B-B14F-4D97-AF65-F5344CB8AC3E}">
        <p14:creationId xmlns:p14="http://schemas.microsoft.com/office/powerpoint/2010/main" xmlns="" val="27095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endParaRPr lang="pt-BR" dirty="0"/>
          </a:p>
        </p:txBody>
      </p:sp>
      <p:sp>
        <p:nvSpPr>
          <p:cNvPr id="15" name="Espaço Reservado para Conteúdo 8"/>
          <p:cNvSpPr txBox="1">
            <a:spLocks/>
          </p:cNvSpPr>
          <p:nvPr/>
        </p:nvSpPr>
        <p:spPr>
          <a:xfrm>
            <a:off x="314324" y="1196752"/>
            <a:ext cx="8568000" cy="360000"/>
          </a:xfrm>
          <a:prstGeom prst="rect">
            <a:avLst/>
          </a:prstGeom>
          <a:solidFill>
            <a:schemeClr val="bg2"/>
          </a:solidFill>
        </p:spPr>
        <p:txBody>
          <a:bodyPr vert="horz" lIns="198000" tIns="36000" rIns="72000" bIns="36000" rtlCol="0">
            <a:noAutofit/>
          </a:bodyPr>
          <a:lstStyle/>
          <a:p>
            <a:pPr marR="0" lv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kern="0" dirty="0" smtClean="0"/>
              <a:t>Liberação de R$ 40 bilhões do </a:t>
            </a:r>
            <a:r>
              <a:rPr lang="pt-BR" kern="0" dirty="0" smtClean="0"/>
              <a:t>compulsório em 31/12/2014</a:t>
            </a:r>
            <a:endParaRPr lang="pt-BR" kern="0" dirty="0" smtClean="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 rot="5400000">
            <a:off x="170806" y="1251521"/>
            <a:ext cx="360362" cy="2508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87524" y="1520788"/>
            <a:ext cx="8280920" cy="531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Choque</a:t>
            </a:r>
          </a:p>
          <a:p>
            <a:pPr marL="685800" lvl="1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Compulsório – impacto inicial e ciclo de reinvestimento: </a:t>
            </a:r>
            <a:endParaRPr lang="pt-BR" sz="1200" b="1" dirty="0" smtClean="0"/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R$ 40 bilhões – ano 1</a:t>
            </a:r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R$ 4 bilhões – ano 2-10, 10% do montante liberado no ano 1 é </a:t>
            </a:r>
            <a:r>
              <a:rPr lang="pt-BR" sz="1200" dirty="0" smtClean="0">
                <a:solidFill>
                  <a:srgbClr val="000000"/>
                </a:solidFill>
              </a:rPr>
              <a:t>redisponibilizado a </a:t>
            </a:r>
            <a:r>
              <a:rPr lang="pt-BR" sz="1200" dirty="0" smtClean="0">
                <a:solidFill>
                  <a:srgbClr val="000000"/>
                </a:solidFill>
              </a:rPr>
              <a:t>cada </a:t>
            </a:r>
            <a:r>
              <a:rPr lang="pt-BR" sz="1200" dirty="0" smtClean="0">
                <a:solidFill>
                  <a:srgbClr val="000000"/>
                </a:solidFill>
              </a:rPr>
              <a:t>ano</a:t>
            </a:r>
          </a:p>
          <a:p>
            <a:pPr marL="228600" lvl="1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Impacto fiscal da operação</a:t>
            </a:r>
          </a:p>
          <a:p>
            <a:pPr marL="685800" lvl="2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Remuneração </a:t>
            </a:r>
            <a:r>
              <a:rPr lang="pt-BR" sz="1200" b="1" dirty="0" smtClean="0"/>
              <a:t>do </a:t>
            </a:r>
            <a:r>
              <a:rPr lang="pt-BR" sz="1200" b="1" dirty="0" smtClean="0"/>
              <a:t>compulsório</a:t>
            </a:r>
            <a:endParaRPr lang="pt-BR" sz="1200" b="1" dirty="0" smtClean="0"/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TR + 0,5% </a:t>
            </a:r>
            <a:r>
              <a:rPr lang="pt-BR" sz="1200" dirty="0" err="1" smtClean="0">
                <a:solidFill>
                  <a:srgbClr val="000000"/>
                </a:solidFill>
              </a:rPr>
              <a:t>a.m</a:t>
            </a:r>
            <a:r>
              <a:rPr lang="pt-BR" sz="1200" dirty="0" err="1" smtClean="0">
                <a:solidFill>
                  <a:srgbClr val="000000"/>
                </a:solidFill>
              </a:rPr>
              <a:t>.</a:t>
            </a:r>
            <a:r>
              <a:rPr lang="pt-BR" sz="1200" dirty="0" smtClean="0">
                <a:solidFill>
                  <a:srgbClr val="000000"/>
                </a:solidFill>
              </a:rPr>
              <a:t>: “economia” do Governo com a redução do compulsório</a:t>
            </a:r>
            <a:endParaRPr lang="pt-BR" sz="1200" dirty="0" smtClean="0">
              <a:solidFill>
                <a:srgbClr val="000000"/>
              </a:solidFill>
            </a:endParaRPr>
          </a:p>
          <a:p>
            <a:pPr marL="685800" lvl="2" indent="-228600" algn="just" eaLnBrk="0" fontAlgn="base" hangingPunct="0">
              <a:lnSpc>
                <a:spcPct val="150000"/>
              </a:lnSpc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Custo </a:t>
            </a:r>
            <a:r>
              <a:rPr lang="pt-BR" sz="1200" b="1" dirty="0" smtClean="0"/>
              <a:t>br</a:t>
            </a:r>
            <a:r>
              <a:rPr lang="pt-BR" sz="1200" b="1" dirty="0" smtClean="0"/>
              <a:t>uto esterilização</a:t>
            </a:r>
            <a:endParaRPr lang="pt-BR" sz="1200" b="1" dirty="0" smtClean="0"/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/>
              <a:t>Taxa </a:t>
            </a:r>
            <a:r>
              <a:rPr lang="pt-BR" sz="1200" dirty="0" err="1" smtClean="0"/>
              <a:t>Selic</a:t>
            </a:r>
            <a:r>
              <a:rPr lang="pt-BR" sz="1200" dirty="0" smtClean="0"/>
              <a:t> </a:t>
            </a:r>
            <a:r>
              <a:rPr lang="pt-BR" sz="1200" dirty="0" err="1" smtClean="0"/>
              <a:t>a.a</a:t>
            </a:r>
            <a:r>
              <a:rPr lang="pt-BR" sz="1200" dirty="0" err="1" smtClean="0"/>
              <a:t>.</a:t>
            </a:r>
            <a:r>
              <a:rPr lang="pt-BR" sz="1200" dirty="0" smtClean="0"/>
              <a:t>: “custo” do Governo com o enxugamento da base monetária</a:t>
            </a:r>
            <a:endParaRPr lang="pt-BR" sz="1200" dirty="0" smtClean="0"/>
          </a:p>
          <a:p>
            <a:pPr marL="685800" lvl="2" indent="-2286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Resultado </a:t>
            </a:r>
            <a:r>
              <a:rPr lang="pt-BR" sz="1200" b="1" dirty="0" smtClean="0"/>
              <a:t>fiscal líquido</a:t>
            </a:r>
            <a:endParaRPr lang="pt-BR" sz="1200" b="1" dirty="0" smtClean="0"/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Diferença das taxas acima aplicada sobre os R$ 40 bi. Sobre o valor gasto com juros SELIC, 15</a:t>
            </a:r>
            <a:r>
              <a:rPr lang="pt-BR" sz="1200" dirty="0" smtClean="0">
                <a:solidFill>
                  <a:srgbClr val="000000"/>
                </a:solidFill>
              </a:rPr>
              <a:t>% </a:t>
            </a:r>
            <a:r>
              <a:rPr lang="pt-BR" sz="1200" dirty="0" smtClean="0">
                <a:solidFill>
                  <a:srgbClr val="000000"/>
                </a:solidFill>
              </a:rPr>
              <a:t>retornam ao Governo como imposto (IR)</a:t>
            </a:r>
            <a:endParaRPr lang="pt-BR" sz="1200" dirty="0" smtClean="0">
              <a:solidFill>
                <a:srgbClr val="000000"/>
              </a:solidFill>
            </a:endParaRPr>
          </a:p>
          <a:p>
            <a:pPr marL="228600" lvl="1" indent="-2286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Estímulo à economia e aumento da arrecadação</a:t>
            </a:r>
          </a:p>
          <a:p>
            <a:pPr marL="685800" lvl="2" indent="-228600" algn="just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}"/>
            </a:pPr>
            <a:r>
              <a:rPr lang="pt-BR" sz="1200" b="1" dirty="0" smtClean="0"/>
              <a:t>Aumento da arrecadação decorrente dos efeitos direto </a:t>
            </a:r>
            <a:r>
              <a:rPr lang="pt-BR" sz="1200" b="1" dirty="0" smtClean="0"/>
              <a:t>e </a:t>
            </a:r>
            <a:r>
              <a:rPr lang="pt-BR" sz="1200" b="1" dirty="0" smtClean="0"/>
              <a:t>indireto do choque</a:t>
            </a:r>
            <a:endParaRPr lang="pt-BR" sz="1200" b="1" dirty="0" smtClean="0"/>
          </a:p>
          <a:p>
            <a:pPr marL="946150" lvl="2" indent="-260350" algn="just" eaLnBrk="0" fontAlgn="base" hangingPunct="0"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pt-BR" sz="1200" dirty="0" smtClean="0">
                <a:solidFill>
                  <a:srgbClr val="000000"/>
                </a:solidFill>
              </a:rPr>
              <a:t>Utilizou-se a Matriz Insumo Produto, do </a:t>
            </a:r>
            <a:r>
              <a:rPr lang="pt-BR" sz="1200" dirty="0" smtClean="0">
                <a:solidFill>
                  <a:srgbClr val="000000"/>
                </a:solidFill>
              </a:rPr>
              <a:t>IBGE, </a:t>
            </a:r>
            <a:r>
              <a:rPr lang="pt-BR" sz="1200" dirty="0" smtClean="0">
                <a:solidFill>
                  <a:srgbClr val="000000"/>
                </a:solidFill>
              </a:rPr>
              <a:t>para avaliar o impacto do choque </a:t>
            </a:r>
            <a:r>
              <a:rPr lang="pt-BR" sz="1200" dirty="0" smtClean="0">
                <a:solidFill>
                  <a:srgbClr val="000000"/>
                </a:solidFill>
              </a:rPr>
              <a:t>sobre </a:t>
            </a:r>
            <a:r>
              <a:rPr lang="pt-BR" sz="1200" dirty="0" smtClean="0">
                <a:solidFill>
                  <a:srgbClr val="000000"/>
                </a:solidFill>
              </a:rPr>
              <a:t>a arrecadação total de impostos, em todas as esferas do </a:t>
            </a:r>
            <a:r>
              <a:rPr lang="pt-BR" sz="1200" dirty="0" smtClean="0">
                <a:solidFill>
                  <a:srgbClr val="000000"/>
                </a:solidFill>
              </a:rPr>
              <a:t>governo</a:t>
            </a:r>
            <a:endParaRPr lang="pt-BR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851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e resultados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7924" y="5769260"/>
            <a:ext cx="50768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824" y="1629248"/>
            <a:ext cx="8874352" cy="4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spaço Reservado para Conteúdo 8"/>
          <p:cNvSpPr txBox="1">
            <a:spLocks/>
          </p:cNvSpPr>
          <p:nvPr/>
        </p:nvSpPr>
        <p:spPr>
          <a:xfrm>
            <a:off x="314324" y="1196752"/>
            <a:ext cx="8568000" cy="360000"/>
          </a:xfrm>
          <a:prstGeom prst="rect">
            <a:avLst/>
          </a:prstGeom>
          <a:solidFill>
            <a:schemeClr val="bg2"/>
          </a:solidFill>
        </p:spPr>
        <p:txBody>
          <a:bodyPr vert="horz" lIns="198000" tIns="36000" rIns="72000" bIns="36000" rtlCol="0">
            <a:noAutofit/>
          </a:bodyPr>
          <a:lstStyle/>
          <a:p>
            <a:pPr marR="0" lv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BR" kern="0" dirty="0" smtClean="0"/>
              <a:t>Valor presente líquido considerando a taxa SELIC</a:t>
            </a:r>
            <a:endParaRPr lang="pt-BR" kern="0" dirty="0" smtClean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5400000">
            <a:off x="170806" y="1251521"/>
            <a:ext cx="360362" cy="2508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524" y="5841268"/>
            <a:ext cx="30765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8516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P4">
      <a:dk1>
        <a:srgbClr val="000000"/>
      </a:dk1>
      <a:lt1>
        <a:srgbClr val="FFFFFF"/>
      </a:lt1>
      <a:dk2>
        <a:srgbClr val="5A214A"/>
      </a:dk2>
      <a:lt2>
        <a:srgbClr val="DCDCC8"/>
      </a:lt2>
      <a:accent1>
        <a:srgbClr val="9CBAE2"/>
      </a:accent1>
      <a:accent2>
        <a:srgbClr val="325A87"/>
      </a:accent2>
      <a:accent3>
        <a:srgbClr val="B2B2B2"/>
      </a:accent3>
      <a:accent4>
        <a:srgbClr val="467828"/>
      </a:accent4>
      <a:accent5>
        <a:srgbClr val="BCD258"/>
      </a:accent5>
      <a:accent6>
        <a:srgbClr val="EC922E"/>
      </a:accent6>
      <a:hlink>
        <a:srgbClr val="848C65"/>
      </a:hlink>
      <a:folHlink>
        <a:srgbClr val="BEBEA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spcBef>
            <a:spcPts val="12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193</Words>
  <Application>Microsoft Office PowerPoint</Application>
  <PresentationFormat>Apresentação na tela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Personalizar design</vt:lpstr>
      <vt:lpstr>Slide 1</vt:lpstr>
      <vt:lpstr>Slide 2</vt:lpstr>
      <vt:lpstr>Premissas</vt:lpstr>
      <vt:lpstr>Cálculo e resultados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nathalia.yamauti</dc:creator>
  <cp:lastModifiedBy>dario.guerrero</cp:lastModifiedBy>
  <cp:revision>255</cp:revision>
  <dcterms:created xsi:type="dcterms:W3CDTF">2010-02-24T14:26:15Z</dcterms:created>
  <dcterms:modified xsi:type="dcterms:W3CDTF">2015-05-15T15:24:55Z</dcterms:modified>
</cp:coreProperties>
</file>