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sldIdLst>
    <p:sldId id="478" r:id="rId2"/>
    <p:sldId id="479" r:id="rId3"/>
    <p:sldId id="487" r:id="rId4"/>
    <p:sldId id="657" r:id="rId5"/>
    <p:sldId id="640" r:id="rId6"/>
    <p:sldId id="643" r:id="rId7"/>
    <p:sldId id="649" r:id="rId8"/>
    <p:sldId id="651" r:id="rId9"/>
    <p:sldId id="650" r:id="rId10"/>
    <p:sldId id="652" r:id="rId11"/>
    <p:sldId id="653" r:id="rId12"/>
    <p:sldId id="654" r:id="rId13"/>
    <p:sldId id="610" r:id="rId14"/>
    <p:sldId id="658" r:id="rId15"/>
    <p:sldId id="659" r:id="rId16"/>
    <p:sldId id="656" r:id="rId17"/>
    <p:sldId id="655" r:id="rId18"/>
    <p:sldId id="613" r:id="rId19"/>
    <p:sldId id="614" r:id="rId20"/>
    <p:sldId id="615" r:id="rId21"/>
    <p:sldId id="616" r:id="rId22"/>
    <p:sldId id="617" r:id="rId23"/>
    <p:sldId id="618" r:id="rId24"/>
    <p:sldId id="648" r:id="rId25"/>
    <p:sldId id="660" r:id="rId26"/>
    <p:sldId id="645" r:id="rId27"/>
    <p:sldId id="646" r:id="rId28"/>
    <p:sldId id="647" r:id="rId29"/>
  </p:sldIdLst>
  <p:sldSz cx="9144000" cy="6858000" type="screen4x3"/>
  <p:notesSz cx="6864350" cy="999648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9112" autoAdjust="0"/>
  </p:normalViewPr>
  <p:slideViewPr>
    <p:cSldViewPr>
      <p:cViewPr varScale="1">
        <p:scale>
          <a:sx n="74" d="100"/>
          <a:sy n="74" d="100"/>
        </p:scale>
        <p:origin x="1248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olas.santos\AppData\Local\Microsoft\Windows\Temporary%20Internet%20Files\Content.Outlook\O6ZNYRDA\Pasta1%20(3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rigofur\AppData\Local\Microsoft\Windows\Temporary%20Internet%20Files\Content.Outlook\7LT6VZ0E\graf%201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Indicador</c:v>
                </c:pt>
              </c:strCache>
            </c:strRef>
          </c:tx>
          <c:spPr>
            <a:gradFill flip="none" rotWithShape="1">
              <a:gsLst>
                <a:gs pos="48000">
                  <a:srgbClr val="CC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C0000"/>
                    </a:solidFill>
                    <a:latin typeface="Univers LT Std 47 Cn Lt" charset="0"/>
                    <a:ea typeface="Univers LT Std 47 Cn Lt" charset="0"/>
                    <a:cs typeface="Univers LT Std 47 Cn Lt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Plan1!$A$2:$A$18</c:f>
              <c:strCache>
                <c:ptCount val="17"/>
                <c:pt idx="0">
                  <c:v>Reino Unido</c:v>
                </c:pt>
                <c:pt idx="1">
                  <c:v>Estados Unidos</c:v>
                </c:pt>
                <c:pt idx="2">
                  <c:v>Portugal</c:v>
                </c:pt>
                <c:pt idx="3">
                  <c:v>Canadá</c:v>
                </c:pt>
                <c:pt idx="4">
                  <c:v>Holanda</c:v>
                </c:pt>
                <c:pt idx="5">
                  <c:v>Espanha</c:v>
                </c:pt>
                <c:pt idx="6">
                  <c:v>Alemanha</c:v>
                </c:pt>
                <c:pt idx="7">
                  <c:v>França</c:v>
                </c:pt>
                <c:pt idx="8">
                  <c:v>África do Sul</c:v>
                </c:pt>
                <c:pt idx="9">
                  <c:v>Itália</c:v>
                </c:pt>
                <c:pt idx="10">
                  <c:v>Chile</c:v>
                </c:pt>
                <c:pt idx="11">
                  <c:v>China</c:v>
                </c:pt>
                <c:pt idx="12">
                  <c:v>México</c:v>
                </c:pt>
                <c:pt idx="13">
                  <c:v>Brasil</c:v>
                </c:pt>
                <c:pt idx="14">
                  <c:v>Índia</c:v>
                </c:pt>
                <c:pt idx="15">
                  <c:v>Rússia</c:v>
                </c:pt>
                <c:pt idx="16">
                  <c:v>Argentina</c:v>
                </c:pt>
              </c:strCache>
            </c:strRef>
          </c:cat>
          <c:val>
            <c:numRef>
              <c:f>Plan1!$B$2:$B$18</c:f>
              <c:numCache>
                <c:formatCode>0.0%</c:formatCode>
                <c:ptCount val="17"/>
                <c:pt idx="0">
                  <c:v>0.81</c:v>
                </c:pt>
                <c:pt idx="1">
                  <c:v>0.68799999999999994</c:v>
                </c:pt>
                <c:pt idx="2">
                  <c:v>0.66900000000000004</c:v>
                </c:pt>
                <c:pt idx="3">
                  <c:v>0.64500000000000002</c:v>
                </c:pt>
                <c:pt idx="4">
                  <c:v>0.64</c:v>
                </c:pt>
                <c:pt idx="5">
                  <c:v>0.61099999999999999</c:v>
                </c:pt>
                <c:pt idx="6">
                  <c:v>0.44800000000000001</c:v>
                </c:pt>
                <c:pt idx="7">
                  <c:v>0.43</c:v>
                </c:pt>
                <c:pt idx="8">
                  <c:v>0.24</c:v>
                </c:pt>
                <c:pt idx="9">
                  <c:v>0.23300000000000001</c:v>
                </c:pt>
                <c:pt idx="10">
                  <c:v>0.189</c:v>
                </c:pt>
                <c:pt idx="11">
                  <c:v>0.14499999999999999</c:v>
                </c:pt>
                <c:pt idx="12">
                  <c:v>9.0999999999999998E-2</c:v>
                </c:pt>
                <c:pt idx="13">
                  <c:v>9.0999999999999998E-2</c:v>
                </c:pt>
                <c:pt idx="14">
                  <c:v>3.5000000000000003E-2</c:v>
                </c:pt>
                <c:pt idx="15">
                  <c:v>3.2000000000000001E-2</c:v>
                </c:pt>
                <c:pt idx="16">
                  <c:v>1.4999999999999999E-2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82270744"/>
        <c:axId val="282269568"/>
      </c:barChart>
      <c:catAx>
        <c:axId val="2822707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2269568"/>
        <c:crosses val="autoZero"/>
        <c:auto val="1"/>
        <c:lblAlgn val="ctr"/>
        <c:lblOffset val="100"/>
        <c:noMultiLvlLbl val="0"/>
      </c:catAx>
      <c:valAx>
        <c:axId val="282269568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282270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0.9634285758165938"/>
          <c:h val="0.972173907962826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Plan1!$L$64</c:f>
              <c:strCache>
                <c:ptCount val="1"/>
                <c:pt idx="0">
                  <c:v>Obra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Plan1!$N$64</c:f>
              <c:numCache>
                <c:formatCode>0.0%</c:formatCode>
                <c:ptCount val="1"/>
                <c:pt idx="0">
                  <c:v>0.4</c:v>
                </c:pt>
              </c:numCache>
            </c:numRef>
          </c:val>
        </c:ser>
        <c:ser>
          <c:idx val="1"/>
          <c:order val="1"/>
          <c:tx>
            <c:strRef>
              <c:f>Plan1!$L$65</c:f>
              <c:strCache>
                <c:ptCount val="1"/>
                <c:pt idx="0">
                  <c:v>Terreno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Plan1!$N$65</c:f>
              <c:numCache>
                <c:formatCode>0.0%</c:formatCode>
                <c:ptCount val="1"/>
                <c:pt idx="0">
                  <c:v>0.2</c:v>
                </c:pt>
              </c:numCache>
            </c:numRef>
          </c:val>
        </c:ser>
        <c:ser>
          <c:idx val="2"/>
          <c:order val="2"/>
          <c:tx>
            <c:strRef>
              <c:f>Plan1!$L$66</c:f>
              <c:strCache>
                <c:ptCount val="1"/>
                <c:pt idx="0">
                  <c:v>Estrutura Física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pPr>
                      <a:defRPr sz="1200" b="1">
                        <a:solidFill>
                          <a:schemeClr val="bg1"/>
                        </a:solidFill>
                      </a:defRPr>
                    </a:pPr>
                    <a:r>
                      <a:rPr lang="en-US"/>
                      <a:t>10%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Plan1!$N$66</c:f>
              <c:numCache>
                <c:formatCode>0.0%</c:formatCode>
                <c:ptCount val="1"/>
                <c:pt idx="0">
                  <c:v>0.1</c:v>
                </c:pt>
              </c:numCache>
            </c:numRef>
          </c:val>
        </c:ser>
        <c:ser>
          <c:idx val="3"/>
          <c:order val="3"/>
          <c:tx>
            <c:strRef>
              <c:f>Plan1!$L$67</c:f>
              <c:strCache>
                <c:ptCount val="1"/>
                <c:pt idx="0">
                  <c:v>Impostos / Outros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>
                        <a:solidFill>
                          <a:sysClr val="windowText" lastClr="000000"/>
                        </a:solidFill>
                      </a:rPr>
                      <a:t>1</a:t>
                    </a:r>
                    <a:r>
                      <a:rPr lang="en-US"/>
                      <a:t>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ysClr val="windowText" lastClr="000000"/>
                    </a:solidFill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Plan1!$N$67</c:f>
              <c:numCache>
                <c:formatCode>0.0%</c:formatCode>
                <c:ptCount val="1"/>
                <c:pt idx="0">
                  <c:v>0.1</c:v>
                </c:pt>
              </c:numCache>
            </c:numRef>
          </c:val>
        </c:ser>
        <c:ser>
          <c:idx val="4"/>
          <c:order val="4"/>
          <c:tx>
            <c:strRef>
              <c:f>Plan1!$L$68</c:f>
              <c:strCache>
                <c:ptCount val="1"/>
                <c:pt idx="0">
                  <c:v>Desp. Comerc.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ysClr val="windowText" lastClr="000000"/>
                    </a:solidFill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Plan1!$N$68</c:f>
              <c:numCache>
                <c:formatCode>0.0%</c:formatCode>
                <c:ptCount val="1"/>
                <c:pt idx="0">
                  <c:v>0.1</c:v>
                </c:pt>
              </c:numCache>
            </c:numRef>
          </c:val>
        </c:ser>
        <c:ser>
          <c:idx val="5"/>
          <c:order val="5"/>
          <c:tx>
            <c:strRef>
              <c:f>Plan1!$L$69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Plan1!$N$69</c:f>
              <c:numCache>
                <c:formatCode>0.0%</c:formatCode>
                <c:ptCount val="1"/>
                <c:pt idx="0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0683640"/>
        <c:axId val="280685208"/>
      </c:barChart>
      <c:catAx>
        <c:axId val="280683640"/>
        <c:scaling>
          <c:orientation val="minMax"/>
        </c:scaling>
        <c:delete val="1"/>
        <c:axPos val="b"/>
        <c:majorTickMark val="out"/>
        <c:minorTickMark val="none"/>
        <c:tickLblPos val="none"/>
        <c:crossAx val="280685208"/>
        <c:crosses val="autoZero"/>
        <c:auto val="1"/>
        <c:lblAlgn val="ctr"/>
        <c:lblOffset val="100"/>
        <c:noMultiLvlLbl val="0"/>
      </c:catAx>
      <c:valAx>
        <c:axId val="280685208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one"/>
        <c:crossAx val="280683640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28846002565775E-2"/>
          <c:y val="4.6619229482812385E-2"/>
          <c:w val="0.97020916029694348"/>
          <c:h val="0.744320806489707"/>
        </c:manualLayout>
      </c:layout>
      <c:lineChart>
        <c:grouping val="standard"/>
        <c:varyColors val="0"/>
        <c:ser>
          <c:idx val="2"/>
          <c:order val="0"/>
          <c:tx>
            <c:strRef>
              <c:f>Plan1!$S$4</c:f>
              <c:strCache>
                <c:ptCount val="1"/>
                <c:pt idx="0">
                  <c:v>Saldo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val>
            <c:numRef>
              <c:f>Plan1!$S$5:$S$57</c:f>
              <c:numCache>
                <c:formatCode>_(* #,##0_);_(* \(#,##0\);_(* ""\-""_);_(@_)</c:formatCode>
                <c:ptCount val="53"/>
                <c:pt idx="0">
                  <c:v>-1406292.4720000001</c:v>
                </c:pt>
                <c:pt idx="1">
                  <c:v>-2812584.9440000001</c:v>
                </c:pt>
                <c:pt idx="2">
                  <c:v>-4218877.4160000002</c:v>
                </c:pt>
                <c:pt idx="3">
                  <c:v>-7500226.5173333334</c:v>
                </c:pt>
                <c:pt idx="4">
                  <c:v>-10781575.618666667</c:v>
                </c:pt>
                <c:pt idx="5">
                  <c:v>-14062924.720000001</c:v>
                </c:pt>
                <c:pt idx="6">
                  <c:v>-15931475.620000001</c:v>
                </c:pt>
                <c:pt idx="7">
                  <c:v>-16217950.630000001</c:v>
                </c:pt>
                <c:pt idx="8">
                  <c:v>-16775284.460000001</c:v>
                </c:pt>
                <c:pt idx="9">
                  <c:v>-17185918.93</c:v>
                </c:pt>
                <c:pt idx="10">
                  <c:v>-17458780.559999999</c:v>
                </c:pt>
                <c:pt idx="11">
                  <c:v>-17623368.66</c:v>
                </c:pt>
                <c:pt idx="12">
                  <c:v>-17771866.300000001</c:v>
                </c:pt>
                <c:pt idx="13">
                  <c:v>-17654877.720000003</c:v>
                </c:pt>
                <c:pt idx="14">
                  <c:v>-17510177.810000002</c:v>
                </c:pt>
                <c:pt idx="15">
                  <c:v>-17422446.900000002</c:v>
                </c:pt>
                <c:pt idx="16">
                  <c:v>-17386126.470000003</c:v>
                </c:pt>
                <c:pt idx="17">
                  <c:v>-17471525.530000001</c:v>
                </c:pt>
                <c:pt idx="18">
                  <c:v>-17920189.670000002</c:v>
                </c:pt>
                <c:pt idx="19">
                  <c:v>-18848588.530000001</c:v>
                </c:pt>
                <c:pt idx="20">
                  <c:v>-19184246.210000001</c:v>
                </c:pt>
                <c:pt idx="21">
                  <c:v>-19492300.900000002</c:v>
                </c:pt>
                <c:pt idx="22">
                  <c:v>-19840861.660000004</c:v>
                </c:pt>
                <c:pt idx="23">
                  <c:v>-20171818.380000003</c:v>
                </c:pt>
                <c:pt idx="24">
                  <c:v>-20693636.680000003</c:v>
                </c:pt>
                <c:pt idx="25">
                  <c:v>-21479183.990000002</c:v>
                </c:pt>
                <c:pt idx="26">
                  <c:v>-22584096.280000001</c:v>
                </c:pt>
                <c:pt idx="27">
                  <c:v>-23432815.690000001</c:v>
                </c:pt>
                <c:pt idx="28">
                  <c:v>-24444608.790000003</c:v>
                </c:pt>
                <c:pt idx="29">
                  <c:v>-25576310.550000004</c:v>
                </c:pt>
                <c:pt idx="30">
                  <c:v>-26750418.580000006</c:v>
                </c:pt>
                <c:pt idx="31">
                  <c:v>-27688022.610000007</c:v>
                </c:pt>
                <c:pt idx="32">
                  <c:v>-28304896.900000006</c:v>
                </c:pt>
                <c:pt idx="33">
                  <c:v>-28778680.820000008</c:v>
                </c:pt>
                <c:pt idx="34">
                  <c:v>-29208097.010000009</c:v>
                </c:pt>
                <c:pt idx="35">
                  <c:v>-29760702.340000007</c:v>
                </c:pt>
                <c:pt idx="36">
                  <c:v>-30442259.850000009</c:v>
                </c:pt>
                <c:pt idx="37">
                  <c:v>-31260629.270000011</c:v>
                </c:pt>
                <c:pt idx="38">
                  <c:v>-32249101.47000001</c:v>
                </c:pt>
                <c:pt idx="39">
                  <c:v>-33505051.79000001</c:v>
                </c:pt>
                <c:pt idx="40">
                  <c:v>-34937826.550000012</c:v>
                </c:pt>
                <c:pt idx="41">
                  <c:v>-36302657.670000009</c:v>
                </c:pt>
                <c:pt idx="42">
                  <c:v>-37096458.090000011</c:v>
                </c:pt>
                <c:pt idx="43">
                  <c:v>-29036442.190000013</c:v>
                </c:pt>
                <c:pt idx="44">
                  <c:v>-30208148.010000013</c:v>
                </c:pt>
                <c:pt idx="45">
                  <c:v>-30648819.880000014</c:v>
                </c:pt>
                <c:pt idx="46">
                  <c:v>-23634808.230000015</c:v>
                </c:pt>
                <c:pt idx="47">
                  <c:v>-16789784.980000015</c:v>
                </c:pt>
                <c:pt idx="48">
                  <c:v>-9738997.6500000153</c:v>
                </c:pt>
                <c:pt idx="49">
                  <c:v>-2621306.8600000152</c:v>
                </c:pt>
                <c:pt idx="50">
                  <c:v>4563922.2299999846</c:v>
                </c:pt>
                <c:pt idx="51">
                  <c:v>11817330.469999984</c:v>
                </c:pt>
                <c:pt idx="52">
                  <c:v>11466782.319999984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0682856"/>
        <c:axId val="280683248"/>
      </c:lineChart>
      <c:catAx>
        <c:axId val="280682856"/>
        <c:scaling>
          <c:orientation val="minMax"/>
        </c:scaling>
        <c:delete val="0"/>
        <c:axPos val="b"/>
        <c:majorTickMark val="none"/>
        <c:minorTickMark val="none"/>
        <c:tickLblPos val="low"/>
        <c:txPr>
          <a:bodyPr/>
          <a:lstStyle/>
          <a:p>
            <a:pPr>
              <a:defRPr sz="1200" b="1">
                <a:solidFill>
                  <a:schemeClr val="bg1"/>
                </a:solidFill>
              </a:defRPr>
            </a:pPr>
            <a:endParaRPr lang="pt-BR"/>
          </a:p>
        </c:txPr>
        <c:crossAx val="280683248"/>
        <c:crosses val="autoZero"/>
        <c:auto val="1"/>
        <c:lblAlgn val="ctr"/>
        <c:lblOffset val="100"/>
        <c:noMultiLvlLbl val="0"/>
      </c:catAx>
      <c:valAx>
        <c:axId val="280683248"/>
        <c:scaling>
          <c:orientation val="minMax"/>
        </c:scaling>
        <c:delete val="1"/>
        <c:axPos val="l"/>
        <c:numFmt formatCode="_(* #,##0_);_(* \(#,##0\);_(* &quot;&quot;\-&quot;&quot;_);_(@_)" sourceLinked="1"/>
        <c:majorTickMark val="out"/>
        <c:minorTickMark val="none"/>
        <c:tickLblPos val="none"/>
        <c:crossAx val="28068285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1" cy="499825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1" y="0"/>
            <a:ext cx="2974551" cy="499825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fld id="{BB516E9C-D234-4C2A-BAEE-2E6F880E1E29}" type="datetimeFigureOut">
              <a:rPr lang="pt-BR" smtClean="0"/>
              <a:pPr/>
              <a:t>26/05/2015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9300"/>
            <a:ext cx="50006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6" y="4748333"/>
            <a:ext cx="5491480" cy="4498419"/>
          </a:xfrm>
          <a:prstGeom prst="rect">
            <a:avLst/>
          </a:prstGeom>
        </p:spPr>
        <p:txBody>
          <a:bodyPr vert="horz" lIns="92181" tIns="46090" rIns="92181" bIns="4609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494928"/>
            <a:ext cx="2974551" cy="499825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1" y="9494928"/>
            <a:ext cx="2974551" cy="499825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r">
              <a:defRPr sz="1200"/>
            </a:lvl1pPr>
          </a:lstStyle>
          <a:p>
            <a:fld id="{D21FBA35-CB6D-4CF3-B3B9-2A001CF249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02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955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80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104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794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003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25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422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393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66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425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5A3E19-A402-4DE9-A9D8-B8EE35822753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83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96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4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9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0BAD7-3348-4930-BC9B-0AD3B44D76B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1363"/>
            <a:ext cx="4910138" cy="3684587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7827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85825" y="739775"/>
            <a:ext cx="4916488" cy="36893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25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0BAD7-3348-4930-BC9B-0AD3B44D76B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1363"/>
            <a:ext cx="4910138" cy="3684587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103570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417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03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C57-ABF8-4442-9C7D-FCD0449CF52D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83B-3F37-49CB-AB6A-117B23F711E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A6C-8565-4E89-8E0B-E27D3F12163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23d1cf1-6642-4e3a-9bab-a47b69022ee4" descr="E1BB9BC2-3358-4BFF-9977-1311CB9C1564@TREELAB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5" r="31433" b="7738"/>
          <a:stretch>
            <a:fillRect/>
          </a:stretch>
        </p:blipFill>
        <p:spPr bwMode="auto">
          <a:xfrm>
            <a:off x="558800" y="368300"/>
            <a:ext cx="13938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 userDrawn="1"/>
        </p:nvCxnSpPr>
        <p:spPr>
          <a:xfrm>
            <a:off x="460375" y="1050925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AFB12-1DBE-414F-9EBC-17CCFC2FFAFC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8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C296-67EC-E746-9115-876114DF78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65609"/>
          </a:xfrm>
        </p:spPr>
        <p:txBody>
          <a:bodyPr/>
          <a:lstStyle>
            <a:lvl1pPr algn="l">
              <a:defRPr>
                <a:solidFill>
                  <a:srgbClr val="CA1925"/>
                </a:solidFill>
              </a:defRPr>
            </a:lvl1pPr>
          </a:lstStyle>
          <a:p>
            <a:r>
              <a:rPr lang="en-US" dirty="0" err="1" smtClean="0"/>
              <a:t>Título</a:t>
            </a:r>
            <a:r>
              <a:rPr lang="en-US" dirty="0" smtClean="0"/>
              <a:t> do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8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0"/>
          <p:cNvGrpSpPr/>
          <p:nvPr userDrawn="1"/>
        </p:nvGrpSpPr>
        <p:grpSpPr>
          <a:xfrm>
            <a:off x="3251201" y="1989132"/>
            <a:ext cx="5897090" cy="2846393"/>
            <a:chOff x="3233719" y="1989132"/>
            <a:chExt cx="5914572" cy="2846393"/>
          </a:xfrm>
        </p:grpSpPr>
        <p:sp>
          <p:nvSpPr>
            <p:cNvPr id="8" name="Round Same Side Corner Rectangle 6"/>
            <p:cNvSpPr/>
            <p:nvPr userDrawn="1"/>
          </p:nvSpPr>
          <p:spPr>
            <a:xfrm flipV="1">
              <a:off x="3234898" y="1989132"/>
              <a:ext cx="5909102" cy="270033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US" dirty="0"/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>
              <a:off x="3240069" y="4833938"/>
              <a:ext cx="5908222" cy="1587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>
                <a:ln>
                  <a:solidFill>
                    <a:schemeClr val="accent2"/>
                  </a:solidFill>
                </a:ln>
                <a:latin typeface="Arial" charset="0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 userDrawn="1"/>
          </p:nvSpPr>
          <p:spPr bwMode="auto">
            <a:xfrm>
              <a:off x="3233719" y="2173288"/>
              <a:ext cx="590822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>
                <a:latin typeface="Arial" charset="0"/>
              </a:endParaRPr>
            </a:p>
          </p:txBody>
        </p:sp>
      </p:grpSp>
      <p:pic>
        <p:nvPicPr>
          <p:cNvPr id="11" name="Imagem 10" descr="Logo_LCA_abertura_secao_wmf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6277" y="6236097"/>
            <a:ext cx="468336" cy="43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ço Reservado para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3341244" y="2168510"/>
            <a:ext cx="5622113" cy="244637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FontTx/>
              <a:buNone/>
              <a:defRPr sz="2800" b="0" baseline="0">
                <a:solidFill>
                  <a:schemeClr val="bg1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buFontTx/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spcBef>
                <a:spcPts val="120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pt-BR" dirty="0" smtClean="0"/>
              <a:t>Clique para adicionar título</a:t>
            </a:r>
          </a:p>
          <a:p>
            <a:pPr lvl="1"/>
            <a:r>
              <a:rPr lang="pt-BR" dirty="0" smtClean="0"/>
              <a:t>Clique para adicionar subtítulo ou autor</a:t>
            </a:r>
          </a:p>
          <a:p>
            <a:pPr lvl="2"/>
            <a:r>
              <a:rPr lang="pt-BR" dirty="0" smtClean="0"/>
              <a:t>Clique para adicionar data</a:t>
            </a:r>
          </a:p>
        </p:txBody>
      </p:sp>
      <p:pic>
        <p:nvPicPr>
          <p:cNvPr id="12" name="Imagem 10" descr="shutterstock_49741174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00" y="1985963"/>
            <a:ext cx="3248025" cy="48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783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0"/>
          <p:cNvGrpSpPr/>
          <p:nvPr userDrawn="1"/>
        </p:nvGrpSpPr>
        <p:grpSpPr>
          <a:xfrm>
            <a:off x="3251201" y="1989132"/>
            <a:ext cx="5897090" cy="2846393"/>
            <a:chOff x="3233719" y="1989132"/>
            <a:chExt cx="5914572" cy="2846393"/>
          </a:xfrm>
        </p:grpSpPr>
        <p:sp>
          <p:nvSpPr>
            <p:cNvPr id="8" name="Round Same Side Corner Rectangle 6"/>
            <p:cNvSpPr/>
            <p:nvPr userDrawn="1"/>
          </p:nvSpPr>
          <p:spPr>
            <a:xfrm flipV="1">
              <a:off x="3234898" y="1989132"/>
              <a:ext cx="5909102" cy="270033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US" dirty="0"/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>
              <a:off x="3240069" y="4833938"/>
              <a:ext cx="5908222" cy="1587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>
                <a:ln>
                  <a:solidFill>
                    <a:schemeClr val="accent2"/>
                  </a:solidFill>
                </a:ln>
                <a:latin typeface="Arial" charset="0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 userDrawn="1"/>
          </p:nvSpPr>
          <p:spPr bwMode="auto">
            <a:xfrm>
              <a:off x="3233719" y="2173288"/>
              <a:ext cx="590822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>
                <a:latin typeface="Arial" charset="0"/>
              </a:endParaRPr>
            </a:p>
          </p:txBody>
        </p:sp>
      </p:grpSp>
      <p:pic>
        <p:nvPicPr>
          <p:cNvPr id="11" name="Imagem 10" descr="Logo_LCA_abertura_secao_wmf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6277" y="6236097"/>
            <a:ext cx="468336" cy="43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ço Reservado para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3341244" y="2168510"/>
            <a:ext cx="5622113" cy="244637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FontTx/>
              <a:buNone/>
              <a:defRPr sz="2800" b="0" baseline="0">
                <a:solidFill>
                  <a:schemeClr val="bg1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buFontTx/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spcBef>
                <a:spcPts val="120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pt-BR" dirty="0" smtClean="0"/>
              <a:t>Clique para adicionar título</a:t>
            </a:r>
          </a:p>
          <a:p>
            <a:pPr lvl="1"/>
            <a:r>
              <a:rPr lang="pt-BR" dirty="0" smtClean="0"/>
              <a:t>Clique para adicionar subtítulo ou autor</a:t>
            </a:r>
          </a:p>
          <a:p>
            <a:pPr lvl="2"/>
            <a:r>
              <a:rPr lang="pt-BR" dirty="0" smtClean="0"/>
              <a:t>Clique para adicionar data</a:t>
            </a:r>
          </a:p>
        </p:txBody>
      </p:sp>
      <p:pic>
        <p:nvPicPr>
          <p:cNvPr id="12" name="Imagem 10" descr="shutterstock_49741174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00" y="1985963"/>
            <a:ext cx="3248025" cy="48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9561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aixa_portfolio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491538" cy="1052513"/>
          </a:xfrm>
          <a:prstGeom prst="rect">
            <a:avLst/>
          </a:prstGeom>
          <a:noFill/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19075" y="115888"/>
            <a:ext cx="8132763" cy="83153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pic>
        <p:nvPicPr>
          <p:cNvPr id="6" name="Picture 6" descr="logo-verd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40763" y="736600"/>
            <a:ext cx="32385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291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A619-5A54-4571-8FED-1BB8F3F6688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523d1cf1-6642-4e3a-9bab-a47b69022ee4" descr="E1BB9BC2-3358-4BFF-9977-1311CB9C1564@TREELABS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9325" r="31433" b="7737"/>
          <a:stretch/>
        </p:blipFill>
        <p:spPr bwMode="auto">
          <a:xfrm>
            <a:off x="559005" y="368768"/>
            <a:ext cx="1393244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reto 7"/>
          <p:cNvCxnSpPr/>
          <p:nvPr userDrawn="1"/>
        </p:nvCxnSpPr>
        <p:spPr>
          <a:xfrm>
            <a:off x="461143" y="1051148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70C3-ABD9-42C2-AF0B-1074B32159DB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F2E-7601-4820-93C7-99577662C84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5531-D2F4-4788-8004-3C09ACDB95F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70AF-7C97-4C69-B851-3B6202E8010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803-F7BC-450B-AED9-7057CB92E877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875F-0C4E-4B3D-9304-158DB12C9F3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669D-5E75-4C9A-B9F6-23DF49F7DA0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F57F-EFF2-4367-AB1E-73694992724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7C9B-D13C-445F-828F-7EED554D1A8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  <p:sldLayoutId id="2147483689" r:id="rId15"/>
    <p:sldLayoutId id="2147483690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slideLayout" Target="../slideLayouts/slideLayout7.xml"/><Relationship Id="rId7" Type="http://schemas.openxmlformats.org/officeDocument/2006/relationships/chart" Target="../charts/char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2" Type="http://schemas.openxmlformats.org/officeDocument/2006/relationships/tags" Target="../tags/tag2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0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oleObject" Target="../embeddings/oleObject1.bin"/><Relationship Id="rId3" Type="http://schemas.openxmlformats.org/officeDocument/2006/relationships/tags" Target="../tags/tag2.xml"/><Relationship Id="rId21" Type="http://schemas.openxmlformats.org/officeDocument/2006/relationships/image" Target="../media/image18.emf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notesSlide" Target="../notesSlides/notesSlide5.xml"/><Relationship Id="rId2" Type="http://schemas.openxmlformats.org/officeDocument/2006/relationships/tags" Target="../tags/tag1.xml"/><Relationship Id="rId16" Type="http://schemas.openxmlformats.org/officeDocument/2006/relationships/slideLayout" Target="../slideLayouts/slideLayout7.xml"/><Relationship Id="rId20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image" Target="../media/image11.png"/><Relationship Id="rId10" Type="http://schemas.openxmlformats.org/officeDocument/2006/relationships/tags" Target="../tags/tag9.xml"/><Relationship Id="rId19" Type="http://schemas.openxmlformats.org/officeDocument/2006/relationships/image" Target="../media/image17.emf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9.emf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oleObject" Target="../embeddings/oleObject3.bin"/><Relationship Id="rId17" Type="http://schemas.openxmlformats.org/officeDocument/2006/relationships/chart" Target="../charts/chart1.xml"/><Relationship Id="rId2" Type="http://schemas.openxmlformats.org/officeDocument/2006/relationships/tags" Target="../tags/tag15.xml"/><Relationship Id="rId16" Type="http://schemas.openxmlformats.org/officeDocument/2006/relationships/image" Target="../media/image11.png"/><Relationship Id="rId1" Type="http://schemas.openxmlformats.org/officeDocument/2006/relationships/vmlDrawing" Target="../drawings/vmlDrawing2.vml"/><Relationship Id="rId6" Type="http://schemas.openxmlformats.org/officeDocument/2006/relationships/tags" Target="../tags/tag19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8.xml"/><Relationship Id="rId15" Type="http://schemas.openxmlformats.org/officeDocument/2006/relationships/image" Target="../media/image10.jpeg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10.jpeg"/><Relationship Id="rId3" Type="http://schemas.openxmlformats.org/officeDocument/2006/relationships/tags" Target="../tags/tag25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3.emf"/><Relationship Id="rId2" Type="http://schemas.openxmlformats.org/officeDocument/2006/relationships/tags" Target="../tags/tag24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11" Type="http://schemas.openxmlformats.org/officeDocument/2006/relationships/oleObject" Target="file:///\\csao11p20012a\depto\Invest\UNDERWNG\ACOES\Cyrela_BrazilRealty\FIP%20Cyrela%20CCP\Presentations\Real%20Estate%20Industry\Backup\Backup_graficos%20Cyrela\Gr&#225;ficos_source_cyrela_pltting.xlsx!plotting!%5bGr&#225;ficos_source_cyrela_pltting.xlsx%5dplotting%20Chart%204" TargetMode="External"/><Relationship Id="rId5" Type="http://schemas.openxmlformats.org/officeDocument/2006/relationships/tags" Target="../tags/tag27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2.emf"/><Relationship Id="rId4" Type="http://schemas.openxmlformats.org/officeDocument/2006/relationships/tags" Target="../tags/tag26.xml"/><Relationship Id="rId9" Type="http://schemas.openxmlformats.org/officeDocument/2006/relationships/oleObject" Target="file:///\\csao11p20012a\depto\Invest\UNDERWNG\ACOES\Cyrela_BrazilRealty\FIP%20Cyrela%20CCP\Presentations\Real%20Estate%20Industry\Backup\Backup_graficos%20Cyrela\Gr&#225;ficos_source_cyrela_pltting.xlsx!plotting!%5bGr&#225;ficos_source_cyrela_pltting.xlsx%5dplotting%20Chart%203" TargetMode="Externa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-612576" y="4365104"/>
            <a:ext cx="10585176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Ministério da Fazenda</a:t>
            </a:r>
            <a:endParaRPr lang="en-US" sz="2800" dirty="0" smtClean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/>
            <a:r>
              <a:rPr lang="en-US" sz="280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25/5/2015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027534" cy="18351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50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Objeto 7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tângulo de cantos arredondados 32"/>
          <p:cNvSpPr/>
          <p:nvPr/>
        </p:nvSpPr>
        <p:spPr>
          <a:xfrm>
            <a:off x="339457" y="5049157"/>
            <a:ext cx="8106043" cy="13689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5728" y="1111009"/>
            <a:ext cx="6591771" cy="2392215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66112" tIns="33055" rIns="66112" bIns="33055" anchor="ctr"/>
          <a:lstStyle/>
          <a:p>
            <a:pPr defTabSz="736872">
              <a:defRPr/>
            </a:pPr>
            <a:endParaRPr lang="en-US" dirty="0"/>
          </a:p>
        </p:txBody>
      </p:sp>
      <p:graphicFrame>
        <p:nvGraphicFramePr>
          <p:cNvPr id="73" name="Gráfico 72"/>
          <p:cNvGraphicFramePr/>
          <p:nvPr>
            <p:extLst/>
          </p:nvPr>
        </p:nvGraphicFramePr>
        <p:xfrm>
          <a:off x="6205806" y="1233921"/>
          <a:ext cx="2369344" cy="2738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ítulo 43"/>
          <p:cNvSpPr>
            <a:spLocks noGrp="1"/>
          </p:cNvSpPr>
          <p:nvPr>
            <p:ph type="title" idx="4294967295"/>
          </p:nvPr>
        </p:nvSpPr>
        <p:spPr>
          <a:xfrm>
            <a:off x="0" y="-58239"/>
            <a:ext cx="7067550" cy="718141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l" defTabSz="914145" hangingPunct="0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O ciclo de longo prazo dependente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do financiamento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bancário para o comprador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69935" y="6648464"/>
            <a:ext cx="9099380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defTabSz="913150">
              <a:tabLst>
                <a:tab pos="273518" algn="l"/>
              </a:tabLst>
            </a:pPr>
            <a:r>
              <a:rPr lang="pt-BR" sz="900" b="1" dirty="0" smtClean="0">
                <a:solidFill>
                  <a:srgbClr val="E6002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pt-BR" sz="800" dirty="0" smtClean="0">
                <a:solidFill>
                  <a:srgbClr val="080808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8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Fonte: </a:t>
            </a:r>
            <a:r>
              <a:rPr lang="pt-BR" sz="800" dirty="0" err="1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Cyrela</a:t>
            </a:r>
            <a:r>
              <a:rPr lang="pt-BR" sz="8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9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pt-BR" sz="8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Nota: (1)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Ciclo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I: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relação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ao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VGV de um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projeto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Ciclo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II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relação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ao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% de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receita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 um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projeto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913150">
              <a:tabLst>
                <a:tab pos="273518" algn="l"/>
              </a:tabLst>
            </a:pPr>
            <a:endParaRPr lang="pt-BR" sz="800" dirty="0" smtClean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275543" y="844886"/>
            <a:ext cx="8455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dirty="0">
                <a:solidFill>
                  <a:prstClr val="black"/>
                </a:solidFill>
              </a:rPr>
              <a:t>O ciclo do negócio - fluxo de caixa acumulado a VP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58411" y="5112657"/>
            <a:ext cx="8450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</a:rPr>
              <a:t>Ciclo de 5 a 7 anos para desenvolvimento do empreendimento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b="1" dirty="0">
              <a:solidFill>
                <a:prstClr val="black"/>
              </a:solidFill>
            </a:endParaRPr>
          </a:p>
          <a:p>
            <a:r>
              <a:rPr lang="pt-BR" sz="1600" b="1" dirty="0">
                <a:solidFill>
                  <a:prstClr val="black"/>
                </a:solidFill>
              </a:rPr>
              <a:t>70% da entrada de caixa ocorre após entrega da obra – altamente dependente de repasses </a:t>
            </a:r>
          </a:p>
        </p:txBody>
      </p:sp>
      <p:sp>
        <p:nvSpPr>
          <p:cNvPr id="40" name="CaixaDeTexto 14"/>
          <p:cNvSpPr txBox="1"/>
          <p:nvPr/>
        </p:nvSpPr>
        <p:spPr>
          <a:xfrm>
            <a:off x="7175498" y="1147364"/>
            <a:ext cx="1524003" cy="55007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Breakdown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por projeto</a:t>
            </a:r>
          </a:p>
        </p:txBody>
      </p:sp>
      <p:sp>
        <p:nvSpPr>
          <p:cNvPr id="41" name="Triângulo isósceles 40"/>
          <p:cNvSpPr/>
          <p:nvPr/>
        </p:nvSpPr>
        <p:spPr>
          <a:xfrm rot="5400000">
            <a:off x="5610716" y="2601821"/>
            <a:ext cx="2380265" cy="11429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Divisa 47"/>
          <p:cNvSpPr/>
          <p:nvPr/>
        </p:nvSpPr>
        <p:spPr bwMode="auto">
          <a:xfrm>
            <a:off x="-101600" y="4400592"/>
            <a:ext cx="1001192" cy="375348"/>
          </a:xfrm>
          <a:prstGeom prst="chevron">
            <a:avLst>
              <a:gd name="adj" fmla="val 24133"/>
            </a:avLst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5" rIns="91428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2"/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Compra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 defTabSz="957142"/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Terreno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Divisa 49"/>
          <p:cNvSpPr/>
          <p:nvPr/>
        </p:nvSpPr>
        <p:spPr bwMode="auto">
          <a:xfrm>
            <a:off x="2368161" y="4400592"/>
            <a:ext cx="2678258" cy="495315"/>
          </a:xfrm>
          <a:prstGeom prst="chevron">
            <a:avLst>
              <a:gd name="adj" fmla="val 24133"/>
            </a:avLst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5" rIns="91428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2"/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Vendas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Construção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Divisa 51"/>
          <p:cNvSpPr/>
          <p:nvPr/>
        </p:nvSpPr>
        <p:spPr bwMode="auto">
          <a:xfrm>
            <a:off x="5378732" y="4403045"/>
            <a:ext cx="1369521" cy="495315"/>
          </a:xfrm>
          <a:prstGeom prst="chevron">
            <a:avLst>
              <a:gd name="adj" fmla="val 24133"/>
            </a:avLst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5" rIns="91428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2"/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Entrega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Repasse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Divisa 53"/>
          <p:cNvSpPr/>
          <p:nvPr/>
        </p:nvSpPr>
        <p:spPr bwMode="auto">
          <a:xfrm>
            <a:off x="998640" y="4417174"/>
            <a:ext cx="1369521" cy="263856"/>
          </a:xfrm>
          <a:prstGeom prst="chevron">
            <a:avLst>
              <a:gd name="adj" fmla="val 24133"/>
            </a:avLst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5" rIns="91428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2"/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Lançamento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9" name="Conector de seta reta 58"/>
          <p:cNvCxnSpPr/>
          <p:nvPr/>
        </p:nvCxnSpPr>
        <p:spPr bwMode="auto">
          <a:xfrm>
            <a:off x="333011" y="3949071"/>
            <a:ext cx="6192000" cy="0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1" name="Triângulo isósceles 60"/>
          <p:cNvSpPr/>
          <p:nvPr/>
        </p:nvSpPr>
        <p:spPr bwMode="auto">
          <a:xfrm>
            <a:off x="1199083" y="4023158"/>
            <a:ext cx="246166" cy="187895"/>
          </a:xfrm>
          <a:prstGeom prst="triangle">
            <a:avLst/>
          </a:prstGeom>
          <a:solidFill>
            <a:srgbClr val="C3CFE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Triângulo isósceles 61"/>
          <p:cNvSpPr/>
          <p:nvPr/>
        </p:nvSpPr>
        <p:spPr bwMode="auto">
          <a:xfrm>
            <a:off x="5748193" y="4023158"/>
            <a:ext cx="246166" cy="187895"/>
          </a:xfrm>
          <a:prstGeom prst="triangle">
            <a:avLst/>
          </a:prstGeom>
          <a:solidFill>
            <a:srgbClr val="C3CFE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Chave esquerda 62"/>
          <p:cNvSpPr/>
          <p:nvPr/>
        </p:nvSpPr>
        <p:spPr bwMode="auto">
          <a:xfrm rot="16200000">
            <a:off x="793657" y="3726985"/>
            <a:ext cx="116159" cy="694691"/>
          </a:xfrm>
          <a:prstGeom prst="leftBrace">
            <a:avLst/>
          </a:prstGeom>
          <a:noFill/>
          <a:ln w="6350" cap="flat" cmpd="sng" algn="ctr">
            <a:solidFill>
              <a:srgbClr val="6F8DB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Chave esquerda 63"/>
          <p:cNvSpPr/>
          <p:nvPr/>
        </p:nvSpPr>
        <p:spPr bwMode="auto">
          <a:xfrm rot="16200000">
            <a:off x="3595538" y="1865964"/>
            <a:ext cx="58078" cy="4358654"/>
          </a:xfrm>
          <a:prstGeom prst="leftBrace">
            <a:avLst/>
          </a:prstGeom>
          <a:noFill/>
          <a:ln w="6350" cap="flat" cmpd="sng" algn="ctr">
            <a:solidFill>
              <a:srgbClr val="6F8DB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CaixaDeTexto 9"/>
          <p:cNvSpPr txBox="1"/>
          <p:nvPr/>
        </p:nvSpPr>
        <p:spPr>
          <a:xfrm>
            <a:off x="7728347" y="3205567"/>
            <a:ext cx="547687" cy="29765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Obra</a:t>
            </a:r>
          </a:p>
        </p:txBody>
      </p:sp>
      <p:sp>
        <p:nvSpPr>
          <p:cNvPr id="68" name="CaixaDeTexto 10"/>
          <p:cNvSpPr txBox="1"/>
          <p:nvPr/>
        </p:nvSpPr>
        <p:spPr>
          <a:xfrm>
            <a:off x="7725173" y="2665024"/>
            <a:ext cx="907255" cy="29765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Terreno</a:t>
            </a:r>
          </a:p>
        </p:txBody>
      </p:sp>
      <p:sp>
        <p:nvSpPr>
          <p:cNvPr id="69" name="CaixaDeTexto 11"/>
          <p:cNvSpPr txBox="1"/>
          <p:nvPr/>
        </p:nvSpPr>
        <p:spPr>
          <a:xfrm>
            <a:off x="7734699" y="2331651"/>
            <a:ext cx="1421604" cy="29765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Impostos / Outros</a:t>
            </a:r>
          </a:p>
        </p:txBody>
      </p:sp>
      <p:sp>
        <p:nvSpPr>
          <p:cNvPr id="70" name="CaixaDeTexto 12"/>
          <p:cNvSpPr txBox="1"/>
          <p:nvPr/>
        </p:nvSpPr>
        <p:spPr>
          <a:xfrm>
            <a:off x="7732320" y="2091947"/>
            <a:ext cx="1293013" cy="29765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Desp. Comercial</a:t>
            </a:r>
          </a:p>
        </p:txBody>
      </p:sp>
      <p:sp>
        <p:nvSpPr>
          <p:cNvPr id="72" name="CaixaDeTexto 13"/>
          <p:cNvSpPr txBox="1"/>
          <p:nvPr/>
        </p:nvSpPr>
        <p:spPr>
          <a:xfrm>
            <a:off x="7729943" y="1624437"/>
            <a:ext cx="907255" cy="29765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Lucro</a:t>
            </a:r>
          </a:p>
        </p:txBody>
      </p:sp>
      <p:sp>
        <p:nvSpPr>
          <p:cNvPr id="75" name="CaixaDeTexto 12"/>
          <p:cNvSpPr txBox="1"/>
          <p:nvPr/>
        </p:nvSpPr>
        <p:spPr>
          <a:xfrm>
            <a:off x="7732320" y="1876047"/>
            <a:ext cx="1423983" cy="29765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Estrutura Física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8" name="Gráfico 27"/>
          <p:cNvGraphicFramePr>
            <a:graphicFrameLocks/>
          </p:cNvGraphicFramePr>
          <p:nvPr>
            <p:extLst/>
          </p:nvPr>
        </p:nvGraphicFramePr>
        <p:xfrm>
          <a:off x="494306" y="1299498"/>
          <a:ext cx="6173193" cy="254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9" name="Triângulo isósceles 28"/>
          <p:cNvSpPr/>
          <p:nvPr/>
        </p:nvSpPr>
        <p:spPr bwMode="auto">
          <a:xfrm>
            <a:off x="262139" y="4038463"/>
            <a:ext cx="246166" cy="187895"/>
          </a:xfrm>
          <a:prstGeom prst="triangle">
            <a:avLst/>
          </a:prstGeom>
          <a:solidFill>
            <a:srgbClr val="C3CFE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Divisa 26"/>
          <p:cNvSpPr/>
          <p:nvPr/>
        </p:nvSpPr>
        <p:spPr bwMode="auto">
          <a:xfrm>
            <a:off x="-410663" y="4016751"/>
            <a:ext cx="2678258" cy="495315"/>
          </a:xfrm>
          <a:prstGeom prst="chevron">
            <a:avLst>
              <a:gd name="adj" fmla="val 24133"/>
            </a:avLst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5" rIns="91428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2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18-24meses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Divisa 29"/>
          <p:cNvSpPr/>
          <p:nvPr/>
        </p:nvSpPr>
        <p:spPr bwMode="auto">
          <a:xfrm>
            <a:off x="2474048" y="3994902"/>
            <a:ext cx="2678258" cy="495315"/>
          </a:xfrm>
          <a:prstGeom prst="chevron">
            <a:avLst>
              <a:gd name="adj" fmla="val 24133"/>
            </a:avLst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5" rIns="91428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2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36 – 48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meses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Divisa 30"/>
          <p:cNvSpPr/>
          <p:nvPr/>
        </p:nvSpPr>
        <p:spPr bwMode="auto">
          <a:xfrm>
            <a:off x="4866732" y="4054351"/>
            <a:ext cx="2678258" cy="495315"/>
          </a:xfrm>
          <a:prstGeom prst="chevron">
            <a:avLst>
              <a:gd name="adj" fmla="val 24133"/>
            </a:avLst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5" rIns="91428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2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3-12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meses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61178"/>
            <a:ext cx="1695092" cy="387502"/>
          </a:xfrm>
          <a:prstGeom prst="rect">
            <a:avLst/>
          </a:prstGeom>
        </p:spPr>
      </p:pic>
      <p:sp>
        <p:nvSpPr>
          <p:cNvPr id="38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to 34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91940" cy="204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Slide do think-cell" r:id="rId5" imgW="360" imgH="360" progId="TCLayout.ActiveDocument.1">
                  <p:embed/>
                </p:oleObj>
              </mc:Choice>
              <mc:Fallback>
                <p:oleObj name="Slide do think-cell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1940" cy="2042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tângulo de cantos arredondados 55"/>
          <p:cNvSpPr/>
          <p:nvPr/>
        </p:nvSpPr>
        <p:spPr>
          <a:xfrm>
            <a:off x="542658" y="5616417"/>
            <a:ext cx="7697828" cy="8651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2691267" y="1803610"/>
            <a:ext cx="1479899" cy="395855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  <a:headEnd type="none" w="med" len="med"/>
            <a:tailEnd type="none" w="med" len="med"/>
          </a:ln>
          <a:effectLst>
            <a:outerShdw dist="38100" dir="5400000" sx="96000" sy="9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112799" tIns="56387" rIns="112799" bIns="56387" numCol="1" rtlCol="0" anchor="ctr" anchorCtr="0" compatLnSpc="1">
            <a:prstTxWarp prst="textNoShape">
              <a:avLst/>
            </a:prstTxWarp>
          </a:bodyPr>
          <a:lstStyle/>
          <a:p>
            <a:pPr algn="ctr" defTabSz="1180918"/>
            <a:r>
              <a:rPr lang="pt-BR" sz="1400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Atualmente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115888"/>
            <a:ext cx="8229600" cy="41116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l" defTabSz="914145" hangingPunct="0"/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 escassez de recursos já levou a um aumento nas taxas de juros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5141441" y="1803610"/>
            <a:ext cx="1479899" cy="395855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  <a:headEnd type="none" w="med" len="med"/>
            <a:tailEnd type="none" w="med" len="med"/>
          </a:ln>
          <a:effectLst>
            <a:outerShdw dist="38100" dir="5400000" sx="96000" sy="9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112799" tIns="56387" rIns="112799" bIns="56387" numCol="1" rtlCol="0" anchor="ctr" anchorCtr="0" compatLnSpc="1">
            <a:prstTxWarp prst="textNoShape">
              <a:avLst/>
            </a:prstTxWarp>
          </a:bodyPr>
          <a:lstStyle/>
          <a:p>
            <a:pPr algn="ctr" defTabSz="1180918"/>
            <a:r>
              <a:rPr lang="pt-BR" sz="1400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Incremento Juros</a:t>
            </a:r>
          </a:p>
        </p:txBody>
      </p:sp>
      <p:sp>
        <p:nvSpPr>
          <p:cNvPr id="57" name="Retângulo de cantos arredondados 56"/>
          <p:cNvSpPr/>
          <p:nvPr/>
        </p:nvSpPr>
        <p:spPr bwMode="auto">
          <a:xfrm>
            <a:off x="218751" y="2422068"/>
            <a:ext cx="2393955" cy="350186"/>
          </a:xfrm>
          <a:prstGeom prst="roundRect">
            <a:avLst/>
          </a:prstGeom>
          <a:solidFill>
            <a:srgbClr val="D9D9D9"/>
          </a:solidFill>
          <a:ln w="38100" cap="flat" cmpd="sng" algn="ctr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Custo por unidade</a:t>
            </a:r>
          </a:p>
        </p:txBody>
      </p:sp>
      <p:sp>
        <p:nvSpPr>
          <p:cNvPr id="58" name="Retângulo de cantos arredondados 57"/>
          <p:cNvSpPr/>
          <p:nvPr/>
        </p:nvSpPr>
        <p:spPr bwMode="auto">
          <a:xfrm>
            <a:off x="218751" y="2881082"/>
            <a:ext cx="2393955" cy="350186"/>
          </a:xfrm>
          <a:prstGeom prst="roundRect">
            <a:avLst/>
          </a:prstGeom>
          <a:solidFill>
            <a:srgbClr val="D9D9D9"/>
          </a:solidFill>
          <a:ln w="38100" cap="flat" cmpd="sng" algn="ctr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Taxa real de juros</a:t>
            </a:r>
          </a:p>
        </p:txBody>
      </p:sp>
      <p:sp>
        <p:nvSpPr>
          <p:cNvPr id="59" name="Retângulo de cantos arredondados 58"/>
          <p:cNvSpPr/>
          <p:nvPr/>
        </p:nvSpPr>
        <p:spPr bwMode="auto">
          <a:xfrm>
            <a:off x="218751" y="3323768"/>
            <a:ext cx="2393955" cy="350186"/>
          </a:xfrm>
          <a:prstGeom prst="roundRect">
            <a:avLst/>
          </a:prstGeom>
          <a:solidFill>
            <a:srgbClr val="D9D9D9"/>
          </a:solidFill>
          <a:ln w="38100" cap="flat" cmpd="sng" algn="ctr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Longo prazo</a:t>
            </a:r>
          </a:p>
        </p:txBody>
      </p:sp>
      <p:sp>
        <p:nvSpPr>
          <p:cNvPr id="60" name="Retângulo de cantos arredondados 59"/>
          <p:cNvSpPr/>
          <p:nvPr/>
        </p:nvSpPr>
        <p:spPr bwMode="auto">
          <a:xfrm>
            <a:off x="218751" y="3773714"/>
            <a:ext cx="2393955" cy="35018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Parcela Mensal</a:t>
            </a:r>
          </a:p>
        </p:txBody>
      </p:sp>
      <p:sp>
        <p:nvSpPr>
          <p:cNvPr id="61" name="Retângulo de cantos arredondados 60"/>
          <p:cNvSpPr/>
          <p:nvPr/>
        </p:nvSpPr>
        <p:spPr bwMode="auto">
          <a:xfrm>
            <a:off x="218751" y="4229100"/>
            <a:ext cx="2393955" cy="35018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Renda Mensal</a:t>
            </a:r>
          </a:p>
        </p:txBody>
      </p:sp>
      <p:sp>
        <p:nvSpPr>
          <p:cNvPr id="69" name="Retângulo de cantos arredondados 68"/>
          <p:cNvSpPr/>
          <p:nvPr/>
        </p:nvSpPr>
        <p:spPr bwMode="auto">
          <a:xfrm>
            <a:off x="2792075" y="2404623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64645D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R$400.000</a:t>
            </a:r>
            <a:endParaRPr lang="pt-BR" sz="12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2" name="Retângulo de cantos arredondados 71"/>
          <p:cNvSpPr/>
          <p:nvPr/>
        </p:nvSpPr>
        <p:spPr bwMode="auto">
          <a:xfrm>
            <a:off x="2792075" y="2849123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64645D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</a:t>
            </a: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 a.a</a:t>
            </a:r>
          </a:p>
        </p:txBody>
      </p:sp>
      <p:sp>
        <p:nvSpPr>
          <p:cNvPr id="73" name="Retângulo de cantos arredondados 72"/>
          <p:cNvSpPr/>
          <p:nvPr/>
        </p:nvSpPr>
        <p:spPr bwMode="auto">
          <a:xfrm>
            <a:off x="2792075" y="3291809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64645D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30  anos</a:t>
            </a:r>
          </a:p>
        </p:txBody>
      </p:sp>
      <p:sp>
        <p:nvSpPr>
          <p:cNvPr id="74" name="Retângulo de cantos arredondados 73"/>
          <p:cNvSpPr/>
          <p:nvPr/>
        </p:nvSpPr>
        <p:spPr bwMode="auto">
          <a:xfrm>
            <a:off x="2792075" y="3741755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9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R$ 3.195</a:t>
            </a:r>
          </a:p>
        </p:txBody>
      </p:sp>
      <p:sp>
        <p:nvSpPr>
          <p:cNvPr id="75" name="Retângulo de cantos arredondados 74"/>
          <p:cNvSpPr/>
          <p:nvPr/>
        </p:nvSpPr>
        <p:spPr bwMode="auto">
          <a:xfrm>
            <a:off x="2792075" y="4197141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9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R$ 12.781 </a:t>
            </a:r>
          </a:p>
        </p:txBody>
      </p:sp>
      <p:sp>
        <p:nvSpPr>
          <p:cNvPr id="76" name="Retângulo de cantos arredondados 75"/>
          <p:cNvSpPr/>
          <p:nvPr/>
        </p:nvSpPr>
        <p:spPr bwMode="auto">
          <a:xfrm>
            <a:off x="2792075" y="4645271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25,0%</a:t>
            </a:r>
          </a:p>
        </p:txBody>
      </p:sp>
      <p:sp>
        <p:nvSpPr>
          <p:cNvPr id="77" name="Retângulo de cantos arredondados 76"/>
          <p:cNvSpPr/>
          <p:nvPr/>
        </p:nvSpPr>
        <p:spPr bwMode="auto">
          <a:xfrm>
            <a:off x="5302881" y="2397369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64645D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R$400.000</a:t>
            </a:r>
            <a:endParaRPr lang="pt-BR" sz="12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8" name="Retângulo de cantos arredondados 77"/>
          <p:cNvSpPr/>
          <p:nvPr/>
        </p:nvSpPr>
        <p:spPr bwMode="auto">
          <a:xfrm>
            <a:off x="5302881" y="2841869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64645D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10% a.a</a:t>
            </a:r>
          </a:p>
        </p:txBody>
      </p:sp>
      <p:sp>
        <p:nvSpPr>
          <p:cNvPr id="79" name="Retângulo de cantos arredondados 78"/>
          <p:cNvSpPr/>
          <p:nvPr/>
        </p:nvSpPr>
        <p:spPr bwMode="auto">
          <a:xfrm>
            <a:off x="5302881" y="3284555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64645D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30  anos</a:t>
            </a:r>
          </a:p>
        </p:txBody>
      </p:sp>
      <p:sp>
        <p:nvSpPr>
          <p:cNvPr id="80" name="Retângulo de cantos arredondados 79"/>
          <p:cNvSpPr/>
          <p:nvPr/>
        </p:nvSpPr>
        <p:spPr bwMode="auto">
          <a:xfrm>
            <a:off x="5302881" y="3734501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9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R$ 3.441</a:t>
            </a:r>
          </a:p>
        </p:txBody>
      </p:sp>
      <p:sp>
        <p:nvSpPr>
          <p:cNvPr id="81" name="Retângulo de cantos arredondados 80"/>
          <p:cNvSpPr/>
          <p:nvPr/>
        </p:nvSpPr>
        <p:spPr bwMode="auto">
          <a:xfrm>
            <a:off x="5302881" y="4189887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9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R$ 13.759 </a:t>
            </a:r>
          </a:p>
        </p:txBody>
      </p:sp>
      <p:sp>
        <p:nvSpPr>
          <p:cNvPr id="82" name="Retângulo de cantos arredondados 81"/>
          <p:cNvSpPr/>
          <p:nvPr/>
        </p:nvSpPr>
        <p:spPr bwMode="auto">
          <a:xfrm>
            <a:off x="5302881" y="4638017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25,0%</a:t>
            </a:r>
          </a:p>
        </p:txBody>
      </p:sp>
      <p:cxnSp>
        <p:nvCxnSpPr>
          <p:cNvPr id="88" name="Conector de seta reta 87"/>
          <p:cNvCxnSpPr/>
          <p:nvPr/>
        </p:nvCxnSpPr>
        <p:spPr>
          <a:xfrm>
            <a:off x="4012947" y="2569053"/>
            <a:ext cx="1188000" cy="0"/>
          </a:xfrm>
          <a:prstGeom prst="straightConnector1">
            <a:avLst/>
          </a:prstGeom>
          <a:ln>
            <a:solidFill>
              <a:srgbClr val="64645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/>
          <p:nvPr/>
        </p:nvCxnSpPr>
        <p:spPr>
          <a:xfrm>
            <a:off x="4005693" y="3040761"/>
            <a:ext cx="1188000" cy="0"/>
          </a:xfrm>
          <a:prstGeom prst="straightConnector1">
            <a:avLst/>
          </a:prstGeom>
          <a:ln>
            <a:solidFill>
              <a:srgbClr val="64645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4090123" y="2930029"/>
            <a:ext cx="900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+ 1.0 </a:t>
            </a:r>
            <a:r>
              <a:rPr lang="pt-BR" sz="1200" dirty="0" err="1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p.p</a:t>
            </a: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Conector de seta reta 92"/>
          <p:cNvCxnSpPr/>
          <p:nvPr/>
        </p:nvCxnSpPr>
        <p:spPr>
          <a:xfrm>
            <a:off x="4012953" y="3483441"/>
            <a:ext cx="1188000" cy="0"/>
          </a:xfrm>
          <a:prstGeom prst="straightConnector1">
            <a:avLst/>
          </a:prstGeom>
          <a:ln>
            <a:solidFill>
              <a:srgbClr val="64645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>
            <a:off x="4012953" y="3904347"/>
            <a:ext cx="1188000" cy="0"/>
          </a:xfrm>
          <a:prstGeom prst="straightConnector1">
            <a:avLst/>
          </a:prstGeom>
          <a:ln>
            <a:solidFill>
              <a:srgbClr val="64645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/>
          <p:nvPr/>
        </p:nvCxnSpPr>
        <p:spPr>
          <a:xfrm>
            <a:off x="4020213" y="4419597"/>
            <a:ext cx="1188000" cy="0"/>
          </a:xfrm>
          <a:prstGeom prst="straightConnector1">
            <a:avLst/>
          </a:prstGeom>
          <a:ln>
            <a:solidFill>
              <a:srgbClr val="64645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>
            <a:off x="4027473" y="4847763"/>
            <a:ext cx="1188000" cy="0"/>
          </a:xfrm>
          <a:prstGeom prst="straightConnector1">
            <a:avLst/>
          </a:prstGeom>
          <a:ln>
            <a:solidFill>
              <a:srgbClr val="64645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tângulo de cantos arredondados 100"/>
          <p:cNvSpPr/>
          <p:nvPr/>
        </p:nvSpPr>
        <p:spPr bwMode="auto">
          <a:xfrm>
            <a:off x="218751" y="1667706"/>
            <a:ext cx="2393955" cy="35018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u="sng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Exemplo</a:t>
            </a:r>
          </a:p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u="sng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(premissa: 80% de LTV)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1672611" y="1576415"/>
            <a:ext cx="226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rgbClr val="E6002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endParaRPr lang="pt-BR" sz="900" b="1" dirty="0">
              <a:solidFill>
                <a:srgbClr val="E6002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" name="Text Box 8"/>
          <p:cNvSpPr txBox="1">
            <a:spLocks noChangeArrowheads="1"/>
          </p:cNvSpPr>
          <p:nvPr/>
        </p:nvSpPr>
        <p:spPr bwMode="auto">
          <a:xfrm>
            <a:off x="69935" y="6682675"/>
            <a:ext cx="909938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defTabSz="913150">
              <a:tabLst>
                <a:tab pos="273518" algn="l"/>
              </a:tabLst>
            </a:pPr>
            <a:r>
              <a:rPr lang="pt-BR" sz="900" b="1" dirty="0" smtClean="0">
                <a:solidFill>
                  <a:srgbClr val="E6002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pt-BR" sz="800" dirty="0" smtClean="0">
                <a:solidFill>
                  <a:srgbClr val="080808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8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Fonte: FGV – Índice de confiança do consumidor</a:t>
            </a:r>
            <a:endParaRPr lang="pt-BR" sz="800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218065" y="4687754"/>
            <a:ext cx="2412000" cy="357440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12700" algn="ctr">
            <a:noFill/>
            <a:miter lim="800000"/>
            <a:headEnd/>
            <a:tailEnd/>
          </a:ln>
        </p:spPr>
        <p:txBody>
          <a:bodyPr lIns="66120" tIns="22086" rIns="36810" bIns="59508" anchor="ctr"/>
          <a:lstStyle/>
          <a:p>
            <a:pPr algn="ctr" defTabSz="766409">
              <a:spcAft>
                <a:spcPct val="40000"/>
              </a:spcAft>
              <a:buClr>
                <a:srgbClr val="E40000"/>
              </a:buClr>
              <a:buSzPct val="120000"/>
            </a:pPr>
            <a:r>
              <a:rPr lang="en-US" sz="1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Comprometimento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renda</a:t>
            </a:r>
            <a:endParaRPr lang="en-US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097383" y="4272577"/>
            <a:ext cx="864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+ 8 </a:t>
            </a:r>
            <a:r>
              <a:rPr lang="pt-BR" sz="1200" dirty="0" err="1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p.p.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4097383" y="4214521"/>
            <a:ext cx="914400" cy="4046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riângulo isósceles 35"/>
          <p:cNvSpPr/>
          <p:nvPr/>
        </p:nvSpPr>
        <p:spPr>
          <a:xfrm rot="10800000">
            <a:off x="2485122" y="5263215"/>
            <a:ext cx="3162853" cy="24737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523135" y="5667381"/>
            <a:ext cx="78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</a:rPr>
              <a:t>Um incremento de 1% na taxa de juros implica em uma necessidade de aumento de 8% na renda </a:t>
            </a:r>
            <a:r>
              <a:rPr lang="pt-BR" sz="1600" b="1" dirty="0" smtClean="0">
                <a:solidFill>
                  <a:prstClr val="black"/>
                </a:solidFill>
              </a:rPr>
              <a:t>mensal</a:t>
            </a:r>
            <a:r>
              <a:rPr lang="pt-BR" sz="1600" b="1" dirty="0">
                <a:solidFill>
                  <a:prstClr val="black"/>
                </a:solidFill>
              </a:rPr>
              <a:t> </a:t>
            </a:r>
            <a:r>
              <a:rPr lang="pt-BR" sz="1600" b="1" dirty="0" smtClean="0">
                <a:solidFill>
                  <a:prstClr val="black"/>
                </a:solidFill>
              </a:rPr>
              <a:t>– efeito exponencial</a:t>
            </a:r>
            <a:endParaRPr lang="pt-BR" sz="1600" b="1" dirty="0">
              <a:solidFill>
                <a:prstClr val="black"/>
              </a:solidFill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7645181" y="1812317"/>
            <a:ext cx="1479899" cy="395855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  <a:headEnd type="none" w="med" len="med"/>
            <a:tailEnd type="none" w="med" len="med"/>
          </a:ln>
          <a:effectLst>
            <a:outerShdw dist="38100" dir="5400000" sx="96000" sy="9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112799" tIns="56387" rIns="112799" bIns="56387" numCol="1" rtlCol="0" anchor="ctr" anchorCtr="0" compatLnSpc="1">
            <a:prstTxWarp prst="textNoShape">
              <a:avLst/>
            </a:prstTxWarp>
          </a:bodyPr>
          <a:lstStyle/>
          <a:p>
            <a:pPr algn="ctr" defTabSz="1180918"/>
            <a:r>
              <a:rPr lang="pt-BR" sz="1400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LCI</a:t>
            </a:r>
          </a:p>
        </p:txBody>
      </p:sp>
      <p:sp>
        <p:nvSpPr>
          <p:cNvPr id="41" name="Retângulo de cantos arredondados 40"/>
          <p:cNvSpPr/>
          <p:nvPr/>
        </p:nvSpPr>
        <p:spPr bwMode="auto">
          <a:xfrm>
            <a:off x="7806621" y="2406076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64645D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R$400.000</a:t>
            </a:r>
            <a:endParaRPr lang="pt-BR" sz="12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Retângulo de cantos arredondados 41"/>
          <p:cNvSpPr/>
          <p:nvPr/>
        </p:nvSpPr>
        <p:spPr bwMode="auto">
          <a:xfrm>
            <a:off x="7806621" y="2850576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64645D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15% a.a</a:t>
            </a: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7806621" y="3293262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64645D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30  anos</a:t>
            </a: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7806621" y="3743208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9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R$ 4.638</a:t>
            </a:r>
          </a:p>
        </p:txBody>
      </p:sp>
      <p:sp>
        <p:nvSpPr>
          <p:cNvPr id="45" name="Retângulo de cantos arredondados 44"/>
          <p:cNvSpPr/>
          <p:nvPr/>
        </p:nvSpPr>
        <p:spPr bwMode="auto">
          <a:xfrm>
            <a:off x="7806621" y="4198594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9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R$ 18.541 </a:t>
            </a:r>
          </a:p>
        </p:txBody>
      </p:sp>
      <p:sp>
        <p:nvSpPr>
          <p:cNvPr id="46" name="Retângulo de cantos arredondados 45"/>
          <p:cNvSpPr/>
          <p:nvPr/>
        </p:nvSpPr>
        <p:spPr bwMode="auto">
          <a:xfrm>
            <a:off x="7806621" y="4646724"/>
            <a:ext cx="1152000" cy="35018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3477" tIns="56739" rIns="113477" bIns="5673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87963" fontAlgn="base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25,0%</a:t>
            </a:r>
          </a:p>
        </p:txBody>
      </p:sp>
      <p:cxnSp>
        <p:nvCxnSpPr>
          <p:cNvPr id="47" name="Conector de seta reta 46"/>
          <p:cNvCxnSpPr/>
          <p:nvPr/>
        </p:nvCxnSpPr>
        <p:spPr>
          <a:xfrm>
            <a:off x="6516687" y="2577760"/>
            <a:ext cx="1188000" cy="0"/>
          </a:xfrm>
          <a:prstGeom prst="straightConnector1">
            <a:avLst/>
          </a:prstGeom>
          <a:ln>
            <a:solidFill>
              <a:srgbClr val="64645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6509433" y="3049468"/>
            <a:ext cx="1188000" cy="0"/>
          </a:xfrm>
          <a:prstGeom prst="straightConnector1">
            <a:avLst/>
          </a:prstGeom>
          <a:ln>
            <a:solidFill>
              <a:srgbClr val="64645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6593863" y="2938736"/>
            <a:ext cx="900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+ 5.0 </a:t>
            </a:r>
            <a:r>
              <a:rPr lang="pt-BR" sz="1200" dirty="0" err="1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p.p.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0" name="Conector de seta reta 49"/>
          <p:cNvCxnSpPr/>
          <p:nvPr/>
        </p:nvCxnSpPr>
        <p:spPr>
          <a:xfrm>
            <a:off x="6516693" y="3492148"/>
            <a:ext cx="1188000" cy="0"/>
          </a:xfrm>
          <a:prstGeom prst="straightConnector1">
            <a:avLst/>
          </a:prstGeom>
          <a:ln>
            <a:solidFill>
              <a:srgbClr val="64645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6516693" y="3913054"/>
            <a:ext cx="1188000" cy="0"/>
          </a:xfrm>
          <a:prstGeom prst="straightConnector1">
            <a:avLst/>
          </a:prstGeom>
          <a:ln>
            <a:solidFill>
              <a:srgbClr val="64645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523953" y="4428304"/>
            <a:ext cx="1188000" cy="0"/>
          </a:xfrm>
          <a:prstGeom prst="straightConnector1">
            <a:avLst/>
          </a:prstGeom>
          <a:ln>
            <a:solidFill>
              <a:srgbClr val="64645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6531213" y="4856470"/>
            <a:ext cx="1188000" cy="0"/>
          </a:xfrm>
          <a:prstGeom prst="straightConnector1">
            <a:avLst/>
          </a:prstGeom>
          <a:ln>
            <a:solidFill>
              <a:srgbClr val="64645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6600034" y="4281285"/>
            <a:ext cx="900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+ 35 </a:t>
            </a:r>
            <a:r>
              <a:rPr lang="pt-BR" sz="1200" dirty="0" err="1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p.p.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6601123" y="4223228"/>
            <a:ext cx="914400" cy="4046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6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7" name="Rectangle 2"/>
          <p:cNvSpPr>
            <a:spLocks/>
          </p:cNvSpPr>
          <p:nvPr/>
        </p:nvSpPr>
        <p:spPr bwMode="auto">
          <a:xfrm>
            <a:off x="3557275" y="6600300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9512" y="81696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Propostas Gerais – </a:t>
            </a:r>
            <a:r>
              <a:rPr lang="pt-BR" dirty="0" err="1" smtClean="0"/>
              <a:t>Funding</a:t>
            </a:r>
            <a:r>
              <a:rPr lang="pt-BR" dirty="0" smtClean="0"/>
              <a:t>/ Poupança</a:t>
            </a:r>
            <a:endParaRPr lang="pt-BR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07504" y="692696"/>
            <a:ext cx="88569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Redução para 10% no depósito compulsório da Caderneta de Poupança</a:t>
            </a:r>
            <a:endParaRPr lang="pt-BR" sz="1700" b="1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Efeito fiscal pode ser contrabalançado (ver anexo LCA)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Recursos direcionados para o repasse de imóveis novos sendo entregues, pelo equilíbrio do sistema</a:t>
            </a:r>
          </a:p>
          <a:p>
            <a:pPr lvl="1"/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Aumento do limite do FGTS em auxílio da Poupança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Aumento do limite do FGTS para R$ 300 mil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Aumento da eficiência na destinação de recursos para os financiamentos habitacionais </a:t>
            </a: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E</a:t>
            </a:r>
            <a:r>
              <a:rPr lang="pt-BR" sz="1700" dirty="0" smtClean="0">
                <a:latin typeface="BlissL" panose="02000506030000020004" pitchFamily="2" charset="0"/>
              </a:rPr>
              <a:t>xemplo: exclusão de </a:t>
            </a:r>
            <a:r>
              <a:rPr lang="pt-BR" sz="1700" dirty="0" err="1" smtClean="0">
                <a:latin typeface="BlissL" panose="02000506030000020004" pitchFamily="2" charset="0"/>
              </a:rPr>
              <a:t>CRIs</a:t>
            </a:r>
            <a:r>
              <a:rPr lang="pt-BR" sz="1700" dirty="0" smtClean="0">
                <a:latin typeface="BlissL" panose="02000506030000020004" pitchFamily="2" charset="0"/>
              </a:rPr>
              <a:t> corporativos da exigibilidade da Poupança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Manutenção da isenção fiscal para as </a:t>
            </a:r>
            <a:r>
              <a:rPr lang="pt-BR" sz="1700" b="1" dirty="0" err="1" smtClean="0">
                <a:latin typeface="BlissL" panose="02000506030000020004" pitchFamily="2" charset="0"/>
              </a:rPr>
              <a:t>LCIs</a:t>
            </a:r>
            <a:r>
              <a:rPr lang="pt-BR" sz="1700" b="1" dirty="0" smtClean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importante fonte complementar de </a:t>
            </a:r>
            <a:r>
              <a:rPr lang="pt-BR" sz="1700" i="1" dirty="0" err="1" smtClean="0">
                <a:latin typeface="BlissL" panose="02000506030000020004" pitchFamily="2" charset="0"/>
              </a:rPr>
              <a:t>funding</a:t>
            </a:r>
            <a:r>
              <a:rPr lang="pt-BR" sz="1700" dirty="0" smtClean="0">
                <a:latin typeface="BlissL" panose="02000506030000020004" pitchFamily="2" charset="0"/>
              </a:rPr>
              <a:t> para o setor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584811" y="6586135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3528" y="332656"/>
            <a:ext cx="842493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2420888"/>
            <a:ext cx="8103848" cy="121058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O Programa MCMV3 e o FGTS </a:t>
            </a:r>
          </a:p>
          <a:p>
            <a:pPr algn="ctr" defTabSz="914145" hangingPunct="0">
              <a:defRPr/>
            </a:pPr>
            <a:r>
              <a:rPr lang="pt-BR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Questões imediatas</a:t>
            </a:r>
            <a:endParaRPr lang="pt-BR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66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19" y="620688"/>
            <a:ext cx="8687693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latin typeface="BlissL" panose="02000506030000020004" pitchFamily="2" charset="0"/>
              </a:rPr>
              <a:t>Ameaça à solvência</a:t>
            </a:r>
            <a:r>
              <a:rPr lang="pt-BR" sz="1500" b="1" dirty="0">
                <a:latin typeface="BlissL" panose="02000506030000020004" pitchFamily="2" charset="0"/>
              </a:rPr>
              <a:t> do </a:t>
            </a:r>
            <a:r>
              <a:rPr lang="pt-BR" sz="1500" b="1" dirty="0" smtClean="0">
                <a:latin typeface="BlissL" panose="02000506030000020004" pitchFamily="2" charset="0"/>
              </a:rPr>
              <a:t>FGTS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>
                <a:latin typeface="BlissL" panose="02000506030000020004" pitchFamily="2" charset="0"/>
              </a:rPr>
              <a:t>Descasamento de </a:t>
            </a:r>
            <a:r>
              <a:rPr lang="pt-BR" sz="1500" i="1" dirty="0" smtClean="0">
                <a:latin typeface="BlissL" panose="02000506030000020004" pitchFamily="2" charset="0"/>
              </a:rPr>
              <a:t>duration</a:t>
            </a:r>
            <a:r>
              <a:rPr lang="pt-BR" sz="1500" dirty="0" smtClean="0">
                <a:latin typeface="BlissL" panose="02000506030000020004" pitchFamily="2" charset="0"/>
              </a:rPr>
              <a:t> e remuneração entre ativos e passivos do Fundo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500" dirty="0" smtClean="0">
                <a:latin typeface="BlissL" panose="02000506030000020004" pitchFamily="2" charset="0"/>
              </a:rPr>
              <a:t>Ativos: incluem </a:t>
            </a:r>
            <a:r>
              <a:rPr lang="pt-BR" sz="1500" dirty="0">
                <a:latin typeface="BlissL" panose="02000506030000020004" pitchFamily="2" charset="0"/>
              </a:rPr>
              <a:t>projetos de longo </a:t>
            </a:r>
            <a:r>
              <a:rPr lang="pt-BR" sz="1500" dirty="0" smtClean="0">
                <a:latin typeface="BlissL" panose="02000506030000020004" pitchFamily="2" charset="0"/>
              </a:rPr>
              <a:t>prazo e rendimentos líquidos inferiores a TR + 6%. </a:t>
            </a:r>
            <a:r>
              <a:rPr lang="pt-BR" sz="1500" dirty="0" err="1" smtClean="0">
                <a:latin typeface="BlissL" panose="02000506030000020004" pitchFamily="2" charset="0"/>
              </a:rPr>
              <a:t>Ex</a:t>
            </a:r>
            <a:r>
              <a:rPr lang="pt-BR" sz="1500" dirty="0" smtClean="0">
                <a:latin typeface="BlissL" panose="02000506030000020004" pitchFamily="2" charset="0"/>
              </a:rPr>
              <a:t>: créditos habitacionais de 30 anos</a:t>
            </a:r>
            <a:endParaRPr lang="pt-BR" sz="15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500" dirty="0">
                <a:latin typeface="BlissL" panose="02000506030000020004" pitchFamily="2" charset="0"/>
              </a:rPr>
              <a:t>Passivos: </a:t>
            </a:r>
            <a:r>
              <a:rPr lang="pt-BR" sz="1500" dirty="0" smtClean="0">
                <a:latin typeface="BlissL" panose="02000506030000020004" pitchFamily="2" charset="0"/>
              </a:rPr>
              <a:t>nos </a:t>
            </a:r>
            <a:r>
              <a:rPr lang="pt-BR" sz="1500" dirty="0">
                <a:latin typeface="BlissL" panose="02000506030000020004" pitchFamily="2" charset="0"/>
              </a:rPr>
              <a:t>últimos 3 anos, mesmo com pleno emprego, saques </a:t>
            </a:r>
            <a:r>
              <a:rPr lang="pt-BR" sz="1500" dirty="0" smtClean="0">
                <a:latin typeface="BlissL" panose="02000506030000020004" pitchFamily="2" charset="0"/>
              </a:rPr>
              <a:t>de 26-28</a:t>
            </a:r>
            <a:r>
              <a:rPr lang="pt-BR" sz="1500" dirty="0">
                <a:latin typeface="BlissL" panose="02000506030000020004" pitchFamily="2" charset="0"/>
              </a:rPr>
              <a:t>% </a:t>
            </a:r>
            <a:r>
              <a:rPr lang="pt-BR" sz="1500" dirty="0" smtClean="0">
                <a:latin typeface="BlissL" panose="02000506030000020004" pitchFamily="2" charset="0"/>
              </a:rPr>
              <a:t>dos passivos. Em poucos anos, remuneração efetiva estaria próxima a TR+6%, mesmo com previsão do PL de remuneração majorada valer somente para novos aportes</a:t>
            </a:r>
            <a:endParaRPr lang="pt-BR" sz="15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00" dirty="0">
              <a:latin typeface="BlissL" panose="02000506030000020004" pitchFamily="2" charset="0"/>
            </a:endParaRPr>
          </a:p>
          <a:p>
            <a:r>
              <a:rPr lang="pt-BR" sz="1500" b="1" dirty="0" smtClean="0">
                <a:latin typeface="BlissL" panose="02000506030000020004" pitchFamily="2" charset="0"/>
              </a:rPr>
              <a:t>Descontinuidade </a:t>
            </a:r>
            <a:r>
              <a:rPr lang="pt-BR" sz="1500" b="1" dirty="0">
                <a:latin typeface="BlissL" panose="02000506030000020004" pitchFamily="2" charset="0"/>
              </a:rPr>
              <a:t>do Faixa 2 do MCMV</a:t>
            </a:r>
            <a:endParaRPr lang="pt-BR" sz="15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>
                <a:latin typeface="BlissL" panose="02000506030000020004" pitchFamily="2" charset="0"/>
              </a:rPr>
              <a:t>Faixa </a:t>
            </a:r>
            <a:r>
              <a:rPr lang="pt-BR" sz="1500" dirty="0" smtClean="0">
                <a:latin typeface="BlissL" panose="02000506030000020004" pitchFamily="2" charset="0"/>
              </a:rPr>
              <a:t>2 é dependente </a:t>
            </a:r>
            <a:r>
              <a:rPr lang="pt-BR" sz="1500" dirty="0">
                <a:latin typeface="BlissL" panose="02000506030000020004" pitchFamily="2" charset="0"/>
              </a:rPr>
              <a:t>de poucos recursos do </a:t>
            </a:r>
            <a:r>
              <a:rPr lang="pt-BR" sz="1500" dirty="0" smtClean="0">
                <a:latin typeface="BlissL" panose="02000506030000020004" pitchFamily="2" charset="0"/>
              </a:rPr>
              <a:t>Tesouro e solução socialmente superior. Entendimento de que seja o caminho de continuidade do 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>
                <a:latin typeface="BlissL" panose="02000506030000020004" pitchFamily="2" charset="0"/>
              </a:rPr>
              <a:t>PL inviabilizaria Faixa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500" dirty="0">
                <a:latin typeface="BlissL" panose="02000506030000020004" pitchFamily="2" charset="0"/>
              </a:rPr>
              <a:t>Impossibilidade de FGTS disponibilizar subsídios, pela inexistência de acúmulo de lucro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500" dirty="0" smtClean="0">
                <a:latin typeface="BlissL" panose="02000506030000020004" pitchFamily="2" charset="0"/>
              </a:rPr>
              <a:t>Taxas atuais de financiamento (TR+4,5%-6,0%) seriam majoradas em ao menos 3 pp, reduzindo drasticamente capacidade de financiamento das famílias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>
                <a:latin typeface="BlissL" panose="02000506030000020004" pitchFamily="2" charset="0"/>
              </a:rPr>
              <a:t>Famílias cobertas pelo Faixa 2 (R$1600-3275) ficariam sem solução de moradia</a:t>
            </a:r>
            <a:endParaRPr lang="pt-BR" sz="1500" dirty="0" smtClean="0">
              <a:latin typeface="BlissL" panose="02000506030000020004" pitchFamily="2" charset="0"/>
            </a:endParaRPr>
          </a:p>
          <a:p>
            <a:endParaRPr lang="pt-BR" sz="1500" dirty="0">
              <a:latin typeface="BlissL" panose="02000506030000020004" pitchFamily="2" charset="0"/>
            </a:endParaRPr>
          </a:p>
          <a:p>
            <a:r>
              <a:rPr lang="pt-BR" sz="1500" b="1" dirty="0">
                <a:latin typeface="BlissL" panose="02000506030000020004" pitchFamily="2" charset="0"/>
              </a:rPr>
              <a:t>Benefício de  quotistas de maior poder aquisitivo em prejuízo dos de menor renda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>
                <a:latin typeface="BlissL" panose="02000506030000020004" pitchFamily="2" charset="0"/>
              </a:rPr>
              <a:t>FGTS representa um grande mecanismo de distribuição de renda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500" dirty="0">
                <a:latin typeface="BlissL" panose="02000506030000020004" pitchFamily="2" charset="0"/>
              </a:rPr>
              <a:t>Concentração grande das contas ativas nos quotistas de maior poder aquisitivo: 6% das contas representam 64% do passivo do fundo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500" dirty="0">
                <a:latin typeface="BlissL" panose="02000506030000020004" pitchFamily="2" charset="0"/>
              </a:rPr>
              <a:t>91% dos subsídios são direcionados para famílias de até 4 s.m. </a:t>
            </a:r>
            <a:endParaRPr lang="pt-BR" sz="15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>
                <a:latin typeface="BlissL" panose="02000506030000020004" pitchFamily="2" charset="0"/>
              </a:rPr>
              <a:t>Rentabilidade média das famílias de menor renda já está hoje acima de TR+6%, uma vez computados os subsídios e acesso a financiamentos a taxas abaixo do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>
                <a:latin typeface="BlissL" panose="02000506030000020004" pitchFamily="2" charset="0"/>
              </a:rPr>
              <a:t>PL reduziria rentabilidade de famílias de menor poder aquisitivo e aumentaria a das de maior</a:t>
            </a:r>
            <a:endParaRPr lang="pt-BR" sz="1500" dirty="0" smtClean="0">
              <a:latin typeface="BlissL" panose="02000506030000020004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81696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O FGTS  - o PL 1358/2015</a:t>
            </a:r>
            <a:endParaRPr lang="pt-BR" dirty="0"/>
          </a:p>
        </p:txBody>
      </p:sp>
      <p:sp>
        <p:nvSpPr>
          <p:cNvPr id="9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275856" y="6556133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3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-184956" y="944136"/>
            <a:ext cx="45635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1600" b="1" dirty="0" smtClean="0"/>
              <a:t>Revisar imediatamente parâmetros do Faixa </a:t>
            </a:r>
            <a:r>
              <a:rPr lang="pt-BR" sz="1600" b="1" dirty="0"/>
              <a:t>2</a:t>
            </a:r>
            <a:r>
              <a:rPr lang="pt-BR" sz="1600" dirty="0"/>
              <a:t>: </a:t>
            </a:r>
            <a:r>
              <a:rPr lang="pt-BR" sz="1600" b="1" dirty="0"/>
              <a:t>limites das cidades, faixas de renda e </a:t>
            </a:r>
            <a:r>
              <a:rPr lang="pt-BR" sz="1600" b="1" dirty="0" smtClean="0"/>
              <a:t>subsídios</a:t>
            </a:r>
            <a:endParaRPr lang="pt-BR" sz="16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 smtClean="0"/>
              <a:t>Evitar </a:t>
            </a:r>
            <a:r>
              <a:rPr lang="pt-BR" sz="1600" dirty="0"/>
              <a:t>“terra arrasada</a:t>
            </a:r>
            <a:r>
              <a:rPr lang="pt-BR" sz="1600" dirty="0" smtClean="0"/>
              <a:t>” do </a:t>
            </a:r>
            <a:r>
              <a:rPr lang="pt-BR" sz="1600" dirty="0"/>
              <a:t>setor, com perda de credibilidade do investidor e desmobilização das empresas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 smtClean="0"/>
              <a:t>Impulso </a:t>
            </a:r>
            <a:r>
              <a:rPr lang="pt-BR" sz="1600" dirty="0"/>
              <a:t>econômico (geração de emprego e FBCF) </a:t>
            </a:r>
            <a:r>
              <a:rPr lang="pt-BR" sz="1600" dirty="0" smtClean="0"/>
              <a:t>com baixo </a:t>
            </a:r>
            <a:r>
              <a:rPr lang="pt-BR" sz="1600" dirty="0"/>
              <a:t>ô</a:t>
            </a:r>
            <a:r>
              <a:rPr lang="pt-BR" sz="1600" dirty="0" smtClean="0"/>
              <a:t>nus </a:t>
            </a:r>
            <a:r>
              <a:rPr lang="pt-BR" sz="1600" dirty="0"/>
              <a:t>fiscal para </a:t>
            </a:r>
            <a:r>
              <a:rPr lang="pt-BR" sz="1600" dirty="0" smtClean="0"/>
              <a:t>União</a:t>
            </a:r>
            <a:endParaRPr lang="pt-BR" sz="1600" dirty="0"/>
          </a:p>
          <a:p>
            <a:pPr lvl="1"/>
            <a:endParaRPr lang="pt-BR" sz="1600" b="1" dirty="0" smtClean="0"/>
          </a:p>
          <a:p>
            <a:pPr lvl="1"/>
            <a:r>
              <a:rPr lang="pt-BR" sz="1600" b="1" dirty="0" smtClean="0"/>
              <a:t>Continuar negociações </a:t>
            </a:r>
            <a:r>
              <a:rPr lang="pt-BR" sz="1600" b="1" dirty="0"/>
              <a:t>Faixas 1 </a:t>
            </a:r>
            <a:r>
              <a:rPr lang="pt-BR" sz="1600" b="1" dirty="0" smtClean="0"/>
              <a:t>FAR  x  Faixa 1 FGTS</a:t>
            </a:r>
            <a:endParaRPr lang="pt-BR" sz="16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 smtClean="0"/>
              <a:t>Negociação </a:t>
            </a:r>
            <a:r>
              <a:rPr lang="pt-BR" sz="1600" dirty="0"/>
              <a:t>complexa, por envolver </a:t>
            </a:r>
            <a:r>
              <a:rPr lang="pt-BR" sz="1600" dirty="0" smtClean="0"/>
              <a:t>mudanças </a:t>
            </a:r>
            <a:r>
              <a:rPr lang="pt-BR" sz="1600" dirty="0"/>
              <a:t>estruturais no programa e pelo maior impacto fiscal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/>
              <a:t>Complexidade do Faixa </a:t>
            </a:r>
            <a:r>
              <a:rPr lang="pt-BR" sz="1600" dirty="0" smtClean="0"/>
              <a:t>1 FGTS </a:t>
            </a:r>
            <a:r>
              <a:rPr lang="pt-BR" sz="1600" dirty="0"/>
              <a:t>atrasou </a:t>
            </a:r>
            <a:r>
              <a:rPr lang="pt-BR" sz="1600" dirty="0" smtClean="0"/>
              <a:t>divulgação </a:t>
            </a:r>
            <a:r>
              <a:rPr lang="pt-BR" sz="1600" dirty="0"/>
              <a:t>do MCMV3 em um ano, com </a:t>
            </a:r>
            <a:r>
              <a:rPr lang="pt-BR" sz="1600" dirty="0" smtClean="0"/>
              <a:t>consequências </a:t>
            </a:r>
            <a:r>
              <a:rPr lang="pt-BR" sz="1600" dirty="0"/>
              <a:t>graves para o </a:t>
            </a:r>
            <a:r>
              <a:rPr lang="pt-BR" sz="1600" dirty="0" smtClean="0"/>
              <a:t>setor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pPr lvl="1"/>
            <a:r>
              <a:rPr lang="pt-BR" sz="1600" b="1" dirty="0"/>
              <a:t>Retomar regularidade dos pagamentos na Faixa 1 –</a:t>
            </a:r>
            <a:r>
              <a:rPr lang="pt-BR" sz="1600" dirty="0"/>
              <a:t> definir continuidade  e cronogramas nos projetos em curso</a:t>
            </a:r>
          </a:p>
          <a:p>
            <a:pPr lvl="1"/>
            <a:endParaRPr lang="pt-BR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9512" y="81696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Proposta MCMV3 - Priorização</a:t>
            </a:r>
          </a:p>
        </p:txBody>
      </p:sp>
      <p:sp>
        <p:nvSpPr>
          <p:cNvPr id="9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275856" y="6577249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76" y="2356858"/>
            <a:ext cx="4752524" cy="30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736293" y="908720"/>
            <a:ext cx="410682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pt-BR" sz="2000" b="1" dirty="0" smtClean="0">
                <a:latin typeface="+mj-lt"/>
              </a:rPr>
              <a:t>Dificuldades Faixa 2</a:t>
            </a:r>
            <a:endParaRPr lang="pt-BR" sz="2000" b="1" dirty="0">
              <a:latin typeface="+mj-lt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679507" y="1431940"/>
            <a:ext cx="424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1600" dirty="0" smtClean="0">
                <a:latin typeface="+mj-lt"/>
              </a:rPr>
              <a:t>Pressão </a:t>
            </a:r>
            <a:r>
              <a:rPr lang="pt-BR" sz="1600" dirty="0">
                <a:latin typeface="+mj-lt"/>
              </a:rPr>
              <a:t>de custo </a:t>
            </a:r>
            <a:r>
              <a:rPr lang="pt-BR" sz="1600" dirty="0" smtClean="0">
                <a:latin typeface="+mj-lt"/>
              </a:rPr>
              <a:t>maior que recuperação de receita</a:t>
            </a:r>
            <a:r>
              <a:rPr lang="pt-BR" sz="1600" dirty="0">
                <a:latin typeface="+mj-lt"/>
              </a:rPr>
              <a:t>, deteriorando </a:t>
            </a:r>
            <a:r>
              <a:rPr lang="pt-BR" sz="1600" dirty="0" smtClean="0">
                <a:latin typeface="+mj-lt"/>
              </a:rPr>
              <a:t>margens e inviabilizando novos projetos</a:t>
            </a:r>
            <a:endParaRPr lang="pt-BR" sz="1600" dirty="0"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504592" y="5373216"/>
            <a:ext cx="4783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BlissL" panose="02000506030000020004" pitchFamily="2" charset="0"/>
              </a:rPr>
              <a:t>Subsídio: evolução do teto de subsídio para famílias de renda mensal de R$ 2.790 para cidades fora das regiões metropolitanas de SP, RJ e DF</a:t>
            </a:r>
          </a:p>
          <a:p>
            <a:r>
              <a:rPr lang="pt-BR" sz="1000" dirty="0" smtClean="0">
                <a:latin typeface="BlissL" panose="02000506030000020004" pitchFamily="2" charset="0"/>
              </a:rPr>
              <a:t>Renda Máxima: ajuste no teto da renda máxima em que o beneficiário recebe subsídio</a:t>
            </a:r>
          </a:p>
          <a:p>
            <a:r>
              <a:rPr lang="pt-BR" sz="1000" dirty="0" smtClean="0">
                <a:latin typeface="BlissL" panose="02000506030000020004" pitchFamily="2" charset="0"/>
              </a:rPr>
              <a:t>INCC: evolução do INCC ao longo do tempo (</a:t>
            </a:r>
            <a:r>
              <a:rPr lang="pt-BR" sz="1000" dirty="0" err="1" smtClean="0">
                <a:latin typeface="BlissL" panose="02000506030000020004" pitchFamily="2" charset="0"/>
              </a:rPr>
              <a:t>abr</a:t>
            </a:r>
            <a:r>
              <a:rPr lang="pt-BR" sz="1000" dirty="0" smtClean="0">
                <a:latin typeface="BlissL" panose="02000506030000020004" pitchFamily="2" charset="0"/>
              </a:rPr>
              <a:t>/09 a </a:t>
            </a:r>
            <a:r>
              <a:rPr lang="pt-BR" sz="1000" dirty="0" err="1" smtClean="0">
                <a:latin typeface="BlissL" panose="02000506030000020004" pitchFamily="2" charset="0"/>
              </a:rPr>
              <a:t>Jul</a:t>
            </a:r>
            <a:r>
              <a:rPr lang="pt-BR" sz="1000" dirty="0" smtClean="0">
                <a:latin typeface="BlissL" panose="02000506030000020004" pitchFamily="2" charset="0"/>
              </a:rPr>
              <a:t>/14)</a:t>
            </a:r>
            <a:endParaRPr lang="pt-BR" sz="1000" dirty="0">
              <a:latin typeface="BlissL" panose="02000506030000020004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769286" y="2356858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u="sng" dirty="0" smtClean="0">
                <a:latin typeface="BlissL" panose="02000506030000020004" pitchFamily="2" charset="0"/>
              </a:rPr>
              <a:t>Mudanças MCMV x Evolução do INCC</a:t>
            </a:r>
          </a:p>
          <a:p>
            <a:pPr algn="ctr"/>
            <a:r>
              <a:rPr lang="pt-BR" sz="1600" u="sng" dirty="0" smtClean="0">
                <a:latin typeface="BlissL" panose="02000506030000020004" pitchFamily="2" charset="0"/>
              </a:rPr>
              <a:t>(base 100)</a:t>
            </a:r>
            <a:endParaRPr lang="pt-BR" sz="1600" u="sng" dirty="0">
              <a:latin typeface="BlissL" panose="02000506030000020004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265610" y="2485503"/>
            <a:ext cx="5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smtClean="0">
                <a:latin typeface="BlissL" panose="02000506030000020004" pitchFamily="2" charset="0"/>
              </a:rPr>
              <a:t>+48%</a:t>
            </a:r>
            <a:endParaRPr lang="pt-BR" sz="1400" dirty="0">
              <a:latin typeface="BlissL" panose="02000506030000020004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212820" y="3214303"/>
            <a:ext cx="630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smtClean="0">
                <a:latin typeface="BlissL" panose="02000506030000020004" pitchFamily="2" charset="0"/>
              </a:rPr>
              <a:t>+17%</a:t>
            </a:r>
            <a:endParaRPr lang="pt-BR" sz="1400" dirty="0">
              <a:latin typeface="BlissL" panose="02000506030000020004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8305795" y="363419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smtClean="0">
                <a:latin typeface="BlissL" panose="02000506030000020004" pitchFamily="2" charset="0"/>
              </a:rPr>
              <a:t>+6%</a:t>
            </a:r>
            <a:endParaRPr lang="pt-BR" sz="1400" dirty="0">
              <a:latin typeface="Bliss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-184956" y="692696"/>
            <a:ext cx="889674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500" b="1" dirty="0" smtClean="0">
                <a:latin typeface="BlissL" panose="02000506030000020004" pitchFamily="2" charset="0"/>
              </a:rPr>
              <a:t>A regularidade dos pagamentos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500" dirty="0">
              <a:latin typeface="BlissL" panose="0200050603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 smtClean="0">
                <a:latin typeface="BlissL" panose="02000506030000020004" pitchFamily="2" charset="0"/>
              </a:rPr>
              <a:t>A Faixa 1 concentra  atualmente o maior número de unidades em andamento no PMCMV.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 smtClean="0">
                <a:latin typeface="BlissL" panose="02000506030000020004" pitchFamily="2" charset="0"/>
              </a:rPr>
              <a:t>Não é permitida  a inclusão de juros sobre o capital de giro empregado na construção das unidades no </a:t>
            </a:r>
            <a:r>
              <a:rPr lang="pt-BR" sz="1500" dirty="0">
                <a:latin typeface="BlissL" panose="02000506030000020004" pitchFamily="2" charset="0"/>
              </a:rPr>
              <a:t>preço teto definido pelo </a:t>
            </a:r>
            <a:r>
              <a:rPr lang="pt-BR" sz="1500" dirty="0" smtClean="0">
                <a:latin typeface="BlissL" panose="02000506030000020004" pitchFamily="2" charset="0"/>
              </a:rPr>
              <a:t>programa.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 smtClean="0">
                <a:latin typeface="BlissL" panose="02000506030000020004" pitchFamily="2" charset="0"/>
              </a:rPr>
              <a:t>O prazo de pagamento </a:t>
            </a:r>
            <a:r>
              <a:rPr lang="pt-BR" sz="1500" dirty="0">
                <a:latin typeface="BlissL" panose="02000506030000020004" pitchFamily="2" charset="0"/>
              </a:rPr>
              <a:t>a data prevista </a:t>
            </a:r>
            <a:r>
              <a:rPr lang="pt-BR" sz="1500" dirty="0" smtClean="0">
                <a:latin typeface="BlissL" panose="02000506030000020004" pitchFamily="2" charset="0"/>
              </a:rPr>
              <a:t>foi  estendido </a:t>
            </a:r>
            <a:r>
              <a:rPr lang="pt-BR" sz="1500" dirty="0">
                <a:latin typeface="BlissL" panose="02000506030000020004" pitchFamily="2" charset="0"/>
              </a:rPr>
              <a:t>em 21 dias em </a:t>
            </a:r>
            <a:r>
              <a:rPr lang="pt-BR" sz="1500" dirty="0" smtClean="0">
                <a:latin typeface="BlissL" panose="02000506030000020004" pitchFamily="2" charset="0"/>
              </a:rPr>
              <a:t>2014. Hoje os atrasos já superam em 41 dias este prazo, alcançando 62 dias.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 smtClean="0">
                <a:latin typeface="BlissL" panose="02000506030000020004" pitchFamily="2" charset="0"/>
              </a:rPr>
              <a:t>Qual a perspectiva para que os pagamentos em atraso sejam regularizados?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500" dirty="0" smtClean="0">
              <a:latin typeface="BlissL" panose="0200050603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pt-BR" sz="1500" b="1" dirty="0" smtClean="0">
                <a:latin typeface="BlissL" panose="02000506030000020004" pitchFamily="2" charset="0"/>
              </a:rPr>
              <a:t>Os cortes no orçamento – definições de 22/5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500" b="1" dirty="0" smtClean="0">
              <a:latin typeface="BlissL" panose="0200050603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 smtClean="0">
                <a:latin typeface="BlissL" panose="02000506030000020004" pitchFamily="2" charset="0"/>
              </a:rPr>
              <a:t>Orçamento – 22/5 – redução nos investimentos em aproximadamente 35% (R$ 7 bilhões de reais)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 smtClean="0">
                <a:latin typeface="BlissL" panose="02000506030000020004" pitchFamily="2" charset="0"/>
              </a:rPr>
              <a:t>Haverá obras em estágio inicial que serão paralisadas e enquadradas no MCMV 3?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 smtClean="0">
                <a:latin typeface="BlissL" panose="02000506030000020004" pitchFamily="2" charset="0"/>
              </a:rPr>
              <a:t>Os cronogramas de obras em andamento deverão ser alongados?</a:t>
            </a:r>
          </a:p>
          <a:p>
            <a:pPr lvl="1">
              <a:lnSpc>
                <a:spcPct val="150000"/>
              </a:lnSpc>
            </a:pPr>
            <a:r>
              <a:rPr lang="en-CA" sz="1400" dirty="0" smtClean="0">
                <a:latin typeface="BlissL" panose="02000506030000020004" pitchFamily="2" charset="0"/>
              </a:rPr>
              <a:t>         </a:t>
            </a:r>
            <a:endParaRPr lang="pt-BR" sz="1400" dirty="0" smtClean="0">
              <a:latin typeface="BlissL" panose="02000506030000020004" pitchFamily="2" charset="0"/>
            </a:endParaRPr>
          </a:p>
          <a:p>
            <a:pPr lvl="1">
              <a:lnSpc>
                <a:spcPct val="150000"/>
              </a:lnSpc>
            </a:pPr>
            <a:endParaRPr lang="pt-BR" sz="1400" dirty="0" smtClean="0">
              <a:latin typeface="BlissL" panose="02000506030000020004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81696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A Faixa 1 – as obras em curso</a:t>
            </a:r>
            <a:endParaRPr lang="pt-BR" dirty="0"/>
          </a:p>
        </p:txBody>
      </p:sp>
      <p:sp>
        <p:nvSpPr>
          <p:cNvPr id="9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275856" y="6577249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3528" y="332656"/>
            <a:ext cx="842493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2420888"/>
            <a:ext cx="8103848" cy="121058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Programa MCMV3 e o FGTS </a:t>
            </a:r>
          </a:p>
          <a:p>
            <a:pPr algn="ctr" defTabSz="914145" hangingPunct="0">
              <a:defRPr/>
            </a:pPr>
            <a:r>
              <a:rPr lang="pt-BR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Apoio às propostas</a:t>
            </a:r>
            <a:endParaRPr lang="pt-BR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32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7504" y="116632"/>
            <a:ext cx="7344032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Famílias entre R$ 1.100 e R$ 2.100 excluídas do MCMV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28580"/>
            <a:ext cx="9034718" cy="384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79512" y="3717032"/>
            <a:ext cx="1872208" cy="129614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85222" y="2800085"/>
            <a:ext cx="1150956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Atendidos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Faixa 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220072" y="2060848"/>
            <a:ext cx="3744416" cy="2952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652038" y="1083642"/>
            <a:ext cx="1150956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Atendidos</a:t>
            </a:r>
          </a:p>
          <a:p>
            <a:r>
              <a:rPr lang="pt-BR" dirty="0"/>
              <a:t>Faixa 2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23728" y="2854676"/>
            <a:ext cx="1728192" cy="2158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954992" y="2420888"/>
            <a:ext cx="1224136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667254" y="5773597"/>
            <a:ext cx="267925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Excluídos Faixa 1: prioridade para &lt;R$1.000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131840" y="908720"/>
            <a:ext cx="286888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Excluídos Faixa 2: incapacidade de pagamento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>
            <a:stCxn id="14" idx="0"/>
            <a:endCxn id="16" idx="2"/>
          </p:cNvCxnSpPr>
          <p:nvPr/>
        </p:nvCxnSpPr>
        <p:spPr>
          <a:xfrm flipH="1" flipV="1">
            <a:off x="4566285" y="1555051"/>
            <a:ext cx="775" cy="86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3" idx="2"/>
            <a:endCxn id="15" idx="0"/>
          </p:cNvCxnSpPr>
          <p:nvPr/>
        </p:nvCxnSpPr>
        <p:spPr>
          <a:xfrm>
            <a:off x="2987824" y="5013175"/>
            <a:ext cx="19059" cy="760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0" y="5266492"/>
            <a:ext cx="8997584" cy="32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2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2" name="Rectangle 2"/>
          <p:cNvSpPr>
            <a:spLocks/>
          </p:cNvSpPr>
          <p:nvPr/>
        </p:nvSpPr>
        <p:spPr bwMode="auto">
          <a:xfrm>
            <a:off x="3807058" y="6604285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" y="2464401"/>
            <a:ext cx="4365326" cy="364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-27384"/>
            <a:ext cx="7488832" cy="3949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1900" dirty="0"/>
              <a:t>Solução de mercado é fiscal e socialmente superior à solução 100% subsidiada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827126" y="2003356"/>
            <a:ext cx="4017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u="sng" dirty="0" smtClean="0">
                <a:latin typeface="BlissL" panose="02000506030000020004" pitchFamily="2" charset="0"/>
              </a:rPr>
              <a:t>Benefícios Sociais – Solução Mercado</a:t>
            </a:r>
            <a:endParaRPr lang="pt-BR" sz="1600" u="sng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 pitchFamily="2" charset="0"/>
              </a:rPr>
              <a:t>Maior sentimento de propriedade, pois imóvel foi adquirido e não sorteado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 pitchFamily="2" charset="0"/>
              </a:rPr>
              <a:t>Imóveis bem localizados, com equipamentos sociais e transporte bem resolvidos:  necessidade de “seduzir” 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 pitchFamily="2" charset="0"/>
              </a:rPr>
              <a:t>Baixo índice de unidades prontas e não entregues; ausência de ocupação irregular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95536" y="908720"/>
            <a:ext cx="8161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Custo </a:t>
            </a:r>
            <a:r>
              <a:rPr lang="pt-BR" dirty="0">
                <a:latin typeface="BlissL" panose="02000506030000020004" pitchFamily="2" charset="0"/>
              </a:rPr>
              <a:t>fiscal de solução 100% subsidiada é </a:t>
            </a:r>
            <a:r>
              <a:rPr lang="pt-BR" dirty="0" smtClean="0">
                <a:latin typeface="BlissL" panose="02000506030000020004" pitchFamily="2" charset="0"/>
              </a:rPr>
              <a:t>superior </a:t>
            </a:r>
            <a:r>
              <a:rPr lang="pt-BR" dirty="0">
                <a:latin typeface="BlissL" panose="02000506030000020004" pitchFamily="2" charset="0"/>
              </a:rPr>
              <a:t>à solução de </a:t>
            </a:r>
            <a:r>
              <a:rPr lang="pt-BR" dirty="0" smtClean="0">
                <a:latin typeface="BlissL" panose="02000506030000020004" pitchFamily="2" charset="0"/>
              </a:rPr>
              <a:t>mercado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Solução de mercado tem benefícios sociais relevantes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90622" y="1984772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u="sng" dirty="0" smtClean="0">
                <a:latin typeface="BlissL" panose="02000506030000020004" pitchFamily="2" charset="0"/>
              </a:rPr>
              <a:t>Impacto Resultado Primário (R$/unidade)</a:t>
            </a:r>
            <a:endParaRPr lang="pt-BR" sz="1600" u="sng" dirty="0" smtClean="0">
              <a:latin typeface="BlissL" panose="02000506030000020004" pitchFamily="2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2503776" y="4523309"/>
            <a:ext cx="158417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071480" y="4384809"/>
            <a:ext cx="67906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23.237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7504" y="6021288"/>
            <a:ext cx="51074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/>
              <a:t>Fonte:</a:t>
            </a:r>
          </a:p>
          <a:p>
            <a:r>
              <a:rPr lang="pt-BR" sz="1050" i="1" dirty="0" smtClean="0"/>
              <a:t>Faixa 1: valor aproximado Região 2</a:t>
            </a:r>
          </a:p>
          <a:p>
            <a:r>
              <a:rPr lang="pt-BR" sz="1050" i="1" dirty="0" smtClean="0"/>
              <a:t>Faixa 2: Balanço FGTS 2013, nota 9.4. Considera desconto médio desde início do programa</a:t>
            </a:r>
            <a:endParaRPr lang="pt-BR" sz="1050" i="1" dirty="0"/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0" y="50413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9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7" name="Rectangle 2"/>
          <p:cNvSpPr>
            <a:spLocks/>
          </p:cNvSpPr>
          <p:nvPr/>
        </p:nvSpPr>
        <p:spPr bwMode="auto">
          <a:xfrm>
            <a:off x="3855018" y="6586135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6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107504" y="118571"/>
            <a:ext cx="4464496" cy="71814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hangingPunct="0">
              <a:defRPr/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Pauta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proposta</a:t>
            </a:r>
          </a:p>
          <a:p>
            <a:pPr defTabSz="914145" hangingPunct="0">
              <a:defRPr/>
            </a:pPr>
            <a:r>
              <a:rPr lang="en-US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tângulo 7"/>
          <p:cNvSpPr>
            <a:spLocks noChangeArrowheads="1"/>
          </p:cNvSpPr>
          <p:nvPr/>
        </p:nvSpPr>
        <p:spPr bwMode="auto">
          <a:xfrm>
            <a:off x="259556" y="764704"/>
            <a:ext cx="8624887" cy="445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BlissL" panose="02000506030000020004" pitchFamily="2" charset="0"/>
                <a:ea typeface="Helvetica" charset="0"/>
                <a:cs typeface="Helvetica" charset="0"/>
              </a:rPr>
              <a:t>O Setor de Incorporação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1600" b="1" dirty="0" smtClean="0">
              <a:latin typeface="BlissL" panose="02000506030000020004" pitchFamily="2" charset="0"/>
              <a:ea typeface="Helvetica" charset="0"/>
              <a:cs typeface="Helvetica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1600" b="1" dirty="0" smtClean="0">
              <a:latin typeface="BlissL" panose="02000506030000020004" pitchFamily="2" charset="0"/>
              <a:ea typeface="Helvetica" charset="0"/>
              <a:cs typeface="Helvetica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latin typeface="BlissL" panose="02000506030000020004" pitchFamily="2" charset="0"/>
                <a:ea typeface="Helvetica" charset="0"/>
                <a:cs typeface="Helvetica" charset="0"/>
              </a:rPr>
              <a:t>O SFH e os recursos da Poupança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1600" b="1" dirty="0" smtClean="0">
              <a:latin typeface="BlissL" panose="02000506030000020004" pitchFamily="2" charset="0"/>
              <a:ea typeface="Helvetica" charset="0"/>
              <a:cs typeface="Helvetica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1600" b="1" dirty="0">
              <a:latin typeface="BlissL" panose="02000506030000020004" pitchFamily="2" charset="0"/>
              <a:ea typeface="Helvetica" charset="0"/>
              <a:cs typeface="Helvetica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BlissL" panose="02000506030000020004" pitchFamily="2" charset="0"/>
                <a:ea typeface="Helvetica" charset="0"/>
                <a:cs typeface="Helvetica" charset="0"/>
              </a:rPr>
              <a:t>O FGTS e o Programa Minha Casa Minha Vida*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1600" b="1" dirty="0" smtClean="0">
              <a:latin typeface="BlissL" panose="02000506030000020004" pitchFamily="2" charset="0"/>
              <a:ea typeface="Helvetica" charset="0"/>
              <a:cs typeface="Helvetica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1600" b="1" dirty="0" smtClean="0">
              <a:latin typeface="BlissL" panose="02000506030000020004" pitchFamily="2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</a:schemeClr>
              </a:buClr>
            </a:pPr>
            <a:r>
              <a:rPr lang="pt-BR" sz="1600" b="1" dirty="0" smtClean="0">
                <a:latin typeface="BlissL" panose="02000506030000020004" pitchFamily="2" charset="0"/>
                <a:ea typeface="Helvetica" charset="0"/>
                <a:cs typeface="Helvetica" charset="0"/>
              </a:rPr>
              <a:t> * </a:t>
            </a:r>
            <a:r>
              <a:rPr lang="pt-BR" sz="1600" dirty="0" smtClean="0">
                <a:latin typeface="BlissL" panose="02000506030000020004" pitchFamily="2" charset="0"/>
                <a:ea typeface="Helvetica" charset="0"/>
                <a:cs typeface="Helvetica" charset="0"/>
              </a:rPr>
              <a:t>com Apoio </a:t>
            </a:r>
            <a:r>
              <a:rPr lang="pt-BR" sz="1600" dirty="0">
                <a:latin typeface="BlissL" panose="02000506030000020004" pitchFamily="2" charset="0"/>
                <a:ea typeface="Helvetica" charset="0"/>
                <a:cs typeface="Helvetica" charset="0"/>
              </a:rPr>
              <a:t>às </a:t>
            </a:r>
            <a:r>
              <a:rPr lang="pt-BR" sz="1600" dirty="0" smtClean="0">
                <a:latin typeface="BlissL" panose="02000506030000020004" pitchFamily="2" charset="0"/>
                <a:ea typeface="Helvetica" charset="0"/>
                <a:cs typeface="Helvetica" charset="0"/>
              </a:rPr>
              <a:t>Propostas, </a:t>
            </a:r>
            <a:r>
              <a:rPr lang="pt-BR" sz="1600" dirty="0">
                <a:latin typeface="BlissL" panose="02000506030000020004" pitchFamily="2" charset="0"/>
                <a:ea typeface="Helvetica" charset="0"/>
                <a:cs typeface="Helvetica" charset="0"/>
              </a:rPr>
              <a:t>no final</a:t>
            </a:r>
            <a:endParaRPr lang="pt-BR" sz="1600" dirty="0" smtClean="0">
              <a:latin typeface="BlissL" panose="02000506030000020004" pitchFamily="2" charset="0"/>
              <a:ea typeface="Helvetica" charset="0"/>
              <a:cs typeface="Helvetica" charset="0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3347864" y="6599980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18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4016" y="116632"/>
            <a:ext cx="7092280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FGTS saudável e com espaço para aumentar subsídios Faixa 2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67544" y="764704"/>
            <a:ext cx="397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1400" dirty="0" smtClean="0">
                <a:latin typeface="BlissL" panose="02000506030000020004" pitchFamily="2" charset="0"/>
              </a:rPr>
              <a:t>Desde início do MCMV, PL do FGTS cresce no dobro da velocidade de seu Passivo</a:t>
            </a:r>
            <a:endParaRPr lang="pt-BR" sz="1400" dirty="0">
              <a:latin typeface="BlissL" panose="02000506030000020004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844810" y="764704"/>
            <a:ext cx="4119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1400" dirty="0" smtClean="0">
                <a:latin typeface="BlissL" panose="02000506030000020004" pitchFamily="2" charset="0"/>
              </a:rPr>
              <a:t>Caso fosse um banco, FGTS teria rentabilidade atrativa com um balanço 3x mais saudável que demais</a:t>
            </a:r>
            <a:endParaRPr lang="pt-BR" sz="1400" dirty="0">
              <a:latin typeface="BlissL" panose="02000506030000020004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67544" y="3581727"/>
            <a:ext cx="397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1400" dirty="0" smtClean="0">
                <a:latin typeface="BlissL" panose="02000506030000020004" pitchFamily="2" charset="0"/>
              </a:rPr>
              <a:t>Ativos do FGTS de baixo risco de crédito, com Governo representando 84% do saldo devedor</a:t>
            </a:r>
            <a:endParaRPr lang="pt-BR" sz="1400" dirty="0">
              <a:latin typeface="BlissL" panose="02000506030000020004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844810" y="3581727"/>
            <a:ext cx="4119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1400" dirty="0" smtClean="0">
                <a:latin typeface="BlissL" panose="02000506030000020004" pitchFamily="2" charset="0"/>
              </a:rPr>
              <a:t>FGTS teria espaço para aumentar em 140% o subsídio para o MCMV nos últimos dois anos</a:t>
            </a:r>
            <a:endParaRPr lang="pt-BR" sz="1400" dirty="0">
              <a:latin typeface="BlissL" panose="0200050603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57538"/>
            <a:ext cx="2411928" cy="212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2987824" y="1207204"/>
            <a:ext cx="128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pt-BR" sz="1200" u="sng" dirty="0" smtClean="0">
                <a:latin typeface="BlissL" panose="02000506030000020004" pitchFamily="2" charset="0"/>
              </a:rPr>
              <a:t>Crescimento anual composto</a:t>
            </a:r>
            <a:endParaRPr lang="pt-BR" sz="1200" u="sng" dirty="0">
              <a:latin typeface="BlissL" panose="02000506030000020004" pitchFamily="2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987824" y="1637511"/>
            <a:ext cx="128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pt-BR" sz="1200" dirty="0" smtClean="0">
                <a:latin typeface="BlissL" panose="02000506030000020004" pitchFamily="2" charset="0"/>
              </a:rPr>
              <a:t>10,1%</a:t>
            </a:r>
            <a:endParaRPr lang="pt-BR" sz="1200" dirty="0">
              <a:latin typeface="BlissL" panose="02000506030000020004" pitchFamily="2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987824" y="2429599"/>
            <a:ext cx="128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pt-BR" sz="1200" dirty="0" smtClean="0">
                <a:latin typeface="BlissL" panose="02000506030000020004" pitchFamily="2" charset="0"/>
              </a:rPr>
              <a:t>20,6%</a:t>
            </a:r>
            <a:endParaRPr lang="pt-BR" sz="1200" dirty="0">
              <a:latin typeface="BlissL" panose="02000506030000020004" pitchFamily="2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60926"/>
            <a:ext cx="3240360" cy="217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62539"/>
            <a:ext cx="3082082" cy="2183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362" y="4223449"/>
            <a:ext cx="4180142" cy="173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2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" name="Rectangle 2"/>
          <p:cNvSpPr>
            <a:spLocks/>
          </p:cNvSpPr>
          <p:nvPr/>
        </p:nvSpPr>
        <p:spPr bwMode="auto">
          <a:xfrm>
            <a:off x="3690156" y="6590902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7504" y="116632"/>
            <a:ext cx="6984776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Grandes empresas saindo do MCMV, especialmente do Faixa 2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44008" y="1916832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Lançamentos elegíveis ao MCMV – Empresas Abertas</a:t>
            </a:r>
            <a:endParaRPr lang="pt-BR" b="1" dirty="0"/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7" y="2428081"/>
            <a:ext cx="37623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467544" y="191857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/>
            </a:lvl1pPr>
          </a:lstStyle>
          <a:p>
            <a:r>
              <a:rPr lang="pt-BR" dirty="0"/>
              <a:t>Participação das empresas da ABRAINC no programa MCMV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39552" y="5818911"/>
            <a:ext cx="1458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Fonte: ABRAINC</a:t>
            </a:r>
            <a:endParaRPr lang="pt-BR" sz="11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69244" y="983462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1400" b="1" dirty="0" smtClean="0"/>
              <a:t>Das 17 empresas Abrainc atuando com ênfase no Faixa 2 em 2010, sobraram somente 3 em 2014</a:t>
            </a:r>
            <a:endParaRPr lang="pt-BR" sz="14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660231" y="98072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1400" b="1" dirty="0" smtClean="0"/>
              <a:t>Lançamentos Empresas Abertas no Faixa 2-3 caíram para 1/3 do patamar de 2010</a:t>
            </a:r>
            <a:endParaRPr lang="pt-BR" sz="1400" b="1" dirty="0"/>
          </a:p>
        </p:txBody>
      </p:sp>
      <p:sp>
        <p:nvSpPr>
          <p:cNvPr id="2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6"/>
          <a:srcRect l="2036" r="2120"/>
          <a:stretch/>
        </p:blipFill>
        <p:spPr>
          <a:xfrm>
            <a:off x="4357058" y="2846770"/>
            <a:ext cx="4528458" cy="2706859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4427984" y="5611887"/>
            <a:ext cx="457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prstClr val="black"/>
                </a:solidFill>
              </a:rPr>
              <a:t>Fonte</a:t>
            </a:r>
            <a:r>
              <a:rPr lang="pt-BR" sz="1100" dirty="0">
                <a:solidFill>
                  <a:prstClr val="black"/>
                </a:solidFill>
              </a:rPr>
              <a:t>: Relatórios das Companhias – </a:t>
            </a:r>
            <a:r>
              <a:rPr lang="pt-BR" sz="1100" dirty="0" err="1">
                <a:solidFill>
                  <a:prstClr val="black"/>
                </a:solidFill>
              </a:rPr>
              <a:t>Brookfield</a:t>
            </a:r>
            <a:r>
              <a:rPr lang="pt-BR" sz="1100" dirty="0">
                <a:solidFill>
                  <a:prstClr val="black"/>
                </a:solidFill>
              </a:rPr>
              <a:t>, CCDI, </a:t>
            </a:r>
            <a:r>
              <a:rPr lang="pt-BR" sz="1100" dirty="0" err="1">
                <a:solidFill>
                  <a:prstClr val="black"/>
                </a:solidFill>
              </a:rPr>
              <a:t>Cyrela</a:t>
            </a:r>
            <a:r>
              <a:rPr lang="pt-BR" sz="1100" dirty="0">
                <a:solidFill>
                  <a:prstClr val="black"/>
                </a:solidFill>
              </a:rPr>
              <a:t>, Direcional, </a:t>
            </a:r>
            <a:r>
              <a:rPr lang="pt-BR" sz="1100" dirty="0" err="1">
                <a:solidFill>
                  <a:prstClr val="black"/>
                </a:solidFill>
              </a:rPr>
              <a:t>Even</a:t>
            </a:r>
            <a:r>
              <a:rPr lang="pt-BR" sz="1100" dirty="0">
                <a:solidFill>
                  <a:prstClr val="black"/>
                </a:solidFill>
              </a:rPr>
              <a:t>, </a:t>
            </a:r>
            <a:r>
              <a:rPr lang="pt-BR" sz="1100" dirty="0" err="1">
                <a:solidFill>
                  <a:prstClr val="black"/>
                </a:solidFill>
              </a:rPr>
              <a:t>Eztec</a:t>
            </a:r>
            <a:r>
              <a:rPr lang="pt-BR" sz="1100" dirty="0">
                <a:solidFill>
                  <a:prstClr val="black"/>
                </a:solidFill>
              </a:rPr>
              <a:t>, Gafisa, </a:t>
            </a:r>
            <a:r>
              <a:rPr lang="pt-BR" sz="1100" dirty="0" err="1">
                <a:solidFill>
                  <a:prstClr val="black"/>
                </a:solidFill>
              </a:rPr>
              <a:t>Helbor</a:t>
            </a:r>
            <a:r>
              <a:rPr lang="pt-BR" sz="1100" dirty="0">
                <a:solidFill>
                  <a:prstClr val="black"/>
                </a:solidFill>
              </a:rPr>
              <a:t>, MRV, PDG, </a:t>
            </a:r>
            <a:r>
              <a:rPr lang="pt-BR" sz="1100" dirty="0" err="1">
                <a:solidFill>
                  <a:prstClr val="black"/>
                </a:solidFill>
              </a:rPr>
              <a:t>Rodobens</a:t>
            </a:r>
            <a:r>
              <a:rPr lang="pt-BR" sz="1100" dirty="0">
                <a:solidFill>
                  <a:prstClr val="black"/>
                </a:solidFill>
              </a:rPr>
              <a:t>, Rossi, Tecnisa, Trisul, Viver, </a:t>
            </a:r>
            <a:r>
              <a:rPr lang="pt-BR" sz="1100" dirty="0" err="1">
                <a:solidFill>
                  <a:prstClr val="black"/>
                </a:solidFill>
              </a:rPr>
              <a:t>Helbor</a:t>
            </a:r>
            <a:r>
              <a:rPr lang="pt-BR" sz="1100" dirty="0">
                <a:solidFill>
                  <a:prstClr val="black"/>
                </a:solidFill>
              </a:rPr>
              <a:t>.</a:t>
            </a: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863368" y="3078776"/>
            <a:ext cx="2747231" cy="11214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7164288" y="3249974"/>
            <a:ext cx="720080" cy="3895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FF0000"/>
                </a:solidFill>
              </a:rPr>
              <a:t>-71%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17" name="Rectangle 2"/>
          <p:cNvSpPr>
            <a:spLocks/>
          </p:cNvSpPr>
          <p:nvPr/>
        </p:nvSpPr>
        <p:spPr bwMode="auto">
          <a:xfrm>
            <a:off x="3573600" y="6586135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76" y="2356858"/>
            <a:ext cx="4752524" cy="30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7504" y="138315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Diagnóstico </a:t>
            </a:r>
            <a:r>
              <a:rPr lang="pt-BR" dirty="0" smtClean="0"/>
              <a:t>problemas MCMV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679507" y="1431940"/>
            <a:ext cx="424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+mj-lt"/>
              </a:rPr>
              <a:t>Pressão </a:t>
            </a:r>
            <a:r>
              <a:rPr lang="pt-BR" sz="1600" dirty="0">
                <a:latin typeface="+mj-lt"/>
              </a:rPr>
              <a:t>de custo </a:t>
            </a:r>
            <a:r>
              <a:rPr lang="pt-BR" sz="1600" dirty="0" smtClean="0">
                <a:latin typeface="+mj-lt"/>
              </a:rPr>
              <a:t>maior que recuperação de receita</a:t>
            </a:r>
            <a:r>
              <a:rPr lang="pt-BR" sz="1600" dirty="0">
                <a:latin typeface="+mj-lt"/>
              </a:rPr>
              <a:t>, deteriorando </a:t>
            </a:r>
            <a:r>
              <a:rPr lang="pt-BR" sz="1600" dirty="0" smtClean="0">
                <a:latin typeface="+mj-lt"/>
              </a:rPr>
              <a:t>margens e inviabilizando novos projetos</a:t>
            </a:r>
            <a:endParaRPr lang="pt-BR" sz="1600" dirty="0"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736293" y="908720"/>
            <a:ext cx="410682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pt-BR" sz="2000" b="1" dirty="0" smtClean="0">
                <a:latin typeface="+mj-lt"/>
              </a:rPr>
              <a:t>Faixa 2</a:t>
            </a:r>
            <a:endParaRPr lang="pt-BR" sz="2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504592" y="5373216"/>
            <a:ext cx="4783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BlissL" panose="02000506030000020004" pitchFamily="2" charset="0"/>
              </a:rPr>
              <a:t>Subsídio: evolução do teto de subsídio para famílias de renda mensal de R$ 2.790 para cidades fora das regiões metropolitanas de SP, RJ e DF</a:t>
            </a:r>
          </a:p>
          <a:p>
            <a:r>
              <a:rPr lang="pt-BR" sz="1000" dirty="0" smtClean="0">
                <a:latin typeface="BlissL" panose="02000506030000020004" pitchFamily="2" charset="0"/>
              </a:rPr>
              <a:t>Renda Máxima: ajuste no teto da renda máxima em que o beneficiário recebe subsídio</a:t>
            </a:r>
          </a:p>
          <a:p>
            <a:r>
              <a:rPr lang="pt-BR" sz="1000" dirty="0" smtClean="0">
                <a:latin typeface="BlissL" panose="02000506030000020004" pitchFamily="2" charset="0"/>
              </a:rPr>
              <a:t>INCC: evolução do INCC ao longo do tempo (</a:t>
            </a:r>
            <a:r>
              <a:rPr lang="pt-BR" sz="1000" dirty="0" err="1" smtClean="0">
                <a:latin typeface="BlissL" panose="02000506030000020004" pitchFamily="2" charset="0"/>
              </a:rPr>
              <a:t>abr</a:t>
            </a:r>
            <a:r>
              <a:rPr lang="pt-BR" sz="1000" dirty="0" smtClean="0">
                <a:latin typeface="BlissL" panose="02000506030000020004" pitchFamily="2" charset="0"/>
              </a:rPr>
              <a:t>/09 a </a:t>
            </a:r>
            <a:r>
              <a:rPr lang="pt-BR" sz="1000" dirty="0" err="1" smtClean="0">
                <a:latin typeface="BlissL" panose="02000506030000020004" pitchFamily="2" charset="0"/>
              </a:rPr>
              <a:t>Jul</a:t>
            </a:r>
            <a:r>
              <a:rPr lang="pt-BR" sz="1000" dirty="0" smtClean="0">
                <a:latin typeface="BlissL" panose="02000506030000020004" pitchFamily="2" charset="0"/>
              </a:rPr>
              <a:t>/14)</a:t>
            </a:r>
            <a:endParaRPr lang="pt-BR" sz="1000" dirty="0">
              <a:latin typeface="BlissL" panose="02000506030000020004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769286" y="2356858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u="sng" dirty="0" smtClean="0">
                <a:latin typeface="BlissL" panose="02000506030000020004" pitchFamily="2" charset="0"/>
              </a:rPr>
              <a:t>Mudanças MCMV x Evolução do INCC</a:t>
            </a:r>
          </a:p>
          <a:p>
            <a:pPr algn="ctr"/>
            <a:r>
              <a:rPr lang="pt-BR" sz="1600" u="sng" dirty="0" smtClean="0">
                <a:latin typeface="BlissL" panose="02000506030000020004" pitchFamily="2" charset="0"/>
              </a:rPr>
              <a:t>(base 100)</a:t>
            </a:r>
            <a:endParaRPr lang="pt-BR" sz="1600" u="sng" dirty="0">
              <a:latin typeface="BlissL" panose="02000506030000020004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05795" y="363419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smtClean="0">
                <a:latin typeface="BlissL" panose="02000506030000020004" pitchFamily="2" charset="0"/>
              </a:rPr>
              <a:t>+6%</a:t>
            </a:r>
            <a:endParaRPr lang="pt-BR" sz="1400" dirty="0">
              <a:latin typeface="BlissL" panose="02000506030000020004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212820" y="3214303"/>
            <a:ext cx="630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smtClean="0">
                <a:latin typeface="BlissL" panose="02000506030000020004" pitchFamily="2" charset="0"/>
              </a:rPr>
              <a:t>+17%</a:t>
            </a:r>
            <a:endParaRPr lang="pt-BR" sz="1400" dirty="0">
              <a:latin typeface="BlissL" panose="02000506030000020004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265610" y="2485503"/>
            <a:ext cx="5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smtClean="0">
                <a:latin typeface="BlissL" panose="02000506030000020004" pitchFamily="2" charset="0"/>
              </a:rPr>
              <a:t>+48%</a:t>
            </a:r>
            <a:endParaRPr lang="pt-BR" sz="1400" dirty="0">
              <a:latin typeface="BlissL" panose="02000506030000020004" pitchFamily="2" charset="0"/>
            </a:endParaRPr>
          </a:p>
        </p:txBody>
      </p:sp>
      <p:sp>
        <p:nvSpPr>
          <p:cNvPr id="20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95535" y="1431940"/>
            <a:ext cx="4248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+mj-lt"/>
              </a:rPr>
              <a:t>Metas </a:t>
            </a:r>
            <a:r>
              <a:rPr lang="pt-BR" sz="1600" dirty="0">
                <a:latin typeface="+mj-lt"/>
              </a:rPr>
              <a:t>de contratação </a:t>
            </a:r>
            <a:r>
              <a:rPr lang="pt-BR" sz="1600" dirty="0" smtClean="0">
                <a:latin typeface="+mj-lt"/>
              </a:rPr>
              <a:t>MCMV2 cumpridas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+mj-lt"/>
              </a:rPr>
              <a:t>Novas contratações travadas</a:t>
            </a:r>
            <a:endParaRPr lang="pt-BR" sz="1600" dirty="0">
              <a:latin typeface="+mj-lt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+mj-lt"/>
              </a:rPr>
              <a:t>Empresas ajustando </a:t>
            </a:r>
            <a:r>
              <a:rPr lang="pt-BR" sz="1600" dirty="0">
                <a:latin typeface="+mj-lt"/>
              </a:rPr>
              <a:t>operações: compra de terrenos, demissões,...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52321" y="908720"/>
            <a:ext cx="410682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pt-BR" sz="2000" b="1" dirty="0" smtClean="0"/>
              <a:t>Faixa 1</a:t>
            </a:r>
            <a:endParaRPr lang="pt-BR" sz="2000" b="1" dirty="0"/>
          </a:p>
        </p:txBody>
      </p:sp>
      <p:sp>
        <p:nvSpPr>
          <p:cNvPr id="28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7" name="Rectangle 2"/>
          <p:cNvSpPr>
            <a:spLocks/>
          </p:cNvSpPr>
          <p:nvPr/>
        </p:nvSpPr>
        <p:spPr bwMode="auto">
          <a:xfrm>
            <a:off x="3671900" y="6586135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9512" y="81696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Proposta MCMV3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251520" y="1412776"/>
          <a:ext cx="8520016" cy="51125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7585"/>
                <a:gridCol w="1403183"/>
                <a:gridCol w="2572501"/>
                <a:gridCol w="3206747"/>
              </a:tblGrid>
              <a:tr h="401701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Famílias alvo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Meta MCMV3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Proposta</a:t>
                      </a:r>
                      <a:endParaRPr lang="pt-BR" sz="1600" dirty="0"/>
                    </a:p>
                  </a:txBody>
                  <a:tcPr/>
                </a:tc>
              </a:tr>
              <a:tr h="143001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Faixa 1 FAR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Até R$1.100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pt-BR" sz="1600" dirty="0" smtClean="0"/>
                        <a:t>Atender famílias</a:t>
                      </a:r>
                      <a:r>
                        <a:rPr lang="pt-BR" sz="1600" baseline="0" dirty="0" smtClean="0"/>
                        <a:t> sem acesso à solução de mercado, com ênfase nas </a:t>
                      </a:r>
                      <a:r>
                        <a:rPr lang="pt-BR" sz="1600" baseline="0" dirty="0" err="1" smtClean="0"/>
                        <a:t>RMs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pt-BR" sz="1600" dirty="0" smtClean="0"/>
                        <a:t>Definição meta de contratação (unidades)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pt-BR" sz="1600" dirty="0" smtClean="0"/>
                        <a:t>Incremento de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15% no valor do subsídio para diminuir perdas inflacionárias</a:t>
                      </a:r>
                    </a:p>
                  </a:txBody>
                  <a:tcPr/>
                </a:tc>
              </a:tr>
              <a:tr h="16960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Faixa 1 FGTS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R$1.100</a:t>
                      </a:r>
                      <a:r>
                        <a:rPr lang="pt-BR" sz="1600" baseline="0" dirty="0" smtClean="0"/>
                        <a:t> – R$1.600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pt-BR" sz="1600" dirty="0" smtClean="0"/>
                        <a:t>Prover solução de</a:t>
                      </a:r>
                      <a:r>
                        <a:rPr lang="pt-BR" sz="1600" baseline="0" dirty="0" smtClean="0"/>
                        <a:t> mercado socialmente superior ao Faixa 1 FAR e com menor custo fiscal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pt-BR" sz="1600" dirty="0" smtClean="0"/>
                        <a:t>Pacote de medidas para: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AutoNum type="alphaLcParenBoth"/>
                        <a:tabLst/>
                        <a:defRPr/>
                      </a:pPr>
                      <a:r>
                        <a:rPr lang="pt-BR" sz="1600" dirty="0" smtClean="0"/>
                        <a:t>Reduzir valor da unidade vendida,</a:t>
                      </a:r>
                      <a:r>
                        <a:rPr lang="pt-BR" sz="1600" baseline="0" dirty="0" smtClean="0"/>
                        <a:t> 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AutoNum type="alphaLcParenBoth"/>
                        <a:tabLst/>
                        <a:defRPr/>
                      </a:pPr>
                      <a:r>
                        <a:rPr lang="pt-BR" sz="1600" dirty="0" smtClean="0"/>
                        <a:t>Maximizar capacidade de financiamento da família, reduzindo subsídios</a:t>
                      </a:r>
                    </a:p>
                  </a:txBody>
                  <a:tcPr/>
                </a:tc>
              </a:tr>
              <a:tr h="158479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Faixa 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R$1.600 – R$3.930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pt-BR" sz="1600" dirty="0" smtClean="0"/>
                        <a:t>Reinserir famílias até R$2.100 no programa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pt-BR" sz="1600" dirty="0" smtClean="0"/>
                        <a:t>Recuperar atratividade Faixa 2 para incorporadores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pt-BR" sz="1600" dirty="0" smtClean="0"/>
                        <a:t>Revisão dos parâmetros: limites das cidades,</a:t>
                      </a:r>
                      <a:r>
                        <a:rPr lang="pt-BR" sz="1600" baseline="0" dirty="0" smtClean="0"/>
                        <a:t> f</a:t>
                      </a:r>
                      <a:r>
                        <a:rPr lang="pt-BR" sz="1600" dirty="0" smtClean="0"/>
                        <a:t>aixas de renda </a:t>
                      </a:r>
                      <a:r>
                        <a:rPr lang="pt-BR" sz="1600" baseline="0" dirty="0" smtClean="0"/>
                        <a:t>e </a:t>
                      </a:r>
                      <a:r>
                        <a:rPr lang="pt-BR" sz="1600" dirty="0" smtClean="0"/>
                        <a:t>subsídios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pt-BR" sz="1600" dirty="0" smtClean="0"/>
                        <a:t>Reintrodução da </a:t>
                      </a:r>
                      <a:r>
                        <a:rPr lang="pt-BR" sz="1600" dirty="0" err="1" smtClean="0"/>
                        <a:t>Price</a:t>
                      </a:r>
                      <a:r>
                        <a:rPr lang="pt-BR" sz="1600" dirty="0" smtClean="0"/>
                        <a:t> com</a:t>
                      </a:r>
                      <a:r>
                        <a:rPr lang="pt-BR" sz="1600" baseline="0" dirty="0" smtClean="0"/>
                        <a:t> 90% LTV</a:t>
                      </a:r>
                      <a:endParaRPr lang="pt-B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383476" y="6613691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3528" y="332656"/>
            <a:ext cx="842493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23528" y="2420888"/>
            <a:ext cx="8640960" cy="207235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Anexos: </a:t>
            </a:r>
          </a:p>
          <a:p>
            <a:pPr algn="ctr" defTabSz="914145" hangingPunct="0">
              <a:defRPr/>
            </a:pPr>
            <a:endParaRPr lang="pt-BR" sz="3600" dirty="0" smtClean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marL="571500" indent="-571500" defTabSz="914145" hangingPunct="0">
              <a:buFont typeface="Arial" panose="020B0604020202020204" pitchFamily="34" charset="0"/>
              <a:buChar char="•"/>
              <a:defRPr/>
            </a:pPr>
            <a:r>
              <a:rPr lang="pt-BR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PL 1358</a:t>
            </a:r>
          </a:p>
          <a:p>
            <a:pPr marL="571500" indent="-571500" defTabSz="914145" hangingPunct="0">
              <a:buFont typeface="Arial" panose="020B0604020202020204" pitchFamily="34" charset="0"/>
              <a:buChar char="•"/>
              <a:defRPr/>
            </a:pPr>
            <a:r>
              <a:rPr lang="pt-BR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Consultoria LCA: diminuição do Compulsório na Poupança</a:t>
            </a:r>
            <a:endParaRPr lang="pt-BR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93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7504" y="116632"/>
            <a:ext cx="6984776" cy="36419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1700" dirty="0"/>
              <a:t>PL </a:t>
            </a:r>
            <a:r>
              <a:rPr lang="pt-BR" sz="1700" dirty="0" smtClean="0"/>
              <a:t>1358 inviabilizaria Faixa 2, deixando 30% das famílias sem solução de moradia</a:t>
            </a:r>
            <a:endParaRPr lang="pt-BR" sz="1700" dirty="0"/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539552" y="6191726"/>
            <a:ext cx="3600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Hipóteses: (a) imóvel de R$120.000 adquirido por cotista FGTS na Região 2; (b) incremento de 3pp nos juros cobrados e ausência de subsídio no cenário TR+6%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69244" y="836712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1400" b="1" dirty="0" smtClean="0"/>
              <a:t>Famílias-alvo do Faixa 2 (R$1600-R$3275) não teriam condições de adquirir imóvel através do MCMV caso PL1358 entre em vigor</a:t>
            </a:r>
            <a:endParaRPr lang="pt-BR" sz="1400" b="1" dirty="0"/>
          </a:p>
        </p:txBody>
      </p:sp>
      <p:sp>
        <p:nvSpPr>
          <p:cNvPr id="2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7" name="Rectangle 2"/>
          <p:cNvSpPr>
            <a:spLocks/>
          </p:cNvSpPr>
          <p:nvPr/>
        </p:nvSpPr>
        <p:spPr bwMode="auto">
          <a:xfrm>
            <a:off x="3573600" y="6586135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35621"/>
            <a:ext cx="3457972" cy="457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aixaDeTexto 28"/>
          <p:cNvSpPr txBox="1"/>
          <p:nvPr/>
        </p:nvSpPr>
        <p:spPr>
          <a:xfrm>
            <a:off x="4808174" y="836712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1400" b="1" dirty="0" smtClean="0"/>
              <a:t>Famílias representam 30% dos domicílios declarados. Sem alternativa de mercado, governo precisaria aportar pesados subsídios para atender essa faixa</a:t>
            </a:r>
            <a:endParaRPr lang="pt-BR" sz="1400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808174" y="6165304"/>
            <a:ext cx="4051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Dados PNAD Contínua 2015, 1º trimestre (Março de 2015</a:t>
            </a:r>
            <a:r>
              <a:rPr lang="pt-BR" sz="1100" dirty="0" smtClean="0"/>
              <a:t>)</a:t>
            </a:r>
            <a:endParaRPr lang="pt-BR" sz="1100" dirty="0"/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74" y="1575376"/>
            <a:ext cx="4048125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7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2400" dirty="0" smtClean="0"/>
              <a:t>Impacto fiscal da redução do compulsório da poupança – ABRAINC</a:t>
            </a:r>
          </a:p>
          <a:p>
            <a:endParaRPr lang="pt-BR" dirty="0" smtClean="0"/>
          </a:p>
          <a:p>
            <a:pPr lvl="1"/>
            <a:r>
              <a:rPr lang="pt-BR" sz="1800" dirty="0" smtClean="0"/>
              <a:t>Maio de 2015</a:t>
            </a:r>
          </a:p>
        </p:txBody>
      </p:sp>
    </p:spTree>
    <p:extLst>
      <p:ext uri="{BB962C8B-B14F-4D97-AF65-F5344CB8AC3E}">
        <p14:creationId xmlns:p14="http://schemas.microsoft.com/office/powerpoint/2010/main" val="5803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Premissas</a:t>
            </a:r>
            <a:endParaRPr lang="pt-BR" dirty="0"/>
          </a:p>
        </p:txBody>
      </p:sp>
      <p:sp>
        <p:nvSpPr>
          <p:cNvPr id="15" name="Espaço Reservado para Conteúdo 8"/>
          <p:cNvSpPr txBox="1">
            <a:spLocks/>
          </p:cNvSpPr>
          <p:nvPr/>
        </p:nvSpPr>
        <p:spPr>
          <a:xfrm>
            <a:off x="314324" y="1196752"/>
            <a:ext cx="8568000" cy="360000"/>
          </a:xfrm>
          <a:prstGeom prst="rect">
            <a:avLst/>
          </a:prstGeom>
          <a:solidFill>
            <a:schemeClr val="bg2"/>
          </a:solidFill>
        </p:spPr>
        <p:txBody>
          <a:bodyPr vert="horz" lIns="198000" tIns="36000" rIns="72000" bIns="36000" rtlCol="0">
            <a:noAutofit/>
          </a:bodyPr>
          <a:lstStyle/>
          <a:p>
            <a:pPr marR="0" lv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kern="0" dirty="0" smtClean="0"/>
              <a:t>Liberação de R$ 40 bilhões do compulsório em 31/12/2014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 rot="5400000">
            <a:off x="170806" y="1251521"/>
            <a:ext cx="360362" cy="2508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287524" y="1520788"/>
            <a:ext cx="8280920" cy="531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 eaLnBrk="0" fontAlgn="base" hangingPunct="0">
              <a:lnSpc>
                <a:spcPct val="150000"/>
              </a:lnSpc>
              <a:spcAft>
                <a:spcPts val="600"/>
              </a:spcAft>
              <a:buFont typeface="Wingdings 3" pitchFamily="18" charset="2"/>
              <a:buChar char="}"/>
            </a:pPr>
            <a:r>
              <a:rPr lang="pt-BR" sz="1200" b="1" dirty="0" smtClean="0"/>
              <a:t>Choque</a:t>
            </a:r>
          </a:p>
          <a:p>
            <a:pPr marL="685800" lvl="1" indent="-228600" algn="just" eaLnBrk="0" fontAlgn="base" hangingPunct="0">
              <a:lnSpc>
                <a:spcPct val="150000"/>
              </a:lnSpc>
              <a:spcAft>
                <a:spcPts val="600"/>
              </a:spcAft>
              <a:buFont typeface="Wingdings 3" pitchFamily="18" charset="2"/>
              <a:buChar char="}"/>
            </a:pPr>
            <a:r>
              <a:rPr lang="pt-BR" sz="1200" b="1" dirty="0" smtClean="0"/>
              <a:t>Compulsório – impacto inicial e ciclo de reinvestimento: </a:t>
            </a:r>
          </a:p>
          <a:p>
            <a:pPr marL="946150" lvl="2" indent="-260350" algn="just" eaLnBrk="0" fontAlgn="base" hangingPunct="0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200" dirty="0" smtClean="0">
                <a:solidFill>
                  <a:srgbClr val="000000"/>
                </a:solidFill>
              </a:rPr>
              <a:t>R$ 40 bilhões – ano 1</a:t>
            </a:r>
          </a:p>
          <a:p>
            <a:pPr marL="946150" lvl="2" indent="-260350" algn="just" eaLnBrk="0" fontAlgn="base" hangingPunct="0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200" dirty="0" smtClean="0">
                <a:solidFill>
                  <a:srgbClr val="000000"/>
                </a:solidFill>
              </a:rPr>
              <a:t>R$ 4 bilhões – ano 2-10, 10% do montante liberado no ano 1 é redisponibilizado a cada ano</a:t>
            </a:r>
          </a:p>
          <a:p>
            <a:pPr marL="228600" lvl="1" indent="-228600" algn="just" eaLnBrk="0" fontAlgn="base" hangingPunct="0">
              <a:lnSpc>
                <a:spcPct val="150000"/>
              </a:lnSpc>
              <a:spcAft>
                <a:spcPts val="600"/>
              </a:spcAft>
              <a:buFont typeface="Wingdings 3" pitchFamily="18" charset="2"/>
              <a:buChar char="}"/>
            </a:pPr>
            <a:r>
              <a:rPr lang="pt-BR" sz="1200" b="1" dirty="0" smtClean="0"/>
              <a:t>Impacto fiscal da operação</a:t>
            </a:r>
          </a:p>
          <a:p>
            <a:pPr marL="685800" lvl="2" indent="-228600" algn="just" eaLnBrk="0" fontAlgn="base" hangingPunct="0">
              <a:lnSpc>
                <a:spcPct val="150000"/>
              </a:lnSpc>
              <a:spcAft>
                <a:spcPts val="600"/>
              </a:spcAft>
              <a:buFont typeface="Wingdings 3" pitchFamily="18" charset="2"/>
              <a:buChar char="}"/>
            </a:pPr>
            <a:r>
              <a:rPr lang="pt-BR" sz="1200" b="1" dirty="0" smtClean="0"/>
              <a:t>Remuneração do compulsório</a:t>
            </a:r>
          </a:p>
          <a:p>
            <a:pPr marL="946150" lvl="2" indent="-260350" algn="just" eaLnBrk="0" fontAlgn="base" hangingPunct="0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200" dirty="0" smtClean="0">
                <a:solidFill>
                  <a:srgbClr val="000000"/>
                </a:solidFill>
              </a:rPr>
              <a:t>TR + 0,5% </a:t>
            </a:r>
            <a:r>
              <a:rPr lang="pt-BR" sz="1200" dirty="0" err="1" smtClean="0">
                <a:solidFill>
                  <a:srgbClr val="000000"/>
                </a:solidFill>
              </a:rPr>
              <a:t>a.m.</a:t>
            </a:r>
            <a:r>
              <a:rPr lang="pt-BR" sz="1200" dirty="0" smtClean="0">
                <a:solidFill>
                  <a:srgbClr val="000000"/>
                </a:solidFill>
              </a:rPr>
              <a:t>: “economia” do Governo com a redução do compulsório</a:t>
            </a:r>
          </a:p>
          <a:p>
            <a:pPr marL="685800" lvl="2" indent="-228600" algn="just" eaLnBrk="0" fontAlgn="base" hangingPunct="0">
              <a:lnSpc>
                <a:spcPct val="150000"/>
              </a:lnSpc>
              <a:spcAft>
                <a:spcPts val="600"/>
              </a:spcAft>
              <a:buFont typeface="Wingdings 3" pitchFamily="18" charset="2"/>
              <a:buChar char="}"/>
            </a:pPr>
            <a:r>
              <a:rPr lang="pt-BR" sz="1200" b="1" dirty="0" smtClean="0"/>
              <a:t>Custo bruto esterilização</a:t>
            </a:r>
          </a:p>
          <a:p>
            <a:pPr marL="946150" lvl="2" indent="-260350" algn="just" eaLnBrk="0" fontAlgn="base" hangingPunct="0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200" dirty="0" smtClean="0"/>
              <a:t>Taxa </a:t>
            </a:r>
            <a:r>
              <a:rPr lang="pt-BR" sz="1200" dirty="0" err="1" smtClean="0"/>
              <a:t>Selic</a:t>
            </a:r>
            <a:r>
              <a:rPr lang="pt-BR" sz="1200" dirty="0" smtClean="0"/>
              <a:t> </a:t>
            </a:r>
            <a:r>
              <a:rPr lang="pt-BR" sz="1200" dirty="0" err="1" smtClean="0"/>
              <a:t>a.a.</a:t>
            </a:r>
            <a:r>
              <a:rPr lang="pt-BR" sz="1200" dirty="0" smtClean="0"/>
              <a:t>: “custo” do Governo com o enxugamento da base monetária</a:t>
            </a:r>
          </a:p>
          <a:p>
            <a:pPr marL="685800" lvl="2" indent="-2286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3" pitchFamily="18" charset="2"/>
              <a:buChar char="}"/>
            </a:pPr>
            <a:r>
              <a:rPr lang="pt-BR" sz="1200" b="1" dirty="0" smtClean="0"/>
              <a:t>Resultado fiscal líquido</a:t>
            </a:r>
          </a:p>
          <a:p>
            <a:pPr marL="946150" lvl="2" indent="-260350" algn="just" eaLnBrk="0" fontAlgn="base" hangingPunct="0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200" dirty="0" smtClean="0">
                <a:solidFill>
                  <a:srgbClr val="000000"/>
                </a:solidFill>
              </a:rPr>
              <a:t>Diferença das taxas acima aplicada sobre os R$ 40 bi. Sobre o valor gasto com juros SELIC, 15% retornam ao Governo como imposto (IR)</a:t>
            </a:r>
          </a:p>
          <a:p>
            <a:pPr marL="228600" lvl="1" indent="-2286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3" pitchFamily="18" charset="2"/>
              <a:buChar char="}"/>
            </a:pPr>
            <a:r>
              <a:rPr lang="pt-BR" sz="1200" b="1" dirty="0" smtClean="0"/>
              <a:t>Estímulo à economia e aumento da arrecadação</a:t>
            </a:r>
          </a:p>
          <a:p>
            <a:pPr marL="685800" lvl="2" indent="-2286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3" pitchFamily="18" charset="2"/>
              <a:buChar char="}"/>
            </a:pPr>
            <a:r>
              <a:rPr lang="pt-BR" sz="1200" b="1" dirty="0" smtClean="0"/>
              <a:t>Aumento da arrecadação decorrente dos efeitos direto e indireto do choque</a:t>
            </a:r>
          </a:p>
          <a:p>
            <a:pPr marL="946150" lvl="2" indent="-260350" algn="just" eaLnBrk="0" fontAlgn="base" hangingPunct="0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200" dirty="0" smtClean="0">
                <a:solidFill>
                  <a:srgbClr val="000000"/>
                </a:solidFill>
              </a:rPr>
              <a:t>Utilizou-se a Matriz Insumo Produto, do IBGE, para avaliar o impacto do choque sobre a arrecadação total de impostos, em todas as esferas do governo</a:t>
            </a:r>
          </a:p>
        </p:txBody>
      </p:sp>
    </p:spTree>
    <p:extLst>
      <p:ext uri="{BB962C8B-B14F-4D97-AF65-F5344CB8AC3E}">
        <p14:creationId xmlns:p14="http://schemas.microsoft.com/office/powerpoint/2010/main" val="49253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Cálculo e resultados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7924" y="5769260"/>
            <a:ext cx="50768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824" y="1629248"/>
            <a:ext cx="8874352" cy="4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Espaço Reservado para Conteúdo 8"/>
          <p:cNvSpPr txBox="1">
            <a:spLocks/>
          </p:cNvSpPr>
          <p:nvPr/>
        </p:nvSpPr>
        <p:spPr>
          <a:xfrm>
            <a:off x="314324" y="1196752"/>
            <a:ext cx="8568000" cy="360000"/>
          </a:xfrm>
          <a:prstGeom prst="rect">
            <a:avLst/>
          </a:prstGeom>
          <a:solidFill>
            <a:schemeClr val="bg2"/>
          </a:solidFill>
        </p:spPr>
        <p:txBody>
          <a:bodyPr vert="horz" lIns="198000" tIns="36000" rIns="72000" bIns="36000" rtlCol="0">
            <a:noAutofit/>
          </a:bodyPr>
          <a:lstStyle/>
          <a:p>
            <a:pPr marR="0" lv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kern="0" dirty="0" smtClean="0"/>
              <a:t>Valor presente líquido considerando a taxa SELIC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5400000">
            <a:off x="170806" y="1251521"/>
            <a:ext cx="360362" cy="2508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pt-B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524" y="5841268"/>
            <a:ext cx="30765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7288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1151620" y="2708920"/>
            <a:ext cx="6840760" cy="65658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Setor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14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80296" y="138315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O setor de Construção vive </a:t>
            </a:r>
            <a:r>
              <a:rPr lang="pt-BR" dirty="0"/>
              <a:t>momento preocupante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339752" y="6002124"/>
            <a:ext cx="48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prstClr val="black"/>
                </a:solidFill>
                <a:latin typeface="BlissL" panose="02000506030000020004" pitchFamily="2" charset="0"/>
              </a:rPr>
              <a:t>Fonte: IBGE </a:t>
            </a:r>
            <a:r>
              <a:rPr lang="pt-BR" sz="1400" dirty="0">
                <a:solidFill>
                  <a:prstClr val="black"/>
                </a:solidFill>
                <a:latin typeface="BlissL" panose="02000506030000020004" pitchFamily="2" charset="0"/>
              </a:rPr>
              <a:t>/ MTE/SPPE/DES/CGET - CAGED Lei 4.923/65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67544" y="76470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lvl="0" indent="-285750">
              <a:buFont typeface="Arial" panose="020B0604020202020204" pitchFamily="34" charset="0"/>
              <a:buChar char="•"/>
            </a:lvl1pPr>
          </a:lstStyle>
          <a:p>
            <a:pPr marL="95250" lvl="1"/>
            <a:r>
              <a:rPr lang="pt-BR" sz="1600" b="1" dirty="0">
                <a:solidFill>
                  <a:prstClr val="black"/>
                </a:solidFill>
              </a:rPr>
              <a:t>Construção tem sido o segmento de pior desempenho na composição do PIB e do emprego</a:t>
            </a: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20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851920" y="6599980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464496" cy="453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3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7504" y="116632"/>
            <a:ext cx="6984776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As Incorporadoras em situação particularmente delicada</a:t>
            </a:r>
            <a:endParaRPr lang="pt-BR" dirty="0"/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251520" y="620688"/>
            <a:ext cx="4261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1600" b="1" dirty="0" smtClean="0">
                <a:solidFill>
                  <a:prstClr val="black"/>
                </a:solidFill>
              </a:rPr>
              <a:t>Atividade das grandes empresas reduzindo desde 2011. Lançamentos retraíram 84%...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683568" y="1196752"/>
            <a:ext cx="3103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400" b="1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Lançamentos </a:t>
            </a:r>
            <a:r>
              <a:rPr lang="pt-BR" sz="14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(R</a:t>
            </a:r>
            <a:r>
              <a:rPr lang="pt-BR" sz="1400" dirty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$ bilhões)</a:t>
            </a:r>
            <a:r>
              <a:rPr lang="pt-BR" sz="1400" b="1" dirty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572000" y="62068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Redução da atividade tem levado incorporadoras à operarem abaixo do custo de capital</a:t>
            </a:r>
            <a:endParaRPr lang="pt-BR" sz="1600" b="1" dirty="0">
              <a:solidFill>
                <a:prstClr val="black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579721" y="3564305"/>
            <a:ext cx="4528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</a:rPr>
              <a:t>Incorporação percebido como setor menos atrativo do mercado, dificultando novos investimentos</a:t>
            </a:r>
            <a:endParaRPr lang="pt-BR" sz="1600" b="1" dirty="0">
              <a:solidFill>
                <a:prstClr val="black"/>
              </a:solidFill>
            </a:endParaRPr>
          </a:p>
        </p:txBody>
      </p:sp>
      <p:sp>
        <p:nvSpPr>
          <p:cNvPr id="2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039710" y="6108317"/>
            <a:ext cx="3830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Market </a:t>
            </a:r>
            <a:r>
              <a:rPr lang="pt-BR" sz="800" dirty="0" err="1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Cap</a:t>
            </a:r>
            <a:r>
              <a:rPr lang="pt-BR" sz="8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 de 21-Mai-2015</a:t>
            </a:r>
            <a:endParaRPr lang="pt-BR" sz="800" dirty="0">
              <a:solidFill>
                <a:prstClr val="black"/>
              </a:solidFill>
              <a:latin typeface="BlissL" panose="02000506030000020004" pitchFamily="2" charset="0"/>
              <a:cs typeface="Calibri" pitchFamily="34" charset="0"/>
            </a:endParaRPr>
          </a:p>
          <a:p>
            <a:r>
              <a:rPr lang="pt-BR" sz="800" dirty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Fonte: </a:t>
            </a:r>
            <a:r>
              <a:rPr lang="pt-BR" sz="8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CVM e Bovespa – </a:t>
            </a:r>
            <a:r>
              <a:rPr lang="pt-BR" sz="800" dirty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MRV, Cyrela, Gafisa, PDG, Rossi, Brookfield, CCDI (até 2011), Viver, Even, Rodobens, Trisul, Tecnisa, Direcional, Eztec, </a:t>
            </a:r>
            <a:r>
              <a:rPr lang="pt-BR" sz="8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Helbor.</a:t>
            </a:r>
            <a:endParaRPr lang="pt-BR" sz="800" dirty="0">
              <a:solidFill>
                <a:prstClr val="black"/>
              </a:solidFill>
              <a:latin typeface="BlissL" panose="02000506030000020004" pitchFamily="2" charset="0"/>
              <a:cs typeface="Calibri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53" y="6237312"/>
            <a:ext cx="44753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2015*: 1T15 anualizado</a:t>
            </a:r>
          </a:p>
          <a:p>
            <a:r>
              <a:rPr lang="pt-BR" sz="7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Fonte</a:t>
            </a:r>
            <a:r>
              <a:rPr lang="pt-BR" sz="700" dirty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: </a:t>
            </a:r>
            <a:r>
              <a:rPr lang="pt-BR" sz="7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Release de resultados das Companhias.</a:t>
            </a:r>
            <a:endParaRPr lang="pt-BR" sz="700" dirty="0">
              <a:solidFill>
                <a:prstClr val="black"/>
              </a:solidFill>
              <a:latin typeface="BlissL" panose="02000506030000020004" pitchFamily="2" charset="0"/>
              <a:cs typeface="Calibri" pitchFamily="34" charset="0"/>
            </a:endParaRPr>
          </a:p>
          <a:p>
            <a:r>
              <a:rPr lang="pt-BR" sz="700" dirty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Empresas: MRV, Cyrela, </a:t>
            </a:r>
            <a:r>
              <a:rPr lang="pt-BR" sz="7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Gafisa, PDG, Rossi, </a:t>
            </a:r>
            <a:r>
              <a:rPr lang="pt-BR" sz="700" dirty="0" err="1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Brookfield</a:t>
            </a:r>
            <a:r>
              <a:rPr lang="pt-BR" sz="7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 (até 2T14), CCDI (até 4T12), Direcional, </a:t>
            </a:r>
            <a:r>
              <a:rPr lang="pt-BR" sz="700" dirty="0" err="1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Even</a:t>
            </a:r>
            <a:r>
              <a:rPr lang="pt-BR" sz="7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, </a:t>
            </a:r>
            <a:r>
              <a:rPr lang="pt-BR" sz="700" dirty="0" err="1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Eztec</a:t>
            </a:r>
            <a:r>
              <a:rPr lang="pt-BR" sz="7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, </a:t>
            </a:r>
            <a:r>
              <a:rPr lang="pt-BR" sz="700" dirty="0" err="1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Rodobens</a:t>
            </a:r>
            <a:r>
              <a:rPr lang="pt-BR" sz="7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, Tecnisa, Trisul, Viver,  </a:t>
            </a:r>
            <a:r>
              <a:rPr lang="pt-BR" sz="700" dirty="0" err="1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Helbor</a:t>
            </a:r>
            <a:r>
              <a:rPr lang="pt-BR" sz="7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, JHSF, João Fortes, CR2. </a:t>
            </a:r>
          </a:p>
          <a:p>
            <a:r>
              <a:rPr lang="pt-BR" sz="7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** Todas as empresas listadas acima, exceto </a:t>
            </a:r>
            <a:r>
              <a:rPr lang="pt-BR" sz="700" dirty="0" err="1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Brookfield</a:t>
            </a:r>
            <a:r>
              <a:rPr lang="pt-BR" sz="7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, Viver, João Fortes e CR2. </a:t>
            </a:r>
            <a:endParaRPr lang="pt-BR" sz="700" dirty="0">
              <a:solidFill>
                <a:prstClr val="black"/>
              </a:solidFill>
              <a:latin typeface="BlissL" panose="02000506030000020004" pitchFamily="2" charset="0"/>
              <a:cs typeface="Calibri" pitchFamily="34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85644" y="3913311"/>
            <a:ext cx="3103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400" b="1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Vendas Contratadas </a:t>
            </a:r>
            <a:r>
              <a:rPr lang="pt-BR" sz="14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(R</a:t>
            </a:r>
            <a:r>
              <a:rPr lang="pt-BR" sz="1400" dirty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$ bilhões)</a:t>
            </a:r>
            <a:r>
              <a:rPr lang="pt-BR" sz="1400" b="1" dirty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 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51520" y="3594502"/>
            <a:ext cx="426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1600" b="1" dirty="0" smtClean="0">
                <a:solidFill>
                  <a:prstClr val="black"/>
                </a:solidFill>
              </a:rPr>
              <a:t>... e vendas 58%.</a:t>
            </a:r>
          </a:p>
        </p:txBody>
      </p:sp>
      <p:cxnSp>
        <p:nvCxnSpPr>
          <p:cNvPr id="2" name="Seta 1"/>
          <p:cNvCxnSpPr/>
          <p:nvPr/>
        </p:nvCxnSpPr>
        <p:spPr>
          <a:xfrm>
            <a:off x="4481148" y="679531"/>
            <a:ext cx="0" cy="56596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373" y="3987287"/>
            <a:ext cx="3968840" cy="237764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6" y="1277325"/>
            <a:ext cx="4080407" cy="236769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983" y="4089893"/>
            <a:ext cx="3948977" cy="2291435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>
            <a:off x="2309759" y="1425597"/>
            <a:ext cx="1765370" cy="1008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2299347" y="4212819"/>
            <a:ext cx="1650467" cy="783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4008" y="1124744"/>
            <a:ext cx="4464496" cy="2435008"/>
          </a:xfrm>
          <a:prstGeom prst="rect">
            <a:avLst/>
          </a:prstGeom>
        </p:spPr>
      </p:pic>
      <p:sp>
        <p:nvSpPr>
          <p:cNvPr id="45" name="Retângulo 44"/>
          <p:cNvSpPr/>
          <p:nvPr/>
        </p:nvSpPr>
        <p:spPr>
          <a:xfrm>
            <a:off x="5134322" y="3357572"/>
            <a:ext cx="38301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2015*: Lucro </a:t>
            </a:r>
            <a:r>
              <a:rPr lang="pt-BR" sz="80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líquido dos últimos </a:t>
            </a:r>
            <a:r>
              <a:rPr lang="pt-BR" sz="800" dirty="0" smtClean="0">
                <a:solidFill>
                  <a:prstClr val="black"/>
                </a:solidFill>
                <a:latin typeface="BlissL" panose="02000506030000020004" pitchFamily="2" charset="0"/>
                <a:cs typeface="Calibri" pitchFamily="34" charset="0"/>
              </a:rPr>
              <a:t>12 meses</a:t>
            </a:r>
            <a:endParaRPr lang="pt-BR" sz="800" dirty="0">
              <a:solidFill>
                <a:prstClr val="black"/>
              </a:solidFill>
              <a:latin typeface="BlissL" panose="02000506030000020004" pitchFamily="2" charset="0"/>
              <a:cs typeface="Calibri" pitchFamily="34" charset="0"/>
            </a:endParaRPr>
          </a:p>
        </p:txBody>
      </p:sp>
      <p:sp>
        <p:nvSpPr>
          <p:cNvPr id="23" name="Rectangle 2"/>
          <p:cNvSpPr>
            <a:spLocks/>
          </p:cNvSpPr>
          <p:nvPr/>
        </p:nvSpPr>
        <p:spPr bwMode="auto">
          <a:xfrm>
            <a:off x="3540477" y="6637564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to 34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91940" cy="204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Slide do think-cell" r:id="rId18" imgW="360" imgH="360" progId="TCLayout.ActiveDocument.1">
                  <p:embed/>
                </p:oleObj>
              </mc:Choice>
              <mc:Fallback>
                <p:oleObj name="Slide do think-cell" r:id="rId18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1940" cy="2042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ângulo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200">
              <a:latin typeface="Myriad Pro"/>
              <a:sym typeface="Myriad Pro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179" y="-70964"/>
            <a:ext cx="7223125" cy="71814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l" defTabSz="914145" hangingPunct="0"/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Apesar da queda de lançamentos, os estoques prontos e em construção permanecem elevados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1027113" y="413533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3150">
              <a:tabLst>
                <a:tab pos="273518" algn="l"/>
              </a:tabLst>
            </a:pPr>
            <a:r>
              <a:rPr lang="pt-BR" sz="8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Fonte: CBIC – Companhia Brasileira da Industria da Construção</a:t>
            </a:r>
            <a:endParaRPr lang="pt-BR" sz="800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178634" y="2669418"/>
            <a:ext cx="2259339" cy="11724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6" name="CaixaDeTexto 25"/>
          <p:cNvSpPr txBox="1"/>
          <p:nvPr/>
        </p:nvSpPr>
        <p:spPr>
          <a:xfrm>
            <a:off x="6270171" y="2840153"/>
            <a:ext cx="2061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</a:rPr>
              <a:t>O volume de estoque é o maior dos últimos tempos</a:t>
            </a:r>
          </a:p>
        </p:txBody>
      </p:sp>
      <p:sp>
        <p:nvSpPr>
          <p:cNvPr id="29" name="TextBox 25"/>
          <p:cNvSpPr txBox="1"/>
          <p:nvPr/>
        </p:nvSpPr>
        <p:spPr>
          <a:xfrm>
            <a:off x="471714" y="1017728"/>
            <a:ext cx="5666292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ctr" rotWithShape="0">
              <a:srgbClr val="CB251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anchor="b">
            <a:spAutoFit/>
          </a:bodyPr>
          <a:lstStyle>
            <a:defPPr>
              <a:defRPr lang="en-US"/>
            </a:defPPr>
            <a:lvl1pPr defTabSz="1019175" eaLnBrk="0" hangingPunct="0">
              <a:defRPr sz="1400">
                <a:latin typeface="+mj-lt"/>
                <a:cs typeface="Arial" pitchFamily="34" charset="0"/>
              </a:defRPr>
            </a:lvl1pPr>
          </a:lstStyle>
          <a:p>
            <a:r>
              <a:rPr lang="en-US" sz="1600" b="1" dirty="0" err="1">
                <a:solidFill>
                  <a:prstClr val="black"/>
                </a:solidFill>
                <a:latin typeface="+mn-lt"/>
                <a:cs typeface="+mn-cs"/>
              </a:rPr>
              <a:t>Estoque</a:t>
            </a:r>
            <a:r>
              <a:rPr lang="en-US" sz="1600" b="1" dirty="0">
                <a:solidFill>
                  <a:prstClr val="black"/>
                </a:solidFill>
                <a:latin typeface="+mn-lt"/>
                <a:cs typeface="+mn-cs"/>
              </a:rPr>
              <a:t> de </a:t>
            </a:r>
            <a:r>
              <a:rPr lang="en-US" sz="1600" b="1" dirty="0" err="1">
                <a:solidFill>
                  <a:prstClr val="black"/>
                </a:solidFill>
                <a:latin typeface="+mn-lt"/>
                <a:cs typeface="+mn-cs"/>
              </a:rPr>
              <a:t>Imóveis</a:t>
            </a:r>
            <a:r>
              <a:rPr lang="en-US" sz="1600" b="1" dirty="0">
                <a:solidFill>
                  <a:prstClr val="black"/>
                </a:solidFill>
                <a:latin typeface="+mn-lt"/>
                <a:cs typeface="+mn-cs"/>
              </a:rPr>
              <a:t> (SP, RJ e POA) </a:t>
            </a:r>
            <a:r>
              <a:rPr lang="en-US" sz="1600" b="1" dirty="0" err="1">
                <a:solidFill>
                  <a:prstClr val="black"/>
                </a:solidFill>
                <a:latin typeface="+mn-lt"/>
                <a:cs typeface="+mn-cs"/>
              </a:rPr>
              <a:t>em</a:t>
            </a:r>
            <a:r>
              <a:rPr lang="en-US" sz="1600" b="1" dirty="0">
                <a:solidFill>
                  <a:prstClr val="black"/>
                </a:solidFill>
                <a:latin typeface="+mn-lt"/>
                <a:cs typeface="+mn-c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+mn-lt"/>
                <a:cs typeface="+mn-cs"/>
              </a:rPr>
              <a:t>milhares</a:t>
            </a:r>
            <a:r>
              <a:rPr lang="en-US" sz="1600" b="1" dirty="0">
                <a:solidFill>
                  <a:prstClr val="black"/>
                </a:solidFill>
                <a:latin typeface="+mn-lt"/>
                <a:cs typeface="+mn-cs"/>
              </a:rPr>
              <a:t> de </a:t>
            </a:r>
            <a:r>
              <a:rPr lang="en-US" sz="1600" b="1" dirty="0" err="1">
                <a:solidFill>
                  <a:prstClr val="black"/>
                </a:solidFill>
                <a:latin typeface="+mn-lt"/>
                <a:cs typeface="+mn-cs"/>
              </a:rPr>
              <a:t>unidades</a:t>
            </a:r>
            <a:endParaRPr lang="en-US" sz="1600" b="1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graphicFrame>
        <p:nvGraphicFramePr>
          <p:cNvPr id="28" name="Objeto 27"/>
          <p:cNvGraphicFramePr>
            <a:graphicFrameLocks/>
          </p:cNvGraphicFramePr>
          <p:nvPr>
            <p:custDataLst>
              <p:tags r:id="rId4"/>
            </p:custDataLst>
            <p:extLst/>
          </p:nvPr>
        </p:nvGraphicFramePr>
        <p:xfrm>
          <a:off x="571501" y="2420888"/>
          <a:ext cx="4571989" cy="1438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Gráfico" r:id="rId20" imgW="4572199" imgH="1438148" progId="MSGraph.Chart.8">
                  <p:embed followColorScheme="full"/>
                </p:oleObj>
              </mc:Choice>
              <mc:Fallback>
                <p:oleObj name="Gráfico" r:id="rId20" imgW="4572199" imgH="1438148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1" y="2420888"/>
                        <a:ext cx="4571989" cy="1438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Conector reto 14"/>
          <p:cNvCxnSpPr/>
          <p:nvPr>
            <p:custDataLst>
              <p:tags r:id="rId5"/>
            </p:custDataLst>
          </p:nvPr>
        </p:nvCxnSpPr>
        <p:spPr bwMode="white">
          <a:xfrm>
            <a:off x="4429125" y="2992422"/>
            <a:ext cx="342900" cy="0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Espaço Reservado para Texto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425950" y="3865547"/>
            <a:ext cx="3492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6500BD8-31F1-4A62-8751-519F4F3CAB0D}" type="datetime'''''''''''20''''''''''''''''1''''''''''''''''''''''''5'''">
              <a:rPr lang="en-US" sz="1200">
                <a:cs typeface="+mn-cs"/>
                <a:sym typeface="Myriad Pro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2015</a:t>
            </a:fld>
            <a:endParaRPr lang="pt-BR" sz="1200" dirty="0">
              <a:cs typeface="+mn-cs"/>
              <a:sym typeface="Myriad Pro"/>
            </a:endParaRPr>
          </a:p>
        </p:txBody>
      </p:sp>
      <p:sp>
        <p:nvSpPr>
          <p:cNvPr id="49" name="Espaço Reservado para Texto 1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1027113" y="2536810"/>
            <a:ext cx="2127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B22DDF4-1CC4-4D99-9E58-824311A95F96}" type="datetime'''''''''''''''''''''''''35'">
              <a:rPr lang="en-US" sz="1200" b="1">
                <a:latin typeface="Arial"/>
                <a:cs typeface="+mn-cs"/>
                <a:sym typeface="Arial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35</a:t>
            </a:fld>
            <a:endParaRPr lang="pt-BR" sz="1200" b="1" dirty="0">
              <a:latin typeface="Arial"/>
              <a:cs typeface="+mn-cs"/>
              <a:sym typeface="Arial"/>
            </a:endParaRPr>
          </a:p>
        </p:txBody>
      </p:sp>
      <p:sp>
        <p:nvSpPr>
          <p:cNvPr id="44" name="Retângulo 43"/>
          <p:cNvSpPr/>
          <p:nvPr>
            <p:custDataLst>
              <p:tags r:id="rId8"/>
            </p:custDataLst>
          </p:nvPr>
        </p:nvSpPr>
        <p:spPr bwMode="auto">
          <a:xfrm>
            <a:off x="3559175" y="3865547"/>
            <a:ext cx="349250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/>
            <a:fld id="{4608B4D9-07F4-41DD-8901-D318A4DBDD64}" type="datetime'''''''2''0''''''''''''''''''14'''''">
              <a:rPr lang="en-US" sz="1200">
                <a:solidFill>
                  <a:srgbClr val="595A52"/>
                </a:solidFill>
                <a:latin typeface="Myriad Pro"/>
                <a:sym typeface="Myriad Pro"/>
              </a:rPr>
              <a:pPr/>
              <a:t>2014</a:t>
            </a:fld>
            <a:endParaRPr lang="pt-BR" sz="1200" dirty="0">
              <a:solidFill>
                <a:srgbClr val="595A52"/>
              </a:solidFill>
              <a:latin typeface="Myriad Pro"/>
              <a:sym typeface="Myriad Pro"/>
            </a:endParaRPr>
          </a:p>
        </p:txBody>
      </p:sp>
      <p:sp>
        <p:nvSpPr>
          <p:cNvPr id="48" name="Espaço Reservado para Texto 9"/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3627438" y="2432035"/>
            <a:ext cx="2127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b" anchorCtr="0">
            <a:noAutofit/>
          </a:bodyPr>
          <a:lstStyle>
            <a:lvl1pPr marL="342585" indent="-34258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100" indent="-350516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713722" indent="-36003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065819" indent="-35051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417918" indent="-35051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874701" indent="-35051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331478" indent="-35051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788261" indent="-35051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245043" indent="-35051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51E2F26-CC0D-453D-9FFF-DC25B1A210AB}" type="datetime'''''3''''9'''''''''''''''''''''''''''''''''''''''''''''''''">
              <a:rPr lang="en-US" sz="1200" b="1">
                <a:solidFill>
                  <a:srgbClr val="595A52"/>
                </a:solidFill>
                <a:latin typeface="Arial"/>
                <a:sym typeface="Arial"/>
              </a:rPr>
              <a:pPr/>
              <a:t>39</a:t>
            </a:fld>
            <a:endParaRPr lang="pt-BR" sz="1200" b="1" dirty="0">
              <a:solidFill>
                <a:srgbClr val="595A52"/>
              </a:solidFill>
              <a:latin typeface="Arial"/>
              <a:sym typeface="Arial"/>
            </a:endParaRPr>
          </a:p>
        </p:txBody>
      </p:sp>
      <p:sp>
        <p:nvSpPr>
          <p:cNvPr id="47" name="Retângulo 46"/>
          <p:cNvSpPr/>
          <p:nvPr>
            <p:custDataLst>
              <p:tags r:id="rId10"/>
            </p:custDataLst>
          </p:nvPr>
        </p:nvSpPr>
        <p:spPr bwMode="auto">
          <a:xfrm>
            <a:off x="2692400" y="3865547"/>
            <a:ext cx="349250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/>
            <a:fld id="{9D6D156D-3064-4D72-A9FE-A97905E7DC31}" type="datetime'''''''''''''''''''2''''''01''''''''''''''''''''''3'''''">
              <a:rPr lang="en-US" sz="1200">
                <a:solidFill>
                  <a:srgbClr val="595A52"/>
                </a:solidFill>
                <a:latin typeface="Myriad Pro"/>
                <a:sym typeface="Myriad Pro"/>
              </a:rPr>
              <a:pPr/>
              <a:t>2013</a:t>
            </a:fld>
            <a:endParaRPr lang="pt-BR" sz="1200" dirty="0">
              <a:solidFill>
                <a:srgbClr val="595A52"/>
              </a:solidFill>
              <a:latin typeface="Myriad Pro"/>
              <a:sym typeface="Myriad Pro"/>
            </a:endParaRPr>
          </a:p>
        </p:txBody>
      </p:sp>
      <p:sp>
        <p:nvSpPr>
          <p:cNvPr id="33" name="Espaço Reservado para Texto 8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2760663" y="2432035"/>
            <a:ext cx="2127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b" anchorCtr="0">
            <a:noAutofit/>
          </a:bodyPr>
          <a:lstStyle>
            <a:lvl1pPr marL="342585" indent="-34258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100" indent="-350516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713722" indent="-36003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065819" indent="-35051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417918" indent="-35051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874701" indent="-35051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331478" indent="-35051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788261" indent="-35051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245043" indent="-35051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6F61880-D9AB-4061-8F48-6E75DDEB200E}" type="datetime'''''''''''''''''3''''''''''''''''''''''''''9'">
              <a:rPr lang="en-US" sz="1200" b="1">
                <a:solidFill>
                  <a:srgbClr val="595A52"/>
                </a:solidFill>
                <a:latin typeface="Arial"/>
                <a:sym typeface="Arial"/>
              </a:rPr>
              <a:pPr/>
              <a:t>39</a:t>
            </a:fld>
            <a:endParaRPr lang="pt-BR" sz="1200" b="1" dirty="0">
              <a:solidFill>
                <a:srgbClr val="595A52"/>
              </a:solidFill>
              <a:latin typeface="Arial"/>
              <a:sym typeface="Arial"/>
            </a:endParaRPr>
          </a:p>
        </p:txBody>
      </p:sp>
      <p:sp>
        <p:nvSpPr>
          <p:cNvPr id="34" name="Retângulo 33"/>
          <p:cNvSpPr/>
          <p:nvPr>
            <p:custDataLst>
              <p:tags r:id="rId12"/>
            </p:custDataLst>
          </p:nvPr>
        </p:nvSpPr>
        <p:spPr bwMode="auto">
          <a:xfrm>
            <a:off x="1831975" y="3865547"/>
            <a:ext cx="3381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/>
            <a:fld id="{A2F297FE-E60D-4081-AF0A-445C2300ABB6}" type="datetime'''''''''''''''''''2''0''''''''1''''''''''''1'''">
              <a:rPr lang="en-US" sz="1200">
                <a:solidFill>
                  <a:srgbClr val="595A52"/>
                </a:solidFill>
                <a:latin typeface="Myriad Pro"/>
                <a:sym typeface="Myriad Pro"/>
              </a:rPr>
              <a:pPr/>
              <a:t>2011</a:t>
            </a:fld>
            <a:endParaRPr lang="pt-BR" sz="1200" dirty="0">
              <a:solidFill>
                <a:srgbClr val="595A52"/>
              </a:solidFill>
              <a:latin typeface="Myriad Pro"/>
              <a:sym typeface="Myriad Pro"/>
            </a:endParaRPr>
          </a:p>
        </p:txBody>
      </p:sp>
      <p:sp>
        <p:nvSpPr>
          <p:cNvPr id="36" name="Espaço Reservado para Texto 7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893888" y="2393935"/>
            <a:ext cx="2127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b" anchorCtr="0">
            <a:noAutofit/>
          </a:bodyPr>
          <a:lstStyle>
            <a:lvl1pPr marL="342585" indent="-34258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100" indent="-350516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713722" indent="-36003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065819" indent="-35051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417918" indent="-35051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874701" indent="-35051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331478" indent="-35051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788261" indent="-35051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245043" indent="-35051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027D108-D2D3-4EE6-A596-115574F25FAC}" type="datetime'''''''''''''''''3''''''''''''''''''''''''''9'">
              <a:rPr lang="en-US" sz="1200" b="1">
                <a:solidFill>
                  <a:srgbClr val="595A52"/>
                </a:solidFill>
                <a:latin typeface="Arial"/>
                <a:sym typeface="Arial"/>
              </a:rPr>
              <a:pPr/>
              <a:t>39</a:t>
            </a:fld>
            <a:endParaRPr lang="pt-BR" sz="1200" b="1" dirty="0">
              <a:solidFill>
                <a:srgbClr val="595A52"/>
              </a:solidFill>
              <a:latin typeface="Arial"/>
              <a:sym typeface="Arial"/>
            </a:endParaRPr>
          </a:p>
        </p:txBody>
      </p:sp>
      <p:sp>
        <p:nvSpPr>
          <p:cNvPr id="37" name="Retângulo 36"/>
          <p:cNvSpPr/>
          <p:nvPr>
            <p:custDataLst>
              <p:tags r:id="rId14"/>
            </p:custDataLst>
          </p:nvPr>
        </p:nvSpPr>
        <p:spPr bwMode="auto">
          <a:xfrm>
            <a:off x="958850" y="3865547"/>
            <a:ext cx="349250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/>
            <a:fld id="{A0C363D4-0D63-491A-B9A7-3C4402F42E8C}" type="datetime'''''''''''''''''''''''''2''''''''''''01''''''''''''''''0'''">
              <a:rPr lang="en-US" sz="1200">
                <a:solidFill>
                  <a:srgbClr val="595A52"/>
                </a:solidFill>
                <a:latin typeface="Myriad Pro"/>
                <a:sym typeface="Myriad Pro"/>
              </a:rPr>
              <a:pPr/>
              <a:t>2010</a:t>
            </a:fld>
            <a:endParaRPr lang="pt-BR" sz="1200" dirty="0">
              <a:solidFill>
                <a:srgbClr val="595A52"/>
              </a:solidFill>
              <a:latin typeface="Myriad Pro"/>
              <a:sym typeface="Myriad Pro"/>
            </a:endParaRPr>
          </a:p>
        </p:txBody>
      </p:sp>
      <p:sp>
        <p:nvSpPr>
          <p:cNvPr id="52" name="Espaço Reservado para Texto 6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494213" y="2289160"/>
            <a:ext cx="2127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1E90CED-6D83-4182-AB2F-71F1FE694B2D}" type="datetime'''''''''''''''''''''4''''''''''''''''''''''4'''''''''''">
              <a:rPr lang="en-US" sz="1200" b="1">
                <a:latin typeface="Arial"/>
                <a:cs typeface="+mn-cs"/>
                <a:sym typeface="Arial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44</a:t>
            </a:fld>
            <a:endParaRPr lang="pt-BR" sz="1200" b="1" dirty="0">
              <a:latin typeface="Arial"/>
              <a:cs typeface="+mn-cs"/>
              <a:sym typeface="Arial"/>
            </a:endParaRPr>
          </a:p>
        </p:txBody>
      </p:sp>
      <p:sp>
        <p:nvSpPr>
          <p:cNvPr id="387072" name="Texto explicativo retangular 387071"/>
          <p:cNvSpPr/>
          <p:nvPr/>
        </p:nvSpPr>
        <p:spPr>
          <a:xfrm>
            <a:off x="5281613" y="2060848"/>
            <a:ext cx="1233487" cy="462468"/>
          </a:xfrm>
          <a:prstGeom prst="wedgeRectCallout">
            <a:avLst>
              <a:gd name="adj1" fmla="val -83855"/>
              <a:gd name="adj2" fmla="val 679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40% prontos e </a:t>
            </a:r>
            <a:r>
              <a:rPr lang="pt-BR" sz="1200" dirty="0" err="1" smtClean="0">
                <a:solidFill>
                  <a:schemeClr val="tx1"/>
                </a:solidFill>
              </a:rPr>
              <a:t>semi-prontos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1" name="Line 1"/>
          <p:cNvSpPr>
            <a:spLocks noChangeShapeType="1"/>
          </p:cNvSpPr>
          <p:nvPr/>
        </p:nvSpPr>
        <p:spPr bwMode="auto">
          <a:xfrm flipV="1">
            <a:off x="0" y="7149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39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0" name="Rectangle 2"/>
          <p:cNvSpPr>
            <a:spLocks/>
          </p:cNvSpPr>
          <p:nvPr/>
        </p:nvSpPr>
        <p:spPr bwMode="auto">
          <a:xfrm>
            <a:off x="3580550" y="6616905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71714" y="4859663"/>
            <a:ext cx="785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sz="1600" b="1" dirty="0">
                <a:solidFill>
                  <a:prstClr val="black"/>
                </a:solidFill>
              </a:rPr>
              <a:t>Como veremos, o financiamento é essencial para a efetivação das vendas e dos repasses das unidades já vendidas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3528" y="332656"/>
            <a:ext cx="842493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03947" y="2493539"/>
            <a:ext cx="8103848" cy="65658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O SFH e os recursos da poupança</a:t>
            </a:r>
            <a:endParaRPr lang="pt-BR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75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Objeto 3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Slide do think-cell" r:id="rId12" imgW="270" imgH="270" progId="TCLayout.ActiveDocument.1">
                  <p:embed/>
                </p:oleObj>
              </mc:Choice>
              <mc:Fallback>
                <p:oleObj name="Slide do think-cell" r:id="rId12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tângulo 3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Título 43"/>
          <p:cNvSpPr txBox="1">
            <a:spLocks/>
          </p:cNvSpPr>
          <p:nvPr/>
        </p:nvSpPr>
        <p:spPr>
          <a:xfrm>
            <a:off x="97658" y="79441"/>
            <a:ext cx="7210646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000" dirty="0" smtClean="0"/>
              <a:t>A presença do crédito imobiliário é ainda pequena no país</a:t>
            </a:r>
            <a:endParaRPr lang="pt-BR"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5868561"/>
            <a:ext cx="88569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prstClr val="black"/>
                </a:solidFill>
              </a:rPr>
              <a:t>O Crédito Imobiliário é uma operação segura para os </a:t>
            </a:r>
            <a:r>
              <a:rPr lang="pt-BR" sz="1600" b="1" dirty="0" smtClean="0">
                <a:solidFill>
                  <a:prstClr val="black"/>
                </a:solidFill>
              </a:rPr>
              <a:t>bancos . </a:t>
            </a:r>
            <a:r>
              <a:rPr lang="pt-BR" sz="1600" b="1" dirty="0">
                <a:solidFill>
                  <a:prstClr val="black"/>
                </a:solidFill>
              </a:rPr>
              <a:t>Dados </a:t>
            </a:r>
            <a:r>
              <a:rPr lang="pt-BR" sz="1600" b="1" dirty="0" smtClean="0">
                <a:solidFill>
                  <a:prstClr val="black"/>
                </a:solidFill>
              </a:rPr>
              <a:t>ABECIP/BACEN dez14</a:t>
            </a:r>
            <a:r>
              <a:rPr lang="pt-BR" sz="1600" b="1" dirty="0">
                <a:solidFill>
                  <a:prstClr val="black"/>
                </a:solidFill>
              </a:rPr>
              <a:t>: </a:t>
            </a:r>
            <a:endParaRPr lang="pt-BR" sz="1600" b="1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prstClr val="black"/>
                </a:solidFill>
              </a:rPr>
              <a:t>95% dos contratos com Alienação Fiduciária, LTV de 65,4% na concessão, inadimplência 1,3%</a:t>
            </a:r>
          </a:p>
          <a:p>
            <a:r>
              <a:rPr lang="pt-BR" sz="1400" dirty="0" smtClean="0">
                <a:solidFill>
                  <a:prstClr val="black"/>
                </a:solidFill>
              </a:rPr>
              <a:t>	</a:t>
            </a:r>
            <a:endParaRPr lang="pt-BR" sz="1700" dirty="0" smtClean="0">
              <a:latin typeface="+mj-lt"/>
            </a:endParaRPr>
          </a:p>
        </p:txBody>
      </p:sp>
      <p:sp>
        <p:nvSpPr>
          <p:cNvPr id="18" name="Espaço Reservado para Texto 5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910262" y="5086350"/>
            <a:ext cx="400050" cy="212725"/>
          </a:xfrm>
          <a:prstGeom prst="rect">
            <a:avLst/>
          </a:prstGeom>
          <a:noFill/>
          <a:effectLst/>
        </p:spPr>
        <p:txBody>
          <a:bodyPr wrap="square" lIns="0" tIns="0" rIns="0" bIns="0" numCol="1" spcCol="0" anchor="t" anchorCtr="0">
            <a:noAutofit/>
          </a:bodyPr>
          <a:lstStyle>
            <a:lvl1pPr algn="l" defTabSz="766603" rtl="0" fontAlgn="base">
              <a:spcBef>
                <a:spcPct val="0"/>
              </a:spcBef>
              <a:spcAft>
                <a:spcPct val="40000"/>
              </a:spcAft>
              <a:buClr>
                <a:srgbClr val="E40000"/>
              </a:buClr>
              <a:buSzPct val="120000"/>
              <a:buFont typeface="Wingdings 3" pitchFamily="18" charset="2"/>
              <a:defRPr sz="1600" b="1">
                <a:solidFill>
                  <a:schemeClr val="tx1"/>
                </a:solidFill>
                <a:latin typeface="Arial (Títulos)"/>
                <a:ea typeface="+mn-ea"/>
                <a:cs typeface="+mn-cs"/>
              </a:defRPr>
            </a:lvl1pPr>
            <a:lvl2pPr marL="373766" indent="-191951" algn="l" defTabSz="766603" rtl="0" fontAlgn="base">
              <a:spcBef>
                <a:spcPct val="0"/>
              </a:spcBef>
              <a:spcAft>
                <a:spcPct val="40000"/>
              </a:spcAft>
              <a:buClr>
                <a:srgbClr val="E40000"/>
              </a:buClr>
              <a:buSzPct val="120000"/>
              <a:buFont typeface="Wingdings 3" pitchFamily="18" charset="2"/>
              <a:buBlip>
                <a:blip r:embed="rId14"/>
              </a:buBlip>
              <a:defRPr sz="1400">
                <a:solidFill>
                  <a:schemeClr val="tx1"/>
                </a:solidFill>
                <a:latin typeface="Arial (Títulos)"/>
              </a:defRPr>
            </a:lvl2pPr>
            <a:lvl3pPr marL="737368" indent="-198325" algn="l" defTabSz="766603" rtl="0" fontAlgn="base">
              <a:spcBef>
                <a:spcPct val="0"/>
              </a:spcBef>
              <a:spcAft>
                <a:spcPct val="40000"/>
              </a:spcAft>
              <a:buClr>
                <a:srgbClr val="E40000"/>
              </a:buClr>
              <a:buSzPct val="70000"/>
              <a:buFont typeface="Arial" charset="0"/>
              <a:buChar char="►"/>
              <a:defRPr sz="1400">
                <a:solidFill>
                  <a:schemeClr val="tx1"/>
                </a:solidFill>
                <a:latin typeface="Arial (Títulos)"/>
              </a:defRPr>
            </a:lvl3pPr>
            <a:lvl4pPr marL="1342511" indent="-191951" algn="l" defTabSz="766603" rtl="0" fontAlgn="base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</a:defRPr>
            </a:lvl4pPr>
            <a:lvl5pPr marL="1726441" indent="-191951" algn="l" defTabSz="766603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</a:defRPr>
            </a:lvl5pPr>
            <a:lvl6pPr marL="2092579" indent="-191951" algn="l" defTabSz="766603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</a:defRPr>
            </a:lvl6pPr>
            <a:lvl7pPr marL="2458722" indent="-191951" algn="l" defTabSz="766603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</a:defRPr>
            </a:lvl7pPr>
            <a:lvl8pPr marL="2824859" indent="-191951" algn="l" defTabSz="766603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</a:defRPr>
            </a:lvl8pPr>
            <a:lvl9pPr marL="3190993" indent="-191951" algn="l" defTabSz="766603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endParaRPr lang="pt-BR" sz="1400" b="0" dirty="0">
              <a:solidFill>
                <a:srgbClr val="595A5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" name="Espaço Reservado para Texto 4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5148262" y="5086350"/>
            <a:ext cx="400050" cy="212725"/>
          </a:xfrm>
          <a:prstGeom prst="rect">
            <a:avLst/>
          </a:prstGeom>
          <a:noFill/>
          <a:effectLst/>
        </p:spPr>
        <p:txBody>
          <a:bodyPr wrap="square" lIns="0" tIns="0" rIns="0" bIns="0" numCol="1" spcCol="0" anchor="t" anchorCtr="0">
            <a:noAutofit/>
          </a:bodyPr>
          <a:lstStyle>
            <a:lvl1pPr algn="l" defTabSz="766603" rtl="0" fontAlgn="base">
              <a:spcBef>
                <a:spcPct val="0"/>
              </a:spcBef>
              <a:spcAft>
                <a:spcPct val="40000"/>
              </a:spcAft>
              <a:buClr>
                <a:srgbClr val="E40000"/>
              </a:buClr>
              <a:buSzPct val="120000"/>
              <a:buFont typeface="Wingdings 3" pitchFamily="18" charset="2"/>
              <a:defRPr sz="1600" b="1">
                <a:solidFill>
                  <a:schemeClr val="tx1"/>
                </a:solidFill>
                <a:latin typeface="Arial (Títulos)"/>
                <a:ea typeface="+mn-ea"/>
                <a:cs typeface="+mn-cs"/>
              </a:defRPr>
            </a:lvl1pPr>
            <a:lvl2pPr marL="373766" indent="-191951" algn="l" defTabSz="766603" rtl="0" fontAlgn="base">
              <a:spcBef>
                <a:spcPct val="0"/>
              </a:spcBef>
              <a:spcAft>
                <a:spcPct val="40000"/>
              </a:spcAft>
              <a:buClr>
                <a:srgbClr val="E40000"/>
              </a:buClr>
              <a:buSzPct val="120000"/>
              <a:buFont typeface="Wingdings 3" pitchFamily="18" charset="2"/>
              <a:buBlip>
                <a:blip r:embed="rId14"/>
              </a:buBlip>
              <a:defRPr sz="1400">
                <a:solidFill>
                  <a:schemeClr val="tx1"/>
                </a:solidFill>
                <a:latin typeface="Arial (Títulos)"/>
              </a:defRPr>
            </a:lvl2pPr>
            <a:lvl3pPr marL="737368" indent="-198325" algn="l" defTabSz="766603" rtl="0" fontAlgn="base">
              <a:spcBef>
                <a:spcPct val="0"/>
              </a:spcBef>
              <a:spcAft>
                <a:spcPct val="40000"/>
              </a:spcAft>
              <a:buClr>
                <a:srgbClr val="E40000"/>
              </a:buClr>
              <a:buSzPct val="70000"/>
              <a:buFont typeface="Arial" charset="0"/>
              <a:buChar char="►"/>
              <a:defRPr sz="1400">
                <a:solidFill>
                  <a:schemeClr val="tx1"/>
                </a:solidFill>
                <a:latin typeface="Arial (Títulos)"/>
              </a:defRPr>
            </a:lvl3pPr>
            <a:lvl4pPr marL="1342511" indent="-191951" algn="l" defTabSz="766603" rtl="0" fontAlgn="base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</a:defRPr>
            </a:lvl4pPr>
            <a:lvl5pPr marL="1726441" indent="-191951" algn="l" defTabSz="766603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</a:defRPr>
            </a:lvl5pPr>
            <a:lvl6pPr marL="2092579" indent="-191951" algn="l" defTabSz="766603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</a:defRPr>
            </a:lvl6pPr>
            <a:lvl7pPr marL="2458722" indent="-191951" algn="l" defTabSz="766603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</a:defRPr>
            </a:lvl7pPr>
            <a:lvl8pPr marL="2824859" indent="-191951" algn="l" defTabSz="766603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</a:defRPr>
            </a:lvl8pPr>
            <a:lvl9pPr marL="3190993" indent="-191951" algn="l" defTabSz="766603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endParaRPr lang="pt-BR" sz="1400" b="0" dirty="0">
              <a:solidFill>
                <a:srgbClr val="595A5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" name="Retângulo 27"/>
          <p:cNvSpPr/>
          <p:nvPr>
            <p:custDataLst>
              <p:tags r:id="rId6"/>
            </p:custDataLst>
          </p:nvPr>
        </p:nvSpPr>
        <p:spPr bwMode="auto">
          <a:xfrm>
            <a:off x="3624262" y="5086350"/>
            <a:ext cx="400050" cy="21272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1187963"/>
            <a:endParaRPr kumimoji="0" lang="pt-BR" sz="1400" strike="noStrike" cap="none" normalizeH="0" dirty="0" smtClean="0">
              <a:ln>
                <a:noFill/>
              </a:ln>
              <a:solidFill>
                <a:srgbClr val="595A52"/>
              </a:solidFill>
              <a:effectLst/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Retângulo 28"/>
          <p:cNvSpPr/>
          <p:nvPr>
            <p:custDataLst>
              <p:tags r:id="rId7"/>
            </p:custDataLst>
          </p:nvPr>
        </p:nvSpPr>
        <p:spPr bwMode="auto">
          <a:xfrm>
            <a:off x="2857500" y="5086350"/>
            <a:ext cx="400050" cy="21272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1187963"/>
            <a:endParaRPr kumimoji="0" lang="pt-BR" sz="1400" strike="noStrike" cap="none" normalizeH="0" dirty="0" smtClean="0">
              <a:ln>
                <a:noFill/>
              </a:ln>
              <a:solidFill>
                <a:srgbClr val="595A52"/>
              </a:solidFill>
              <a:effectLst/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" name="Retângulo 29"/>
          <p:cNvSpPr/>
          <p:nvPr>
            <p:custDataLst>
              <p:tags r:id="rId8"/>
            </p:custDataLst>
          </p:nvPr>
        </p:nvSpPr>
        <p:spPr bwMode="auto">
          <a:xfrm>
            <a:off x="2090737" y="5086350"/>
            <a:ext cx="400050" cy="21272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1187963"/>
            <a:endParaRPr kumimoji="0" lang="pt-BR" sz="1400" strike="noStrike" cap="none" normalizeH="0" dirty="0" smtClean="0">
              <a:ln>
                <a:noFill/>
              </a:ln>
              <a:solidFill>
                <a:srgbClr val="595A52"/>
              </a:solidFill>
              <a:effectLst/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" name="Retângulo 30"/>
          <p:cNvSpPr/>
          <p:nvPr>
            <p:custDataLst>
              <p:tags r:id="rId9"/>
            </p:custDataLst>
          </p:nvPr>
        </p:nvSpPr>
        <p:spPr bwMode="auto">
          <a:xfrm>
            <a:off x="1328737" y="5086350"/>
            <a:ext cx="400050" cy="21272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1187963"/>
            <a:endParaRPr kumimoji="0" lang="pt-BR" sz="1400" strike="noStrike" cap="none" normalizeH="0" dirty="0" smtClean="0">
              <a:ln>
                <a:noFill/>
              </a:ln>
              <a:solidFill>
                <a:srgbClr val="595A52"/>
              </a:solidFill>
              <a:effectLst/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" name="Retângulo 31"/>
          <p:cNvSpPr/>
          <p:nvPr>
            <p:custDataLst>
              <p:tags r:id="rId10"/>
            </p:custDataLst>
          </p:nvPr>
        </p:nvSpPr>
        <p:spPr bwMode="auto">
          <a:xfrm>
            <a:off x="566737" y="5086350"/>
            <a:ext cx="400050" cy="21272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1187963"/>
            <a:endParaRPr kumimoji="0" lang="pt-BR" sz="1400" strike="noStrike" cap="none" normalizeH="0" dirty="0" smtClean="0">
              <a:ln>
                <a:noFill/>
              </a:ln>
              <a:solidFill>
                <a:srgbClr val="595A52"/>
              </a:solidFill>
              <a:effectLst/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" name="Line 1"/>
          <p:cNvSpPr>
            <a:spLocks noChangeShapeType="1"/>
          </p:cNvSpPr>
          <p:nvPr/>
        </p:nvSpPr>
        <p:spPr bwMode="auto">
          <a:xfrm flipV="1">
            <a:off x="143508" y="79758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38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9" name="Rectangle 2"/>
          <p:cNvSpPr>
            <a:spLocks/>
          </p:cNvSpPr>
          <p:nvPr/>
        </p:nvSpPr>
        <p:spPr bwMode="auto">
          <a:xfrm>
            <a:off x="3584811" y="6586135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22" name="Gráfico 21"/>
          <p:cNvGraphicFramePr/>
          <p:nvPr>
            <p:extLst>
              <p:ext uri="{D42A27DB-BD31-4B8C-83A1-F6EECF244321}">
                <p14:modId xmlns:p14="http://schemas.microsoft.com/office/powerpoint/2010/main" val="3068978066"/>
              </p:ext>
            </p:extLst>
          </p:nvPr>
        </p:nvGraphicFramePr>
        <p:xfrm>
          <a:off x="514349" y="1165861"/>
          <a:ext cx="8126414" cy="476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24" name="Espaço Reservado para Texto 10"/>
          <p:cNvSpPr txBox="1">
            <a:spLocks/>
          </p:cNvSpPr>
          <p:nvPr/>
        </p:nvSpPr>
        <p:spPr>
          <a:xfrm>
            <a:off x="514349" y="923700"/>
            <a:ext cx="8126413" cy="27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 smtClean="0">
                <a:solidFill>
                  <a:prstClr val="black"/>
                </a:solidFill>
              </a:rPr>
              <a:t>Crédito Imobiliário como % do PIB -comparação do </a:t>
            </a:r>
            <a:r>
              <a:rPr lang="pt-BR" sz="1600" b="1" dirty="0">
                <a:solidFill>
                  <a:prstClr val="black"/>
                </a:solidFill>
              </a:rPr>
              <a:t>Brasil e alguns </a:t>
            </a:r>
            <a:r>
              <a:rPr lang="pt-BR" sz="1600" b="1" dirty="0" smtClean="0">
                <a:solidFill>
                  <a:prstClr val="black"/>
                </a:solidFill>
              </a:rPr>
              <a:t>países</a:t>
            </a:r>
            <a:endParaRPr lang="pt-BR" sz="1600" b="1" dirty="0">
              <a:solidFill>
                <a:prstClr val="black"/>
              </a:solidFill>
            </a:endParaRPr>
          </a:p>
        </p:txBody>
      </p:sp>
      <p:sp>
        <p:nvSpPr>
          <p:cNvPr id="27" name="CaixaDeTexto 7"/>
          <p:cNvSpPr txBox="1"/>
          <p:nvPr/>
        </p:nvSpPr>
        <p:spPr>
          <a:xfrm>
            <a:off x="3160181" y="5219908"/>
            <a:ext cx="666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 smtClean="0">
                <a:solidFill>
                  <a:schemeClr val="bg1">
                    <a:lumMod val="50000"/>
                  </a:schemeClr>
                </a:solidFill>
                <a:latin typeface="Univers LT Std 47 Cn Lt" charset="0"/>
                <a:ea typeface="Univers LT Std 47 Cn Lt" charset="0"/>
                <a:cs typeface="Univers LT Std 47 Cn Lt" charset="0"/>
              </a:rPr>
              <a:t>Fonte: Banco Central do Brasil</a:t>
            </a:r>
          </a:p>
          <a:p>
            <a:r>
              <a:rPr lang="pt-BR" sz="900" dirty="0" smtClean="0">
                <a:solidFill>
                  <a:schemeClr val="bg1">
                    <a:lumMod val="50000"/>
                  </a:schemeClr>
                </a:solidFill>
                <a:latin typeface="Univers LT Std 47 Cn Lt" charset="0"/>
                <a:ea typeface="Univers LT Std 47 Cn Lt" charset="0"/>
                <a:cs typeface="Univers LT Std 47 Cn Lt" charset="0"/>
              </a:rPr>
              <a:t>Os dados do gráfico acima são de 2012 e, do Brasil, de 2014</a:t>
            </a:r>
          </a:p>
        </p:txBody>
      </p:sp>
    </p:spTree>
    <p:extLst>
      <p:ext uri="{BB962C8B-B14F-4D97-AF65-F5344CB8AC3E}">
        <p14:creationId xmlns:p14="http://schemas.microsoft.com/office/powerpoint/2010/main" val="25933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de cantos arredondados 4"/>
          <p:cNvSpPr/>
          <p:nvPr/>
        </p:nvSpPr>
        <p:spPr>
          <a:xfrm>
            <a:off x="6516619" y="832813"/>
            <a:ext cx="2333724" cy="29321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212159"/>
              </p:ext>
            </p:extLst>
          </p:nvPr>
        </p:nvGraphicFramePr>
        <p:xfrm>
          <a:off x="143136" y="1287058"/>
          <a:ext cx="5114993" cy="142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Worksheet" r:id="rId9" imgW="5981824" imgH="1895400" progId="Excel.Sheet.12">
                  <p:link updateAutomatic="1"/>
                </p:oleObj>
              </mc:Choice>
              <mc:Fallback>
                <p:oleObj name="Worksheet" r:id="rId9" imgW="5981824" imgH="1895400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36" y="1287058"/>
                        <a:ext cx="5114993" cy="14228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260519"/>
              </p:ext>
            </p:extLst>
          </p:nvPr>
        </p:nvGraphicFramePr>
        <p:xfrm>
          <a:off x="209052" y="3532599"/>
          <a:ext cx="5106848" cy="17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Worksheet" r:id="rId11" imgW="5972099" imgH="2162160" progId="Excel.Sheet.12">
                  <p:link updateAutomatic="1"/>
                </p:oleObj>
              </mc:Choice>
              <mc:Fallback>
                <p:oleObj name="Worksheet" r:id="rId11" imgW="5972099" imgH="2162160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52" y="3532599"/>
                        <a:ext cx="5106848" cy="170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7"/>
          <p:cNvSpPr>
            <a:spLocks noChangeArrowheads="1"/>
          </p:cNvSpPr>
          <p:nvPr/>
        </p:nvSpPr>
        <p:spPr bwMode="auto">
          <a:xfrm>
            <a:off x="247062" y="1124744"/>
            <a:ext cx="1181414" cy="215444"/>
          </a:xfrm>
          <a:prstGeom prst="rect">
            <a:avLst/>
          </a:prstGeom>
          <a:extLst/>
        </p:spPr>
        <p:txBody>
          <a:bodyPr wrap="none" lIns="0" tIns="0" rIns="0" bIns="0">
            <a:spAutoFit/>
          </a:bodyPr>
          <a:lstStyle/>
          <a:p>
            <a:pPr defTabSz="893307" eaLnBrk="0" hangingPunct="0"/>
            <a:r>
              <a:rPr lang="en-US" sz="1400" dirty="0" smtClean="0">
                <a:solidFill>
                  <a:srgbClr val="CB2513"/>
                </a:solidFill>
              </a:rPr>
              <a:t>Mensal </a:t>
            </a:r>
            <a:r>
              <a:rPr lang="en-US" sz="1400" dirty="0">
                <a:solidFill>
                  <a:srgbClr val="CB2513"/>
                </a:solidFill>
              </a:rPr>
              <a:t>(R$ mm</a:t>
            </a:r>
            <a:r>
              <a:rPr lang="en-US" sz="900" dirty="0">
                <a:solidFill>
                  <a:srgbClr val="CB2513"/>
                </a:solidFill>
              </a:rPr>
              <a:t>)</a:t>
            </a:r>
          </a:p>
        </p:txBody>
      </p:sp>
      <p:sp>
        <p:nvSpPr>
          <p:cNvPr id="14" name="Rectangle 57"/>
          <p:cNvSpPr>
            <a:spLocks noChangeArrowheads="1"/>
          </p:cNvSpPr>
          <p:nvPr/>
        </p:nvSpPr>
        <p:spPr bwMode="auto">
          <a:xfrm>
            <a:off x="351388" y="3120270"/>
            <a:ext cx="1065997" cy="215444"/>
          </a:xfrm>
          <a:prstGeom prst="rect">
            <a:avLst/>
          </a:prstGeom>
          <a:extLst/>
        </p:spPr>
        <p:txBody>
          <a:bodyPr wrap="none" lIns="0" tIns="0" rIns="0" bIns="0">
            <a:spAutoFit/>
          </a:bodyPr>
          <a:lstStyle/>
          <a:p>
            <a:pPr defTabSz="893307" eaLnBrk="0" hangingPunct="0"/>
            <a:r>
              <a:rPr lang="en-US" sz="1400" dirty="0" err="1" smtClean="0">
                <a:solidFill>
                  <a:srgbClr val="CB2513"/>
                </a:solidFill>
              </a:rPr>
              <a:t>Anual</a:t>
            </a:r>
            <a:r>
              <a:rPr lang="en-US" sz="1400" dirty="0" smtClean="0">
                <a:solidFill>
                  <a:srgbClr val="CB2513"/>
                </a:solidFill>
              </a:rPr>
              <a:t> </a:t>
            </a:r>
            <a:r>
              <a:rPr lang="en-US" sz="1400" dirty="0">
                <a:solidFill>
                  <a:srgbClr val="CB2513"/>
                </a:solidFill>
              </a:rPr>
              <a:t>(R$ mm</a:t>
            </a:r>
            <a:r>
              <a:rPr lang="en-US" sz="900" dirty="0">
                <a:solidFill>
                  <a:srgbClr val="CB2513"/>
                </a:solidFill>
              </a:rPr>
              <a:t>)</a:t>
            </a:r>
          </a:p>
        </p:txBody>
      </p:sp>
      <p:sp>
        <p:nvSpPr>
          <p:cNvPr id="15" name="Rectangle 83"/>
          <p:cNvSpPr>
            <a:spLocks noChangeArrowheads="1"/>
          </p:cNvSpPr>
          <p:nvPr/>
        </p:nvSpPr>
        <p:spPr bwMode="auto">
          <a:xfrm>
            <a:off x="4607310" y="1017495"/>
            <a:ext cx="650819" cy="8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defTabSz="728663" eaLnBrk="0" hangingPunct="0">
              <a:lnSpc>
                <a:spcPct val="95000"/>
              </a:lnSpc>
              <a:spcBef>
                <a:spcPts val="1600"/>
              </a:spcBef>
              <a:buFont typeface="Arial" charset="0"/>
              <a:tabLst>
                <a:tab pos="4286250" algn="l"/>
              </a:tabLst>
              <a:defRPr sz="1400" b="1">
                <a:solidFill>
                  <a:schemeClr val="tx1"/>
                </a:solidFill>
                <a:latin typeface="Credit Suisse Type Roman" pitchFamily="34" charset="0"/>
              </a:defRPr>
            </a:lvl1pPr>
            <a:lvl2pPr marL="495300" indent="-227013" defTabSz="728663" eaLnBrk="0" hangingPunct="0">
              <a:lnSpc>
                <a:spcPct val="95000"/>
              </a:lnSpc>
              <a:spcBef>
                <a:spcPts val="600"/>
              </a:spcBef>
              <a:buFont typeface="Arial" charset="0"/>
              <a:tabLst>
                <a:tab pos="4286250" algn="l"/>
              </a:tabLst>
              <a:defRPr sz="1400">
                <a:solidFill>
                  <a:schemeClr val="tx1"/>
                </a:solidFill>
                <a:latin typeface="Credit Suisse Type Roman" pitchFamily="34" charset="0"/>
              </a:defRPr>
            </a:lvl2pPr>
            <a:lvl3pPr marL="757238" indent="-260350" defTabSz="728663" eaLnBrk="0" hangingPunct="0">
              <a:lnSpc>
                <a:spcPct val="95000"/>
              </a:lnSpc>
              <a:buClr>
                <a:schemeClr val="tx2"/>
              </a:buClr>
              <a:buSzPct val="80000"/>
              <a:buFont typeface="Wingdings" pitchFamily="2" charset="2"/>
              <a:buChar char=""/>
              <a:tabLst>
                <a:tab pos="4286250" algn="l"/>
              </a:tabLst>
              <a:defRPr sz="1400">
                <a:solidFill>
                  <a:schemeClr val="tx1"/>
                </a:solidFill>
                <a:latin typeface="Credit Suisse Type Roman" pitchFamily="34" charset="0"/>
              </a:defRPr>
            </a:lvl3pPr>
            <a:lvl4pPr marL="1004888" indent="-246063" defTabSz="728663" eaLnBrk="0" hangingPunct="0">
              <a:lnSpc>
                <a:spcPct val="95000"/>
              </a:lnSpc>
              <a:buClr>
                <a:schemeClr val="tx1"/>
              </a:buClr>
              <a:buFont typeface="Credit Suisse Type Roman" pitchFamily="34" charset="0"/>
              <a:buChar char="−"/>
              <a:tabLst>
                <a:tab pos="4286250" algn="l"/>
              </a:tabLst>
              <a:defRPr sz="1400">
                <a:solidFill>
                  <a:schemeClr val="tx1"/>
                </a:solidFill>
                <a:latin typeface="Credit Suisse Type Roman" pitchFamily="34" charset="0"/>
              </a:defRPr>
            </a:lvl4pPr>
            <a:lvl5pPr marL="3128963" indent="15875" defTabSz="728663" eaLnBrk="0" hangingPunct="0">
              <a:lnSpc>
                <a:spcPct val="95000"/>
              </a:lnSpc>
              <a:buClr>
                <a:schemeClr val="tx1"/>
              </a:buClr>
              <a:buFont typeface="Credit Suisse Type Roman" pitchFamily="34" charset="0"/>
              <a:buChar char="−"/>
              <a:tabLst>
                <a:tab pos="4286250" algn="l"/>
              </a:tabLst>
              <a:defRPr sz="1400">
                <a:solidFill>
                  <a:schemeClr val="tx1"/>
                </a:solidFill>
                <a:latin typeface="Credit Suisse Type Roman" pitchFamily="34" charset="0"/>
              </a:defRPr>
            </a:lvl5pPr>
            <a:lvl6pPr marL="3586163" indent="15875" defTabSz="7286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Credit Suisse Type Roman" pitchFamily="34" charset="0"/>
              <a:buChar char="−"/>
              <a:tabLst>
                <a:tab pos="4286250" algn="l"/>
              </a:tabLst>
              <a:defRPr sz="1400">
                <a:solidFill>
                  <a:schemeClr val="tx1"/>
                </a:solidFill>
                <a:latin typeface="Credit Suisse Type Roman" pitchFamily="34" charset="0"/>
              </a:defRPr>
            </a:lvl6pPr>
            <a:lvl7pPr marL="4043363" indent="15875" defTabSz="7286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Credit Suisse Type Roman" pitchFamily="34" charset="0"/>
              <a:buChar char="−"/>
              <a:tabLst>
                <a:tab pos="4286250" algn="l"/>
              </a:tabLst>
              <a:defRPr sz="1400">
                <a:solidFill>
                  <a:schemeClr val="tx1"/>
                </a:solidFill>
                <a:latin typeface="Credit Suisse Type Roman" pitchFamily="34" charset="0"/>
              </a:defRPr>
            </a:lvl7pPr>
            <a:lvl8pPr marL="4500563" indent="15875" defTabSz="7286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Credit Suisse Type Roman" pitchFamily="34" charset="0"/>
              <a:buChar char="−"/>
              <a:tabLst>
                <a:tab pos="4286250" algn="l"/>
              </a:tabLst>
              <a:defRPr sz="1400">
                <a:solidFill>
                  <a:schemeClr val="tx1"/>
                </a:solidFill>
                <a:latin typeface="Credit Suisse Type Roman" pitchFamily="34" charset="0"/>
              </a:defRPr>
            </a:lvl8pPr>
            <a:lvl9pPr marL="4957763" indent="15875" defTabSz="7286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Credit Suisse Type Roman" pitchFamily="34" charset="0"/>
              <a:buChar char="−"/>
              <a:tabLst>
                <a:tab pos="4286250" algn="l"/>
              </a:tabLst>
              <a:defRPr sz="1400">
                <a:solidFill>
                  <a:schemeClr val="tx1"/>
                </a:solidFill>
                <a:latin typeface="Credit Suisse Type Roman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pt-BR" sz="600" b="0" dirty="0">
                <a:latin typeface="+mn-lt"/>
              </a:rPr>
              <a:t>Source: Central Bank</a:t>
            </a:r>
          </a:p>
        </p:txBody>
      </p:sp>
      <p:sp>
        <p:nvSpPr>
          <p:cNvPr id="19" name="TextBox 6"/>
          <p:cNvSpPr txBox="1"/>
          <p:nvPr/>
        </p:nvSpPr>
        <p:spPr>
          <a:xfrm>
            <a:off x="220917" y="701588"/>
            <a:ext cx="5083119" cy="296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5400000" algn="ctr" rotWithShape="0">
              <a:srgbClr val="CB251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0074" rIns="80147" bIns="40074" anchor="b">
            <a:spAutoFit/>
          </a:bodyPr>
          <a:lstStyle>
            <a:defPPr>
              <a:defRPr lang="en-US"/>
            </a:defPPr>
            <a:lvl1pPr defTabSz="1019175" eaLnBrk="0" hangingPunct="0">
              <a:defRPr sz="1400">
                <a:latin typeface="+mj-lt"/>
                <a:cs typeface="Arial" pitchFamily="34" charset="0"/>
              </a:defRPr>
            </a:lvl1pPr>
          </a:lstStyle>
          <a:p>
            <a:r>
              <a:rPr lang="en-US" dirty="0" err="1" smtClean="0"/>
              <a:t>Captação</a:t>
            </a:r>
            <a:r>
              <a:rPr lang="en-US" dirty="0" smtClean="0"/>
              <a:t> </a:t>
            </a:r>
            <a:r>
              <a:rPr lang="en-US" dirty="0" err="1" smtClean="0"/>
              <a:t>Líquida</a:t>
            </a:r>
            <a:r>
              <a:rPr lang="en-US" dirty="0" smtClean="0"/>
              <a:t> da </a:t>
            </a:r>
            <a:r>
              <a:rPr lang="en-US" dirty="0" err="1" smtClean="0"/>
              <a:t>Poupança</a:t>
            </a:r>
            <a:endParaRPr lang="en-US" dirty="0"/>
          </a:p>
        </p:txBody>
      </p:sp>
      <p:sp>
        <p:nvSpPr>
          <p:cNvPr id="2" name="Triângulo isósceles 1"/>
          <p:cNvSpPr/>
          <p:nvPr/>
        </p:nvSpPr>
        <p:spPr>
          <a:xfrm rot="5400000">
            <a:off x="4372981" y="2240844"/>
            <a:ext cx="3162853" cy="24737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708966" y="1519832"/>
            <a:ext cx="1901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prstClr val="black"/>
                </a:solidFill>
              </a:rPr>
              <a:t>Os resgates líquidos da poupança nos primeiros 3 meses de 2015 equivalem à sua captação líquida ao longo de todo o ano de 2014.</a:t>
            </a:r>
          </a:p>
        </p:txBody>
      </p:sp>
      <p:sp>
        <p:nvSpPr>
          <p:cNvPr id="23" name="Título 43"/>
          <p:cNvSpPr txBox="1">
            <a:spLocks/>
          </p:cNvSpPr>
          <p:nvPr/>
        </p:nvSpPr>
        <p:spPr>
          <a:xfrm>
            <a:off x="174625" y="99732"/>
            <a:ext cx="8229600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000" dirty="0" smtClean="0"/>
              <a:t>A queda na captação líquida da Poupança e a Exigibilidade</a:t>
            </a:r>
            <a:endParaRPr lang="pt-BR" sz="2000" dirty="0"/>
          </a:p>
        </p:txBody>
      </p:sp>
      <p:sp>
        <p:nvSpPr>
          <p:cNvPr id="17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2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4" name="Rectangle 2"/>
          <p:cNvSpPr>
            <a:spLocks/>
          </p:cNvSpPr>
          <p:nvPr/>
        </p:nvSpPr>
        <p:spPr bwMode="auto">
          <a:xfrm>
            <a:off x="3584811" y="6610448"/>
            <a:ext cx="194421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11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</a:rPr>
              <a:t>Ministro Joaquim Levy</a:t>
            </a:r>
            <a:endParaRPr lang="en-US" sz="11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57591" y="5598387"/>
            <a:ext cx="5549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</a:rPr>
              <a:t>No SFH, Bancos já indicam exigibilidade cumprida</a:t>
            </a:r>
          </a:p>
          <a:p>
            <a:r>
              <a:rPr lang="pt-BR" sz="1600" b="1" dirty="0">
                <a:solidFill>
                  <a:prstClr val="black"/>
                </a:solidFill>
              </a:rPr>
              <a:t>e limitação nas operações</a:t>
            </a:r>
          </a:p>
        </p:txBody>
      </p:sp>
      <p:graphicFrame>
        <p:nvGraphicFramePr>
          <p:cNvPr id="25" name="Objeto 24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32157056"/>
              </p:ext>
            </p:extLst>
          </p:nvPr>
        </p:nvGraphicFramePr>
        <p:xfrm>
          <a:off x="6300424" y="3992273"/>
          <a:ext cx="2333743" cy="238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Gráfico" r:id="rId15" imgW="2333875" imgH="2381504" progId="MSGraph.Chart.8">
                  <p:embed followColorScheme="full"/>
                </p:oleObj>
              </mc:Choice>
              <mc:Fallback>
                <p:oleObj name="Gráfico" r:id="rId15" imgW="2333875" imgH="23815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424" y="3992273"/>
                        <a:ext cx="2333743" cy="23813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tângulo 25"/>
          <p:cNvSpPr/>
          <p:nvPr>
            <p:custDataLst>
              <p:tags r:id="rId4"/>
            </p:custDataLst>
          </p:nvPr>
        </p:nvSpPr>
        <p:spPr bwMode="auto">
          <a:xfrm>
            <a:off x="6374842" y="6384627"/>
            <a:ext cx="987425" cy="21272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1187963"/>
            <a:fld id="{990E9A1B-5BC9-4FE8-A470-F7FDD3244C25}" type="datetime'''''''''''''''E''''''''x''''ig''ib''i''''''li''d''ade'">
              <a:rPr lang="en-US" sz="1400" smtClean="0">
                <a:solidFill>
                  <a:srgbClr val="595A52"/>
                </a:solidFill>
                <a:latin typeface="Tahoma"/>
                <a:ea typeface="Tahoma"/>
                <a:cs typeface="Tahoma"/>
                <a:sym typeface="Tahoma"/>
              </a:rPr>
              <a:pPr defTabSz="1187963"/>
              <a:t>Exigibilidade</a:t>
            </a:fld>
            <a:endParaRPr kumimoji="0" lang="pt-BR" sz="1400" strike="noStrike" cap="none" normalizeH="0" dirty="0" smtClean="0">
              <a:ln>
                <a:noFill/>
              </a:ln>
              <a:solidFill>
                <a:srgbClr val="595A52"/>
              </a:solidFill>
              <a:effectLst/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" name="Espaço Reservado para Texto 11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7562571" y="6343139"/>
            <a:ext cx="898525" cy="212725"/>
          </a:xfrm>
          <a:prstGeom prst="rect">
            <a:avLst/>
          </a:prstGeom>
          <a:noFill/>
          <a:effectLst/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595A52"/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8A7D44C-5B34-4511-ACAD-21B170EBAB68}" type="datetime'S''''''''''''''al''''''''d''''o'''' S''''''''''B''''''PE'''">
              <a:rPr lang="en-US" sz="1400" smtClean="0">
                <a:latin typeface="Tahoma"/>
                <a:ea typeface="Tahoma"/>
                <a:cs typeface="Tahoma"/>
                <a:sym typeface="Tahoma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Saldo SBPE</a:t>
            </a:fld>
            <a:endParaRPr lang="pt-BR" sz="1400" dirty="0"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588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cFxCR4AkeTSqn0hyLK.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YtNK.vF0O.n7DeHHyB5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vzewTlDkmxHBQXJZtEF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lVDVD1TEe5j_MGi3JqV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rbIyOF5k0.T7PouP.ESq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cZdoXxM0yhwcEx3oCNb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a5z89G0aHtDqNQ2nAG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xFoLOtnkaomEnukWxgT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NRrbjsh8U.cfXMXX6K.S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YnrQBCG0WS1Jihr1ZmY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m8rbE8lkyM1Lc1NXMrP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FtoC.JaEKZhRUcggK7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StDdzUUEaKfj.7H4DS8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mZxWM2REa2oCwkmsDrf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Cw1aXmuEyfONWtTbAqJ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26.1jCJ6EKYtsfw79rjp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ZmUZgMYkaSVMs1Jz_bO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3TtOp3rUqCeeTh4FbU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QQm7uHew02Ip6x.wLhT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HPaGa37kqEKcbwpf_wG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4nT3M5szUmDTpaBQ6bi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DN0nYyrEWWKXfvzTJoG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4aYz5l302.KGGgI5MVy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jqvOiOE0SPPeolL43dUg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11977</TotalTime>
  <Words>2463</Words>
  <Application>Microsoft Office PowerPoint</Application>
  <PresentationFormat>Apresentação na tela (4:3)</PresentationFormat>
  <Paragraphs>365</Paragraphs>
  <Slides>28</Slides>
  <Notes>19</Notes>
  <HiddenSlides>0</HiddenSlides>
  <MMClips>0</MMClips>
  <ScaleCrop>false</ScaleCrop>
  <HeadingPairs>
    <vt:vector size="10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Vínculos</vt:lpstr>
      </vt:variant>
      <vt:variant>
        <vt:i4>2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43" baseType="lpstr">
      <vt:lpstr>Arial</vt:lpstr>
      <vt:lpstr>BlissEB</vt:lpstr>
      <vt:lpstr>BlissL</vt:lpstr>
      <vt:lpstr>Calibri</vt:lpstr>
      <vt:lpstr>Helvetica</vt:lpstr>
      <vt:lpstr>Myriad Pro</vt:lpstr>
      <vt:lpstr>Tahoma</vt:lpstr>
      <vt:lpstr>Univers LT Std 47 Cn Lt</vt:lpstr>
      <vt:lpstr>Wingdings</vt:lpstr>
      <vt:lpstr>Wingdings 3</vt:lpstr>
      <vt:lpstr>Tema do Office</vt:lpstr>
      <vt:lpstr>\\csao11p20012a\depto\Invest\UNDERWNG\ACOES\Cyrela_BrazilRealty\FIP Cyrela CCP\Presentations\Real Estate Industry\Backup\Backup_graficos Cyrela\Gráficos_source_cyrela_pltting.xlsx!plotting![Gráficos_source_cyrela_pltting.xlsx]plotting Chart 3</vt:lpstr>
      <vt:lpstr>\\csao11p20012a\depto\Invest\UNDERWNG\ACOES\Cyrela_BrazilRealty\FIP Cyrela CCP\Presentations\Real Estate Industry\Backup\Backup_graficos Cyrela\Gráficos_source_cyrela_pltting.xlsx!plotting![Gráficos_source_cyrela_pltting.xlsx]plotting Chart 4</vt:lpstr>
      <vt:lpstr>Slide do think-cell</vt:lpstr>
      <vt:lpstr>Gráfico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Apesar da queda de lançamentos, os estoques prontos e em construção permanecem elevados</vt:lpstr>
      <vt:lpstr>Apresentação do PowerPoint</vt:lpstr>
      <vt:lpstr>Apresentação do PowerPoint</vt:lpstr>
      <vt:lpstr>Apresentação do PowerPoint</vt:lpstr>
      <vt:lpstr>O ciclo de longo prazo dependente do financiamento bancário para o comprador</vt:lpstr>
      <vt:lpstr>A escassez de recursos já levou a um aumento nas taxas de juros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Premissas</vt:lpstr>
      <vt:lpstr>Cálculo e resultados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Clara Gusmão</dc:creator>
  <cp:lastModifiedBy>Renato Ventura</cp:lastModifiedBy>
  <cp:revision>846</cp:revision>
  <cp:lastPrinted>2015-04-22T14:14:24Z</cp:lastPrinted>
  <dcterms:created xsi:type="dcterms:W3CDTF">2013-08-23T14:36:15Z</dcterms:created>
  <dcterms:modified xsi:type="dcterms:W3CDTF">2015-05-26T18:24:27Z</dcterms:modified>
</cp:coreProperties>
</file>