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  <p:sldMasterId id="2147483699" r:id="rId3"/>
  </p:sldMasterIdLst>
  <p:notesMasterIdLst>
    <p:notesMasterId r:id="rId33"/>
  </p:notesMasterIdLst>
  <p:handoutMasterIdLst>
    <p:handoutMasterId r:id="rId34"/>
  </p:handoutMasterIdLst>
  <p:sldIdLst>
    <p:sldId id="481" r:id="rId4"/>
    <p:sldId id="1179" r:id="rId5"/>
    <p:sldId id="1180" r:id="rId6"/>
    <p:sldId id="1146" r:id="rId7"/>
    <p:sldId id="1346" r:id="rId8"/>
    <p:sldId id="1421" r:id="rId9"/>
    <p:sldId id="1447" r:id="rId10"/>
    <p:sldId id="1448" r:id="rId11"/>
    <p:sldId id="1449" r:id="rId12"/>
    <p:sldId id="1450" r:id="rId13"/>
    <p:sldId id="1443" r:id="rId14"/>
    <p:sldId id="1444" r:id="rId15"/>
    <p:sldId id="1445" r:id="rId16"/>
    <p:sldId id="1446" r:id="rId17"/>
    <p:sldId id="1362" r:id="rId18"/>
    <p:sldId id="1356" r:id="rId19"/>
    <p:sldId id="1357" r:id="rId20"/>
    <p:sldId id="1431" r:id="rId21"/>
    <p:sldId id="1432" r:id="rId22"/>
    <p:sldId id="1433" r:id="rId23"/>
    <p:sldId id="1434" r:id="rId24"/>
    <p:sldId id="1435" r:id="rId25"/>
    <p:sldId id="1436" r:id="rId26"/>
    <p:sldId id="1437" r:id="rId27"/>
    <p:sldId id="1438" r:id="rId28"/>
    <p:sldId id="1439" r:id="rId29"/>
    <p:sldId id="1440" r:id="rId30"/>
    <p:sldId id="1441" r:id="rId31"/>
    <p:sldId id="1442" r:id="rId3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Projetos%20(local)\Abrainc\_Relat&#243;rios\201504\Indicadores%20de%20Mercado\Brookfield\Indicadores_Compostos_Brookfiel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2.2948007022578969E-2"/>
          <c:y val="8.2150455338155196E-2"/>
          <c:w val="0.95410398595484203"/>
          <c:h val="0.75282684452563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Lancamento!$D$2:$D$15</c:f>
              <c:numCache>
                <c:formatCode>_-* #.##0_-;\-* #.##0_-;_-* "-"??_-;_-@_-</c:formatCode>
                <c:ptCount val="14"/>
                <c:pt idx="0">
                  <c:v>1286</c:v>
                </c:pt>
                <c:pt idx="1">
                  <c:v>3047</c:v>
                </c:pt>
                <c:pt idx="2">
                  <c:v>11036</c:v>
                </c:pt>
                <c:pt idx="3">
                  <c:v>3087</c:v>
                </c:pt>
                <c:pt idx="4">
                  <c:v>7299</c:v>
                </c:pt>
                <c:pt idx="5">
                  <c:v>7578</c:v>
                </c:pt>
                <c:pt idx="6">
                  <c:v>1392</c:v>
                </c:pt>
                <c:pt idx="7">
                  <c:v>2534</c:v>
                </c:pt>
                <c:pt idx="8">
                  <c:v>8754</c:v>
                </c:pt>
                <c:pt idx="9">
                  <c:v>2563</c:v>
                </c:pt>
                <c:pt idx="10">
                  <c:v>5138</c:v>
                </c:pt>
                <c:pt idx="11">
                  <c:v>13948</c:v>
                </c:pt>
                <c:pt idx="12">
                  <c:v>1627</c:v>
                </c:pt>
                <c:pt idx="13">
                  <c:v>2399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5927824"/>
        <c:axId val="245927432"/>
      </c:barChart>
      <c:catAx>
        <c:axId val="2459278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5927432"/>
        <c:crosses val="autoZero"/>
        <c:auto val="1"/>
        <c:lblAlgn val="ctr"/>
        <c:lblOffset val="100"/>
        <c:noMultiLvlLbl val="1"/>
      </c:catAx>
      <c:valAx>
        <c:axId val="245927432"/>
        <c:scaling>
          <c:orientation val="minMax"/>
          <c:max val="16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2459278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>
                <a:latin typeface="+mn-lt"/>
              </a:rPr>
              <a:t>Consolidado</a:t>
            </a:r>
          </a:p>
        </c:rich>
      </c:tx>
      <c:layout>
        <c:manualLayout>
          <c:xMode val="edge"/>
          <c:yMode val="edge"/>
          <c:x val="0.46211529476046975"/>
          <c:y val="3.023809523809523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8960505103396169E-2"/>
          <c:y val="9.6901100432561657E-2"/>
          <c:w val="0.96805125128813407"/>
          <c:h val="0.73366080090907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0476190476190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Lancamento!$O$2:$O$15</c:f>
              <c:numCache>
                <c:formatCode>_-* #.##0_-;\-* #.##0_-;_-* "-"??_-;_-@_-</c:formatCode>
                <c:ptCount val="14"/>
                <c:pt idx="0">
                  <c:v>0.25044645851999997</c:v>
                </c:pt>
                <c:pt idx="1">
                  <c:v>1.04424505034</c:v>
                </c:pt>
                <c:pt idx="2">
                  <c:v>2.9414538825799998</c:v>
                </c:pt>
                <c:pt idx="3">
                  <c:v>1.1477205405299999</c:v>
                </c:pt>
                <c:pt idx="4">
                  <c:v>2.1455343133599998</c:v>
                </c:pt>
                <c:pt idx="5">
                  <c:v>1.66259717322</c:v>
                </c:pt>
                <c:pt idx="6">
                  <c:v>0.21789755349999998</c:v>
                </c:pt>
                <c:pt idx="7">
                  <c:v>0.95629796452999993</c:v>
                </c:pt>
                <c:pt idx="8">
                  <c:v>2.01949671743</c:v>
                </c:pt>
                <c:pt idx="9">
                  <c:v>1.19198011009</c:v>
                </c:pt>
                <c:pt idx="10">
                  <c:v>1.9326428128499997</c:v>
                </c:pt>
                <c:pt idx="11">
                  <c:v>2.6338314296800003</c:v>
                </c:pt>
                <c:pt idx="12">
                  <c:v>0.45172753918000003</c:v>
                </c:pt>
                <c:pt idx="13">
                  <c:v>0.44952662395000004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5924296"/>
        <c:axId val="245925080"/>
      </c:barChart>
      <c:catAx>
        <c:axId val="24592429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5925080"/>
        <c:crosses val="autoZero"/>
        <c:auto val="1"/>
        <c:lblAlgn val="ctr"/>
        <c:lblOffset val="100"/>
        <c:noMultiLvlLbl val="1"/>
      </c:catAx>
      <c:valAx>
        <c:axId val="245925080"/>
        <c:scaling>
          <c:orientation val="minMax"/>
          <c:max val="3.5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2459242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b="1" i="0" baseline="0" dirty="0" smtClean="0">
                <a:effectLst/>
              </a:rPr>
              <a:t>Consolidado</a:t>
            </a:r>
            <a:endParaRPr lang="pt-BR" sz="1200" dirty="0" smtClean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254832620122222E-2"/>
          <c:y val="8.3254929690589577E-2"/>
          <c:w val="0.96837600958187309"/>
          <c:h val="0.74064228176594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-5.834694235824433E-17"/>
                  <c:y val="1.511904761904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Venda!$D$2:$D$15</c:f>
              <c:numCache>
                <c:formatCode>#,##0</c:formatCode>
                <c:ptCount val="14"/>
                <c:pt idx="0">
                  <c:v>8287</c:v>
                </c:pt>
                <c:pt idx="1">
                  <c:v>9274</c:v>
                </c:pt>
                <c:pt idx="2">
                  <c:v>10916</c:v>
                </c:pt>
                <c:pt idx="3">
                  <c:v>8575</c:v>
                </c:pt>
                <c:pt idx="4">
                  <c:v>11662</c:v>
                </c:pt>
                <c:pt idx="5">
                  <c:v>9765</c:v>
                </c:pt>
                <c:pt idx="6">
                  <c:v>8696</c:v>
                </c:pt>
                <c:pt idx="7">
                  <c:v>9548</c:v>
                </c:pt>
                <c:pt idx="8">
                  <c:v>9744</c:v>
                </c:pt>
                <c:pt idx="9">
                  <c:v>8891</c:v>
                </c:pt>
                <c:pt idx="10">
                  <c:v>8988</c:v>
                </c:pt>
                <c:pt idx="11">
                  <c:v>11147</c:v>
                </c:pt>
                <c:pt idx="12">
                  <c:v>6458</c:v>
                </c:pt>
                <c:pt idx="13">
                  <c:v>7514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5921552"/>
        <c:axId val="245925472"/>
      </c:barChart>
      <c:catAx>
        <c:axId val="24592155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5925472"/>
        <c:crosses val="autoZero"/>
        <c:auto val="1"/>
        <c:lblAlgn val="ctr"/>
        <c:lblOffset val="100"/>
        <c:noMultiLvlLbl val="1"/>
      </c:catAx>
      <c:valAx>
        <c:axId val="245925472"/>
        <c:scaling>
          <c:orientation val="minMax"/>
          <c:max val="1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2459215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825696955061432E-2"/>
          <c:y val="8.4153361387299008E-2"/>
          <c:w val="0.96234860608987716"/>
          <c:h val="0.754862880716367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Venda!$O$2:$O$15</c:f>
              <c:numCache>
                <c:formatCode>#,##0</c:formatCode>
                <c:ptCount val="14"/>
                <c:pt idx="0">
                  <c:v>1.7248384733600002</c:v>
                </c:pt>
                <c:pt idx="1">
                  <c:v>2.05625825098</c:v>
                </c:pt>
                <c:pt idx="2">
                  <c:v>2.3082213845700004</c:v>
                </c:pt>
                <c:pt idx="3">
                  <c:v>2.0972179728499998</c:v>
                </c:pt>
                <c:pt idx="4">
                  <c:v>2.5552634461600001</c:v>
                </c:pt>
                <c:pt idx="5">
                  <c:v>2.0643684105800002</c:v>
                </c:pt>
                <c:pt idx="6">
                  <c:v>1.7287665898600002</c:v>
                </c:pt>
                <c:pt idx="7">
                  <c:v>2.1547395856999998</c:v>
                </c:pt>
                <c:pt idx="8">
                  <c:v>2.2394767077400002</c:v>
                </c:pt>
                <c:pt idx="9">
                  <c:v>2.0972487695499997</c:v>
                </c:pt>
                <c:pt idx="10">
                  <c:v>2.27499141874</c:v>
                </c:pt>
                <c:pt idx="11">
                  <c:v>2.5620262230699993</c:v>
                </c:pt>
                <c:pt idx="12">
                  <c:v>1.4444653569400001</c:v>
                </c:pt>
                <c:pt idx="13">
                  <c:v>1.66392831322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5928216"/>
        <c:axId val="245926648"/>
      </c:barChart>
      <c:catAx>
        <c:axId val="24592821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5926648"/>
        <c:crosses val="autoZero"/>
        <c:auto val="1"/>
        <c:lblAlgn val="ctr"/>
        <c:lblOffset val="100"/>
        <c:noMultiLvlLbl val="1"/>
      </c:catAx>
      <c:valAx>
        <c:axId val="245926648"/>
        <c:scaling>
          <c:orientation val="minMax"/>
          <c:max val="3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2459282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547791772434774E-3"/>
          <c:y val="8.8776496473300617E-2"/>
          <c:w val="0.96499143016773914"/>
          <c:h val="0.735120652646596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Estoque!$D$2:$D$15</c:f>
              <c:numCache>
                <c:formatCode>_-* #.##0_-;\-* #.##0_-;_-* "-"??_-;_-@_-</c:formatCode>
                <c:ptCount val="14"/>
                <c:pt idx="0">
                  <c:v>101155</c:v>
                </c:pt>
                <c:pt idx="1">
                  <c:v>98210</c:v>
                </c:pt>
                <c:pt idx="2">
                  <c:v>102220</c:v>
                </c:pt>
                <c:pt idx="3">
                  <c:v>99435</c:v>
                </c:pt>
                <c:pt idx="4">
                  <c:v>98702</c:v>
                </c:pt>
                <c:pt idx="5">
                  <c:v>100201</c:v>
                </c:pt>
                <c:pt idx="6">
                  <c:v>97021</c:v>
                </c:pt>
                <c:pt idx="7">
                  <c:v>90660</c:v>
                </c:pt>
                <c:pt idx="8">
                  <c:v>95327</c:v>
                </c:pt>
                <c:pt idx="9">
                  <c:v>92921</c:v>
                </c:pt>
                <c:pt idx="10">
                  <c:v>92565</c:v>
                </c:pt>
                <c:pt idx="11">
                  <c:v>97942</c:v>
                </c:pt>
                <c:pt idx="12">
                  <c:v>97377</c:v>
                </c:pt>
                <c:pt idx="13">
                  <c:v>93585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5920768"/>
        <c:axId val="247177128"/>
      </c:barChart>
      <c:catAx>
        <c:axId val="24592076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7177128"/>
        <c:crosses val="autoZero"/>
        <c:auto val="1"/>
        <c:lblAlgn val="ctr"/>
        <c:lblOffset val="100"/>
        <c:noMultiLvlLbl val="1"/>
      </c:catAx>
      <c:valAx>
        <c:axId val="247177128"/>
        <c:scaling>
          <c:orientation val="minMax"/>
          <c:max val="120000"/>
          <c:min val="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2459207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741550195186503E-2"/>
          <c:y val="3.8654620001842804E-2"/>
          <c:w val="0.96973881828643205"/>
          <c:h val="0.87982535969963949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rgbClr val="0F6FC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'Venda&amp;Estoque'!$A$2:$A$15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'Venda&amp;Estoque'!$B$2:$B$15</c:f>
              <c:numCache>
                <c:formatCode>0%</c:formatCode>
                <c:ptCount val="14"/>
                <c:pt idx="0">
                  <c:v>8.1923780337106428E-2</c:v>
                </c:pt>
                <c:pt idx="1">
                  <c:v>9.4430302413196207E-2</c:v>
                </c:pt>
                <c:pt idx="2">
                  <c:v>0.10678927802778321</c:v>
                </c:pt>
                <c:pt idx="3">
                  <c:v>8.6237240408306937E-2</c:v>
                </c:pt>
                <c:pt idx="4">
                  <c:v>0.11815363417154667</c:v>
                </c:pt>
                <c:pt idx="5">
                  <c:v>9.7454117224378994E-2</c:v>
                </c:pt>
                <c:pt idx="6">
                  <c:v>8.9630080085754626E-2</c:v>
                </c:pt>
                <c:pt idx="7">
                  <c:v>0.10531656739466137</c:v>
                </c:pt>
                <c:pt idx="8">
                  <c:v>0.10221658082180285</c:v>
                </c:pt>
                <c:pt idx="9">
                  <c:v>9.5683430010438969E-2</c:v>
                </c:pt>
                <c:pt idx="10">
                  <c:v>9.7099335602009396E-2</c:v>
                </c:pt>
                <c:pt idx="11">
                  <c:v>0.11381225623328092</c:v>
                </c:pt>
                <c:pt idx="12">
                  <c:v>6.6319562114256964E-2</c:v>
                </c:pt>
                <c:pt idx="13">
                  <c:v>8.029064486830155E-2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173992"/>
        <c:axId val="247179480"/>
      </c:lineChart>
      <c:dateAx>
        <c:axId val="24717399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7179480"/>
        <c:crosses val="autoZero"/>
        <c:auto val="1"/>
        <c:lblOffset val="100"/>
        <c:baseTimeUnit val="months"/>
      </c:dateAx>
      <c:valAx>
        <c:axId val="24717948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1739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'Distrato&amp;Entregas'!$A$4:$A$15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'Distrato&amp;Entregas'!$B$4:$B$15</c:f>
              <c:numCache>
                <c:formatCode>0%</c:formatCode>
                <c:ptCount val="12"/>
                <c:pt idx="0">
                  <c:v>0.1991801659423153</c:v>
                </c:pt>
                <c:pt idx="1">
                  <c:v>0.21171673167519375</c:v>
                </c:pt>
                <c:pt idx="2">
                  <c:v>0.30289614462276332</c:v>
                </c:pt>
                <c:pt idx="3">
                  <c:v>0.34118160017440591</c:v>
                </c:pt>
                <c:pt idx="4">
                  <c:v>0.35701068690759413</c:v>
                </c:pt>
                <c:pt idx="5">
                  <c:v>0.3074337899543379</c:v>
                </c:pt>
                <c:pt idx="6">
                  <c:v>0.22883253958038358</c:v>
                </c:pt>
                <c:pt idx="7">
                  <c:v>0.19526068533529845</c:v>
                </c:pt>
                <c:pt idx="8">
                  <c:v>0.17799961929739219</c:v>
                </c:pt>
                <c:pt idx="9">
                  <c:v>0.17142742356675103</c:v>
                </c:pt>
                <c:pt idx="10">
                  <c:v>0.1979413917788771</c:v>
                </c:pt>
                <c:pt idx="11">
                  <c:v>0.21032854564782083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176736"/>
        <c:axId val="247174384"/>
      </c:lineChart>
      <c:dateAx>
        <c:axId val="2471767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7174384"/>
        <c:crosses val="autoZero"/>
        <c:auto val="1"/>
        <c:lblOffset val="100"/>
        <c:baseTimeUnit val="months"/>
      </c:dateAx>
      <c:valAx>
        <c:axId val="24717438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1767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'Distrato&amp;Estoques'!$A$4:$A$15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'Distrato&amp;Estoques'!$B$4:$B$15</c:f>
              <c:numCache>
                <c:formatCode>#,#00%</c:formatCode>
                <c:ptCount val="12"/>
                <c:pt idx="0">
                  <c:v>2.6745362004078451E-2</c:v>
                </c:pt>
                <c:pt idx="1">
                  <c:v>2.7875877478198523E-2</c:v>
                </c:pt>
                <c:pt idx="2">
                  <c:v>3.2800966849449158E-2</c:v>
                </c:pt>
                <c:pt idx="3">
                  <c:v>3.1474367998712872E-2</c:v>
                </c:pt>
                <c:pt idx="4">
                  <c:v>3.1947391897919737E-2</c:v>
                </c:pt>
                <c:pt idx="5">
                  <c:v>2.9234200123661777E-2</c:v>
                </c:pt>
                <c:pt idx="6">
                  <c:v>3.1409006105834462E-2</c:v>
                </c:pt>
                <c:pt idx="7">
                  <c:v>3.0400705609018027E-2</c:v>
                </c:pt>
                <c:pt idx="8">
                  <c:v>2.9970122465840257E-2</c:v>
                </c:pt>
                <c:pt idx="9">
                  <c:v>3.010993973778173E-2</c:v>
                </c:pt>
                <c:pt idx="10">
                  <c:v>3.0995123035667142E-2</c:v>
                </c:pt>
                <c:pt idx="11">
                  <c:v>2.9449228809569961E-2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179872"/>
        <c:axId val="247177520"/>
      </c:lineChart>
      <c:dateAx>
        <c:axId val="24717987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7177520"/>
        <c:crosses val="autoZero"/>
        <c:auto val="1"/>
        <c:lblOffset val="100"/>
        <c:baseTimeUnit val="months"/>
      </c:dateAx>
      <c:valAx>
        <c:axId val="247177520"/>
        <c:scaling>
          <c:orientation val="minMax"/>
          <c:max val="5.000000000000001E-2"/>
          <c:min val="2.0000000000000004E-2"/>
        </c:scaling>
        <c:delete val="1"/>
        <c:axPos val="l"/>
        <c:numFmt formatCode="#,#00%" sourceLinked="1"/>
        <c:majorTickMark val="out"/>
        <c:minorTickMark val="none"/>
        <c:tickLblPos val="nextTo"/>
        <c:crossAx val="247179872"/>
        <c:crosses val="autoZero"/>
        <c:crossBetween val="between"/>
        <c:majorUnit val="1.0000000000000002E-2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634303224370903E-3"/>
          <c:y val="4.08014491085891E-2"/>
          <c:w val="0.97205361408642821"/>
          <c:h val="0.8754323288836291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'SAP&amp;Credor'!$A$2:$A$15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'SAP&amp;Credor'!$B$2:$B$15</c:f>
              <c:numCache>
                <c:formatCode>0%</c:formatCode>
                <c:ptCount val="14"/>
                <c:pt idx="0">
                  <c:v>0.12297095936766571</c:v>
                </c:pt>
                <c:pt idx="1">
                  <c:v>0.12051823113167442</c:v>
                </c:pt>
                <c:pt idx="2">
                  <c:v>0.14153462021225521</c:v>
                </c:pt>
                <c:pt idx="3">
                  <c:v>0.12493172325058735</c:v>
                </c:pt>
                <c:pt idx="4">
                  <c:v>0.15731799247710632</c:v>
                </c:pt>
                <c:pt idx="5">
                  <c:v>0.10875359882662357</c:v>
                </c:pt>
                <c:pt idx="6">
                  <c:v>0.10666722792443518</c:v>
                </c:pt>
                <c:pt idx="7">
                  <c:v>0.10229238139658446</c:v>
                </c:pt>
                <c:pt idx="8">
                  <c:v>0.10079579169921854</c:v>
                </c:pt>
                <c:pt idx="9">
                  <c:v>0.10320052401563912</c:v>
                </c:pt>
                <c:pt idx="10">
                  <c:v>9.9978038006881792E-2</c:v>
                </c:pt>
                <c:pt idx="11">
                  <c:v>0.12024902382818971</c:v>
                </c:pt>
                <c:pt idx="12">
                  <c:v>0.13356571774570111</c:v>
                </c:pt>
                <c:pt idx="13">
                  <c:v>9.6862238520327729E-2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172816"/>
        <c:axId val="247178696"/>
      </c:lineChart>
      <c:dateAx>
        <c:axId val="2471728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7178696"/>
        <c:crosses val="autoZero"/>
        <c:auto val="1"/>
        <c:lblOffset val="100"/>
        <c:baseTimeUnit val="months"/>
      </c:dateAx>
      <c:valAx>
        <c:axId val="247178696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1728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7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2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62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2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63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34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1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9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7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2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3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71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17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28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411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1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6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25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3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08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4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78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3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32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09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8915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6.emf"/><Relationship Id="rId3" Type="http://schemas.openxmlformats.org/officeDocument/2006/relationships/tags" Target="../tags/tag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1.bin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5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4.jpe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amara.leg.br/atividade-legislativa/webcamara/arquivos/recentes/videoArquivo?codSessao=52338#videoTitul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21/5/2015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3874"/>
            <a:ext cx="7397750" cy="6288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19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19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Piloto Cyrela Itaú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19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5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Funding,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Crédito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9:30h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10:45h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5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840760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– Poupança – Curva dos 30 anos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cxnSp>
        <p:nvCxnSpPr>
          <p:cNvPr id="38" name="Conector reto 37"/>
          <p:cNvCxnSpPr/>
          <p:nvPr>
            <p:custDataLst>
              <p:tags r:id="rId2"/>
            </p:custDataLst>
          </p:nvPr>
        </p:nvCxnSpPr>
        <p:spPr bwMode="auto">
          <a:xfrm flipV="1">
            <a:off x="657225" y="3200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>
            <p:custDataLst>
              <p:tags r:id="rId3"/>
            </p:custDataLst>
          </p:nvPr>
        </p:nvCxnSpPr>
        <p:spPr bwMode="auto">
          <a:xfrm>
            <a:off x="5414963" y="3200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>
            <p:custDataLst>
              <p:tags r:id="rId4"/>
            </p:custDataLst>
          </p:nvPr>
        </p:nvCxnSpPr>
        <p:spPr bwMode="auto">
          <a:xfrm>
            <a:off x="657225" y="3200400"/>
            <a:ext cx="47577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Texto 6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69900" y="4448175"/>
            <a:ext cx="374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7237A2-2A5B-4DD7-A3EA-18ACC67628FD}" type="datetime'''''''''''''1''''''''''''''''9''''''''8''''''''''''''''''''0'">
              <a:rPr lang="en-US" sz="1400" b="1"/>
              <a:pPr/>
              <a:t>1980</a:t>
            </a:fld>
            <a:endParaRPr lang="pt-BR" sz="1400" b="1" dirty="0">
              <a:sym typeface="+mn-lt"/>
            </a:endParaRPr>
          </a:p>
        </p:txBody>
      </p:sp>
      <p:sp>
        <p:nvSpPr>
          <p:cNvPr id="42" name="Espaço Reservado para Texto 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31863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FA1BE68-FA95-48F1-BB3A-C8886C5C39C0}" type="datetime'''''8''''''''''''1'' ''''''''''''''''''''''- ''''''8''''''''5'">
              <a:rPr lang="en-US" sz="1400" b="1"/>
              <a:pPr/>
              <a:t>81 - 85</a:t>
            </a:fld>
            <a:endParaRPr lang="pt-BR" sz="1400" b="1" dirty="0">
              <a:sym typeface="+mn-lt"/>
            </a:endParaRPr>
          </a:p>
        </p:txBody>
      </p:sp>
      <p:sp>
        <p:nvSpPr>
          <p:cNvPr id="43" name="Espaço Reservado para Texto 15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60500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02F14-DD21-43C0-9018-4A6317356D64}" type="datetime'''''''''''8''''''''''''6 ''''''''''''-'''''''''''''''''''' 90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86 - 90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4" name="Espaço Reservado para Texto 1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39A0FE-A20E-438D-B636-9DE69EC6F4D1}" type="datetime'''9''''''''''''''''''''''''1'''''' ''''-'''' ''9''''5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91 - 95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5" name="Espaço Reservado para Texto 17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517775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F87C63-9766-4416-9B7B-5D71004C8952}" type="datetime'9''6 ''''''''''''''''-'''' 0''''0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96 - 00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6" name="Espaço Reservado para Texto 23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46763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61FA59-B8CD-4FDF-9ECE-963A02EB1B81}" type="datetime'1''''0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7" name="Espaço Reservado para Texto 20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06888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D3A45A-BCF0-44AA-AEFB-4CECE9C9B0AB}" type="datetime'7''''''''''''''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8" name="Espaço Reservado para Texto 19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78250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18772D-76DC-4F9E-9380-DAFF5A8D2624}" type="datetime'''''''''''''''''''6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9" name="Espaço Reservado para Texto 18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046413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8E620-7FCE-4D60-B001-F8E18E2B7BED}" type="datetime'''''''''0''''''''''''''''''''''1'''''''' ''- ''''''''''''05'''">
              <a:rPr lang="en-US" sz="1400" b="1"/>
              <a:pPr/>
              <a:t>01 - 05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0" name="Espaço Reservado para Texto 2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64163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B6CEC5-733A-41BC-AB6C-BD8F1830B2F5}" type="datetime'''9''''''''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1" name="Espaço Reservado para Texto 21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835525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AC1179-CAEF-4ACD-8EAB-286EA5F1DE7F}" type="datetime'''''''''''8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2" name="Espaço Reservado para Texto 24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375400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BBD1625-1D62-4ADD-BEAC-AB68F2F52E76}" type="datetime'''''''''''''''1''''1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3" name="Espaço Reservado para Texto 27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961313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A988E-3619-477F-B1FA-6AD9DBD6AA74}" type="datetime'''1''''4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4" name="Espaço Reservado para Texto 25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904038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6B6CED-4D43-4AE6-838C-01183BAAEDC2}" type="datetime'''''''''''1''''''''''''''2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5" name="Espaço Reservado para Texto 26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432675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C3B9C7-137A-47E3-9B90-E3E96F4B6A63}" type="datetime'1''''''''''''''''''''''''3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67544" y="908720"/>
            <a:ext cx="761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 estabilidade e o crescimento contínuo são muito necessários para o setor e para o país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001963" y="2520082"/>
            <a:ext cx="5458469" cy="238702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4355976" y="5255166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Estabilização da moeda;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Juros mais baixos e condições de crédito;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Crescimento da classe média;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Pleno emprego / crescimento de renda;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Programa habitacional do governo.</a:t>
            </a:r>
            <a:endParaRPr lang="pt-BR" sz="140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4300563" y="4869160"/>
            <a:ext cx="0" cy="1188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373898" y="4839974"/>
            <a:ext cx="215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Fonte:</a:t>
            </a:r>
          </a:p>
          <a:p>
            <a:r>
              <a:rPr lang="pt-BR" sz="1050" b="1" dirty="0" smtClean="0"/>
              <a:t>ABECIP, CEF E CDIC.</a:t>
            </a:r>
            <a:endParaRPr lang="pt-BR" sz="105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195736" y="2828428"/>
            <a:ext cx="793750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30 anos</a:t>
            </a:r>
            <a:endParaRPr lang="pt-BR" sz="1400" b="1" dirty="0"/>
          </a:p>
        </p:txBody>
      </p:sp>
      <p:graphicFrame>
        <p:nvGraphicFramePr>
          <p:cNvPr id="88" name="Objeto 87"/>
          <p:cNvGraphicFramePr>
            <a:graphicFrameLocks/>
          </p:cNvGraphicFramePr>
          <p:nvPr>
            <p:custDataLst>
              <p:tags r:id="rId20"/>
            </p:custDataLst>
            <p:extLst/>
          </p:nvPr>
        </p:nvGraphicFramePr>
        <p:xfrm>
          <a:off x="287972" y="2708920"/>
          <a:ext cx="8172460" cy="184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Gráfico" r:id="rId25" imgW="8172629" imgH="1571752" progId="MSGraph.Chart.8">
                  <p:embed followColorScheme="full"/>
                </p:oleObj>
              </mc:Choice>
              <mc:Fallback>
                <p:oleObj name="Gráfico" r:id="rId25" imgW="8172629" imgH="157175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7972" y="2708920"/>
                        <a:ext cx="8172460" cy="184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CaixaDeTexto 88"/>
          <p:cNvSpPr txBox="1"/>
          <p:nvPr/>
        </p:nvSpPr>
        <p:spPr>
          <a:xfrm rot="16200000">
            <a:off x="-1080657" y="3465034"/>
            <a:ext cx="2630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err="1" smtClean="0"/>
              <a:t>Unids</a:t>
            </a:r>
            <a:r>
              <a:rPr lang="pt-BR" sz="1050" b="1" dirty="0" smtClean="0"/>
              <a:t> Financiadas (SBPE + FGTS) - Milhares</a:t>
            </a:r>
            <a:endParaRPr lang="pt-BR" sz="1050" dirty="0"/>
          </a:p>
        </p:txBody>
      </p:sp>
      <p:sp>
        <p:nvSpPr>
          <p:cNvPr id="3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– Poupança e </a:t>
            </a:r>
            <a:r>
              <a:rPr lang="pt-BR" dirty="0" err="1" smtClean="0"/>
              <a:t>LCIs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688066"/>
            <a:ext cx="88569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O </a:t>
            </a:r>
            <a:r>
              <a:rPr lang="pt-BR" sz="1700" i="1" dirty="0" err="1">
                <a:latin typeface="+mj-lt"/>
              </a:rPr>
              <a:t>Funding</a:t>
            </a:r>
            <a:r>
              <a:rPr lang="pt-BR" sz="1700" dirty="0">
                <a:latin typeface="+mj-lt"/>
              </a:rPr>
              <a:t> de longo prazo para o financiamento das empresas e dos compradores </a:t>
            </a:r>
            <a:r>
              <a:rPr lang="pt-BR" sz="1700" dirty="0" smtClean="0">
                <a:latin typeface="+mj-lt"/>
              </a:rPr>
              <a:t>é crucial</a:t>
            </a:r>
            <a:endParaRPr lang="pt-B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+mj-lt"/>
              </a:rPr>
              <a:t>LIGs</a:t>
            </a:r>
            <a:r>
              <a:rPr lang="pt-BR" sz="1700" dirty="0" smtClean="0">
                <a:latin typeface="+mj-lt"/>
              </a:rPr>
              <a:t> podem representar solução para o médio e longo prazo</a:t>
            </a:r>
            <a:endParaRPr lang="pt-B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No SFH, Bancos já indicam exigibilidade cumprida e limitação nas operações</a:t>
            </a:r>
          </a:p>
          <a:p>
            <a:endParaRPr lang="pt-BR" sz="1700" dirty="0" smtClean="0">
              <a:latin typeface="+mj-lt"/>
            </a:endParaRPr>
          </a:p>
          <a:p>
            <a:r>
              <a:rPr lang="pt-BR" sz="1700" dirty="0" smtClean="0">
                <a:latin typeface="+mj-lt"/>
              </a:rPr>
              <a:t>Necessidades neste momento: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+mj-lt"/>
              </a:rPr>
              <a:t>Redução para 10% no depósito compulsório da Caderneta de Poupança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+mj-lt"/>
              </a:rPr>
              <a:t>LCIs</a:t>
            </a:r>
            <a:r>
              <a:rPr lang="pt-BR" sz="1700" b="1" dirty="0" smtClean="0">
                <a:latin typeface="+mj-lt"/>
              </a:rPr>
              <a:t>: manutenção da isenção </a:t>
            </a:r>
            <a:r>
              <a:rPr lang="pt-BR" sz="1700" b="1" dirty="0" err="1" smtClean="0">
                <a:latin typeface="+mj-lt"/>
              </a:rPr>
              <a:t>fical</a:t>
            </a:r>
            <a:r>
              <a:rPr lang="pt-BR" sz="1700" b="1" dirty="0" smtClean="0">
                <a:latin typeface="+mj-lt"/>
              </a:rPr>
              <a:t> para PF com garantia de uso para financiamentos imobiliários (MF – abril15)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3140968"/>
            <a:ext cx="6624736" cy="3731173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JK/França/ RV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aixaDeTexto 12"/>
          <p:cNvSpPr txBox="1"/>
          <p:nvPr/>
        </p:nvSpPr>
        <p:spPr>
          <a:xfrm>
            <a:off x="323528" y="620688"/>
            <a:ext cx="7992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b="1" dirty="0">
                <a:latin typeface="BlissL" panose="02000506030000020004" pitchFamily="2" charset="0"/>
                <a:cs typeface="Arial" charset="0"/>
              </a:rPr>
              <a:t>Pressão organizada pela redução no </a:t>
            </a:r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Compulsório</a:t>
            </a:r>
            <a:endParaRPr lang="pt-BR" sz="1700" b="1" dirty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Foco no Planejamento, com apoio em Fazenda e Banco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Documento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inicial redigido – verificar dados do estudo FGV 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Termômetro com Sérgio Odilon, </a:t>
            </a:r>
            <a:r>
              <a:rPr lang="pt-BR" sz="1700" dirty="0" err="1" smtClean="0">
                <a:latin typeface="BlissL" panose="02000506030000020004" pitchFamily="2" charset="0"/>
                <a:cs typeface="Arial" charset="0"/>
              </a:rPr>
              <a:t>ex-BACEN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Agendamentos – Planejamento, Banco Central</a:t>
            </a:r>
          </a:p>
          <a:p>
            <a:pPr lvl="1"/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endParaRPr lang="pt-BR" sz="1700" b="1" dirty="0" smtClean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Projeto de </a:t>
            </a:r>
            <a:r>
              <a:rPr lang="pt-BR" sz="1700" b="1" i="1" dirty="0" err="1" smtClean="0">
                <a:latin typeface="BlissL" panose="02000506030000020004" pitchFamily="2" charset="0"/>
                <a:cs typeface="Arial" charset="0"/>
              </a:rPr>
              <a:t>Funding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Recursos FGTS e outros – possibilidade de alavancagem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Contatos e propostas – Gustavo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Loyola (França)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e Nélson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Machado (Jairo)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Definição de nossa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Repensar estrutura de crédito imobiliário no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 smtClean="0">
                <a:latin typeface="BlissL" panose="02000506030000020004" pitchFamily="2" charset="0"/>
                <a:cs typeface="Arial" charset="0"/>
              </a:rPr>
              <a:t>Fase out 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Poupança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Dedutibilidade dos juros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>
                <a:latin typeface="BlissL" panose="02000506030000020004" pitchFamily="2" charset="0"/>
                <a:cs typeface="Arial" charset="0"/>
              </a:rPr>
              <a:t>A questão do FGTS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Acesso a Eduardo Cunha - 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GT com Jairo, Rodrigo, Ronaldo e Rubens – reuniões 3as- feiras para discutir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Economista + Consultoria para apoio – Nelson Machado, LCA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Propostas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a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serem obtidas por Jairo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Verificação de enquadramento no orçamento e medidas para aprovação</a:t>
            </a:r>
          </a:p>
          <a:p>
            <a:pPr lvl="1"/>
            <a:endParaRPr lang="pt-BR" sz="1700" dirty="0">
              <a:latin typeface="BlissL" panose="02000506030000020004" pitchFamily="2" charset="0"/>
              <a:cs typeface="Arial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Bancos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</a:t>
            </a:r>
            <a:r>
              <a:rPr lang="pt-BR" sz="1700" dirty="0">
                <a:latin typeface="BlissL" panose="02000506030000020004" pitchFamily="2" charset="0"/>
              </a:rPr>
              <a:t>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Desembolsos no final do dia, sem aplicação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Santander – agendamento de próxima reunião em curso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Itaú – 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Bradesco – próxima reunião em 3/02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BB – reunião recente – acompanhamento para avanços. Próxima dia 5/02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Caixa </a:t>
            </a:r>
            <a:r>
              <a:rPr lang="pt-BR" sz="1700" dirty="0" smtClean="0">
                <a:latin typeface="BlissL" panose="02000506030000020004" pitchFamily="2" charset="0"/>
              </a:rPr>
              <a:t>– reuniões </a:t>
            </a:r>
            <a:r>
              <a:rPr lang="pt-BR" sz="1700" dirty="0">
                <a:latin typeface="BlissL" panose="02000506030000020004" pitchFamily="2" charset="0"/>
              </a:rPr>
              <a:t>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de relatório: GT Tenda, MRV, Rossi,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Tecnisa – enviada à Caixa, que agendará reunião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Caixa e BB – </a:t>
            </a:r>
            <a:r>
              <a:rPr lang="pt-BR" sz="1700" dirty="0" err="1" smtClean="0">
                <a:latin typeface="BlissL" panose="02000506030000020004" pitchFamily="2" charset="0"/>
              </a:rPr>
              <a:t>co-obrigação</a:t>
            </a:r>
            <a:r>
              <a:rPr lang="pt-BR" sz="1700" dirty="0" smtClean="0">
                <a:latin typeface="BlissL" panose="02000506030000020004" pitchFamily="2" charset="0"/>
              </a:rPr>
              <a:t> juros – comunicar adequadamente clientes, cobrá-los por &gt;=90 dias – </a:t>
            </a:r>
            <a:r>
              <a:rPr lang="pt-BR" sz="1700" dirty="0" err="1" smtClean="0">
                <a:latin typeface="BlissL" panose="02000506030000020004" pitchFamily="2" charset="0"/>
              </a:rPr>
              <a:t>ve</a:t>
            </a:r>
            <a:r>
              <a:rPr lang="pt-BR" sz="1700" dirty="0" smtClean="0">
                <a:latin typeface="BlissL" panose="02000506030000020004" pitchFamily="2" charset="0"/>
              </a:rPr>
              <a:t> anexo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Prefeituras de S. Paulo, </a:t>
            </a:r>
            <a:r>
              <a:rPr lang="pt-BR" sz="1700" b="1" dirty="0" smtClean="0">
                <a:latin typeface="BlissL" panose="02000506030000020004" pitchFamily="2" charset="0"/>
              </a:rPr>
              <a:t>RJ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ITBI, IPTU – bases, cobrança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Viabilização de </a:t>
            </a:r>
            <a:r>
              <a:rPr lang="pt-BR" sz="1700" dirty="0" err="1">
                <a:latin typeface="BlissL" panose="02000506030000020004" pitchFamily="2" charset="0"/>
              </a:rPr>
              <a:t>PPPs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23987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1628800"/>
            <a:ext cx="8111876" cy="354968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setor: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FIPE 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10:45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11h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72360"/>
              </p:ext>
            </p:extLst>
          </p:nvPr>
        </p:nvGraphicFramePr>
        <p:xfrm>
          <a:off x="395536" y="764700"/>
          <a:ext cx="8280919" cy="5616630"/>
        </p:xfrm>
        <a:graphic>
          <a:graphicData uri="http://schemas.openxmlformats.org/drawingml/2006/table">
            <a:tbl>
              <a:tblPr/>
              <a:tblGrid>
                <a:gridCol w="1370536"/>
                <a:gridCol w="1702349"/>
                <a:gridCol w="5208034"/>
              </a:tblGrid>
              <a:tr h="1810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 (mas há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inconsistências 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nos dados)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 (mas enviou dados agregados e incompletos)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2015, fevereiro de 2015, março de 2015 e dados agregados de abril de 2014 a dezembro de 2014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e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janeiro, fevereiro e março de 2015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resposta.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885" marR="6885" marT="6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14/04/2015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2279931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 – </a:t>
            </a:r>
            <a:r>
              <a:rPr lang="pt-BR" sz="2400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/2015 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 contêm informações de até 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 empresas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8166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2407393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3881" y="372115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responsável pelo envio dos dados para a Fipe também irá receber todos os indicadores e dados de mercado consolidados em Excel</a:t>
            </a:r>
          </a:p>
        </p:txBody>
      </p:sp>
      <p:sp>
        <p:nvSpPr>
          <p:cNvPr id="9" name="Elipse 8"/>
          <p:cNvSpPr/>
          <p:nvPr/>
        </p:nvSpPr>
        <p:spPr>
          <a:xfrm>
            <a:off x="1258262" y="3848612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8423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86798" y="6362700"/>
            <a:ext cx="308345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83771" y="1190730"/>
          <a:ext cx="8044544" cy="456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1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bilhões)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890954" y="1138011"/>
          <a:ext cx="7946571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74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3176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354623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178354"/>
          <a:ext cx="7980903" cy="4569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5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3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bilhões)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2" y="6362700"/>
            <a:ext cx="331791" cy="372208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890953" y="1211262"/>
          <a:ext cx="7946571" cy="456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Total de unidades ofertadas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205293"/>
          <a:ext cx="7980903" cy="4596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55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5368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Vendas/Oferta (unidades)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058397" y="5213541"/>
          <a:ext cx="1983741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74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</a:rPr>
                        <a:t>Média últimos 12 meses: 10%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890954" y="903514"/>
          <a:ext cx="7973912" cy="3929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8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5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003298" y="5190155"/>
          <a:ext cx="3013529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529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</a:rPr>
                        <a:t>últimos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12 meses: 24%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867508" y="1115367"/>
          <a:ext cx="8004349" cy="381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914400" y="584013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22814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4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/Oferta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069451" y="5230845"/>
          <a:ext cx="2577263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263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</a:rPr>
                        <a:t>últimos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12 meses</a:t>
                      </a:r>
                      <a:r>
                        <a:rPr lang="pt-BR" sz="1100" b="0" u="none" strike="noStrike" dirty="0" smtClean="0">
                          <a:effectLst/>
                        </a:rPr>
                        <a:t>: 3,0%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914400" y="1077156"/>
          <a:ext cx="7992625" cy="382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39680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65" y="497571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dirty="0" smtClean="0"/>
              <a:t>Taxa de Inadimplência 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</a:t>
            </a:r>
            <a:r>
              <a:rPr lang="pt-BR" sz="1800" b="0" dirty="0"/>
              <a:t>em atraso </a:t>
            </a:r>
            <a:r>
              <a:rPr lang="pt-BR" sz="1800" b="0" dirty="0" smtClean="0"/>
              <a:t>potencial (R$)/</a:t>
            </a:r>
            <a:r>
              <a:rPr lang="pt-BR" sz="1800" b="0" dirty="0"/>
              <a:t>Saldo </a:t>
            </a:r>
            <a:r>
              <a:rPr lang="pt-BR" sz="1800" b="0" dirty="0" smtClean="0"/>
              <a:t>credor (R$)]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004135" y="5246199"/>
          <a:ext cx="1986085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471"/>
                <a:gridCol w="809614"/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</a:rPr>
                        <a:t>: 12%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/>
          </p:nvPr>
        </p:nvGraphicFramePr>
        <p:xfrm>
          <a:off x="914400" y="1104502"/>
          <a:ext cx="7979229" cy="384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Três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27170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7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</a:t>
            </a:r>
            <a:r>
              <a:rPr lang="pt-BR" sz="1700" dirty="0">
                <a:latin typeface="BlissL" panose="02000506030000020004" pitchFamily="2" charset="0"/>
              </a:rPr>
              <a:t> – 9</a:t>
            </a:r>
            <a:r>
              <a:rPr lang="pt-BR" sz="1700" dirty="0" smtClean="0">
                <a:latin typeface="BlissL" panose="02000506030000020004" pitchFamily="2" charset="0"/>
              </a:rPr>
              <a:t>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 9:30h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IFRS, SGA, Registros,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Discussão sobre </a:t>
            </a:r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>
                <a:latin typeface="BlissL" panose="02000506030000020004" pitchFamily="2" charset="0"/>
              </a:rPr>
              <a:t>9</a:t>
            </a:r>
            <a:r>
              <a:rPr lang="pt-BR" sz="1700" dirty="0" smtClean="0">
                <a:latin typeface="BlissL" panose="02000506030000020004" pitchFamily="2" charset="0"/>
              </a:rPr>
              <a:t>:30h às 10:30h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Exigibilidade, Mapa 4, Enquadramento, FGTS,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Informações </a:t>
            </a:r>
            <a:r>
              <a:rPr lang="pt-BR" sz="1700" b="1" dirty="0">
                <a:latin typeface="BlissL" panose="02000506030000020004" pitchFamily="2" charset="0"/>
              </a:rPr>
              <a:t>FIPE – apresentação de relatório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10:30h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11h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</a:t>
            </a: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IFRS, Modelo de 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Adequação 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23/4 – Gafisa, MRV, Rossi, HM, </a:t>
            </a:r>
            <a:r>
              <a:rPr lang="pt-BR" sz="1700" dirty="0" err="1">
                <a:latin typeface="BlissL" panose="02000506030000020004" pitchFamily="2" charset="0"/>
              </a:rPr>
              <a:t>Rodobens</a:t>
            </a:r>
            <a:r>
              <a:rPr lang="pt-BR" sz="1700" dirty="0">
                <a:latin typeface="BlissL" panose="02000506030000020004" pitchFamily="2" charset="0"/>
              </a:rPr>
              <a:t>, Brookfield, Direcional, Odebrecht, </a:t>
            </a:r>
            <a:r>
              <a:rPr lang="pt-BR" sz="1700" dirty="0" err="1">
                <a:latin typeface="BlissL" panose="02000506030000020004" pitchFamily="2" charset="0"/>
              </a:rPr>
              <a:t>Yuny</a:t>
            </a:r>
            <a:r>
              <a:rPr lang="pt-BR" sz="1700" dirty="0">
                <a:latin typeface="BlissL" panose="02000506030000020004" pitchFamily="2" charset="0"/>
              </a:rPr>
              <a:t>, Trisul, Cury,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Preferência: IFRS com reconhecimento das receitas ao longo do tempo, desde que sem risco de ressalvas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Evento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PWC  e posterior reunião para alinhamento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Ibracon</a:t>
            </a:r>
            <a:r>
              <a:rPr lang="pt-BR" sz="1700" dirty="0">
                <a:latin typeface="BlissL" panose="02000506030000020004" pitchFamily="2" charset="0"/>
              </a:rPr>
              <a:t> após evento 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Resgatar argumentação utilizada em 2008 (Parecer DGCGT Advogados)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Definir possível contratação de consultoria: Eliseu Martins (FEA-USP) ou José Carlos Marion (FEA-USP)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PMCMV3 - </a:t>
            </a:r>
            <a:r>
              <a:rPr lang="pt-BR" sz="1700" dirty="0">
                <a:latin typeface="BlissL" panose="02000506030000020004" pitchFamily="2" charset="0"/>
              </a:rPr>
              <a:t>Reuniões com Min. Planejamento, </a:t>
            </a:r>
            <a:r>
              <a:rPr lang="pt-BR" sz="1700" dirty="0" err="1">
                <a:latin typeface="BlissL" panose="02000506030000020004" pitchFamily="2" charset="0"/>
              </a:rPr>
              <a:t>Min.Cidades</a:t>
            </a:r>
            <a:r>
              <a:rPr lang="pt-BR" sz="1700" dirty="0">
                <a:latin typeface="BlissL" panose="02000506030000020004" pitchFamily="2" charset="0"/>
              </a:rPr>
              <a:t> e CEF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PMCMV2 – alinhamentos necessários – definição Min. Nelson nesta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1 FAR– pagamentos – definições esperadas para 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1 FGTS -  desenho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Projeto FGTS – Eduardo Cunha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SGA</a:t>
            </a:r>
            <a:r>
              <a:rPr lang="pt-BR" sz="1700" dirty="0">
                <a:latin typeface="BlissL" panose="02000506030000020004" pitchFamily="2" charset="0"/>
              </a:rPr>
              <a:t> – avanço com planilha e indicadores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>
                <a:latin typeface="BlissL" panose="02000506030000020004" pitchFamily="2" charset="0"/>
              </a:rPr>
              <a:t>Back office </a:t>
            </a:r>
            <a:r>
              <a:rPr lang="pt-BR" sz="1700" dirty="0">
                <a:latin typeface="BlissL" panose="02000506030000020004" pitchFamily="2" charset="0"/>
              </a:rPr>
              <a:t>– Contas a Pagar, Contas a Receber, Tesouraria, Repasse, Crédito, </a:t>
            </a:r>
            <a:r>
              <a:rPr lang="pt-BR" sz="1700" dirty="0" err="1">
                <a:latin typeface="BlissL" panose="02000506030000020004" pitchFamily="2" charset="0"/>
              </a:rPr>
              <a:t>Depto</a:t>
            </a:r>
            <a:r>
              <a:rPr lang="pt-BR" sz="1700" dirty="0">
                <a:latin typeface="BlissL" panose="02000506030000020004" pitchFamily="2" charset="0"/>
              </a:rPr>
              <a:t> Pessoal, RH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Grupo inicial - </a:t>
            </a:r>
            <a:r>
              <a:rPr lang="pt-BR" sz="1600" dirty="0" err="1">
                <a:latin typeface="BlissL" panose="02000506030000020004" pitchFamily="2" charset="0"/>
              </a:rPr>
              <a:t>Cyrela</a:t>
            </a:r>
            <a:r>
              <a:rPr lang="pt-BR" sz="1600" dirty="0">
                <a:latin typeface="BlissL" panose="02000506030000020004" pitchFamily="2" charset="0"/>
              </a:rPr>
              <a:t>, Rossi, Tecnisa, MRV, Cury – a ser estendido aos demais com formatação encaminhada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7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CETIP/ ARISP – OK – 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</a:t>
            </a:r>
            <a:r>
              <a:rPr lang="pt-BR" sz="1700" dirty="0" smtClean="0">
                <a:latin typeface="BlissL" panose="02000506030000020004" pitchFamily="2" charset="0"/>
              </a:rPr>
              <a:t>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Consulta Pública CNJ – início de 2015 - reações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Portal de Documentos </a:t>
            </a:r>
            <a:r>
              <a:rPr lang="pt-BR" sz="1700" dirty="0" smtClean="0">
                <a:latin typeface="BlissL" panose="02000506030000020004" pitchFamily="2" charset="0"/>
              </a:rPr>
              <a:t>– Luiz França (contatos também via MRV no início do ano)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 com vasta experiência no setor e investidor forte (50% JP Morgan)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registro eletrônico mais pontual, com pilotos em 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Disponibilização de empreendimentos para Pilotos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Registro Eletrônico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70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Audiência </a:t>
            </a:r>
            <a:r>
              <a:rPr lang="pt-BR" sz="1700" b="1" dirty="0">
                <a:latin typeface="BlissL" panose="02000506030000020004" pitchFamily="2" charset="0"/>
              </a:rPr>
              <a:t>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</a:t>
            </a:r>
            <a:r>
              <a:rPr lang="pt-BR" sz="1700" dirty="0" smtClean="0">
                <a:latin typeface="BlissL" panose="02000506030000020004" pitchFamily="2" charset="0"/>
              </a:rPr>
              <a:t>Dep. Ely Correia Filho – 13/5 – CII, </a:t>
            </a:r>
            <a:r>
              <a:rPr lang="pt-BR" sz="1700" dirty="0" err="1" smtClean="0">
                <a:latin typeface="BlissL" panose="02000506030000020004" pitchFamily="2" charset="0"/>
              </a:rPr>
              <a:t>Senacon</a:t>
            </a:r>
            <a:r>
              <a:rPr lang="pt-BR" sz="1700" dirty="0" smtClean="0">
                <a:latin typeface="BlissL" panose="02000506030000020004" pitchFamily="2" charset="0"/>
              </a:rPr>
              <a:t>, OAB (Marcelo </a:t>
            </a:r>
            <a:r>
              <a:rPr lang="pt-BR" sz="1700" dirty="0" err="1" smtClean="0">
                <a:latin typeface="BlissL" panose="02000506030000020004" pitchFamily="2" charset="0"/>
              </a:rPr>
              <a:t>Manhães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Cláusula de Tolerância – atraso de obras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Condomínio antes da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Direcionamento para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Contrato de Adesão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– venda casada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– PL 1220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Tratamento mais próximo de compradores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u="sng" dirty="0">
                <a:hlinkClick r:id="rId3"/>
              </a:rPr>
              <a:t>http://www2.camara.leg.br/atividade-legislativa/webcamara/arquivos/recentes/videoArquivo?codSessao=52338#videoTitulo</a:t>
            </a:r>
            <a:endParaRPr lang="pt-BR" sz="1600" dirty="0"/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comprador. Reunião </a:t>
            </a:r>
            <a:r>
              <a:rPr lang="pt-BR" sz="1700" dirty="0">
                <a:latin typeface="BlissL" panose="02000506030000020004" pitchFamily="2" charset="0"/>
              </a:rPr>
              <a:t>com o Deputado </a:t>
            </a:r>
            <a:r>
              <a:rPr lang="pt-BR" sz="17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 </a:t>
            </a:r>
            <a:r>
              <a:rPr lang="pt-BR" sz="1700" dirty="0">
                <a:latin typeface="BlissL" panose="02000506030000020004" pitchFamily="2" charset="0"/>
              </a:rPr>
              <a:t>e o equilíbrio na relação com o comprador são altamente desejáveis para todos.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e das devoluções, previstas no artigo 53 do </a:t>
            </a:r>
            <a:r>
              <a:rPr lang="pt-BR" sz="1700" dirty="0" smtClean="0">
                <a:latin typeface="BlissL" panose="02000506030000020004" pitchFamily="2" charset="0"/>
              </a:rPr>
              <a:t>CDC. Interdependência – incorporadora entrega, comprador pague e seja responsável </a:t>
            </a:r>
            <a:r>
              <a:rPr lang="pt-BR" sz="1700" dirty="0">
                <a:latin typeface="BlissL" panose="02000506030000020004" pitchFamily="2" charset="0"/>
              </a:rPr>
              <a:t>pela decisão de compra tomada.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Desistências por </a:t>
            </a:r>
            <a:r>
              <a:rPr lang="pt-BR" sz="1700" dirty="0">
                <a:latin typeface="BlissL" panose="02000506030000020004" pitchFamily="2" charset="0"/>
              </a:rPr>
              <a:t>conta de valorização inferior às expectativas </a:t>
            </a:r>
            <a:r>
              <a:rPr lang="pt-BR" sz="1700" dirty="0" smtClean="0">
                <a:latin typeface="BlissL" panose="02000506030000020004" pitchFamily="2" charset="0"/>
              </a:rPr>
              <a:t>iniciais prejudicam </a:t>
            </a:r>
            <a:r>
              <a:rPr lang="pt-BR" sz="1700" dirty="0">
                <a:latin typeface="BlissL" panose="02000506030000020004" pitchFamily="2" charset="0"/>
              </a:rPr>
              <a:t>o </a:t>
            </a:r>
            <a:r>
              <a:rPr lang="pt-BR" sz="1700" dirty="0" smtClean="0">
                <a:latin typeface="BlissL" panose="02000506030000020004" pitchFamily="2" charset="0"/>
              </a:rPr>
              <a:t>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– INADEC; retirado do PL 1220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7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Wqp6MTXkq0Bd7oteqHm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WY03Q4REGtgHdaAAxl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vciqj1wkOoTfToHkn2x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rfgWoJKEiBtdlvhqvm0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1rJmefl20yNC54h8OrM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V1batE1UqpoTFn8PDDS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F8s_xL8EChL7jyXfmqc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BXyrCNEEeu8u5nAZ7W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zjOIUYQkGyEqpCsyRRy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sKdWP5L0m3EqvWdXvd_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q3CzpO5UWYrLJNNgpG6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kBgckFRUq_.qCTZevP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KmtRz2uEqLG3fjbDnM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_nLcxnPE2FvvQRv9LY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5TflvFnEGqa5JbjrLP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o5_yh8fEOx7Cn8.r5O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uazaEimkegVwvE6Zkp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1zuPQLokSeYmLeUK7p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ONcBwe6UKiV37spyN2u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36534</TotalTime>
  <Words>1575</Words>
  <Application>Microsoft Office PowerPoint</Application>
  <PresentationFormat>Apresentação na tela (4:3)</PresentationFormat>
  <Paragraphs>394</Paragraphs>
  <Slides>29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3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Wingdings</vt:lpstr>
      <vt:lpstr>Tema do Office</vt:lpstr>
      <vt:lpstr>PM_on_target</vt:lpstr>
      <vt:lpstr>1_PM_on_target</vt:lpstr>
      <vt:lpstr>Gráfico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Atualizações </vt:lpstr>
      <vt:lpstr>Apresentação do PowerPoint</vt:lpstr>
      <vt:lpstr>Apresentação do PowerPoint</vt:lpstr>
      <vt:lpstr>Apresentação do PowerPoint</vt:lpstr>
      <vt:lpstr>Distratos - Piloto Cyrela Itaú </vt:lpstr>
      <vt:lpstr>Apresentação do PowerPoint</vt:lpstr>
      <vt:lpstr>Apresentação do PowerPoint</vt:lpstr>
      <vt:lpstr>Apresentação do PowerPoint</vt:lpstr>
      <vt:lpstr>Apresentação do PowerPoint</vt:lpstr>
      <vt:lpstr>Bancos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bilhões)</vt:lpstr>
      <vt:lpstr>Unidades Vendidas</vt:lpstr>
      <vt:lpstr>Valor das Vendas (R$ bilhões)</vt:lpstr>
      <vt:lpstr>Total de unidades ofertadas </vt:lpstr>
      <vt:lpstr>Vendas/Oferta (unidades)</vt:lpstr>
      <vt:lpstr>Distratos/Entregas (unidades) [Média móvel de 3 meses]</vt:lpstr>
      <vt:lpstr>Distratos/Oferta (unidades) [Média móvel de 3 meses]</vt:lpstr>
      <vt:lpstr> Taxa de Inadimplência  [Saldo em atraso potencial (R$)/Saldo credor (R$)]  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3202</cp:revision>
  <cp:lastPrinted>2014-08-22T11:18:02Z</cp:lastPrinted>
  <dcterms:created xsi:type="dcterms:W3CDTF">2009-08-13T21:08:28Z</dcterms:created>
  <dcterms:modified xsi:type="dcterms:W3CDTF">2015-05-21T12:00:23Z</dcterms:modified>
</cp:coreProperties>
</file>