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306" r:id="rId4"/>
    <p:sldId id="290" r:id="rId5"/>
    <p:sldId id="293" r:id="rId6"/>
    <p:sldId id="299" r:id="rId7"/>
    <p:sldId id="307" r:id="rId8"/>
    <p:sldId id="302" r:id="rId9"/>
    <p:sldId id="308" r:id="rId10"/>
    <p:sldId id="303" r:id="rId11"/>
    <p:sldId id="309" r:id="rId12"/>
    <p:sldId id="310" r:id="rId13"/>
    <p:sldId id="304" r:id="rId14"/>
    <p:sldId id="311" r:id="rId15"/>
    <p:sldId id="305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  <a:srgbClr val="00A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1" autoAdjust="0"/>
    <p:restoredTop sz="67808" autoAdjust="0"/>
  </p:normalViewPr>
  <p:slideViewPr>
    <p:cSldViewPr snapToGrid="0" snapToObjects="1">
      <p:cViewPr varScale="1">
        <p:scale>
          <a:sx n="50" d="100"/>
          <a:sy n="50" d="100"/>
        </p:scale>
        <p:origin x="-18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B02B-4313-4996-AC30-BC35AD68C743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54CC-71FC-4D6C-B579-A582FE9C1A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D1C4A-9CBC-41C2-B00C-25405D805D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2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charset="0"/>
              <a:buNone/>
            </a:pPr>
            <a:endParaRPr lang="en-US" sz="12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endParaRPr lang="en-US" sz="12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endParaRPr lang="en-US" sz="12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endParaRPr lang="en-US" sz="12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charset="0"/>
              <a:buNone/>
            </a:pPr>
            <a:endParaRPr lang="en-US" sz="12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54CC-71FC-4D6C-B579-A582FE9C1A11}" type="slidenum">
              <a:rPr lang="pt-BR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pt-BR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81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5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0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335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81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47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36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81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108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578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7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90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4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3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5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4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BC52-5865-4313-9C57-D3A01EBFCF26}" type="datetimeFigureOut">
              <a:rPr lang="pt-BR" smtClean="0"/>
              <a:t>09/06/15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E2EB-50CF-4393-82D1-1120CDEAC5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BC52-5865-4313-9C57-D3A01EBFCF2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09/06/15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E2EB-50CF-4393-82D1-1120CDEAC53A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5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cause_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556" y="4696831"/>
            <a:ext cx="8704885" cy="17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68552"/>
              </p:ext>
            </p:extLst>
          </p:nvPr>
        </p:nvGraphicFramePr>
        <p:xfrm>
          <a:off x="3445698" y="1645751"/>
          <a:ext cx="58095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Difusão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compartilhamento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soluções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urbanas</a:t>
                      </a:r>
                      <a:endParaRPr lang="en-US" sz="30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6" name="Right Arrow 15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81302"/>
              </p:ext>
            </p:extLst>
          </p:nvPr>
        </p:nvGraphicFramePr>
        <p:xfrm>
          <a:off x="273539" y="3381637"/>
          <a:ext cx="11620259" cy="2895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961328"/>
                <a:gridCol w="1481608"/>
                <a:gridCol w="1500850"/>
                <a:gridCol w="1676473"/>
              </a:tblGrid>
              <a:tr h="0">
                <a:tc>
                  <a:txBody>
                    <a:bodyPr/>
                    <a:lstStyle/>
                    <a:p>
                      <a:pPr algn="just"/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Abrainc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Empresas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C/M/P</a:t>
                      </a:r>
                      <a:r>
                        <a:rPr lang="en-US" sz="20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Prazo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Promoç</a:t>
                      </a:r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ão</a:t>
                      </a:r>
                      <a:r>
                        <a:rPr lang="en-US" sz="20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 da </a:t>
                      </a:r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participação</a:t>
                      </a:r>
                      <a:r>
                        <a:rPr lang="en-US" sz="20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 popular</a:t>
                      </a:r>
                    </a:p>
                    <a:p>
                      <a:pPr lvl="1" algn="just"/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Instituto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kern="12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Atuação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/CWB: </a:t>
                      </a:r>
                      <a:r>
                        <a:rPr lang="en-US" sz="1800" b="0" kern="12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índice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800" b="0" kern="12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engajamento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1800" b="0" kern="12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participação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kern="12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política</a:t>
                      </a:r>
                      <a:r>
                        <a:rPr lang="en-US" sz="1800" b="0" kern="1200" baseline="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The Economist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Think tank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sobre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urbanismo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Plano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relacionamenro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com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urbanistas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,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promoç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ão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eventos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,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prêmio</a:t>
                      </a:r>
                      <a:r>
                        <a:rPr lang="en-US" sz="16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6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urbanismo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Representaç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ão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regular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nos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debates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políticos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Definição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publicação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agenda de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mobilização</a:t>
                      </a:r>
                      <a:endParaRPr lang="en-US" sz="180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6370" y="3353972"/>
            <a:ext cx="11550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U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compromisso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 </a:t>
            </a:r>
            <a:r>
              <a:rPr lang="en-US" sz="28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melhores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projetos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para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dentro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para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fora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que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além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 </a:t>
            </a:r>
            <a:r>
              <a:rPr lang="en-US" sz="28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empreendimentos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excelência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se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tornem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marcos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de co-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construção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 de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integração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convivência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nas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cidades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por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meio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do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uso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de </a:t>
            </a:r>
            <a:r>
              <a:rPr lang="en-US" sz="28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melhores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tecnologias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soluções</a:t>
            </a:r>
            <a:r>
              <a:rPr lang="en-US" sz="28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sustentabilidade</a:t>
            </a:r>
            <a:r>
              <a:rPr lang="en-US" sz="28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.</a:t>
            </a:r>
            <a:endParaRPr lang="en-US" sz="28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7" name="Right Arrow 16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18139"/>
              </p:ext>
            </p:extLst>
          </p:nvPr>
        </p:nvGraphicFramePr>
        <p:xfrm>
          <a:off x="3444258" y="1645751"/>
          <a:ext cx="5830225" cy="110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225"/>
              </a:tblGrid>
              <a:tr h="110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Construções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dentro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b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</a:b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fora</a:t>
                      </a:r>
                      <a:endParaRPr lang="en-US" sz="3200" u="non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3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13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7" name="Right Arrow 16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99901"/>
              </p:ext>
            </p:extLst>
          </p:nvPr>
        </p:nvGraphicFramePr>
        <p:xfrm>
          <a:off x="3444258" y="1645751"/>
          <a:ext cx="5830225" cy="110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225"/>
              </a:tblGrid>
              <a:tr h="110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Construções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dentro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b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</a:b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fora</a:t>
                      </a:r>
                      <a:endParaRPr lang="en-US" sz="3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0718"/>
              </p:ext>
            </p:extLst>
          </p:nvPr>
        </p:nvGraphicFramePr>
        <p:xfrm>
          <a:off x="273539" y="3381637"/>
          <a:ext cx="11620259" cy="23774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961328"/>
                <a:gridCol w="1481608"/>
                <a:gridCol w="1500850"/>
                <a:gridCol w="1676473"/>
              </a:tblGrid>
              <a:tr h="0">
                <a:tc>
                  <a:txBody>
                    <a:bodyPr/>
                    <a:lstStyle/>
                    <a:p>
                      <a:pPr algn="just"/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Abrainc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Empresas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C/M/P</a:t>
                      </a:r>
                      <a:r>
                        <a:rPr lang="en-US" sz="20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Prazo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Padr</a:t>
                      </a:r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ões</a:t>
                      </a:r>
                      <a:r>
                        <a:rPr lang="en-US" sz="20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 de </a:t>
                      </a:r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edificação</a:t>
                      </a:r>
                      <a:r>
                        <a:rPr lang="en-US" sz="20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sustentável</a:t>
                      </a:r>
                      <a:endParaRPr lang="en-US" sz="2000" b="0" kern="1200" dirty="0" smtClean="0">
                        <a:solidFill>
                          <a:srgbClr val="FFFFFF"/>
                        </a:solidFill>
                        <a:latin typeface="DIN Alternate Bold"/>
                        <a:ea typeface="+mn-ea"/>
                        <a:cs typeface="DIN Alternate Bold"/>
                      </a:endParaRPr>
                    </a:p>
                    <a:p>
                      <a:pPr lvl="1" algn="just"/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Empresas</a:t>
                      </a:r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assinam</a:t>
                      </a:r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compromissos</a:t>
                      </a:r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adoção</a:t>
                      </a:r>
                      <a:r>
                        <a:rPr lang="en-US" sz="1800" b="0" kern="1200" dirty="0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padrões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Longo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Processo</a:t>
                      </a:r>
                      <a:r>
                        <a:rPr lang="en-US" sz="2000" baseline="0" dirty="0" smtClean="0"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2000" baseline="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consulta</a:t>
                      </a:r>
                      <a:r>
                        <a:rPr lang="en-US" sz="2000" baseline="0" dirty="0" smtClean="0">
                          <a:latin typeface="DIN Alternate Bold"/>
                          <a:cs typeface="DIN Alternate Bold"/>
                          <a:sym typeface="Wingdings"/>
                        </a:rPr>
                        <a:t> do </a:t>
                      </a:r>
                      <a:r>
                        <a:rPr lang="en-US" sz="2000" baseline="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entorno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Cartilha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Abrainc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6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consulta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ao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entorno</a:t>
                      </a:r>
                      <a:r>
                        <a:rPr lang="en-US" sz="16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(Robert’s Rules of Order)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Hist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ória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afetiva</a:t>
                      </a:r>
                      <a:r>
                        <a:rPr lang="en-US" sz="2000" baseline="0" dirty="0" smtClean="0">
                          <a:latin typeface="DIN Alternate Bold"/>
                          <a:cs typeface="DIN Alternate Bold"/>
                          <a:sym typeface="Wingdings"/>
                        </a:rPr>
                        <a:t> das </a:t>
                      </a:r>
                      <a:r>
                        <a:rPr lang="en-US" sz="2000" baseline="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cidades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Inspiração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fotógrafo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Julien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Knez</a:t>
                      </a:r>
                      <a:endParaRPr lang="en-US" sz="180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Curto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6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13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Julien</a:t>
            </a:r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 </a:t>
            </a:r>
            <a:r>
              <a:rPr lang="pt-BR" sz="40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Knez</a:t>
            </a:r>
            <a:endParaRPr lang="pt-BR" sz="4000" b="1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7" name="Right Arrow 16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65" y="3853978"/>
            <a:ext cx="4376961" cy="28436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740" y="1388612"/>
            <a:ext cx="4714904" cy="29468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2461" y="4011103"/>
            <a:ext cx="4133798" cy="26869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0485">
            <a:off x="7305574" y="1394881"/>
            <a:ext cx="4371742" cy="2807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262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51" name="Título 1"/>
          <p:cNvSpPr txBox="1">
            <a:spLocks/>
          </p:cNvSpPr>
          <p:nvPr/>
        </p:nvSpPr>
        <p:spPr>
          <a:xfrm>
            <a:off x="446154" y="-323152"/>
            <a:ext cx="11447644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Próximos passos</a:t>
            </a:r>
            <a:endParaRPr lang="pt-BR" sz="2800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904" y="1561126"/>
            <a:ext cx="110530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9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/</a:t>
            </a:r>
            <a:r>
              <a:rPr lang="en-US" sz="26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6 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–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CdC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: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Possíveis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programas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(draft)</a:t>
            </a:r>
          </a:p>
          <a:p>
            <a:endParaRPr lang="en-US" sz="26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16/6 –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Validação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plano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do roadshow (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conteúdo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reuniões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)</a:t>
            </a:r>
          </a:p>
          <a:p>
            <a:endParaRPr lang="en-US" sz="26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18/6 – 3/7 – Roadshow com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diretores</a:t>
            </a:r>
            <a:endParaRPr lang="en-US" sz="2600" b="1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endParaRPr lang="en-US" sz="26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7/7 –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CdC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: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Validação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programas</a:t>
            </a:r>
            <a:endParaRPr lang="en-US" sz="2600" b="1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endParaRPr lang="en-US" sz="26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21/7 –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CdC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: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Causa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programas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MAI,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Mensagens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Sínteses</a:t>
            </a:r>
            <a:endParaRPr lang="en-US" sz="2600" b="1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endParaRPr lang="en-US" sz="26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29/7 –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Diretoria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: </a:t>
            </a:r>
            <a:r>
              <a:rPr lang="en-US" sz="26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Entrega</a:t>
            </a:r>
            <a:r>
              <a:rPr lang="en-US" sz="26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121433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manch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00668" y="-1573931"/>
            <a:ext cx="14111109" cy="8792307"/>
          </a:xfrm>
          <a:prstGeom prst="rect">
            <a:avLst/>
          </a:prstGeom>
        </p:spPr>
      </p:pic>
      <p:pic>
        <p:nvPicPr>
          <p:cNvPr id="6" name="Picture 5" descr="logocause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3011" y="2330227"/>
            <a:ext cx="5005101" cy="21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loud Callout 2"/>
          <p:cNvSpPr/>
          <p:nvPr/>
        </p:nvSpPr>
        <p:spPr>
          <a:xfrm>
            <a:off x="490407" y="3653733"/>
            <a:ext cx="1526806" cy="928060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218732" y="3969597"/>
            <a:ext cx="592667" cy="4656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043" y="3376930"/>
            <a:ext cx="1058333" cy="1735667"/>
          </a:xfrm>
          <a:prstGeom prst="rect">
            <a:avLst/>
          </a:prstGeom>
          <a:pattFill prst="ltHorz">
            <a:fgClr>
              <a:schemeClr val="bg1"/>
            </a:fgClr>
            <a:bgClr>
              <a:schemeClr val="bg1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314232" y="3094612"/>
            <a:ext cx="950475" cy="2239535"/>
            <a:chOff x="4314232" y="3094612"/>
            <a:chExt cx="950475" cy="2239535"/>
          </a:xfrm>
        </p:grpSpPr>
        <p:sp>
          <p:nvSpPr>
            <p:cNvPr id="9" name="Right Arrow 8"/>
            <p:cNvSpPr/>
            <p:nvPr/>
          </p:nvSpPr>
          <p:spPr>
            <a:xfrm>
              <a:off x="4314232" y="3284517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9246" y="3094612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314232" y="4877721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9246" y="4687816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314232" y="4346653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69246" y="4156748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314232" y="3815585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69246" y="3625680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5341832" y="3402738"/>
            <a:ext cx="805612" cy="232193"/>
          </a:xfrm>
          <a:custGeom>
            <a:avLst/>
            <a:gdLst>
              <a:gd name="connsiteX0" fmla="*/ 0 w 805612"/>
              <a:gd name="connsiteY0" fmla="*/ 0 h 232193"/>
              <a:gd name="connsiteX1" fmla="*/ 379112 w 805612"/>
              <a:gd name="connsiteY1" fmla="*/ 208500 h 232193"/>
              <a:gd name="connsiteX2" fmla="*/ 805612 w 805612"/>
              <a:gd name="connsiteY2" fmla="*/ 227455 h 232193"/>
              <a:gd name="connsiteX3" fmla="*/ 805612 w 805612"/>
              <a:gd name="connsiteY3" fmla="*/ 227455 h 2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612" h="232193">
                <a:moveTo>
                  <a:pt x="0" y="0"/>
                </a:moveTo>
                <a:cubicBezTo>
                  <a:pt x="122421" y="85295"/>
                  <a:pt x="244843" y="170591"/>
                  <a:pt x="379112" y="208500"/>
                </a:cubicBezTo>
                <a:cubicBezTo>
                  <a:pt x="513381" y="246409"/>
                  <a:pt x="805612" y="227455"/>
                  <a:pt x="805612" y="227455"/>
                </a:cubicBezTo>
                <a:lnTo>
                  <a:pt x="805612" y="227455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341832" y="4473653"/>
            <a:ext cx="805612" cy="232193"/>
          </a:xfrm>
          <a:custGeom>
            <a:avLst/>
            <a:gdLst>
              <a:gd name="connsiteX0" fmla="*/ 0 w 805612"/>
              <a:gd name="connsiteY0" fmla="*/ 0 h 232193"/>
              <a:gd name="connsiteX1" fmla="*/ 379112 w 805612"/>
              <a:gd name="connsiteY1" fmla="*/ 208500 h 232193"/>
              <a:gd name="connsiteX2" fmla="*/ 805612 w 805612"/>
              <a:gd name="connsiteY2" fmla="*/ 227455 h 232193"/>
              <a:gd name="connsiteX3" fmla="*/ 805612 w 805612"/>
              <a:gd name="connsiteY3" fmla="*/ 227455 h 2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612" h="232193">
                <a:moveTo>
                  <a:pt x="0" y="0"/>
                </a:moveTo>
                <a:cubicBezTo>
                  <a:pt x="122421" y="85295"/>
                  <a:pt x="244843" y="170591"/>
                  <a:pt x="379112" y="208500"/>
                </a:cubicBezTo>
                <a:cubicBezTo>
                  <a:pt x="513381" y="246409"/>
                  <a:pt x="805612" y="227455"/>
                  <a:pt x="805612" y="227455"/>
                </a:cubicBezTo>
                <a:lnTo>
                  <a:pt x="805612" y="227455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5341832" y="3742149"/>
            <a:ext cx="805612" cy="232193"/>
          </a:xfrm>
          <a:custGeom>
            <a:avLst/>
            <a:gdLst>
              <a:gd name="connsiteX0" fmla="*/ 0 w 805612"/>
              <a:gd name="connsiteY0" fmla="*/ 0 h 232193"/>
              <a:gd name="connsiteX1" fmla="*/ 379112 w 805612"/>
              <a:gd name="connsiteY1" fmla="*/ 208500 h 232193"/>
              <a:gd name="connsiteX2" fmla="*/ 805612 w 805612"/>
              <a:gd name="connsiteY2" fmla="*/ 227455 h 232193"/>
              <a:gd name="connsiteX3" fmla="*/ 805612 w 805612"/>
              <a:gd name="connsiteY3" fmla="*/ 227455 h 2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612" h="232193">
                <a:moveTo>
                  <a:pt x="0" y="0"/>
                </a:moveTo>
                <a:cubicBezTo>
                  <a:pt x="122421" y="85295"/>
                  <a:pt x="244843" y="170591"/>
                  <a:pt x="379112" y="208500"/>
                </a:cubicBezTo>
                <a:cubicBezTo>
                  <a:pt x="513381" y="246409"/>
                  <a:pt x="805612" y="227455"/>
                  <a:pt x="805612" y="227455"/>
                </a:cubicBezTo>
                <a:lnTo>
                  <a:pt x="805612" y="227455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V="1">
            <a:off x="5341832" y="4816600"/>
            <a:ext cx="805612" cy="232193"/>
          </a:xfrm>
          <a:custGeom>
            <a:avLst/>
            <a:gdLst>
              <a:gd name="connsiteX0" fmla="*/ 0 w 805612"/>
              <a:gd name="connsiteY0" fmla="*/ 0 h 232193"/>
              <a:gd name="connsiteX1" fmla="*/ 379112 w 805612"/>
              <a:gd name="connsiteY1" fmla="*/ 208500 h 232193"/>
              <a:gd name="connsiteX2" fmla="*/ 805612 w 805612"/>
              <a:gd name="connsiteY2" fmla="*/ 227455 h 232193"/>
              <a:gd name="connsiteX3" fmla="*/ 805612 w 805612"/>
              <a:gd name="connsiteY3" fmla="*/ 227455 h 23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612" h="232193">
                <a:moveTo>
                  <a:pt x="0" y="0"/>
                </a:moveTo>
                <a:cubicBezTo>
                  <a:pt x="122421" y="85295"/>
                  <a:pt x="244843" y="170591"/>
                  <a:pt x="379112" y="208500"/>
                </a:cubicBezTo>
                <a:cubicBezTo>
                  <a:pt x="513381" y="246409"/>
                  <a:pt x="805612" y="227455"/>
                  <a:pt x="805612" y="227455"/>
                </a:cubicBezTo>
                <a:lnTo>
                  <a:pt x="805612" y="227455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27523" y="3497510"/>
            <a:ext cx="1516448" cy="369614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27523" y="4545661"/>
            <a:ext cx="1516448" cy="369614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042674" y="3969597"/>
            <a:ext cx="592667" cy="4656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Vertical Scroll 29"/>
          <p:cNvSpPr/>
          <p:nvPr/>
        </p:nvSpPr>
        <p:spPr>
          <a:xfrm>
            <a:off x="8671038" y="3478555"/>
            <a:ext cx="1232114" cy="1478457"/>
          </a:xfrm>
          <a:prstGeom prst="verticalScroll">
            <a:avLst/>
          </a:prstGeom>
          <a:solidFill>
            <a:schemeClr val="bg1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7" idx="1"/>
            <a:endCxn id="27" idx="3"/>
          </p:cNvCxnSpPr>
          <p:nvPr/>
        </p:nvCxnSpPr>
        <p:spPr>
          <a:xfrm>
            <a:off x="6327523" y="3682317"/>
            <a:ext cx="1516448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7523" y="4740999"/>
            <a:ext cx="1516448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4329" y="3097402"/>
            <a:ext cx="3826579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62380" y="3097402"/>
            <a:ext cx="984545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03912" y="3097402"/>
            <a:ext cx="4705350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374702" y="1730131"/>
            <a:ext cx="1701993" cy="1325563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Pesquisa </a:t>
            </a:r>
            <a:b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</a:br>
            <a:r>
              <a:rPr lang="pt-BR" sz="18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AoCubo</a:t>
            </a:r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 </a:t>
            </a:r>
            <a:endParaRPr lang="pt-BR" sz="24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8732330" y="1730131"/>
            <a:ext cx="1701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Validação</a:t>
            </a:r>
          </a:p>
          <a:p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da </a:t>
            </a:r>
            <a:b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</a:br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causa</a:t>
            </a:r>
            <a:endParaRPr lang="pt-BR" sz="24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5519936" y="1730131"/>
            <a:ext cx="24779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Caminhos possíveis para definição da causa </a:t>
            </a:r>
            <a:endParaRPr lang="pt-BR" sz="24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10364312" y="1749375"/>
            <a:ext cx="1701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  <a:p>
            <a:endParaRPr lang="pt-BR" sz="24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308930" y="141567"/>
            <a:ext cx="11438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Reunião de 26 de junho + hoje</a:t>
            </a:r>
            <a:endParaRPr lang="pt-BR" sz="48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45382" y="3251623"/>
            <a:ext cx="1637128" cy="1886463"/>
            <a:chOff x="10145382" y="3251623"/>
            <a:chExt cx="1637128" cy="1886463"/>
          </a:xfrm>
        </p:grpSpPr>
        <p:sp>
          <p:nvSpPr>
            <p:cNvPr id="35" name="Right Arrow 34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>
          <a:xfrm>
            <a:off x="10075682" y="3097402"/>
            <a:ext cx="1990623" cy="228948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46656" y="263032"/>
            <a:ext cx="950475" cy="2239535"/>
            <a:chOff x="4314232" y="3094612"/>
            <a:chExt cx="950475" cy="2239535"/>
          </a:xfrm>
        </p:grpSpPr>
        <p:sp>
          <p:nvSpPr>
            <p:cNvPr id="9" name="Right Arrow 8"/>
            <p:cNvSpPr/>
            <p:nvPr/>
          </p:nvSpPr>
          <p:spPr>
            <a:xfrm>
              <a:off x="4314232" y="3284517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9246" y="3094612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314232" y="4877721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9246" y="4687816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314232" y="4346653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69246" y="4156748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314232" y="3815585"/>
              <a:ext cx="592667" cy="30442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69246" y="3625680"/>
              <a:ext cx="2954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  <a:latin typeface="DIN Condensed Bold"/>
                  <a:cs typeface="DIN Condensed Bold"/>
                </a:rPr>
                <a:t>!</a:t>
              </a:r>
              <a:endParaRPr lang="en-US" sz="3600" b="1" dirty="0">
                <a:solidFill>
                  <a:schemeClr val="bg1"/>
                </a:solidFill>
                <a:latin typeface="DIN Condensed Bold"/>
                <a:cs typeface="DIN Condensed Bold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4804" y="265822"/>
            <a:ext cx="984545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1373022" y="141567"/>
            <a:ext cx="11438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Validação do cenário</a:t>
            </a:r>
            <a:endParaRPr lang="pt-BR" sz="48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5036"/>
              </p:ext>
            </p:extLst>
          </p:nvPr>
        </p:nvGraphicFramePr>
        <p:xfrm>
          <a:off x="5173155" y="1366037"/>
          <a:ext cx="335710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Comportamento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Empresarial</a:t>
                      </a:r>
                      <a:endParaRPr lang="en-US" sz="3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Pouco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transparentes</a:t>
                      </a:r>
                      <a:endParaRPr lang="en-US" sz="2400" baseline="0" dirty="0" smtClean="0"/>
                    </a:p>
                    <a:p>
                      <a:endParaRPr lang="en-US" sz="2400" baseline="0" dirty="0" smtClean="0"/>
                    </a:p>
                    <a:p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Participação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obscura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políticas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públicas</a:t>
                      </a:r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Desrespeito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à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história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afetiva</a:t>
                      </a:r>
                      <a:r>
                        <a:rPr lang="en-US" sz="2400" dirty="0" smtClean="0"/>
                        <a:t> das </a:t>
                      </a:r>
                      <a:r>
                        <a:rPr lang="en-US" sz="2400" dirty="0" err="1" smtClean="0"/>
                        <a:t>cidades</a:t>
                      </a:r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58271"/>
              </p:ext>
            </p:extLst>
          </p:nvPr>
        </p:nvGraphicFramePr>
        <p:xfrm>
          <a:off x="1586014" y="1348876"/>
          <a:ext cx="335710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Diálogo</a:t>
                      </a:r>
                      <a:r>
                        <a:rPr lang="en-US" sz="3000" baseline="0" dirty="0" smtClean="0"/>
                        <a:t> &amp; </a:t>
                      </a:r>
                      <a:r>
                        <a:rPr lang="en-US" sz="3000" baseline="0" dirty="0" err="1" smtClean="0"/>
                        <a:t>Comunicação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Pouco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diálogo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não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estruturado</a:t>
                      </a:r>
                      <a:r>
                        <a:rPr lang="en-US" sz="2400" dirty="0" smtClean="0"/>
                        <a:t> e </a:t>
                      </a:r>
                      <a:r>
                        <a:rPr lang="en-US" sz="2400" dirty="0" err="1" smtClean="0"/>
                        <a:t>inconstante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Postura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arrogante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em</a:t>
                      </a:r>
                      <a:r>
                        <a:rPr lang="en-US" sz="2400" dirty="0" smtClean="0"/>
                        <a:t> debates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Diálogos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pouco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qualificados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sobre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urbanismo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Confusão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sobre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papéis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responsabilidades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desenvolvimento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urbano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84719"/>
              </p:ext>
            </p:extLst>
          </p:nvPr>
        </p:nvGraphicFramePr>
        <p:xfrm>
          <a:off x="8760296" y="1348876"/>
          <a:ext cx="335710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>
                          <a:solidFill>
                            <a:schemeClr val="bg1"/>
                          </a:solidFill>
                        </a:rPr>
                        <a:t>Engenharia</a:t>
                      </a:r>
                      <a:r>
                        <a:rPr lang="en-US" sz="30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3000" dirty="0" err="1" smtClean="0">
                          <a:solidFill>
                            <a:schemeClr val="bg1"/>
                          </a:solidFill>
                        </a:rPr>
                        <a:t>Arquitetura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Voltados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para</a:t>
                      </a:r>
                      <a:r>
                        <a:rPr lang="en-US" sz="2400" dirty="0" smtClean="0"/>
                        <a:t> o </a:t>
                      </a:r>
                      <a:r>
                        <a:rPr lang="en-US" sz="2400" dirty="0" err="1" smtClean="0"/>
                        <a:t>consumidor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não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para</a:t>
                      </a:r>
                      <a:r>
                        <a:rPr lang="en-US" sz="2400" dirty="0" smtClean="0"/>
                        <a:t> o </a:t>
                      </a:r>
                      <a:r>
                        <a:rPr lang="en-US" sz="2400" dirty="0" err="1" smtClean="0"/>
                        <a:t>cidadão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Não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consideram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demandas</a:t>
                      </a:r>
                      <a:r>
                        <a:rPr lang="en-US" sz="2400" baseline="0" dirty="0" smtClean="0"/>
                        <a:t> socio </a:t>
                      </a:r>
                      <a:r>
                        <a:rPr lang="en-US" sz="2400" baseline="0" dirty="0" err="1" smtClean="0"/>
                        <a:t>ambientais</a:t>
                      </a:r>
                      <a:endParaRPr lang="en-US" sz="2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Projetos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pouco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</a:rPr>
                        <a:t>expressivos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2400" dirty="0" smtClean="0"/>
                        <a:t>dos </a:t>
                      </a:r>
                      <a:r>
                        <a:rPr lang="en-US" sz="2400" dirty="0" err="1" smtClean="0"/>
                        <a:t>quais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não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há</a:t>
                      </a:r>
                      <a:r>
                        <a:rPr lang="en-US" sz="2400" dirty="0" smtClean="0"/>
                        <a:t> o </a:t>
                      </a:r>
                      <a:r>
                        <a:rPr lang="en-US" sz="2400" dirty="0" err="1" smtClean="0"/>
                        <a:t>que</a:t>
                      </a:r>
                      <a:r>
                        <a:rPr lang="en-US" sz="2400" dirty="0" smtClean="0"/>
                        <a:t> se </a:t>
                      </a:r>
                      <a:r>
                        <a:rPr lang="en-US" sz="2400" dirty="0" err="1" smtClean="0"/>
                        <a:t>orgulhar</a:t>
                      </a:r>
                      <a:endParaRPr lang="en-US" sz="2400" dirty="0" smtClean="0"/>
                    </a:p>
                  </a:txBody>
                  <a:tcPr>
                    <a:lnT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5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34" name="Título 1"/>
          <p:cNvSpPr txBox="1">
            <a:spLocks/>
          </p:cNvSpPr>
          <p:nvPr/>
        </p:nvSpPr>
        <p:spPr>
          <a:xfrm>
            <a:off x="645134" y="302351"/>
            <a:ext cx="11128538" cy="473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2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Definindo a </a:t>
            </a:r>
            <a:r>
              <a:rPr lang="pt-BR" sz="5200" b="1" u="sng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causa</a:t>
            </a:r>
            <a:r>
              <a:rPr lang="pt-BR" sz="52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 da </a:t>
            </a:r>
            <a:r>
              <a:rPr lang="pt-BR" sz="52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Abrainc</a:t>
            </a:r>
            <a:endParaRPr lang="pt-BR" sz="5200" b="1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  <a:p>
            <a:endParaRPr lang="pt-BR" sz="4000" b="1" dirty="0">
              <a:solidFill>
                <a:srgbClr val="FF0066"/>
              </a:solidFill>
              <a:latin typeface="DINPro-Medium" panose="020B0604020101020102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DIN Alternate Bold"/>
                <a:cs typeface="DIN Alternate Bold"/>
              </a:rPr>
              <a:t>O que é uma causa?</a:t>
            </a:r>
          </a:p>
          <a:p>
            <a:endParaRPr lang="pt-BR" sz="2800" dirty="0">
              <a:solidFill>
                <a:schemeClr val="bg1"/>
              </a:solidFill>
              <a:latin typeface="DIN Alternate Bold"/>
              <a:cs typeface="DIN Alternate Bold"/>
            </a:endParaRPr>
          </a:p>
          <a:p>
            <a:pPr marL="457200" indent="-457200">
              <a:buFont typeface="Arial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DIN Alternate Bold"/>
                <a:cs typeface="DIN Alternate Bold"/>
              </a:rPr>
              <a:t>Narrativa </a:t>
            </a:r>
            <a:r>
              <a:rPr lang="pt-BR" sz="2800" dirty="0">
                <a:solidFill>
                  <a:schemeClr val="bg1"/>
                </a:solidFill>
                <a:latin typeface="DIN Alternate Bold"/>
                <a:cs typeface="DIN Alternate Bold"/>
              </a:rPr>
              <a:t>catalizadora de uma mobilização. </a:t>
            </a:r>
            <a:endParaRPr lang="pt-BR" sz="2800" dirty="0" smtClean="0">
              <a:solidFill>
                <a:schemeClr val="bg1"/>
              </a:solidFill>
              <a:latin typeface="DIN Alternate Bold"/>
              <a:cs typeface="DIN Alternate Bold"/>
            </a:endParaRPr>
          </a:p>
          <a:p>
            <a:pPr marL="457200" indent="-457200">
              <a:buFont typeface="Arial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DIN Alternate Bold"/>
                <a:cs typeface="DIN Alternate Bold"/>
              </a:rPr>
              <a:t>Amplo </a:t>
            </a:r>
            <a:r>
              <a:rPr lang="pt-BR" sz="2800" dirty="0">
                <a:solidFill>
                  <a:schemeClr val="bg1"/>
                </a:solidFill>
                <a:latin typeface="DIN Alternate Bold"/>
                <a:cs typeface="DIN Alternate Bold"/>
              </a:rPr>
              <a:t>objetivo que verbaliza a missão de uma organização. </a:t>
            </a:r>
            <a:endParaRPr lang="pt-BR" sz="2800" dirty="0" smtClean="0">
              <a:solidFill>
                <a:schemeClr val="bg1"/>
              </a:solidFill>
              <a:latin typeface="DIN Alternate Bold"/>
              <a:cs typeface="DIN Alternate Bold"/>
            </a:endParaRPr>
          </a:p>
          <a:p>
            <a:pPr marL="457200" indent="-457200">
              <a:buFont typeface="Arial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DIN Alternate Bold"/>
                <a:cs typeface="DIN Alternate Bold"/>
              </a:rPr>
              <a:t>Bandeira </a:t>
            </a:r>
            <a:r>
              <a:rPr lang="pt-BR" sz="2800" dirty="0">
                <a:solidFill>
                  <a:schemeClr val="bg1"/>
                </a:solidFill>
                <a:latin typeface="DIN Alternate Bold"/>
                <a:cs typeface="DIN Alternate Bold"/>
              </a:rPr>
              <a:t>que seja empunhada e sirva para aglutinar grupos. </a:t>
            </a:r>
          </a:p>
          <a:p>
            <a:pPr marL="571500" indent="-571500">
              <a:buFont typeface="Arial"/>
              <a:buChar char="•"/>
            </a:pPr>
            <a:endParaRPr lang="pt-BR" sz="4000" b="1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51" name="Título 1"/>
          <p:cNvSpPr txBox="1">
            <a:spLocks/>
          </p:cNvSpPr>
          <p:nvPr/>
        </p:nvSpPr>
        <p:spPr>
          <a:xfrm>
            <a:off x="446154" y="-323152"/>
            <a:ext cx="11447644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Causa </a:t>
            </a:r>
            <a:r>
              <a:rPr lang="pt-BR" sz="40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Abrainc</a:t>
            </a:r>
            <a:endParaRPr lang="pt-BR" sz="2800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11919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Geração</a:t>
            </a: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 </a:t>
            </a:r>
            <a:r>
              <a:rPr lang="en-US" sz="60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mais</a:t>
            </a:r>
            <a:r>
              <a:rPr lang="en-US" sz="60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</a:b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valor </a:t>
            </a:r>
            <a:r>
              <a:rPr lang="en-US" sz="6000" b="1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compartilhado</a:t>
            </a:r>
            <a:r>
              <a:rPr lang="en-US" sz="60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</a:br>
            <a:r>
              <a:rPr lang="en-US" sz="60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para</a:t>
            </a: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as </a:t>
            </a:r>
            <a:r>
              <a:rPr lang="en-US" sz="6000" b="1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cidades</a:t>
            </a:r>
            <a:r>
              <a:rPr lang="en-US" sz="6000" b="1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endParaRPr lang="en-US" sz="4400" b="1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6180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51" name="Título 1"/>
          <p:cNvSpPr txBox="1">
            <a:spLocks/>
          </p:cNvSpPr>
          <p:nvPr/>
        </p:nvSpPr>
        <p:spPr>
          <a:xfrm>
            <a:off x="446154" y="-323152"/>
            <a:ext cx="11447644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Causa </a:t>
            </a:r>
            <a:r>
              <a:rPr lang="pt-BR" sz="4000" b="1" dirty="0" err="1" smtClean="0">
                <a:solidFill>
                  <a:srgbClr val="FF0066"/>
                </a:solidFill>
                <a:latin typeface="DINPro-Medium" panose="020B0604020101020102" pitchFamily="34" charset="0"/>
              </a:rPr>
              <a:t>Abrainc</a:t>
            </a:r>
            <a:endParaRPr lang="pt-BR" sz="2800" dirty="0" smtClean="0">
              <a:solidFill>
                <a:srgbClr val="FF0066"/>
              </a:solidFill>
              <a:latin typeface="DINPro-Medium" panose="020B0604020101020102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941" y="1330198"/>
            <a:ext cx="10756091" cy="1938992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Geração</a:t>
            </a:r>
            <a:r>
              <a:rPr lang="en-US" sz="6000" b="1" dirty="0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de </a:t>
            </a:r>
            <a:r>
              <a:rPr lang="en-US" sz="6000" b="1" dirty="0" err="1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mais</a:t>
            </a:r>
            <a:r>
              <a:rPr lang="en-US" sz="6000" b="1" dirty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valor</a:t>
            </a:r>
          </a:p>
          <a:p>
            <a:pPr algn="ctr"/>
            <a:r>
              <a:rPr lang="en-US" sz="6000" b="1" dirty="0" err="1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compartilhado</a:t>
            </a:r>
            <a:r>
              <a:rPr lang="en-US" sz="6000" b="1" dirty="0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 err="1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para</a:t>
            </a:r>
            <a:r>
              <a:rPr lang="en-US" sz="6000" b="1" dirty="0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6000" b="1" dirty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as </a:t>
            </a:r>
            <a:r>
              <a:rPr lang="en-US" sz="6000" b="1" dirty="0" err="1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cidades</a:t>
            </a:r>
            <a:r>
              <a:rPr lang="en-US" sz="6000" b="1" dirty="0" smtClean="0">
                <a:solidFill>
                  <a:srgbClr val="00A4EE"/>
                </a:solidFill>
                <a:latin typeface="DIN Alternate Bold"/>
                <a:cs typeface="DIN Alternate Bold"/>
                <a:sym typeface="Wingdings"/>
              </a:rPr>
              <a:t> </a:t>
            </a:r>
            <a:endParaRPr lang="en-US" sz="4400" b="1" dirty="0">
              <a:solidFill>
                <a:srgbClr val="00A4EE"/>
              </a:solidFill>
              <a:latin typeface="DIN Alternate Bold"/>
              <a:cs typeface="DIN Alternate Bold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71091"/>
              </p:ext>
            </p:extLst>
          </p:nvPr>
        </p:nvGraphicFramePr>
        <p:xfrm>
          <a:off x="711941" y="3627866"/>
          <a:ext cx="10756091" cy="66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6091"/>
              </a:tblGrid>
              <a:tr h="6634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latin typeface="DIN Alternate Bold"/>
                          <a:cs typeface="DIN Alternate Bold"/>
                        </a:rPr>
                        <a:t>Diálogo</a:t>
                      </a:r>
                      <a:r>
                        <a:rPr lang="en-US" sz="3200" dirty="0" smtClean="0">
                          <a:latin typeface="DIN Alternate Bold"/>
                          <a:cs typeface="DIN Alternate Bold"/>
                        </a:rPr>
                        <a:t>, </a:t>
                      </a:r>
                      <a:r>
                        <a:rPr lang="en-US" sz="3200" dirty="0" err="1" smtClean="0">
                          <a:latin typeface="DIN Alternate Bold"/>
                          <a:cs typeface="DIN Alternate Bold"/>
                        </a:rPr>
                        <a:t>transparência</a:t>
                      </a:r>
                      <a:r>
                        <a:rPr lang="en-US" sz="3200" dirty="0" smtClean="0">
                          <a:latin typeface="DIN Alternate Bold"/>
                          <a:cs typeface="DIN Alternate Bold"/>
                        </a:rPr>
                        <a:t> e </a:t>
                      </a:r>
                      <a:r>
                        <a:rPr lang="en-US" sz="3200" dirty="0" err="1" smtClean="0">
                          <a:latin typeface="DIN Alternate Bold"/>
                          <a:cs typeface="DIN Alternate Bold"/>
                        </a:rPr>
                        <a:t>comportamento</a:t>
                      </a:r>
                      <a:r>
                        <a:rPr lang="en-US" sz="3200" dirty="0" smtClean="0"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3200" dirty="0" err="1" smtClean="0">
                          <a:latin typeface="DIN Alternate Bold"/>
                          <a:cs typeface="DIN Alternate Bold"/>
                        </a:rPr>
                        <a:t>empresarial</a:t>
                      </a:r>
                      <a:endParaRPr lang="en-US" sz="3200" dirty="0">
                        <a:latin typeface="DIN Alternate Bold"/>
                        <a:cs typeface="DIN Alternate Bold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0295"/>
              </p:ext>
            </p:extLst>
          </p:nvPr>
        </p:nvGraphicFramePr>
        <p:xfrm>
          <a:off x="711941" y="4669083"/>
          <a:ext cx="10775332" cy="66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332"/>
              </a:tblGrid>
              <a:tr h="663498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  <a:sym typeface="Wingdings"/>
                        </a:rPr>
                        <a:t>Difusão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compartilhamento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soluções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urbanas</a:t>
                      </a:r>
                      <a:endParaRPr lang="en-US" sz="3000" u="none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18620"/>
              </p:ext>
            </p:extLst>
          </p:nvPr>
        </p:nvGraphicFramePr>
        <p:xfrm>
          <a:off x="711941" y="5710300"/>
          <a:ext cx="10775332" cy="66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332"/>
              </a:tblGrid>
              <a:tr h="663498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Construções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dentro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3200" b="1" u="none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fora</a:t>
                      </a:r>
                      <a:endParaRPr lang="en-US" sz="3000" u="none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5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6370" y="3277772"/>
            <a:ext cx="11550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Um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compromisso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com 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o </a:t>
            </a:r>
            <a:r>
              <a:rPr lang="en-US" sz="2800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diálogo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transparência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indo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além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da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atuação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em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conformidade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com 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 lei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acolhendo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as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demandas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sociais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prestigiando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planejamento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urbano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a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institucionalidade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a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transparência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nas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relações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com 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poder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público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.</a:t>
            </a:r>
            <a:endParaRPr lang="en-US" sz="2800" dirty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</a:p>
          <a:p>
            <a:pPr marL="285750" indent="-285750" algn="just">
              <a:buFont typeface="Wingdings" charset="0"/>
              <a:buChar char="þ"/>
            </a:pPr>
            <a:endParaRPr lang="en-US" sz="2800" dirty="0">
              <a:solidFill>
                <a:srgbClr val="FFFFFF"/>
              </a:solidFill>
              <a:latin typeface="DIN Alternate Bold"/>
              <a:cs typeface="DIN Alternate Bold"/>
            </a:endParaRPr>
          </a:p>
          <a:p>
            <a:pPr marL="285750" indent="-285750" algn="just">
              <a:buFont typeface="Wingdings" charset="0"/>
              <a:buChar char="þ"/>
            </a:pPr>
            <a:endParaRPr lang="en-US" sz="2800" dirty="0">
              <a:solidFill>
                <a:srgbClr val="FFFFFF"/>
              </a:solidFill>
              <a:latin typeface="DIN Alternate Bold"/>
              <a:cs typeface="DIN Alternate Bold"/>
            </a:endParaRPr>
          </a:p>
          <a:p>
            <a:pPr algn="just"/>
            <a:endParaRPr lang="en-US" sz="2800" dirty="0" smtClean="0">
              <a:solidFill>
                <a:srgbClr val="FFFFFF"/>
              </a:solidFill>
              <a:latin typeface="DIN Alternate Bold"/>
              <a:cs typeface="DIN Alternate Bold"/>
            </a:endParaRPr>
          </a:p>
          <a:p>
            <a:pPr algn="just"/>
            <a:endParaRPr lang="en-US" sz="2800" dirty="0">
              <a:solidFill>
                <a:srgbClr val="FFFFFF"/>
              </a:solidFill>
              <a:latin typeface="DIN Alternate Bold"/>
              <a:cs typeface="DIN Alternate Bold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5" name="Right Arrow 14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77259"/>
              </p:ext>
            </p:extLst>
          </p:nvPr>
        </p:nvGraphicFramePr>
        <p:xfrm>
          <a:off x="3444258" y="1645751"/>
          <a:ext cx="5830225" cy="110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225"/>
              </a:tblGrid>
              <a:tr h="110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Diálogo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,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transparência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comportamento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empresarial</a:t>
                      </a:r>
                      <a:endParaRPr lang="en-US" sz="3200" dirty="0">
                        <a:latin typeface="DIN Condensed Bold"/>
                        <a:cs typeface="DIN Condensed Bol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4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12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5" name="Right Arrow 14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1356"/>
              </p:ext>
            </p:extLst>
          </p:nvPr>
        </p:nvGraphicFramePr>
        <p:xfrm>
          <a:off x="3444258" y="1645751"/>
          <a:ext cx="5830225" cy="110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225"/>
              </a:tblGrid>
              <a:tr h="110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Diálogo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,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transparência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comportamento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empresarial</a:t>
                      </a:r>
                      <a:endParaRPr lang="en-US" sz="3200" dirty="0">
                        <a:latin typeface="DIN Condensed Bold"/>
                        <a:cs typeface="DIN Condensed Bold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05243"/>
              </p:ext>
            </p:extLst>
          </p:nvPr>
        </p:nvGraphicFramePr>
        <p:xfrm>
          <a:off x="273539" y="3381637"/>
          <a:ext cx="11620259" cy="3352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961328"/>
                <a:gridCol w="1481608"/>
                <a:gridCol w="1500850"/>
                <a:gridCol w="1676473"/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Abrainc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Empresas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C/M/P</a:t>
                      </a:r>
                      <a:r>
                        <a:rPr lang="en-US" sz="20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Prazo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 err="1" smtClean="0">
                          <a:solidFill>
                            <a:srgbClr val="FFFFFF"/>
                          </a:solidFill>
                          <a:latin typeface="DIN Alternate Bold"/>
                          <a:ea typeface="+mn-ea"/>
                          <a:cs typeface="DIN Alternate Bold"/>
                        </a:rPr>
                        <a:t>Abordagem</a:t>
                      </a:r>
                      <a:r>
                        <a:rPr lang="en-US" sz="2000" b="0" dirty="0" smtClean="0">
                          <a:latin typeface="DIN Alternate Bold"/>
                          <a:cs typeface="DIN Alternate Bold"/>
                        </a:rPr>
                        <a:t> </a:t>
                      </a:r>
                      <a:r>
                        <a:rPr lang="en-US" sz="2000" b="0" dirty="0" err="1" smtClean="0">
                          <a:latin typeface="DIN Alternate Bold"/>
                          <a:cs typeface="DIN Alternate Bold"/>
                        </a:rPr>
                        <a:t>integrada</a:t>
                      </a:r>
                      <a:r>
                        <a:rPr lang="en-US" sz="2000" b="0" dirty="0" smtClean="0">
                          <a:latin typeface="DIN Alternate Bold"/>
                          <a:cs typeface="DIN Alternate Bold"/>
                        </a:rPr>
                        <a:t> stakeholders </a:t>
                      </a:r>
                      <a:r>
                        <a:rPr lang="en-US" sz="2000" b="0" dirty="0" err="1" smtClean="0">
                          <a:latin typeface="DIN Alternate Bold"/>
                          <a:cs typeface="DIN Alternate Bold"/>
                        </a:rPr>
                        <a:t>chave</a:t>
                      </a:r>
                      <a:r>
                        <a:rPr lang="en-US" sz="2000" b="0" dirty="0" smtClean="0">
                          <a:latin typeface="DIN Alternate Bold"/>
                          <a:cs typeface="DIN Alternate Bold"/>
                        </a:rPr>
                        <a:t> (Cause)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Curto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Plano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anual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participação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em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debates/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eventos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Definição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time de </a:t>
                      </a:r>
                      <a:r>
                        <a:rPr lang="en-US" sz="18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representantes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da </a:t>
                      </a:r>
                      <a:r>
                        <a:rPr lang="en-US" sz="18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Abrainc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18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participação</a:t>
                      </a:r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crescente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importância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)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em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eventos</a:t>
                      </a:r>
                      <a:endParaRPr lang="en-US" sz="2000" b="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Endosso</a:t>
                      </a:r>
                      <a:r>
                        <a:rPr lang="en-US" sz="2000" baseline="0" dirty="0" smtClean="0"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2000" baseline="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c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ompromissos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empresariais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contemporâneos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Radar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compromissos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úblicos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workshop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para</a:t>
                      </a:r>
                      <a:r>
                        <a:rPr lang="en-US" sz="1800" b="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escolha</a:t>
                      </a:r>
                      <a:endParaRPr lang="en-US" sz="180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Abertura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qualificada</a:t>
                      </a:r>
                      <a:r>
                        <a:rPr lang="en-US" sz="2000" baseline="0" dirty="0" smtClean="0"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2000" dirty="0" smtClean="0">
                          <a:latin typeface="DIN Alternate Bold"/>
                          <a:cs typeface="DIN Alternate Bold"/>
                          <a:sym typeface="Wingdings"/>
                        </a:rPr>
                        <a:t>da agenda </a:t>
                      </a:r>
                      <a:r>
                        <a:rPr lang="en-US" sz="2000" dirty="0" err="1" smtClean="0">
                          <a:latin typeface="DIN Alternate Bold"/>
                          <a:cs typeface="DIN Alternate Bold"/>
                          <a:sym typeface="Wingdings"/>
                        </a:rPr>
                        <a:t>política</a:t>
                      </a:r>
                      <a:endParaRPr lang="en-US" sz="2000" dirty="0" smtClean="0">
                        <a:latin typeface="DIN Alternate Bold"/>
                        <a:cs typeface="DIN Alternate Bold"/>
                        <a:sym typeface="Wingding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Publicaç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ão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qualificada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da agenda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Observatório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dos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recursos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do CEPAC</a:t>
                      </a:r>
                      <a:endParaRPr lang="en-US" sz="1800" dirty="0" smtClean="0">
                        <a:solidFill>
                          <a:srgbClr val="FFFFFF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accent6"/>
                          </a:solidFill>
                          <a:latin typeface="DIN Alternate Bold"/>
                          <a:ea typeface="Wingdings"/>
                          <a:cs typeface="DIN Alternate Bold"/>
                          <a:sym typeface="Wingdings"/>
                        </a:rPr>
                        <a:t></a:t>
                      </a:r>
                      <a:endParaRPr lang="en-US" sz="2000" b="0" dirty="0" smtClean="0">
                        <a:solidFill>
                          <a:schemeClr val="accent6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Curto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/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M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édio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DIN Alternate Bold"/>
                        <a:cs typeface="DIN Alternate Bold"/>
                        <a:sym typeface="Wingding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9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-200519" y="-116981"/>
            <a:ext cx="12599305" cy="7236099"/>
            <a:chOff x="-200519" y="-116981"/>
            <a:chExt cx="12599305" cy="7236099"/>
          </a:xfrm>
        </p:grpSpPr>
        <p:sp>
          <p:nvSpPr>
            <p:cNvPr id="41" name="Rectangle 40"/>
            <p:cNvSpPr/>
            <p:nvPr/>
          </p:nvSpPr>
          <p:spPr>
            <a:xfrm>
              <a:off x="-200519" y="-116981"/>
              <a:ext cx="12599305" cy="7236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647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6370" y="3277772"/>
            <a:ext cx="11550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Um </a:t>
            </a:r>
            <a:r>
              <a:rPr lang="en-US" sz="2800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compromisso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 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esclarecimento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a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difusão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papel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da </a:t>
            </a:r>
            <a:r>
              <a:rPr lang="en-US" sz="2800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incorporação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nas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cidades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promovendo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o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diálogo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democrático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e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fomentando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fóruns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de debate 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com a </a:t>
            </a:r>
            <a:r>
              <a:rPr lang="en-US" sz="2800" dirty="0" err="1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participação</a:t>
            </a:r>
            <a:r>
              <a:rPr lang="en-US" sz="2800" dirty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 de stakeholders e de shareholders</a:t>
            </a:r>
            <a:r>
              <a:rPr lang="en-US" sz="2800" dirty="0" smtClean="0">
                <a:solidFill>
                  <a:srgbClr val="FFFFFF"/>
                </a:solidFill>
                <a:latin typeface="DIN Alternate Bold"/>
                <a:cs typeface="DIN Alternate Bold"/>
                <a:sym typeface="Wingdings"/>
              </a:rPr>
              <a:t>.</a:t>
            </a:r>
            <a:endParaRPr lang="en-US" sz="2400" dirty="0" smtClean="0">
              <a:solidFill>
                <a:srgbClr val="FFFFFF"/>
              </a:solidFill>
              <a:latin typeface="DIN Alternate Bold"/>
              <a:cs typeface="DIN Alternate Bold"/>
              <a:sym typeface="Wingding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06445"/>
              </p:ext>
            </p:extLst>
          </p:nvPr>
        </p:nvGraphicFramePr>
        <p:xfrm>
          <a:off x="3445698" y="1645751"/>
          <a:ext cx="580954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5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Difusão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compartilhamento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de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soluções</a:t>
                      </a:r>
                      <a:r>
                        <a:rPr lang="en-US" sz="3200" b="1" u="none" dirty="0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 </a:t>
                      </a:r>
                      <a:r>
                        <a:rPr lang="en-US" sz="3200" b="1" u="none" dirty="0" err="1" smtClean="0">
                          <a:solidFill>
                            <a:srgbClr val="FFFFFF"/>
                          </a:solidFill>
                          <a:latin typeface="DIN Alternate Bold"/>
                          <a:cs typeface="DIN Alternate Bold"/>
                          <a:sym typeface="Wingdings"/>
                        </a:rPr>
                        <a:t>urbanas</a:t>
                      </a:r>
                      <a:endParaRPr lang="en-US" sz="30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2608740" y="-364702"/>
            <a:ext cx="9285057" cy="2279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rgbClr val="FF0066"/>
                </a:solidFill>
                <a:latin typeface="DINPro-Medium" panose="020B0604020101020102" pitchFamily="34" charset="0"/>
              </a:rPr>
              <a:t>Possíveis programas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305" y="153097"/>
            <a:ext cx="1919814" cy="2289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47565" y="307318"/>
            <a:ext cx="1637128" cy="1886463"/>
            <a:chOff x="10145382" y="3251623"/>
            <a:chExt cx="1637128" cy="1886463"/>
          </a:xfrm>
        </p:grpSpPr>
        <p:sp>
          <p:nvSpPr>
            <p:cNvPr id="16" name="Right Arrow 15"/>
            <p:cNvSpPr/>
            <p:nvPr/>
          </p:nvSpPr>
          <p:spPr>
            <a:xfrm>
              <a:off x="10145382" y="3969597"/>
              <a:ext cx="592667" cy="4656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59882" y="3251623"/>
              <a:ext cx="1077533" cy="10739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91092" y="4249640"/>
              <a:ext cx="891418" cy="88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0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637</Words>
  <Application>Microsoft Macintosh PowerPoint</Application>
  <PresentationFormat>Custom</PresentationFormat>
  <Paragraphs>147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do Office</vt:lpstr>
      <vt:lpstr>1_Tema do Office</vt:lpstr>
      <vt:lpstr>PowerPoint Presentation</vt:lpstr>
      <vt:lpstr>Pesquisa  AoCubo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Daniel Serra</dc:creator>
  <cp:keywords/>
  <dc:description/>
  <cp:lastModifiedBy>Daniel Serra</cp:lastModifiedBy>
  <cp:revision>189</cp:revision>
  <dcterms:created xsi:type="dcterms:W3CDTF">2015-02-02T14:29:52Z</dcterms:created>
  <dcterms:modified xsi:type="dcterms:W3CDTF">2015-06-10T19:50:33Z</dcterms:modified>
  <cp:category/>
</cp:coreProperties>
</file>