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481" r:id="rId2"/>
    <p:sldId id="1179" r:id="rId3"/>
    <p:sldId id="1180" r:id="rId4"/>
    <p:sldId id="1146" r:id="rId5"/>
    <p:sldId id="1356" r:id="rId6"/>
    <p:sldId id="1418" r:id="rId7"/>
    <p:sldId id="1424" r:id="rId8"/>
    <p:sldId id="1434" r:id="rId9"/>
    <p:sldId id="1429" r:id="rId10"/>
    <p:sldId id="1430" r:id="rId11"/>
    <p:sldId id="1439" r:id="rId12"/>
    <p:sldId id="1440" r:id="rId13"/>
    <p:sldId id="1442" r:id="rId14"/>
    <p:sldId id="1436" r:id="rId15"/>
    <p:sldId id="1437" r:id="rId16"/>
    <p:sldId id="1438" r:id="rId17"/>
    <p:sldId id="1443" r:id="rId18"/>
    <p:sldId id="1444" r:id="rId19"/>
    <p:sldId id="1445" r:id="rId20"/>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69696"/>
    <a:srgbClr val="F8F8F8"/>
    <a:srgbClr val="EAEAEA"/>
    <a:srgbClr val="CCECFF"/>
    <a:srgbClr val="FFCCF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434" autoAdjust="0"/>
  </p:normalViewPr>
  <p:slideViewPr>
    <p:cSldViewPr>
      <p:cViewPr varScale="1">
        <p:scale>
          <a:sx n="71" d="100"/>
          <a:sy n="71" d="100"/>
        </p:scale>
        <p:origin x="1242"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22/06/2015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22/06/2015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1</a:t>
            </a:fld>
            <a:endParaRPr lang="pt-BR"/>
          </a:p>
        </p:txBody>
      </p:sp>
    </p:spTree>
    <p:extLst>
      <p:ext uri="{BB962C8B-B14F-4D97-AF65-F5344CB8AC3E}">
        <p14:creationId xmlns:p14="http://schemas.microsoft.com/office/powerpoint/2010/main" val="80697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6</a:t>
            </a:fld>
            <a:endParaRPr lang="pt-BR"/>
          </a:p>
        </p:txBody>
      </p:sp>
    </p:spTree>
    <p:extLst>
      <p:ext uri="{BB962C8B-B14F-4D97-AF65-F5344CB8AC3E}">
        <p14:creationId xmlns:p14="http://schemas.microsoft.com/office/powerpoint/2010/main" val="169956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7</a:t>
            </a:fld>
            <a:endParaRPr lang="pt-BR"/>
          </a:p>
        </p:txBody>
      </p:sp>
    </p:spTree>
    <p:extLst>
      <p:ext uri="{BB962C8B-B14F-4D97-AF65-F5344CB8AC3E}">
        <p14:creationId xmlns:p14="http://schemas.microsoft.com/office/powerpoint/2010/main" val="289602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21FBA35-CB6D-4CF3-B3B9-2A001CF249FA}" type="slidenum">
              <a:rPr lang="pt-BR" smtClean="0"/>
              <a:pPr/>
              <a:t>8</a:t>
            </a:fld>
            <a:endParaRPr lang="pt-BR"/>
          </a:p>
        </p:txBody>
      </p:sp>
    </p:spTree>
    <p:extLst>
      <p:ext uri="{BB962C8B-B14F-4D97-AF65-F5344CB8AC3E}">
        <p14:creationId xmlns:p14="http://schemas.microsoft.com/office/powerpoint/2010/main" val="169458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10</a:t>
            </a:fld>
            <a:endParaRPr lang="pt-BR"/>
          </a:p>
        </p:txBody>
      </p:sp>
    </p:spTree>
    <p:extLst>
      <p:ext uri="{BB962C8B-B14F-4D97-AF65-F5344CB8AC3E}">
        <p14:creationId xmlns:p14="http://schemas.microsoft.com/office/powerpoint/2010/main" val="147576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12</a:t>
            </a:fld>
            <a:endParaRPr lang="pt-BR"/>
          </a:p>
        </p:txBody>
      </p:sp>
    </p:spTree>
    <p:extLst>
      <p:ext uri="{BB962C8B-B14F-4D97-AF65-F5344CB8AC3E}">
        <p14:creationId xmlns:p14="http://schemas.microsoft.com/office/powerpoint/2010/main" val="1241445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solidFill>
                  <a:prstClr val="black"/>
                </a:solidFill>
              </a:rPr>
              <a:pPr>
                <a:defRPr/>
              </a:pPr>
              <a:t>13</a:t>
            </a:fld>
            <a:endParaRPr lang="pt-BR">
              <a:solidFill>
                <a:prstClr val="black"/>
              </a:solidFill>
            </a:endParaRPr>
          </a:p>
        </p:txBody>
      </p:sp>
    </p:spTree>
    <p:extLst>
      <p:ext uri="{BB962C8B-B14F-4D97-AF65-F5344CB8AC3E}">
        <p14:creationId xmlns:p14="http://schemas.microsoft.com/office/powerpoint/2010/main" val="264905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75590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344126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53634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93278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9369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A144E41-40A6-417F-B238-2EF45D0F1DF2}" type="datetimeFigureOut">
              <a:rPr lang="pt-BR" smtClean="0"/>
              <a:t>22/06/2015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68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A144E41-40A6-417F-B238-2EF45D0F1DF2}" type="datetimeFigureOut">
              <a:rPr lang="pt-BR" smtClean="0"/>
              <a:t>22/06/2015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76083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A144E41-40A6-417F-B238-2EF45D0F1DF2}" type="datetimeFigureOut">
              <a:rPr lang="pt-BR" smtClean="0"/>
              <a:t>22/06/2015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56242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A144E41-40A6-417F-B238-2EF45D0F1DF2}" type="datetimeFigureOut">
              <a:rPr lang="pt-BR" smtClean="0"/>
              <a:t>22/06/2015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43040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22/06/2015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31285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22/06/2015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85576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144E41-40A6-417F-B238-2EF45D0F1DF2}" type="datetimeFigureOut">
              <a:rPr lang="pt-BR" smtClean="0"/>
              <a:t>22/06/2015</a:t>
            </a:fld>
            <a:endParaRPr lang="pt-B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62F67-E170-46F8-87AA-7A37A1D70F4D}" type="slidenum">
              <a:rPr lang="pt-BR" smtClean="0"/>
              <a:t>‹nº›</a:t>
            </a:fld>
            <a:endParaRPr lang="pt-BR"/>
          </a:p>
        </p:txBody>
      </p:sp>
    </p:spTree>
    <p:extLst>
      <p:ext uri="{BB962C8B-B14F-4D97-AF65-F5344CB8AC3E}">
        <p14:creationId xmlns:p14="http://schemas.microsoft.com/office/powerpoint/2010/main" val="87909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683568" y="4869160"/>
            <a:ext cx="7697787" cy="96436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smtClean="0">
                <a:solidFill>
                  <a:srgbClr val="969696"/>
                </a:solidFill>
                <a:latin typeface="BlissEB" panose="02000506050000020004" pitchFamily="2" charset="0"/>
                <a:ea typeface="Helvetica" charset="0"/>
                <a:cs typeface="Helvetica" charset="0"/>
                <a:sym typeface="Helvetica" charset="0"/>
              </a:rPr>
              <a:t>Comitê Jurídico</a:t>
            </a:r>
            <a:endParaRPr lang="en-US" sz="2800" dirty="0">
              <a:solidFill>
                <a:srgbClr val="969696"/>
              </a:solidFill>
              <a:latin typeface="BlissEB" panose="02000506050000020004" pitchFamily="2" charset="0"/>
              <a:ea typeface="Helvetica" charset="0"/>
              <a:cs typeface="Helvetica" charset="0"/>
              <a:sym typeface="Helvetica" charset="0"/>
            </a:endParaRPr>
          </a:p>
          <a:p>
            <a:pPr algn="ctr" defTabSz="914145" hangingPunct="0"/>
            <a:r>
              <a:rPr lang="en-US" sz="2800" dirty="0" err="1">
                <a:solidFill>
                  <a:srgbClr val="969696"/>
                </a:solidFill>
                <a:latin typeface="BlissEB" panose="02000506050000020004" pitchFamily="2" charset="0"/>
                <a:ea typeface="Helvetica" charset="0"/>
                <a:cs typeface="Helvetica" charset="0"/>
                <a:sym typeface="Helvetica" charset="0"/>
              </a:rPr>
              <a:t>Reunião</a:t>
            </a:r>
            <a:r>
              <a:rPr lang="en-US" sz="2800" dirty="0">
                <a:solidFill>
                  <a:srgbClr val="969696"/>
                </a:solidFill>
                <a:latin typeface="BlissEB" panose="02000506050000020004" pitchFamily="2" charset="0"/>
                <a:ea typeface="Helvetica" charset="0"/>
                <a:cs typeface="Helvetica" charset="0"/>
                <a:sym typeface="Helvetica" charset="0"/>
              </a:rPr>
              <a:t> </a:t>
            </a:r>
            <a:r>
              <a:rPr lang="en-US" sz="2800" dirty="0" smtClean="0">
                <a:solidFill>
                  <a:srgbClr val="969696"/>
                </a:solidFill>
                <a:latin typeface="BlissEB" panose="02000506050000020004" pitchFamily="2" charset="0"/>
                <a:ea typeface="Helvetica" charset="0"/>
                <a:cs typeface="Helvetica" charset="0"/>
                <a:sym typeface="Helvetica" charset="0"/>
              </a:rPr>
              <a:t>16/6/2015</a:t>
            </a:r>
            <a:endParaRPr lang="en-US" sz="2800" dirty="0">
              <a:solidFill>
                <a:srgbClr val="969696"/>
              </a:solidFill>
              <a:latin typeface="BlissEB" panose="02000506050000020004" pitchFamily="2" charset="0"/>
              <a:ea typeface="Helvetica" charset="0"/>
              <a:cs typeface="Helvetica" charset="0"/>
              <a:sym typeface="Helvetica" charset="0"/>
            </a:endParaRPr>
          </a:p>
        </p:txBody>
      </p:sp>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pic>
        <p:nvPicPr>
          <p:cNvPr id="3" name="Imagem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2060848"/>
            <a:ext cx="7272808" cy="1662581"/>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44380" y="692696"/>
            <a:ext cx="8964488" cy="5558731"/>
          </a:xfrm>
          <a:prstGeom prst="rect">
            <a:avLst/>
          </a:prstGeom>
          <a:noFill/>
          <a:ln w="9525">
            <a:noFill/>
            <a:miter lim="800000"/>
            <a:headEnd/>
            <a:tailEnd/>
          </a:ln>
        </p:spPr>
        <p:txBody>
          <a:bodyPr wrap="square" lIns="64291" tIns="32146" rIns="64291" bIns="32146">
            <a:spAutoFit/>
          </a:bodyPr>
          <a:lstStyle/>
          <a:p>
            <a:r>
              <a:rPr lang="pt-BR" sz="1650" b="1" dirty="0" smtClean="0">
                <a:latin typeface="BlissL" panose="02000506030000020004" pitchFamily="2" charset="0"/>
              </a:rPr>
              <a:t>Captação e comunicação abusiva</a:t>
            </a:r>
            <a:endParaRPr lang="pt-BR" sz="1650" dirty="0" smtClean="0">
              <a:latin typeface="BlissL" panose="02000506030000020004" pitchFamily="2" charset="0"/>
            </a:endParaRPr>
          </a:p>
          <a:p>
            <a:pPr marL="285750" indent="-285750">
              <a:buFont typeface="Arial" panose="020B0604020202020204" pitchFamily="34" charset="0"/>
              <a:buChar char="•"/>
            </a:pPr>
            <a:r>
              <a:rPr lang="pt-BR" sz="1650" dirty="0" smtClean="0">
                <a:latin typeface="BlissL" panose="02000506030000020004" pitchFamily="2" charset="0"/>
              </a:rPr>
              <a:t>Reunião Secovi – 15/10 - estratégia de captação de clientes vs. código de ética</a:t>
            </a:r>
          </a:p>
          <a:p>
            <a:pPr marL="285750" indent="-285750">
              <a:buFont typeface="Arial" panose="020B0604020202020204" pitchFamily="34" charset="0"/>
              <a:buChar char="•"/>
            </a:pPr>
            <a:r>
              <a:rPr lang="pt-BR" sz="1650" dirty="0" smtClean="0">
                <a:latin typeface="BlissL" panose="02000506030000020004" pitchFamily="2" charset="0"/>
              </a:rPr>
              <a:t>Contato SECOVI-OAB para apresentação do assunto</a:t>
            </a:r>
            <a:endParaRPr lang="pt-BR" sz="1650"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Ana Medina, </a:t>
            </a:r>
            <a:r>
              <a:rPr lang="pt-BR" sz="1650" dirty="0" err="1">
                <a:latin typeface="BlissL" panose="02000506030000020004" pitchFamily="2" charset="0"/>
              </a:rPr>
              <a:t>Crys</a:t>
            </a:r>
            <a:r>
              <a:rPr lang="pt-BR" sz="1650" dirty="0">
                <a:latin typeface="BlissL" panose="02000506030000020004" pitchFamily="2" charset="0"/>
              </a:rPr>
              <a:t> Luders, Natália José Neves – encontro com Escritório David Teixeira - </a:t>
            </a:r>
            <a:r>
              <a:rPr lang="pt-BR" sz="1650" dirty="0" smtClean="0">
                <a:latin typeface="BlissL" panose="02000506030000020004" pitchFamily="2" charset="0"/>
              </a:rPr>
              <a:t>3/2</a:t>
            </a:r>
            <a:endParaRPr lang="pt-BR" sz="1650" dirty="0">
              <a:latin typeface="BlissL" panose="02000506030000020004" pitchFamily="2" charset="0"/>
            </a:endParaRPr>
          </a:p>
          <a:p>
            <a:endParaRPr lang="pt-BR" sz="1650" dirty="0">
              <a:latin typeface="BlissL" panose="02000506030000020004" pitchFamily="2" charset="0"/>
            </a:endParaRPr>
          </a:p>
          <a:p>
            <a:pPr marL="285750" indent="-285750">
              <a:buFont typeface="Arial" panose="020B0604020202020204" pitchFamily="34" charset="0"/>
              <a:buChar char="•"/>
            </a:pPr>
            <a:endParaRPr lang="pt-BR" sz="1650" dirty="0" smtClean="0">
              <a:latin typeface="BlissL" panose="02000506030000020004" pitchFamily="2" charset="0"/>
            </a:endParaRPr>
          </a:p>
          <a:p>
            <a:r>
              <a:rPr lang="pt-BR" sz="1650" b="1" dirty="0" smtClean="0">
                <a:latin typeface="BlissL" panose="02000506030000020004" pitchFamily="2" charset="0"/>
              </a:rPr>
              <a:t>Associações e </a:t>
            </a:r>
            <a:r>
              <a:rPr lang="pt-BR" sz="1650" b="1" dirty="0" err="1" smtClean="0">
                <a:latin typeface="BlissL" panose="02000506030000020004" pitchFamily="2" charset="0"/>
              </a:rPr>
              <a:t>ACPs</a:t>
            </a:r>
            <a:r>
              <a:rPr lang="pt-BR" sz="1650" b="1" dirty="0" smtClean="0">
                <a:latin typeface="BlissL" panose="02000506030000020004" pitchFamily="2" charset="0"/>
              </a:rPr>
              <a:t> </a:t>
            </a:r>
          </a:p>
          <a:p>
            <a:pPr marL="285750" indent="-285750">
              <a:buFont typeface="Arial" panose="020B0604020202020204" pitchFamily="34" charset="0"/>
              <a:buChar char="•"/>
            </a:pPr>
            <a:r>
              <a:rPr lang="pt-BR" sz="1650" dirty="0" smtClean="0">
                <a:latin typeface="BlissL" panose="02000506030000020004" pitchFamily="2" charset="0"/>
              </a:rPr>
              <a:t>Continuidade de acompanhamento por cada empresa</a:t>
            </a:r>
            <a:endParaRPr lang="pt-BR" sz="1650" dirty="0">
              <a:latin typeface="BlissL" panose="02000506030000020004" pitchFamily="2" charset="0"/>
            </a:endParaRPr>
          </a:p>
          <a:p>
            <a:pPr marL="285750" indent="-285750">
              <a:buFont typeface="Arial" panose="020B0604020202020204" pitchFamily="34" charset="0"/>
              <a:buChar char="•"/>
            </a:pPr>
            <a:r>
              <a:rPr lang="pt-BR" sz="1650" dirty="0" smtClean="0">
                <a:latin typeface="BlissL" panose="02000506030000020004" pitchFamily="2" charset="0"/>
              </a:rPr>
              <a:t>Acórdão contrário à retenção de 10% na 3ª Câmara de Direito Privado do TJ-SP – 5/3/2015</a:t>
            </a:r>
          </a:p>
          <a:p>
            <a:endParaRPr lang="pt-BR" sz="1650" dirty="0" smtClean="0">
              <a:latin typeface="BlissL" panose="02000506030000020004" pitchFamily="2" charset="0"/>
            </a:endParaRPr>
          </a:p>
          <a:p>
            <a:r>
              <a:rPr lang="pt-BR" sz="1650" b="1" dirty="0" smtClean="0">
                <a:latin typeface="BlissL" panose="02000506030000020004" pitchFamily="2" charset="0"/>
              </a:rPr>
              <a:t>Proposta David Teixeira – próxima página</a:t>
            </a:r>
          </a:p>
          <a:p>
            <a:endParaRPr lang="pt-BR" sz="1650" b="1" dirty="0">
              <a:latin typeface="BlissL" panose="02000506030000020004" pitchFamily="2" charset="0"/>
            </a:endParaRPr>
          </a:p>
          <a:p>
            <a:r>
              <a:rPr lang="pt-BR" sz="1650" b="1" dirty="0" smtClean="0">
                <a:latin typeface="BlissL" panose="02000506030000020004" pitchFamily="2" charset="0"/>
              </a:rPr>
              <a:t>Consulta Antônio Mariz de Oliveira (Gafisa)</a:t>
            </a:r>
          </a:p>
          <a:p>
            <a:endParaRPr lang="pt-BR" sz="1650" b="1" dirty="0">
              <a:latin typeface="BlissL" panose="02000506030000020004" pitchFamily="2" charset="0"/>
            </a:endParaRPr>
          </a:p>
          <a:p>
            <a:pPr lvl="0"/>
            <a:r>
              <a:rPr lang="pt-BR" sz="1650" b="1" dirty="0" smtClean="0">
                <a:latin typeface="BlissL" panose="02000506030000020004" pitchFamily="2" charset="0"/>
              </a:rPr>
              <a:t>Conselho Jurídico - </a:t>
            </a:r>
            <a:r>
              <a:rPr lang="pt-BR" sz="1650" dirty="0">
                <a:latin typeface="BlissL" panose="02000506030000020004" pitchFamily="2" charset="0"/>
              </a:rPr>
              <a:t>acesso direto à OAB e Miguel </a:t>
            </a:r>
            <a:r>
              <a:rPr lang="pt-BR" sz="1650" dirty="0" err="1">
                <a:latin typeface="BlissL" panose="02000506030000020004" pitchFamily="2" charset="0"/>
              </a:rPr>
              <a:t>Reale</a:t>
            </a:r>
            <a:r>
              <a:rPr lang="pt-BR" sz="1650" dirty="0">
                <a:latin typeface="BlissL" panose="02000506030000020004" pitchFamily="2" charset="0"/>
              </a:rPr>
              <a:t> Jr. sem intermediação de escritórios. Cláudio Carvalho (</a:t>
            </a:r>
            <a:r>
              <a:rPr lang="pt-BR" sz="1650" dirty="0" err="1">
                <a:latin typeface="BlissL" panose="02000506030000020004" pitchFamily="2" charset="0"/>
              </a:rPr>
              <a:t>Cyrela</a:t>
            </a:r>
            <a:r>
              <a:rPr lang="pt-BR" sz="1650" dirty="0">
                <a:latin typeface="BlissL" panose="02000506030000020004" pitchFamily="2" charset="0"/>
              </a:rPr>
              <a:t>) – agendamento ABRAINC/ Dr. Marcos da Costa </a:t>
            </a:r>
            <a:r>
              <a:rPr lang="pt-BR" sz="1650" dirty="0" smtClean="0">
                <a:latin typeface="BlissL" panose="02000506030000020004" pitchFamily="2" charset="0"/>
              </a:rPr>
              <a:t>– OAB</a:t>
            </a:r>
          </a:p>
          <a:p>
            <a:pPr lvl="0"/>
            <a:endParaRPr lang="pt-BR" sz="1650" dirty="0">
              <a:latin typeface="BlissL" panose="02000506030000020004" pitchFamily="2" charset="0"/>
            </a:endParaRPr>
          </a:p>
          <a:p>
            <a:pPr lvl="0"/>
            <a:r>
              <a:rPr lang="pt-BR" sz="1650" b="1" dirty="0">
                <a:latin typeface="BlissL" panose="02000506030000020004" pitchFamily="2" charset="0"/>
              </a:rPr>
              <a:t>APC – Associação Paulista de Consumidores </a:t>
            </a:r>
            <a:r>
              <a:rPr lang="pt-BR" sz="1650" dirty="0">
                <a:latin typeface="BlissL" panose="02000506030000020004" pitchFamily="2" charset="0"/>
              </a:rPr>
              <a:t>– questionamentos do MP sobre a legitimidade desta associação. Relatado que haveria espaço para uma representação da Abrainc.</a:t>
            </a:r>
          </a:p>
          <a:p>
            <a:pPr marL="285750" indent="-285750">
              <a:buFont typeface="Arial" panose="020B0604020202020204" pitchFamily="34" charset="0"/>
              <a:buChar char="•"/>
            </a:pPr>
            <a:r>
              <a:rPr lang="pt-BR" sz="1650" dirty="0">
                <a:latin typeface="BlissL" panose="02000506030000020004" pitchFamily="2" charset="0"/>
              </a:rPr>
              <a:t>Natalia Roque (</a:t>
            </a:r>
            <a:r>
              <a:rPr lang="pt-BR" sz="1650" dirty="0" smtClean="0">
                <a:latin typeface="BlissL" panose="02000506030000020004" pitchFamily="2" charset="0"/>
              </a:rPr>
              <a:t>Rossi) - contato </a:t>
            </a:r>
            <a:r>
              <a:rPr lang="pt-BR" sz="1650" dirty="0">
                <a:latin typeface="BlissL" panose="02000506030000020004" pitchFamily="2" charset="0"/>
              </a:rPr>
              <a:t>com MP (Dra. Ana Beatriz) para sondagem da questão</a:t>
            </a:r>
            <a:r>
              <a:rPr lang="pt-BR" sz="1650" dirty="0" smtClean="0">
                <a:latin typeface="BlissL" panose="02000506030000020004" pitchFamily="2" charset="0"/>
              </a:rPr>
              <a:t>.</a:t>
            </a:r>
            <a:endParaRPr lang="pt-BR" sz="1650" b="1" dirty="0" smtClean="0">
              <a:latin typeface="BlissL" panose="02000506030000020004" pitchFamily="2" charset="0"/>
            </a:endParaRPr>
          </a:p>
          <a:p>
            <a:pPr marL="285750" indent="-285750">
              <a:buFont typeface="Arial" panose="020B0604020202020204" pitchFamily="34" charset="0"/>
              <a:buChar char="•"/>
            </a:pPr>
            <a:endParaRPr lang="pt-BR" sz="1650" b="1" dirty="0">
              <a:latin typeface="BlissL" panose="02000506030000020004" pitchFamily="2" charset="0"/>
            </a:endParaRPr>
          </a:p>
        </p:txBody>
      </p:sp>
      <p:sp>
        <p:nvSpPr>
          <p:cNvPr id="11" name="Rectangle 3"/>
          <p:cNvSpPr txBox="1">
            <a:spLocks noChangeArrowheads="1"/>
          </p:cNvSpPr>
          <p:nvPr/>
        </p:nvSpPr>
        <p:spPr bwMode="auto">
          <a:xfrm>
            <a:off x="196155" y="107537"/>
            <a:ext cx="8696325" cy="410365"/>
          </a:xfrm>
          <a:prstGeom prst="rect">
            <a:avLst/>
          </a:prstGeom>
          <a:noFill/>
          <a:ln w="12700" cap="flat" cmpd="sng">
            <a:noFill/>
            <a:prstDash val="solid"/>
            <a:miter lim="0"/>
            <a:headEnd/>
            <a:tailEnd/>
          </a:ln>
          <a:effectLst/>
        </p:spPr>
        <p:txBody>
          <a:bodyPr vert="horz" wrap="square" lIns="88896" tIns="50798" rIns="88896" bIns="50798" numCol="1" rtlCol="0" anchor="ctr" anchorCtr="0" compatLnSpc="1">
            <a:prstTxWarp prst="textNoShape">
              <a:avLst/>
            </a:prstTxWarp>
            <a:spAutoFit/>
          </a:bodyPr>
          <a:lstStyle>
            <a:lvl1pPr defTabSz="914145" eaLnBrk="0" hangingPunct="0">
              <a:defRPr sz="2400">
                <a:solidFill>
                  <a:srgbClr val="969696"/>
                </a:solidFill>
                <a:latin typeface="BlissEB" panose="02000506050000020004" pitchFamily="2" charset="0"/>
                <a:ea typeface="Helvetica" charset="0"/>
                <a:cs typeface="Helvetica" charset="0"/>
              </a:defRPr>
            </a:lvl1pPr>
            <a:lvl2pPr algn="ctr" eaLnBrk="0" hangingPunct="0">
              <a:defRPr sz="4400">
                <a:solidFill>
                  <a:schemeClr val="accent2"/>
                </a:solidFill>
              </a:defRPr>
            </a:lvl2pPr>
            <a:lvl3pPr algn="ctr" eaLnBrk="0" hangingPunct="0">
              <a:defRPr sz="4400">
                <a:solidFill>
                  <a:schemeClr val="accent2"/>
                </a:solidFill>
              </a:defRPr>
            </a:lvl3pPr>
            <a:lvl4pPr algn="ctr" eaLnBrk="0" hangingPunct="0">
              <a:defRPr sz="4400">
                <a:solidFill>
                  <a:schemeClr val="accent2"/>
                </a:solidFill>
              </a:defRPr>
            </a:lvl4pPr>
            <a:lvl5pPr algn="ctr" eaLnBrk="0" hangingPunct="0">
              <a:defRPr sz="4400">
                <a:solidFill>
                  <a:schemeClr val="accent2"/>
                </a:solidFill>
              </a:defRPr>
            </a:lvl5pPr>
            <a:lvl6pPr marL="457200" algn="ctr" fontAlgn="base">
              <a:spcBef>
                <a:spcPct val="0"/>
              </a:spcBef>
              <a:spcAft>
                <a:spcPct val="0"/>
              </a:spcAft>
              <a:defRPr sz="4400">
                <a:solidFill>
                  <a:schemeClr val="accent2"/>
                </a:solidFill>
              </a:defRPr>
            </a:lvl6pPr>
            <a:lvl7pPr marL="914400" algn="ctr" fontAlgn="base">
              <a:spcBef>
                <a:spcPct val="0"/>
              </a:spcBef>
              <a:spcAft>
                <a:spcPct val="0"/>
              </a:spcAft>
              <a:defRPr sz="4400">
                <a:solidFill>
                  <a:schemeClr val="accent2"/>
                </a:solidFill>
              </a:defRPr>
            </a:lvl7pPr>
            <a:lvl8pPr marL="1371600" algn="ctr" fontAlgn="base">
              <a:spcBef>
                <a:spcPct val="0"/>
              </a:spcBef>
              <a:spcAft>
                <a:spcPct val="0"/>
              </a:spcAft>
              <a:defRPr sz="4400">
                <a:solidFill>
                  <a:schemeClr val="accent2"/>
                </a:solidFill>
              </a:defRPr>
            </a:lvl8pPr>
            <a:lvl9pPr marL="1828800" algn="ctr" fontAlgn="base">
              <a:spcBef>
                <a:spcPct val="0"/>
              </a:spcBef>
              <a:spcAft>
                <a:spcPct val="0"/>
              </a:spcAft>
              <a:defRPr sz="4400">
                <a:solidFill>
                  <a:schemeClr val="accent2"/>
                </a:solidFill>
              </a:defRPr>
            </a:lvl9pPr>
          </a:lstStyle>
          <a:p>
            <a:r>
              <a:rPr lang="pt-BR" sz="2000" dirty="0" smtClean="0"/>
              <a:t>Práticas abusivas -  Dr. David </a:t>
            </a:r>
            <a:r>
              <a:rPr lang="pt-BR" sz="2000" dirty="0"/>
              <a:t>T</a:t>
            </a:r>
            <a:r>
              <a:rPr lang="pt-BR" sz="2000" dirty="0" smtClean="0"/>
              <a:t>eixeira </a:t>
            </a:r>
            <a:endParaRPr lang="en-US" sz="2000" dirty="0">
              <a:sym typeface="Arial" pitchFamily="34"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2" name="Imagem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5"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pt-BR"/>
          </a:p>
        </p:txBody>
      </p:sp>
      <p:sp>
        <p:nvSpPr>
          <p:cNvPr id="10"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1050" dirty="0" smtClean="0">
              <a:solidFill>
                <a:schemeClr val="bg1">
                  <a:lumMod val="50000"/>
                </a:schemeClr>
              </a:solidFill>
              <a:latin typeface="BlissL" panose="02000506030000020004" pitchFamily="2" charset="0"/>
              <a:ea typeface="Helvetica" charset="0"/>
              <a:cs typeface="Helvetica" charset="0"/>
              <a:sym typeface="Helvetica" charset="0"/>
            </a:endParaRPr>
          </a:p>
        </p:txBody>
      </p:sp>
      <p:sp>
        <p:nvSpPr>
          <p:cNvPr id="16"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4</a:t>
            </a:r>
            <a:endParaRPr lang="en-US" sz="90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82371428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6" name="Rectangle 2"/>
          <p:cNvSpPr>
            <a:spLocks/>
          </p:cNvSpPr>
          <p:nvPr/>
        </p:nvSpPr>
        <p:spPr bwMode="auto">
          <a:xfrm>
            <a:off x="636588" y="762000"/>
            <a:ext cx="8111876" cy="3180354"/>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40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40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4000" dirty="0" err="1" smtClean="0">
                <a:solidFill>
                  <a:schemeClr val="bg2">
                    <a:lumMod val="75000"/>
                  </a:schemeClr>
                </a:solidFill>
                <a:latin typeface="BlissEB" panose="02000506050000020004" pitchFamily="2" charset="0"/>
                <a:ea typeface="Helvetica" charset="0"/>
                <a:cs typeface="Helvetica" charset="0"/>
                <a:sym typeface="Helvetica" charset="0"/>
              </a:rPr>
              <a:t>Distratos</a:t>
            </a:r>
            <a:endParaRPr lang="en-US" sz="4000" dirty="0" smtClean="0">
              <a:solidFill>
                <a:schemeClr val="bg2">
                  <a:lumMod val="75000"/>
                </a:schemeClr>
              </a:solidFill>
              <a:latin typeface="BlissEB" panose="02000506050000020004" pitchFamily="2" charset="0"/>
              <a:ea typeface="Helvetica" charset="0"/>
              <a:cs typeface="Helvetica" charset="0"/>
              <a:sym typeface="Helvetica" charset="0"/>
            </a:endParaRPr>
          </a:p>
          <a:p>
            <a:pPr algn="ctr" defTabSz="914145" hangingPunct="0"/>
            <a:endParaRPr lang="en-US" sz="4000" dirty="0">
              <a:solidFill>
                <a:schemeClr val="bg2">
                  <a:lumMod val="60000"/>
                  <a:lumOff val="40000"/>
                </a:schemeClr>
              </a:solidFill>
              <a:latin typeface="BlissEB" panose="02000506050000020004" pitchFamily="2" charset="0"/>
              <a:ea typeface="Helvetica" charset="0"/>
              <a:cs typeface="Helvetica" charset="0"/>
              <a:sym typeface="Helvetica" charset="0"/>
            </a:endParaRPr>
          </a:p>
          <a:p>
            <a:pPr algn="ctr" defTabSz="914145" hangingPunct="0"/>
            <a:endParaRPr lang="en-US" sz="4000" dirty="0">
              <a:solidFill>
                <a:schemeClr val="bg2">
                  <a:lumMod val="60000"/>
                  <a:lumOff val="4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121668080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79512" y="620688"/>
            <a:ext cx="8624887" cy="5627981"/>
          </a:xfrm>
          <a:prstGeom prst="rect">
            <a:avLst/>
          </a:prstGeom>
          <a:noFill/>
          <a:ln w="9525">
            <a:noFill/>
            <a:miter lim="800000"/>
            <a:headEnd/>
            <a:tailEnd/>
          </a:ln>
        </p:spPr>
        <p:txBody>
          <a:bodyPr lIns="64291" tIns="32146" rIns="64291" bIns="32146">
            <a:spAutoFit/>
          </a:bodyPr>
          <a:lstStyle/>
          <a:p>
            <a:r>
              <a:rPr lang="pt-BR" sz="1650" b="1" dirty="0" smtClean="0">
                <a:latin typeface="BlissL" panose="02000506030000020004" pitchFamily="2" charset="0"/>
              </a:rPr>
              <a:t>PL </a:t>
            </a:r>
            <a:r>
              <a:rPr lang="pt-BR" sz="1650" b="1" dirty="0">
                <a:latin typeface="BlissL" panose="02000506030000020004" pitchFamily="2" charset="0"/>
              </a:rPr>
              <a:t>1220/15- </a:t>
            </a:r>
            <a:r>
              <a:rPr lang="pt-BR" sz="1650" dirty="0">
                <a:latin typeface="BlissL" panose="02000506030000020004" pitchFamily="2" charset="0"/>
              </a:rPr>
              <a:t>Celso Russomano – retenção de 10%, devolução em 30 dias com juros de 1% e correção de todas as parcelas, direito de distrato unilateral pelo </a:t>
            </a:r>
            <a:r>
              <a:rPr lang="pt-BR" sz="1650" dirty="0" smtClean="0">
                <a:latin typeface="BlissL" panose="02000506030000020004" pitchFamily="2" charset="0"/>
              </a:rPr>
              <a:t>comprador. Reunião </a:t>
            </a:r>
            <a:r>
              <a:rPr lang="pt-BR" sz="1650" dirty="0">
                <a:latin typeface="BlissL" panose="02000506030000020004" pitchFamily="2" charset="0"/>
              </a:rPr>
              <a:t>com o Deputado </a:t>
            </a:r>
            <a:r>
              <a:rPr lang="pt-BR" sz="1650" dirty="0" smtClean="0">
                <a:latin typeface="BlissL" panose="02000506030000020004" pitchFamily="2" charset="0"/>
              </a:rPr>
              <a:t>– 18/5</a:t>
            </a:r>
          </a:p>
          <a:p>
            <a:endParaRPr lang="pt-BR" sz="1650" b="1" dirty="0">
              <a:latin typeface="BlissL" panose="02000506030000020004" pitchFamily="2" charset="0"/>
            </a:endParaRPr>
          </a:p>
          <a:p>
            <a:pPr marL="285750" indent="-285750">
              <a:buFont typeface="Arial" panose="020B0604020202020204" pitchFamily="34" charset="0"/>
              <a:buChar char="•"/>
            </a:pPr>
            <a:r>
              <a:rPr lang="pt-BR" sz="1650" dirty="0" smtClean="0">
                <a:latin typeface="BlissL" panose="02000506030000020004" pitchFamily="2" charset="0"/>
              </a:rPr>
              <a:t>Transparência </a:t>
            </a:r>
            <a:r>
              <a:rPr lang="pt-BR" sz="1650" dirty="0">
                <a:latin typeface="BlissL" panose="02000506030000020004" pitchFamily="2" charset="0"/>
              </a:rPr>
              <a:t>e o </a:t>
            </a:r>
            <a:r>
              <a:rPr lang="pt-BR" sz="1650" dirty="0" smtClean="0">
                <a:latin typeface="BlissL" panose="02000506030000020004" pitchFamily="2" charset="0"/>
              </a:rPr>
              <a:t>equilíbrio. Compromissos das partes – incorporadora, comprador </a:t>
            </a:r>
          </a:p>
          <a:p>
            <a:pPr marL="285750" indent="-285750">
              <a:buFont typeface="Arial" panose="020B0604020202020204" pitchFamily="34" charset="0"/>
              <a:buChar char="•"/>
            </a:pPr>
            <a:r>
              <a:rPr lang="pt-BR" sz="1650" dirty="0" smtClean="0">
                <a:latin typeface="BlissL" panose="02000506030000020004" pitchFamily="2" charset="0"/>
              </a:rPr>
              <a:t>Desistências por </a:t>
            </a:r>
            <a:r>
              <a:rPr lang="pt-BR" sz="1650" dirty="0">
                <a:latin typeface="BlissL" panose="02000506030000020004" pitchFamily="2" charset="0"/>
              </a:rPr>
              <a:t>conta de valorização inferior às expectativas </a:t>
            </a:r>
            <a:r>
              <a:rPr lang="pt-BR" sz="1650" dirty="0" smtClean="0">
                <a:latin typeface="BlissL" panose="02000506030000020004" pitchFamily="2" charset="0"/>
              </a:rPr>
              <a:t>iniciais prejudicam </a:t>
            </a:r>
            <a:r>
              <a:rPr lang="pt-BR" sz="1650" dirty="0">
                <a:latin typeface="BlissL" panose="02000506030000020004" pitchFamily="2" charset="0"/>
              </a:rPr>
              <a:t>o </a:t>
            </a:r>
            <a:r>
              <a:rPr lang="pt-BR" sz="1650" dirty="0" smtClean="0">
                <a:latin typeface="BlissL" panose="02000506030000020004" pitchFamily="2" charset="0"/>
              </a:rPr>
              <a:t>conjunto.</a:t>
            </a:r>
          </a:p>
          <a:p>
            <a:pPr marL="285750" indent="-285750">
              <a:buFont typeface="Arial" panose="020B0604020202020204" pitchFamily="34" charset="0"/>
              <a:buChar char="•"/>
            </a:pPr>
            <a:r>
              <a:rPr lang="pt-BR" sz="1650" dirty="0" smtClean="0">
                <a:latin typeface="BlissL" panose="02000506030000020004" pitchFamily="2" charset="0"/>
              </a:rPr>
              <a:t>Detalhamento – INADEC</a:t>
            </a:r>
            <a:r>
              <a:rPr lang="pt-BR" sz="1650" dirty="0" smtClean="0">
                <a:latin typeface="BlissL" panose="02000506030000020004" pitchFamily="2" charset="0"/>
              </a:rPr>
              <a:t>;</a:t>
            </a:r>
            <a:endParaRPr lang="pt-BR" sz="1650" dirty="0" smtClean="0">
              <a:latin typeface="BlissL" panose="02000506030000020004" pitchFamily="2" charset="0"/>
            </a:endParaRPr>
          </a:p>
          <a:p>
            <a:pPr marL="285750" indent="-285750">
              <a:buFont typeface="Arial" panose="020B0604020202020204" pitchFamily="34" charset="0"/>
              <a:buChar char="•"/>
            </a:pPr>
            <a:endParaRPr lang="pt-BR" sz="1650" dirty="0">
              <a:latin typeface="BlissL" panose="02000506030000020004" pitchFamily="2" charset="0"/>
            </a:endParaRPr>
          </a:p>
          <a:p>
            <a:pPr marL="285750" indent="-285750">
              <a:buFont typeface="Arial" panose="020B0604020202020204" pitchFamily="34" charset="0"/>
              <a:buChar char="•"/>
            </a:pPr>
            <a:r>
              <a:rPr lang="pt-BR" sz="1650" b="1" dirty="0">
                <a:solidFill>
                  <a:prstClr val="black"/>
                </a:solidFill>
                <a:latin typeface="BlissL" panose="02000506030000020004"/>
              </a:rPr>
              <a:t>Distrato unilateral por ambas as partes. Distrato pelo cliente ou incorporadora com cliente inadimplentes:</a:t>
            </a:r>
            <a:endParaRPr lang="pt-BR" sz="1650" dirty="0">
              <a:solidFill>
                <a:prstClr val="black"/>
              </a:solidFill>
              <a:latin typeface="BlissL" panose="02000506030000020004"/>
            </a:endParaRPr>
          </a:p>
          <a:p>
            <a:pPr marL="742950" lvl="1" indent="-285750">
              <a:buFont typeface="Arial" panose="020B0604020202020204" pitchFamily="34" charset="0"/>
              <a:buChar char="•"/>
            </a:pPr>
            <a:endParaRPr lang="pt-BR" sz="1650" b="1" dirty="0">
              <a:solidFill>
                <a:prstClr val="black"/>
              </a:solidFill>
              <a:latin typeface="BlissL" panose="02000506030000020004"/>
            </a:endParaRPr>
          </a:p>
          <a:p>
            <a:pPr marL="742950" lvl="1" indent="-285750">
              <a:buFont typeface="Arial" panose="020B0604020202020204" pitchFamily="34" charset="0"/>
              <a:buChar char="•"/>
            </a:pPr>
            <a:r>
              <a:rPr lang="pt-BR" sz="1650" b="1" dirty="0">
                <a:solidFill>
                  <a:prstClr val="black"/>
                </a:solidFill>
                <a:latin typeface="BlissL" panose="02000506030000020004"/>
              </a:rPr>
              <a:t>Não devolução de Corretagem </a:t>
            </a:r>
          </a:p>
          <a:p>
            <a:pPr marL="742950" lvl="1" indent="-285750">
              <a:buFont typeface="Arial" panose="020B0604020202020204" pitchFamily="34" charset="0"/>
              <a:buChar char="•"/>
            </a:pPr>
            <a:r>
              <a:rPr lang="pt-BR" sz="1650" b="1" dirty="0">
                <a:solidFill>
                  <a:prstClr val="black"/>
                </a:solidFill>
                <a:latin typeface="BlissL" panose="02000506030000020004"/>
              </a:rPr>
              <a:t>Devolução dos valores sem juros/ correção e com </a:t>
            </a:r>
            <a:r>
              <a:rPr lang="pt-BR" sz="1650" b="1" dirty="0" smtClean="0">
                <a:solidFill>
                  <a:prstClr val="black"/>
                </a:solidFill>
                <a:latin typeface="BlissL" panose="02000506030000020004"/>
              </a:rPr>
              <a:t>retenções</a:t>
            </a:r>
            <a:endParaRPr lang="pt-BR" sz="1650" b="1" dirty="0">
              <a:solidFill>
                <a:prstClr val="black"/>
              </a:solidFill>
              <a:latin typeface="BlissL" panose="02000506030000020004"/>
            </a:endParaRPr>
          </a:p>
          <a:p>
            <a:pPr marL="742950" lvl="1" indent="-285750">
              <a:buFont typeface="Arial" panose="020B0604020202020204" pitchFamily="34" charset="0"/>
              <a:buChar char="•"/>
            </a:pPr>
            <a:r>
              <a:rPr lang="pt-BR" sz="1650" b="1" dirty="0">
                <a:solidFill>
                  <a:prstClr val="black"/>
                </a:solidFill>
                <a:latin typeface="BlissL" panose="02000506030000020004"/>
              </a:rPr>
              <a:t>Realizar a retenção de até 6% de gastos com publicidade e </a:t>
            </a:r>
            <a:r>
              <a:rPr lang="pt-BR" sz="1650" b="1" dirty="0" smtClean="0">
                <a:solidFill>
                  <a:prstClr val="black"/>
                </a:solidFill>
                <a:latin typeface="BlissL" panose="02000506030000020004"/>
              </a:rPr>
              <a:t>propaganda</a:t>
            </a:r>
            <a:endParaRPr lang="pt-BR" sz="1650" b="1" dirty="0">
              <a:solidFill>
                <a:prstClr val="black"/>
              </a:solidFill>
              <a:latin typeface="BlissL" panose="02000506030000020004"/>
            </a:endParaRPr>
          </a:p>
          <a:p>
            <a:pPr marL="742950" lvl="1" indent="-285750">
              <a:buFont typeface="Arial" panose="020B0604020202020204" pitchFamily="34" charset="0"/>
              <a:buChar char="•"/>
            </a:pPr>
            <a:r>
              <a:rPr lang="pt-BR" sz="1650" b="1" dirty="0">
                <a:solidFill>
                  <a:prstClr val="black"/>
                </a:solidFill>
                <a:latin typeface="BlissL" panose="02000506030000020004"/>
              </a:rPr>
              <a:t>Declaração para que fim é a aquisição – investidor vs. </a:t>
            </a:r>
            <a:r>
              <a:rPr lang="pt-BR" sz="1650" b="1" dirty="0" err="1" smtClean="0">
                <a:solidFill>
                  <a:prstClr val="black"/>
                </a:solidFill>
                <a:latin typeface="BlissL" panose="02000506030000020004"/>
              </a:rPr>
              <a:t>moracdor</a:t>
            </a:r>
            <a:endParaRPr lang="pt-BR" sz="1650" dirty="0">
              <a:solidFill>
                <a:prstClr val="black"/>
              </a:solidFill>
              <a:latin typeface="BlissL" panose="02000506030000020004"/>
            </a:endParaRPr>
          </a:p>
          <a:p>
            <a:pPr marL="1200150" lvl="2" indent="-285750">
              <a:buFont typeface="Arial" panose="020B0604020202020204" pitchFamily="34" charset="0"/>
              <a:buChar char="•"/>
            </a:pPr>
            <a:r>
              <a:rPr lang="pt-BR" sz="1650" dirty="0">
                <a:solidFill>
                  <a:prstClr val="black"/>
                </a:solidFill>
                <a:latin typeface="BlissL" panose="02000506030000020004"/>
              </a:rPr>
              <a:t>Investimento – s/ taxa de cessão + maior retenção no distrato</a:t>
            </a:r>
          </a:p>
          <a:p>
            <a:pPr marL="1200150" lvl="2" indent="-285750">
              <a:buFont typeface="Arial" panose="020B0604020202020204" pitchFamily="34" charset="0"/>
              <a:buChar char="•"/>
            </a:pPr>
            <a:r>
              <a:rPr lang="pt-BR" sz="1650" dirty="0">
                <a:solidFill>
                  <a:prstClr val="black"/>
                </a:solidFill>
                <a:latin typeface="BlissL" panose="02000506030000020004"/>
              </a:rPr>
              <a:t>Moradia – c/ taxa de cessão + menor retenção no </a:t>
            </a:r>
            <a:r>
              <a:rPr lang="pt-BR" sz="1650" dirty="0" smtClean="0">
                <a:solidFill>
                  <a:prstClr val="black"/>
                </a:solidFill>
                <a:latin typeface="BlissL" panose="02000506030000020004"/>
              </a:rPr>
              <a:t>distrato</a:t>
            </a:r>
            <a:endParaRPr lang="pt-BR" sz="1650" b="1" dirty="0">
              <a:solidFill>
                <a:prstClr val="black"/>
              </a:solidFill>
              <a:latin typeface="BlissL" panose="02000506030000020004"/>
            </a:endParaRPr>
          </a:p>
          <a:p>
            <a:pPr marL="742950" lvl="1" indent="-285750">
              <a:buFont typeface="Arial" panose="020B0604020202020204" pitchFamily="34" charset="0"/>
              <a:buChar char="•"/>
            </a:pPr>
            <a:r>
              <a:rPr lang="pt-BR" sz="1650" b="1" dirty="0">
                <a:solidFill>
                  <a:prstClr val="black"/>
                </a:solidFill>
                <a:latin typeface="BlissL" panose="02000506030000020004"/>
              </a:rPr>
              <a:t>Retenção em função do montante pago, após descontos listados acima</a:t>
            </a:r>
            <a:r>
              <a:rPr lang="pt-BR" sz="1650" b="1" dirty="0" smtClean="0">
                <a:solidFill>
                  <a:prstClr val="black"/>
                </a:solidFill>
                <a:latin typeface="BlissL" panose="02000506030000020004"/>
              </a:rPr>
              <a:t>.</a:t>
            </a:r>
            <a:endParaRPr lang="pt-BR" sz="1650" dirty="0">
              <a:solidFill>
                <a:prstClr val="black"/>
              </a:solidFill>
              <a:latin typeface="BlissL" panose="02000506030000020004"/>
            </a:endParaRPr>
          </a:p>
          <a:p>
            <a:pPr marL="1200150" lvl="2" indent="-285750">
              <a:buFont typeface="Arial" panose="020B0604020202020204" pitchFamily="34" charset="0"/>
              <a:buChar char="•"/>
            </a:pPr>
            <a:r>
              <a:rPr lang="pt-BR" sz="1650" dirty="0" err="1">
                <a:solidFill>
                  <a:prstClr val="black"/>
                </a:solidFill>
                <a:latin typeface="BlissL" panose="02000506030000020004"/>
              </a:rPr>
              <a:t>Ex</a:t>
            </a:r>
            <a:r>
              <a:rPr lang="pt-BR" sz="1650" dirty="0">
                <a:solidFill>
                  <a:prstClr val="black"/>
                </a:solidFill>
                <a:latin typeface="BlissL" panose="02000506030000020004"/>
              </a:rPr>
              <a:t>: moradia: de 25% a 10% retidos inversamente proporcional ao % pago</a:t>
            </a:r>
          </a:p>
          <a:p>
            <a:pPr marL="1200150" lvl="2" indent="-285750">
              <a:buFont typeface="Arial" panose="020B0604020202020204" pitchFamily="34" charset="0"/>
              <a:buChar char="•"/>
            </a:pPr>
            <a:r>
              <a:rPr lang="pt-BR" sz="1650" dirty="0" err="1">
                <a:solidFill>
                  <a:prstClr val="black"/>
                </a:solidFill>
                <a:latin typeface="BlissL" panose="02000506030000020004"/>
              </a:rPr>
              <a:t>Ex</a:t>
            </a:r>
            <a:r>
              <a:rPr lang="pt-BR" sz="1650" dirty="0">
                <a:solidFill>
                  <a:prstClr val="black"/>
                </a:solidFill>
                <a:latin typeface="BlissL" panose="02000506030000020004"/>
              </a:rPr>
              <a:t> - investimento: de 50% a 35% retidos inversamente proporcional ao % </a:t>
            </a:r>
            <a:r>
              <a:rPr lang="pt-BR" sz="1650" dirty="0" smtClean="0">
                <a:solidFill>
                  <a:prstClr val="black"/>
                </a:solidFill>
                <a:latin typeface="BlissL" panose="02000506030000020004"/>
              </a:rPr>
              <a:t>pago</a:t>
            </a:r>
          </a:p>
          <a:p>
            <a:pPr marL="1200150" lvl="2" indent="-285750">
              <a:buFont typeface="Arial" panose="020B0604020202020204" pitchFamily="34" charset="0"/>
              <a:buChar char="•"/>
            </a:pPr>
            <a:endParaRPr lang="pt-BR" sz="1650" dirty="0">
              <a:solidFill>
                <a:prstClr val="black"/>
              </a:solidFill>
              <a:latin typeface="BlissL" panose="02000506030000020004"/>
            </a:endParaRPr>
          </a:p>
          <a:p>
            <a:pPr lvl="0"/>
            <a:r>
              <a:rPr lang="pt-BR" sz="1600" b="1" dirty="0">
                <a:latin typeface="BlissL" panose="02000506030000020004" pitchFamily="2" charset="0"/>
              </a:rPr>
              <a:t>Caminho </a:t>
            </a:r>
            <a:r>
              <a:rPr lang="pt-BR" sz="1600" b="1" dirty="0" smtClean="0">
                <a:latin typeface="BlissL" panose="02000506030000020004" pitchFamily="2" charset="0"/>
              </a:rPr>
              <a:t>adicional - </a:t>
            </a:r>
            <a:r>
              <a:rPr lang="pt-BR" sz="1600" dirty="0">
                <a:latin typeface="BlissL" panose="02000506030000020004" pitchFamily="2" charset="0"/>
              </a:rPr>
              <a:t>RECURSOS REPETITIVOS - REPERCUSSÃO GERAL, que são os casos escolhidos por esses tribunais para dirimir, com efeito geral para todos os processos que tratam da mesma causa em todo o país, uma determinada questão jurídica.  ABRAINC como </a:t>
            </a:r>
            <a:r>
              <a:rPr lang="pt-BR" sz="1600" dirty="0" err="1" smtClean="0">
                <a:latin typeface="BlissL" panose="02000506030000020004" pitchFamily="2" charset="0"/>
              </a:rPr>
              <a:t>Amicus</a:t>
            </a:r>
            <a:r>
              <a:rPr lang="pt-BR" sz="1600" dirty="0" smtClean="0">
                <a:latin typeface="BlissL" panose="02000506030000020004" pitchFamily="2" charset="0"/>
              </a:rPr>
              <a:t> </a:t>
            </a:r>
            <a:r>
              <a:rPr lang="pt-BR" sz="1600" dirty="0" err="1" smtClean="0">
                <a:latin typeface="BlissL" panose="02000506030000020004" pitchFamily="2" charset="0"/>
              </a:rPr>
              <a:t>Curiae</a:t>
            </a:r>
            <a:endParaRPr lang="pt-BR" sz="1650" b="1" dirty="0" smtClean="0">
              <a:latin typeface="BlissL" panose="02000506030000020004" pitchFamily="2" charset="0"/>
            </a:endParaRPr>
          </a:p>
        </p:txBody>
      </p:sp>
      <p:sp>
        <p:nvSpPr>
          <p:cNvPr id="11" name="Rectangle 3"/>
          <p:cNvSpPr txBox="1">
            <a:spLocks noChangeArrowheads="1"/>
          </p:cNvSpPr>
          <p:nvPr/>
        </p:nvSpPr>
        <p:spPr bwMode="auto">
          <a:xfrm>
            <a:off x="180798" y="111306"/>
            <a:ext cx="8696325" cy="410365"/>
          </a:xfrm>
          <a:prstGeom prst="rect">
            <a:avLst/>
          </a:prstGeom>
          <a:noFill/>
          <a:ln w="12700" cap="flat" cmpd="sng">
            <a:noFill/>
            <a:prstDash val="solid"/>
            <a:miter lim="0"/>
            <a:headEnd/>
            <a:tailEnd/>
          </a:ln>
          <a:effectLst/>
        </p:spPr>
        <p:txBody>
          <a:bodyPr wrap="square" lIns="88896" tIns="50798" rIns="88896" bIns="50798">
            <a:spAutoFit/>
          </a:bodyPr>
          <a:lstStyle>
            <a:defPPr>
              <a:defRPr lang="pt-BR"/>
            </a:defPPr>
            <a:lvl1pPr defTabSz="914145" hangingPunct="0">
              <a:defRPr sz="2000">
                <a:solidFill>
                  <a:srgbClr val="969696"/>
                </a:solidFill>
                <a:latin typeface="BlissEB" panose="02000506050000020004" pitchFamily="2" charset="0"/>
                <a:ea typeface="Helvetica" charset="0"/>
                <a:cs typeface="Helvetica" charset="0"/>
              </a:defRPr>
            </a:lvl1pPr>
          </a:lstStyle>
          <a:p>
            <a:r>
              <a:rPr lang="pt-BR" dirty="0">
                <a:sym typeface="Arial" pitchFamily="34" charset="0"/>
              </a:rPr>
              <a:t>Atualizações – </a:t>
            </a:r>
            <a:r>
              <a:rPr lang="pt-BR" dirty="0" err="1">
                <a:sym typeface="Arial" pitchFamily="34" charset="0"/>
              </a:rPr>
              <a:t>PLs</a:t>
            </a:r>
            <a:r>
              <a:rPr lang="pt-BR" dirty="0">
                <a:sym typeface="Arial" pitchFamily="34" charset="0"/>
              </a:rPr>
              <a:t>, outros</a:t>
            </a:r>
            <a:endParaRPr lang="en-US" dirty="0">
              <a:sym typeface="Arial" pitchFamily="34" charset="0"/>
            </a:endParaRPr>
          </a:p>
        </p:txBody>
      </p:sp>
      <p:pic>
        <p:nvPicPr>
          <p:cNvPr id="7" name="Imagem 6"/>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6</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2"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4"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05776200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79512" y="620688"/>
            <a:ext cx="8624887" cy="5904980"/>
          </a:xfrm>
          <a:prstGeom prst="rect">
            <a:avLst/>
          </a:prstGeom>
          <a:noFill/>
          <a:ln w="9525">
            <a:noFill/>
            <a:miter lim="800000"/>
            <a:headEnd/>
            <a:tailEnd/>
          </a:ln>
        </p:spPr>
        <p:txBody>
          <a:bodyPr lIns="64291" tIns="32146" rIns="64291" bIns="32146">
            <a:spAutoFit/>
          </a:bodyPr>
          <a:lstStyle/>
          <a:p>
            <a:r>
              <a:rPr lang="pt-BR" sz="1650" b="1" dirty="0" smtClean="0">
                <a:solidFill>
                  <a:prstClr val="black"/>
                </a:solidFill>
                <a:latin typeface="BlissL" panose="02000506030000020004"/>
              </a:rPr>
              <a:t>Projeto de Lei da Câmara no Senado (PLC) Nº 16 de 2015 (PL Nº178 de 2011 da Câmara) – </a:t>
            </a:r>
            <a:r>
              <a:rPr lang="pt-BR" sz="1650" dirty="0" smtClean="0">
                <a:solidFill>
                  <a:prstClr val="black"/>
                </a:solidFill>
                <a:latin typeface="BlissL" panose="02000506030000020004"/>
              </a:rPr>
              <a:t>Tolerância de 180 dias, multa compensatória de 1% sobre valor pago, multa moratória de 0,5% ao mês sobre o calor pago</a:t>
            </a:r>
            <a:endParaRPr lang="pt-BR" sz="1650" b="1" dirty="0" smtClean="0">
              <a:solidFill>
                <a:prstClr val="black"/>
              </a:solidFill>
              <a:latin typeface="BlissL" panose="02000506030000020004"/>
            </a:endParaRPr>
          </a:p>
          <a:p>
            <a:pPr marL="285750" indent="-285750">
              <a:buFont typeface="Arial" panose="020B0604020202020204" pitchFamily="34" charset="0"/>
              <a:buChar char="•"/>
            </a:pPr>
            <a:endParaRPr lang="pt-BR" sz="1650" b="1" dirty="0" smtClean="0">
              <a:solidFill>
                <a:prstClr val="black"/>
              </a:solidFill>
              <a:latin typeface="BlissL" panose="02000506030000020004"/>
            </a:endParaRPr>
          </a:p>
          <a:p>
            <a:pPr marL="285750" indent="-285750">
              <a:buFont typeface="Arial" panose="020B0604020202020204" pitchFamily="34" charset="0"/>
              <a:buChar char="•"/>
            </a:pPr>
            <a:r>
              <a:rPr lang="pt-BR" sz="1650" b="1" dirty="0" smtClean="0">
                <a:solidFill>
                  <a:prstClr val="black"/>
                </a:solidFill>
                <a:latin typeface="BlissL" panose="02000506030000020004"/>
              </a:rPr>
              <a:t>REQ Nº 453 de 2015 - </a:t>
            </a:r>
            <a:r>
              <a:rPr lang="pt-BR" sz="1650" dirty="0" smtClean="0">
                <a:solidFill>
                  <a:prstClr val="black"/>
                </a:solidFill>
                <a:latin typeface="BlissL" panose="02000506030000020004"/>
              </a:rPr>
              <a:t>Requerimento para tramitação conjunta do Projeto de Lei do Senado (PLS) Nº279 de 2014</a:t>
            </a:r>
          </a:p>
          <a:p>
            <a:pPr marL="285750" indent="-285750">
              <a:buFont typeface="Arial" panose="020B0604020202020204" pitchFamily="34" charset="0"/>
              <a:buChar char="•"/>
            </a:pPr>
            <a:endParaRPr lang="pt-BR" sz="1650" b="1" dirty="0" smtClean="0">
              <a:solidFill>
                <a:prstClr val="black"/>
              </a:solidFill>
              <a:latin typeface="BlissL" panose="02000506030000020004"/>
            </a:endParaRPr>
          </a:p>
          <a:p>
            <a:pPr marL="285750" indent="-285750">
              <a:buFont typeface="Arial" panose="020B0604020202020204" pitchFamily="34" charset="0"/>
              <a:buChar char="•"/>
            </a:pPr>
            <a:r>
              <a:rPr lang="pt-BR" sz="1650" b="1" dirty="0" smtClean="0">
                <a:solidFill>
                  <a:prstClr val="black"/>
                </a:solidFill>
                <a:latin typeface="BlissL" panose="02000506030000020004"/>
              </a:rPr>
              <a:t>PLS Nº279 de 2014 – </a:t>
            </a:r>
            <a:r>
              <a:rPr lang="pt-BR" sz="1650" dirty="0" smtClean="0">
                <a:solidFill>
                  <a:prstClr val="black"/>
                </a:solidFill>
                <a:latin typeface="BlissL" panose="02000506030000020004"/>
              </a:rPr>
              <a:t>Sem período de tolerância, multa moratória de 10% sobre o valor de contrato, 1% ao mês sobre o valor de contrato, distrato com devolução de 100% dos valores pagos, corrigidos pelo INPC</a:t>
            </a:r>
          </a:p>
          <a:p>
            <a:pPr marL="285750" indent="-285750">
              <a:buFont typeface="Arial" panose="020B0604020202020204" pitchFamily="34" charset="0"/>
              <a:buChar char="•"/>
            </a:pPr>
            <a:endParaRPr lang="pt-BR" sz="1650" dirty="0" smtClean="0">
              <a:solidFill>
                <a:prstClr val="black"/>
              </a:solidFill>
              <a:latin typeface="BlissL" panose="02000506030000020004"/>
            </a:endParaRPr>
          </a:p>
          <a:p>
            <a:pPr marL="285750" indent="-285750">
              <a:buFont typeface="Arial" panose="020B0604020202020204" pitchFamily="34" charset="0"/>
              <a:buChar char="•"/>
            </a:pPr>
            <a:r>
              <a:rPr lang="pt-BR" sz="1650" dirty="0" smtClean="0">
                <a:solidFill>
                  <a:prstClr val="black"/>
                </a:solidFill>
                <a:latin typeface="BlissL" panose="02000506030000020004"/>
              </a:rPr>
              <a:t>Proposta </a:t>
            </a:r>
            <a:r>
              <a:rPr lang="pt-BR" sz="1650" dirty="0">
                <a:solidFill>
                  <a:prstClr val="black"/>
                </a:solidFill>
                <a:latin typeface="BlissL" panose="02000506030000020004"/>
              </a:rPr>
              <a:t>-</a:t>
            </a:r>
            <a:r>
              <a:rPr lang="pt-BR" sz="1650" dirty="0" smtClean="0">
                <a:solidFill>
                  <a:prstClr val="black"/>
                </a:solidFill>
                <a:latin typeface="BlissL" panose="02000506030000020004"/>
              </a:rPr>
              <a:t> Nota Técnica demonstrando o desequilíbrio do PLS Nº279 de 2014, defendendo PLC Nº16 de 2015. </a:t>
            </a:r>
          </a:p>
          <a:p>
            <a:endParaRPr lang="pt-BR" sz="1650" dirty="0" smtClean="0">
              <a:solidFill>
                <a:prstClr val="black"/>
              </a:solidFill>
              <a:latin typeface="BlissL" panose="02000506030000020004"/>
            </a:endParaRPr>
          </a:p>
          <a:p>
            <a:pPr marL="742950" lvl="1" indent="-285750">
              <a:buFont typeface="Arial" panose="020B0604020202020204" pitchFamily="34" charset="0"/>
              <a:buChar char="•"/>
            </a:pPr>
            <a:r>
              <a:rPr lang="pt-BR" sz="1650" dirty="0" smtClean="0">
                <a:solidFill>
                  <a:prstClr val="black"/>
                </a:solidFill>
                <a:latin typeface="BlissL" panose="02000506030000020004"/>
              </a:rPr>
              <a:t>Cálculo das penalidades a partir do valor pago e não do valor de contrato</a:t>
            </a:r>
          </a:p>
          <a:p>
            <a:pPr marL="742950" lvl="1" indent="-285750">
              <a:buFont typeface="Arial" panose="020B0604020202020204" pitchFamily="34" charset="0"/>
              <a:buChar char="•"/>
            </a:pPr>
            <a:r>
              <a:rPr lang="pt-BR" sz="1650" dirty="0" smtClean="0">
                <a:solidFill>
                  <a:prstClr val="black"/>
                </a:solidFill>
                <a:latin typeface="BlissL" panose="02000506030000020004"/>
              </a:rPr>
              <a:t>Multas previstas no PLS em 1 mês representam 40% do valor pago; com 6 meses de atraso valor pode chegar a 70% do valor pago (Tabela 30%-70%)</a:t>
            </a:r>
          </a:p>
          <a:p>
            <a:pPr marL="742950" lvl="1" indent="-285750">
              <a:buFont typeface="Arial" panose="020B0604020202020204" pitchFamily="34" charset="0"/>
              <a:buChar char="•"/>
            </a:pPr>
            <a:r>
              <a:rPr lang="pt-BR" sz="1650" dirty="0" smtClean="0">
                <a:solidFill>
                  <a:prstClr val="black"/>
                </a:solidFill>
                <a:latin typeface="BlissL" panose="02000506030000020004"/>
              </a:rPr>
              <a:t>Em caso de distrato, as multas somadas ao valor devolvido devido representa 150% do valor pago; com 6 meses de atraso, o valor pode chegar a 180% dos valores pagos (Tabela 30%-70%)</a:t>
            </a:r>
          </a:p>
          <a:p>
            <a:pPr marL="742950" lvl="1" indent="-285750">
              <a:buFont typeface="Arial" panose="020B0604020202020204" pitchFamily="34" charset="0"/>
              <a:buChar char="•"/>
            </a:pPr>
            <a:endParaRPr lang="pt-BR" sz="1650" dirty="0">
              <a:solidFill>
                <a:prstClr val="black"/>
              </a:solidFill>
              <a:latin typeface="BlissL" panose="02000506030000020004"/>
            </a:endParaRPr>
          </a:p>
          <a:p>
            <a:pPr marL="285750" indent="-285750">
              <a:buFont typeface="Arial" panose="020B0604020202020204" pitchFamily="34" charset="0"/>
              <a:buChar char="•"/>
            </a:pPr>
            <a:r>
              <a:rPr lang="pt-BR" sz="1650" dirty="0" smtClean="0">
                <a:solidFill>
                  <a:prstClr val="black"/>
                </a:solidFill>
                <a:latin typeface="BlissL" panose="02000506030000020004"/>
              </a:rPr>
              <a:t>Comentários a serem enviados por Conselho Jurídico (Rossi)</a:t>
            </a:r>
          </a:p>
          <a:p>
            <a:pPr marL="285750" indent="-285750">
              <a:buFont typeface="Arial" panose="020B0604020202020204" pitchFamily="34" charset="0"/>
              <a:buChar char="•"/>
            </a:pPr>
            <a:endParaRPr lang="pt-BR" sz="1650" dirty="0">
              <a:solidFill>
                <a:prstClr val="black"/>
              </a:solidFill>
              <a:latin typeface="BlissL" panose="02000506030000020004"/>
            </a:endParaRPr>
          </a:p>
          <a:p>
            <a:r>
              <a:rPr lang="pt-BR" sz="1650" b="1" dirty="0" smtClean="0">
                <a:solidFill>
                  <a:prstClr val="black"/>
                </a:solidFill>
                <a:latin typeface="BlissL" panose="02000506030000020004"/>
              </a:rPr>
              <a:t>Tenda</a:t>
            </a:r>
            <a:r>
              <a:rPr lang="pt-BR" sz="1650" dirty="0" smtClean="0">
                <a:solidFill>
                  <a:prstClr val="black"/>
                </a:solidFill>
                <a:latin typeface="BlissL" panose="02000506030000020004"/>
              </a:rPr>
              <a:t>-  </a:t>
            </a:r>
            <a:r>
              <a:rPr lang="pt-BR" sz="1650" dirty="0">
                <a:solidFill>
                  <a:prstClr val="black"/>
                </a:solidFill>
                <a:latin typeface="BlissL" panose="02000506030000020004"/>
              </a:rPr>
              <a:t>acórdão proferido pela 2ª Câmara de Direito Privado do Tribunal de Justiça de São Paulo nos autos de uma Ação Civil Pública ajuizada pelo MP de SP em face da Tenda e que imputou uma multa única de 2% e juros de mora de 0,07% ao dia para casos de atraso na entrega do imóvel</a:t>
            </a:r>
            <a:r>
              <a:rPr lang="pt-BR" sz="1650" dirty="0" smtClean="0">
                <a:solidFill>
                  <a:prstClr val="black"/>
                </a:solidFill>
                <a:latin typeface="BlissL" panose="02000506030000020004"/>
              </a:rPr>
              <a:t>.</a:t>
            </a:r>
            <a:endParaRPr lang="pt-BR" sz="1650" dirty="0">
              <a:solidFill>
                <a:prstClr val="black"/>
              </a:solidFill>
              <a:latin typeface="BlissL" panose="02000506030000020004"/>
            </a:endParaRPr>
          </a:p>
        </p:txBody>
      </p:sp>
      <p:sp>
        <p:nvSpPr>
          <p:cNvPr id="11" name="Rectangle 3"/>
          <p:cNvSpPr txBox="1">
            <a:spLocks noChangeArrowheads="1"/>
          </p:cNvSpPr>
          <p:nvPr/>
        </p:nvSpPr>
        <p:spPr bwMode="auto">
          <a:xfrm>
            <a:off x="180798" y="111306"/>
            <a:ext cx="8696325" cy="410365"/>
          </a:xfrm>
          <a:prstGeom prst="rect">
            <a:avLst/>
          </a:prstGeom>
          <a:noFill/>
          <a:ln w="12700" cap="flat" cmpd="sng">
            <a:noFill/>
            <a:prstDash val="solid"/>
            <a:miter lim="0"/>
            <a:headEnd/>
            <a:tailEnd/>
          </a:ln>
          <a:effectLst/>
        </p:spPr>
        <p:txBody>
          <a:bodyPr wrap="square" lIns="88896" tIns="50798" rIns="88896" bIns="50798">
            <a:spAutoFit/>
          </a:bodyPr>
          <a:lstStyle>
            <a:defPPr>
              <a:defRPr lang="pt-BR"/>
            </a:defPPr>
            <a:lvl1pPr defTabSz="914145" hangingPunct="0">
              <a:defRPr sz="2000">
                <a:solidFill>
                  <a:srgbClr val="969696"/>
                </a:solidFill>
                <a:latin typeface="BlissEB" panose="02000506050000020004" pitchFamily="2" charset="0"/>
                <a:ea typeface="Helvetica" charset="0"/>
                <a:cs typeface="Helvetica" charset="0"/>
              </a:defRPr>
            </a:lvl1pPr>
          </a:lstStyle>
          <a:p>
            <a:r>
              <a:rPr lang="pt-BR" dirty="0" smtClean="0">
                <a:sym typeface="Arial" pitchFamily="34" charset="0"/>
              </a:rPr>
              <a:t>Atraso de obras </a:t>
            </a:r>
            <a:r>
              <a:rPr lang="pt-BR" dirty="0">
                <a:sym typeface="Arial" pitchFamily="34" charset="0"/>
              </a:rPr>
              <a:t>– </a:t>
            </a:r>
            <a:r>
              <a:rPr lang="pt-BR" dirty="0" err="1">
                <a:sym typeface="Arial" pitchFamily="34" charset="0"/>
              </a:rPr>
              <a:t>PLs</a:t>
            </a:r>
            <a:r>
              <a:rPr lang="pt-BR" dirty="0">
                <a:sym typeface="Arial" pitchFamily="34" charset="0"/>
              </a:rPr>
              <a:t>, outros</a:t>
            </a:r>
            <a:endParaRPr lang="en-US" dirty="0">
              <a:sym typeface="Arial" pitchFamily="34" charset="0"/>
            </a:endParaRPr>
          </a:p>
        </p:txBody>
      </p:sp>
      <p:pic>
        <p:nvPicPr>
          <p:cNvPr id="7" name="Imagem 6"/>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solidFill>
                  <a:srgbClr val="969696"/>
                </a:solidFill>
                <a:latin typeface="BlissL" panose="02000506030000020004" pitchFamily="2" charset="0"/>
                <a:ea typeface="Helvetica" charset="0"/>
                <a:cs typeface="Helvetica" charset="0"/>
                <a:sym typeface="Helvetica" charset="0"/>
              </a:rPr>
              <a:t>7</a:t>
            </a:r>
          </a:p>
        </p:txBody>
      </p:sp>
      <p:sp>
        <p:nvSpPr>
          <p:cNvPr id="12"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solidFill>
                <a:prstClr val="black"/>
              </a:solidFill>
            </a:endParaRPr>
          </a:p>
        </p:txBody>
      </p:sp>
      <p:sp>
        <p:nvSpPr>
          <p:cNvPr id="10"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795531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7" name="Rectangle 2"/>
          <p:cNvSpPr>
            <a:spLocks/>
          </p:cNvSpPr>
          <p:nvPr/>
        </p:nvSpPr>
        <p:spPr bwMode="auto">
          <a:xfrm>
            <a:off x="516062" y="1196752"/>
            <a:ext cx="8111876" cy="256480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40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40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4000" dirty="0" err="1" smtClean="0">
                <a:solidFill>
                  <a:schemeClr val="tx1">
                    <a:lumMod val="50000"/>
                    <a:lumOff val="50000"/>
                  </a:schemeClr>
                </a:solidFill>
                <a:latin typeface="BlissEB" panose="02000506050000020004" pitchFamily="2" charset="0"/>
                <a:ea typeface="Helvetica" charset="0"/>
                <a:cs typeface="Helvetica" charset="0"/>
                <a:sym typeface="Helvetica" charset="0"/>
              </a:rPr>
              <a:t>Corretagem</a:t>
            </a:r>
            <a:r>
              <a:rPr lang="en-US" sz="4000" dirty="0" smtClean="0">
                <a:solidFill>
                  <a:schemeClr val="tx1">
                    <a:lumMod val="50000"/>
                    <a:lumOff val="50000"/>
                  </a:schemeClr>
                </a:solidFill>
                <a:latin typeface="BlissEB" panose="02000506050000020004" pitchFamily="2" charset="0"/>
                <a:ea typeface="Helvetica" charset="0"/>
                <a:cs typeface="Helvetica" charset="0"/>
                <a:sym typeface="Helvetica" charset="0"/>
              </a:rPr>
              <a:t>/ </a:t>
            </a:r>
            <a:r>
              <a:rPr lang="en-US" sz="4000" dirty="0" err="1" smtClean="0">
                <a:solidFill>
                  <a:schemeClr val="tx1">
                    <a:lumMod val="50000"/>
                    <a:lumOff val="50000"/>
                  </a:schemeClr>
                </a:solidFill>
                <a:latin typeface="BlissEB" panose="02000506050000020004" pitchFamily="2" charset="0"/>
                <a:ea typeface="Helvetica" charset="0"/>
                <a:cs typeface="Helvetica" charset="0"/>
                <a:sym typeface="Helvetica" charset="0"/>
              </a:rPr>
              <a:t>Modelo</a:t>
            </a:r>
            <a:r>
              <a:rPr lang="en-US" sz="4000" dirty="0" smtClean="0">
                <a:solidFill>
                  <a:schemeClr val="tx1">
                    <a:lumMod val="50000"/>
                    <a:lumOff val="50000"/>
                  </a:schemeClr>
                </a:solidFill>
                <a:latin typeface="BlissEB" panose="02000506050000020004" pitchFamily="2" charset="0"/>
                <a:ea typeface="Helvetica" charset="0"/>
                <a:cs typeface="Helvetica" charset="0"/>
                <a:sym typeface="Helvetica" charset="0"/>
              </a:rPr>
              <a:t> de </a:t>
            </a:r>
            <a:r>
              <a:rPr lang="en-US" sz="4000" dirty="0" err="1" smtClean="0">
                <a:solidFill>
                  <a:schemeClr val="tx1">
                    <a:lumMod val="50000"/>
                    <a:lumOff val="50000"/>
                  </a:schemeClr>
                </a:solidFill>
                <a:latin typeface="BlissEB" panose="02000506050000020004" pitchFamily="2" charset="0"/>
                <a:ea typeface="Helvetica" charset="0"/>
                <a:cs typeface="Helvetica" charset="0"/>
                <a:sym typeface="Helvetica" charset="0"/>
              </a:rPr>
              <a:t>Vendas</a:t>
            </a:r>
            <a:endParaRPr lang="en-US" sz="4000" dirty="0" smtClean="0">
              <a:solidFill>
                <a:schemeClr val="tx1">
                  <a:lumMod val="50000"/>
                  <a:lumOff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4000" dirty="0">
              <a:solidFill>
                <a:schemeClr val="bg1">
                  <a:lumMod val="75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110826285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53704"/>
            <a:ext cx="8696325" cy="410365"/>
          </a:xfrm>
          <a:noFill/>
          <a:ln w="12700" cap="flat" cmpd="sng">
            <a:noFill/>
            <a:prstDash val="solid"/>
            <a:miter lim="0"/>
            <a:headEnd/>
            <a:tailEnd/>
          </a:ln>
          <a:effectLst/>
        </p:spPr>
        <p:txBody>
          <a:bodyPr vert="horz" wrap="square" lIns="88896" tIns="50798" rIns="88896" bIns="50798" rtlCol="0" anchor="ctr">
            <a:spAutoFit/>
          </a:bodyPr>
          <a:lstStyle/>
          <a:p>
            <a:pPr algn="l"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a:t>
            </a:r>
            <a:r>
              <a:rPr lang="pt-BR" sz="2000" dirty="0" smtClean="0">
                <a:solidFill>
                  <a:srgbClr val="969696"/>
                </a:solidFill>
                <a:latin typeface="BlissEB" panose="02000506050000020004" pitchFamily="2" charset="0"/>
                <a:ea typeface="Helvetica" charset="0"/>
                <a:cs typeface="Helvetica" charset="0"/>
              </a:rPr>
              <a:t>vendas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5820342"/>
          </a:xfrm>
          <a:prstGeom prst="rect">
            <a:avLst/>
          </a:prstGeom>
          <a:noFill/>
          <a:ln w="9525">
            <a:noFill/>
            <a:miter lim="800000"/>
            <a:headEnd/>
            <a:tailEnd/>
          </a:ln>
        </p:spPr>
        <p:txBody>
          <a:bodyPr lIns="64291" tIns="32146" rIns="64291" bIns="32146">
            <a:spAutoFit/>
          </a:bodyPr>
          <a:lstStyle/>
          <a:p>
            <a:endParaRPr lang="pt-BR" sz="1650" b="1" dirty="0">
              <a:latin typeface="BlissL" panose="02000506030000020004" pitchFamily="2" charset="0"/>
            </a:endParaRPr>
          </a:p>
          <a:p>
            <a:r>
              <a:rPr lang="pt-BR" sz="1650" b="1" u="sng" dirty="0" smtClean="0">
                <a:latin typeface="BlissL" panose="02000506030000020004" pitchFamily="2" charset="0"/>
              </a:rPr>
              <a:t>A </a:t>
            </a:r>
            <a:r>
              <a:rPr lang="pt-BR" sz="1650" b="1" u="sng" dirty="0">
                <a:latin typeface="BlissL" panose="02000506030000020004" pitchFamily="2" charset="0"/>
              </a:rPr>
              <a:t>questão consumerista </a:t>
            </a:r>
            <a:r>
              <a:rPr lang="pt-BR" sz="1650" b="1" dirty="0">
                <a:latin typeface="BlissL" panose="02000506030000020004" pitchFamily="2" charset="0"/>
              </a:rPr>
              <a:t>– a corretagem </a:t>
            </a:r>
            <a:r>
              <a:rPr lang="pt-BR" sz="1650" b="1" dirty="0" smtClean="0">
                <a:latin typeface="BlissL" panose="02000506030000020004" pitchFamily="2" charset="0"/>
              </a:rPr>
              <a:t>apartada</a:t>
            </a:r>
          </a:p>
          <a:p>
            <a:endParaRPr lang="pt-BR" sz="1650" b="1"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Decisões coletivas sobrepujam individuais – valores e riscos muito </a:t>
            </a:r>
            <a:r>
              <a:rPr lang="pt-BR" sz="1650" dirty="0" smtClean="0">
                <a:latin typeface="BlissL" panose="02000506030000020004" pitchFamily="2" charset="0"/>
              </a:rPr>
              <a:t>elevados</a:t>
            </a:r>
          </a:p>
          <a:p>
            <a:pPr marL="285750" indent="-285750">
              <a:buFont typeface="Arial" panose="020B0604020202020204" pitchFamily="34" charset="0"/>
              <a:buChar char="•"/>
            </a:pPr>
            <a:r>
              <a:rPr lang="pt-BR" sz="1650" dirty="0">
                <a:latin typeface="BlissL" panose="02000506030000020004" pitchFamily="2" charset="0"/>
              </a:rPr>
              <a:t>Mudanças de chave: MRV, </a:t>
            </a:r>
            <a:r>
              <a:rPr lang="pt-BR" sz="1650" dirty="0" err="1">
                <a:latin typeface="BlissL" panose="02000506030000020004" pitchFamily="2" charset="0"/>
              </a:rPr>
              <a:t>Cyrela</a:t>
            </a:r>
            <a:r>
              <a:rPr lang="pt-BR" sz="1650" dirty="0">
                <a:latin typeface="BlissL" panose="02000506030000020004" pitchFamily="2" charset="0"/>
              </a:rPr>
              <a:t>, </a:t>
            </a:r>
            <a:r>
              <a:rPr lang="pt-BR" sz="1650" dirty="0" smtClean="0">
                <a:latin typeface="BlissL" panose="02000506030000020004" pitchFamily="2" charset="0"/>
              </a:rPr>
              <a:t>RJ, outras</a:t>
            </a:r>
            <a:endParaRPr lang="pt-BR" sz="1650"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Alterações em </a:t>
            </a:r>
            <a:r>
              <a:rPr lang="pt-BR" sz="1650" dirty="0" smtClean="0">
                <a:latin typeface="BlissL" panose="02000506030000020004" pitchFamily="2" charset="0"/>
              </a:rPr>
              <a:t>procedimentos </a:t>
            </a:r>
            <a:r>
              <a:rPr lang="pt-BR" sz="1650" dirty="0">
                <a:latin typeface="BlissL" panose="02000506030000020004" pitchFamily="2" charset="0"/>
              </a:rPr>
              <a:t>– alinhamento com </a:t>
            </a:r>
            <a:r>
              <a:rPr lang="pt-BR" sz="1650" dirty="0" smtClean="0">
                <a:latin typeface="BlissL" panose="02000506030000020004" pitchFamily="2" charset="0"/>
              </a:rPr>
              <a:t>corretores</a:t>
            </a:r>
            <a:endParaRPr lang="pt-BR" sz="1650" b="1" u="sng" dirty="0" smtClean="0">
              <a:latin typeface="BlissL" panose="02000506030000020004" pitchFamily="2" charset="0"/>
            </a:endParaRPr>
          </a:p>
          <a:p>
            <a:endParaRPr lang="pt-BR" sz="1650" b="1" u="sng" dirty="0">
              <a:latin typeface="BlissL" panose="02000506030000020004" pitchFamily="2" charset="0"/>
            </a:endParaRPr>
          </a:p>
          <a:p>
            <a:endParaRPr lang="pt-BR" sz="1650" b="1" u="sng" dirty="0" smtClean="0">
              <a:latin typeface="BlissL" panose="02000506030000020004" pitchFamily="2" charset="0"/>
            </a:endParaRPr>
          </a:p>
          <a:p>
            <a:endParaRPr lang="pt-BR" sz="1650" b="1" u="sng" dirty="0">
              <a:latin typeface="BlissL" panose="02000506030000020004" pitchFamily="2" charset="0"/>
            </a:endParaRPr>
          </a:p>
          <a:p>
            <a:endParaRPr lang="pt-BR" sz="1650" b="1" u="sng" dirty="0" smtClean="0">
              <a:latin typeface="BlissL" panose="02000506030000020004" pitchFamily="2" charset="0"/>
            </a:endParaRPr>
          </a:p>
          <a:p>
            <a:r>
              <a:rPr lang="pt-BR" sz="1650" b="1" u="sng" dirty="0" smtClean="0">
                <a:latin typeface="BlissL" panose="02000506030000020004" pitchFamily="2" charset="0"/>
              </a:rPr>
              <a:t>A questão trabalhista </a:t>
            </a:r>
            <a:r>
              <a:rPr lang="pt-BR" sz="1650" b="1" dirty="0" smtClean="0">
                <a:latin typeface="BlissL" panose="02000506030000020004" pitchFamily="2" charset="0"/>
              </a:rPr>
              <a:t>– Corretores Associados</a:t>
            </a:r>
          </a:p>
          <a:p>
            <a:pPr marL="285750" indent="-285750">
              <a:buFont typeface="Arial" panose="020B0604020202020204" pitchFamily="34" charset="0"/>
              <a:buChar char="•"/>
            </a:pPr>
            <a:endParaRPr lang="pt-BR" sz="1650" b="1" dirty="0" smtClean="0">
              <a:latin typeface="BlissL" panose="02000506030000020004" pitchFamily="2" charset="0"/>
            </a:endParaRPr>
          </a:p>
          <a:p>
            <a:pPr marL="285750" indent="-285750">
              <a:buFont typeface="Arial" panose="020B0604020202020204" pitchFamily="34" charset="0"/>
              <a:buChar char="•"/>
            </a:pPr>
            <a:r>
              <a:rPr lang="pt-BR" sz="1650" b="1" dirty="0" smtClean="0">
                <a:latin typeface="BlissL" panose="02000506030000020004" pitchFamily="2" charset="0"/>
              </a:rPr>
              <a:t>Corretores: </a:t>
            </a:r>
            <a:r>
              <a:rPr lang="pt-BR" sz="1650" b="1" dirty="0" err="1" smtClean="0">
                <a:latin typeface="BlissL" panose="02000506030000020004" pitchFamily="2" charset="0"/>
              </a:rPr>
              <a:t>micro-empresa</a:t>
            </a:r>
            <a:r>
              <a:rPr lang="pt-BR" sz="1650" b="1" dirty="0" smtClean="0">
                <a:latin typeface="BlissL" panose="02000506030000020004" pitchFamily="2" charset="0"/>
              </a:rPr>
              <a:t> individual</a:t>
            </a:r>
            <a:r>
              <a:rPr lang="pt-BR" sz="1650" dirty="0" smtClean="0">
                <a:latin typeface="BlissL" panose="02000506030000020004" pitchFamily="2" charset="0"/>
              </a:rPr>
              <a:t>, com CNPJ – Simples, 6% - contabilidade (ML, R$ 150/mês)</a:t>
            </a:r>
          </a:p>
          <a:p>
            <a:pPr marL="285750" indent="-285750">
              <a:buFont typeface="Arial" panose="020B0604020202020204" pitchFamily="34" charset="0"/>
              <a:buChar char="•"/>
            </a:pPr>
            <a:endParaRPr lang="pt-BR" sz="1650" b="1" dirty="0" smtClean="0">
              <a:latin typeface="BlissL" panose="02000506030000020004" pitchFamily="2" charset="0"/>
            </a:endParaRPr>
          </a:p>
          <a:p>
            <a:pPr marL="285750" indent="-285750">
              <a:buFont typeface="Arial" panose="020B0604020202020204" pitchFamily="34" charset="0"/>
              <a:buChar char="•"/>
            </a:pPr>
            <a:r>
              <a:rPr lang="pt-BR" sz="1650" b="1" dirty="0" smtClean="0">
                <a:latin typeface="BlissL" panose="02000506030000020004" pitchFamily="2" charset="0"/>
              </a:rPr>
              <a:t>Dificuldades</a:t>
            </a:r>
          </a:p>
          <a:p>
            <a:pPr marL="742950" lvl="1" indent="-285750">
              <a:buFont typeface="Arial" panose="020B0604020202020204" pitchFamily="34" charset="0"/>
              <a:buChar char="•"/>
            </a:pPr>
            <a:r>
              <a:rPr lang="pt-BR" sz="1650" dirty="0" smtClean="0">
                <a:latin typeface="BlissL" panose="02000506030000020004" pitchFamily="2" charset="0"/>
              </a:rPr>
              <a:t>Registros nos sindicatos – falta de modelo</a:t>
            </a:r>
          </a:p>
          <a:p>
            <a:pPr marL="742950" lvl="1" indent="-285750">
              <a:buFont typeface="Arial" panose="020B0604020202020204" pitchFamily="34" charset="0"/>
              <a:buChar char="•"/>
            </a:pPr>
            <a:r>
              <a:rPr lang="pt-BR" sz="1650" dirty="0" smtClean="0">
                <a:latin typeface="BlissL" panose="02000506030000020004" pitchFamily="2" charset="0"/>
              </a:rPr>
              <a:t>Cobranças </a:t>
            </a:r>
            <a:r>
              <a:rPr lang="pt-BR" sz="1650" dirty="0">
                <a:latin typeface="BlissL" panose="02000506030000020004" pitchFamily="2" charset="0"/>
              </a:rPr>
              <a:t>de registros por </a:t>
            </a:r>
            <a:r>
              <a:rPr lang="pt-BR" sz="1650" dirty="0" err="1">
                <a:latin typeface="BlissL" panose="02000506030000020004" pitchFamily="2" charset="0"/>
              </a:rPr>
              <a:t>Creci</a:t>
            </a:r>
            <a:r>
              <a:rPr lang="pt-BR" sz="1650" dirty="0">
                <a:latin typeface="BlissL" panose="02000506030000020004" pitchFamily="2" charset="0"/>
              </a:rPr>
              <a:t> e </a:t>
            </a:r>
            <a:r>
              <a:rPr lang="pt-BR" sz="1650" dirty="0" smtClean="0">
                <a:latin typeface="BlissL" panose="02000506030000020004" pitchFamily="2" charset="0"/>
              </a:rPr>
              <a:t>sindicatos </a:t>
            </a:r>
            <a:r>
              <a:rPr lang="pt-BR" sz="1650" dirty="0">
                <a:latin typeface="BlissL" panose="02000506030000020004" pitchFamily="2" charset="0"/>
              </a:rPr>
              <a:t>deve ser </a:t>
            </a:r>
            <a:r>
              <a:rPr lang="pt-BR" sz="1650" dirty="0" smtClean="0">
                <a:latin typeface="BlissL" panose="02000506030000020004" pitchFamily="2" charset="0"/>
              </a:rPr>
              <a:t>disciplinado</a:t>
            </a:r>
          </a:p>
          <a:p>
            <a:pPr marL="742950" lvl="1" indent="-285750">
              <a:buFont typeface="Arial" panose="020B0604020202020204" pitchFamily="34" charset="0"/>
              <a:buChar char="•"/>
            </a:pPr>
            <a:r>
              <a:rPr lang="pt-BR" sz="1650" dirty="0" smtClean="0">
                <a:latin typeface="BlissL" panose="02000506030000020004" pitchFamily="2" charset="0"/>
              </a:rPr>
              <a:t>Registro MEI na Receita Federal – falta de campo a respeito</a:t>
            </a:r>
          </a:p>
          <a:p>
            <a:pPr marL="742950" lvl="1" indent="-285750">
              <a:buFont typeface="Arial" panose="020B0604020202020204" pitchFamily="34" charset="0"/>
              <a:buChar char="•"/>
            </a:pPr>
            <a:r>
              <a:rPr lang="pt-BR" sz="1650" dirty="0" err="1" smtClean="0">
                <a:latin typeface="BlissL" panose="02000506030000020004" pitchFamily="2" charset="0"/>
              </a:rPr>
              <a:t>Houses</a:t>
            </a:r>
            <a:r>
              <a:rPr lang="pt-BR" sz="1650" dirty="0" smtClean="0">
                <a:latin typeface="BlissL" panose="02000506030000020004" pitchFamily="2" charset="0"/>
              </a:rPr>
              <a:t>: </a:t>
            </a:r>
            <a:r>
              <a:rPr lang="pt-BR" sz="1650" dirty="0" err="1" smtClean="0">
                <a:latin typeface="BlissL" panose="02000506030000020004" pitchFamily="2" charset="0"/>
              </a:rPr>
              <a:t>art</a:t>
            </a:r>
            <a:r>
              <a:rPr lang="pt-BR" sz="1650" dirty="0" smtClean="0">
                <a:latin typeface="BlissL" panose="02000506030000020004" pitchFamily="2" charset="0"/>
              </a:rPr>
              <a:t> 3º - CLT – exclusividade e subordinação - tendência de corretagem não apartada</a:t>
            </a:r>
          </a:p>
          <a:p>
            <a:pPr marL="742950" lvl="1" indent="-285750">
              <a:buFont typeface="Arial" panose="020B0604020202020204" pitchFamily="34" charset="0"/>
              <a:buChar char="•"/>
            </a:pPr>
            <a:endParaRPr lang="pt-BR" sz="1650"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Cada empresa com suas </a:t>
            </a:r>
            <a:r>
              <a:rPr lang="pt-BR" sz="1650" dirty="0" smtClean="0">
                <a:latin typeface="BlissL" panose="02000506030000020004" pitchFamily="2" charset="0"/>
              </a:rPr>
              <a:t>definições – encontro 16/6 </a:t>
            </a:r>
            <a:endParaRPr lang="pt-BR" sz="1650"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Aperfeiçoamentos nas questões trabalhistas </a:t>
            </a:r>
          </a:p>
        </p:txBody>
      </p:sp>
      <p:sp>
        <p:nvSpPr>
          <p:cNvPr id="7" name="Retângulo 7"/>
          <p:cNvSpPr>
            <a:spLocks noChangeArrowheads="1"/>
          </p:cNvSpPr>
          <p:nvPr/>
        </p:nvSpPr>
        <p:spPr bwMode="auto">
          <a:xfrm>
            <a:off x="234493" y="2118401"/>
            <a:ext cx="8624887" cy="588140"/>
          </a:xfrm>
          <a:prstGeom prst="rect">
            <a:avLst/>
          </a:prstGeom>
          <a:solidFill>
            <a:schemeClr val="accent1">
              <a:lumMod val="20000"/>
              <a:lumOff val="80000"/>
            </a:schemeClr>
          </a:solidFill>
          <a:ln w="9525">
            <a:solidFill>
              <a:schemeClr val="tx1"/>
            </a:solidFill>
            <a:prstDash val="solid"/>
            <a:miter lim="800000"/>
            <a:headEnd/>
            <a:tailEnd/>
          </a:ln>
        </p:spPr>
        <p:txBody>
          <a:bodyPr lIns="64291" tIns="32146" rIns="64291" bIns="32146">
            <a:spAutoFit/>
          </a:bodyPr>
          <a:lstStyle/>
          <a:p>
            <a:pPr marL="0" lvl="1"/>
            <a:r>
              <a:rPr lang="pt-BR" sz="1700" b="1" dirty="0">
                <a:latin typeface="BlissL" panose="02000506030000020004" pitchFamily="2" charset="0"/>
              </a:rPr>
              <a:t>C</a:t>
            </a:r>
            <a:r>
              <a:rPr lang="pt-BR" sz="1700" b="1" dirty="0" smtClean="0">
                <a:latin typeface="BlissL" panose="02000506030000020004" pitchFamily="2" charset="0"/>
              </a:rPr>
              <a:t>ontratação pela empresa, </a:t>
            </a:r>
            <a:r>
              <a:rPr lang="pt-BR" sz="1700" b="1" dirty="0">
                <a:latin typeface="BlissL" panose="02000506030000020004" pitchFamily="2" charset="0"/>
              </a:rPr>
              <a:t>apesar de carregar maiores custos iniciais, tem reflexos positivos no médio e longo prazo para </a:t>
            </a:r>
            <a:r>
              <a:rPr lang="pt-BR" sz="1700" b="1" dirty="0" smtClean="0">
                <a:latin typeface="BlissL" panose="02000506030000020004" pitchFamily="2" charset="0"/>
              </a:rPr>
              <a:t>associadas </a:t>
            </a:r>
            <a:r>
              <a:rPr lang="pt-BR" sz="1700" b="1" dirty="0">
                <a:latin typeface="BlissL" panose="02000506030000020004" pitchFamily="2" charset="0"/>
              </a:rPr>
              <a:t>e para o setor. </a:t>
            </a: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4"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8</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153894799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169093"/>
            <a:ext cx="8696325" cy="379587"/>
          </a:xfrm>
          <a:noFill/>
          <a:ln w="12700" cap="flat" cmpd="sng">
            <a:noFill/>
            <a:prstDash val="solid"/>
            <a:miter lim="0"/>
            <a:headEnd/>
            <a:tailEnd/>
          </a:ln>
          <a:effectLst/>
        </p:spPr>
        <p:txBody>
          <a:bodyPr vert="horz" wrap="square" lIns="88896" tIns="50798" rIns="88896" bIns="50798" rtlCol="0" anchor="ctr">
            <a:spAutoFit/>
          </a:bodyPr>
          <a:lstStyle/>
          <a:p>
            <a:pPr algn="l"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a:t>
            </a:r>
            <a:r>
              <a:rPr lang="pt-BR" sz="2000" dirty="0" smtClean="0">
                <a:solidFill>
                  <a:srgbClr val="969696"/>
                </a:solidFill>
                <a:latin typeface="BlissEB" panose="02000506050000020004" pitchFamily="2" charset="0"/>
                <a:ea typeface="Helvetica" charset="0"/>
                <a:cs typeface="Helvetica" charset="0"/>
              </a:rPr>
              <a:t>vendas – ANAMAGES</a:t>
            </a:r>
            <a:endParaRPr lang="en-US" sz="18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620688"/>
            <a:ext cx="8624887" cy="5820342"/>
          </a:xfrm>
          <a:prstGeom prst="rect">
            <a:avLst/>
          </a:prstGeom>
          <a:noFill/>
          <a:ln w="9525">
            <a:noFill/>
            <a:miter lim="800000"/>
            <a:headEnd/>
            <a:tailEnd/>
          </a:ln>
        </p:spPr>
        <p:txBody>
          <a:bodyPr lIns="64291" tIns="32146" rIns="64291" bIns="32146">
            <a:spAutoFit/>
          </a:bodyPr>
          <a:lstStyle/>
          <a:p>
            <a:pPr marL="285750" lvl="0" indent="-285750">
              <a:buFont typeface="Arial" panose="020B0604020202020204" pitchFamily="34" charset="0"/>
              <a:buChar char="•"/>
            </a:pPr>
            <a:r>
              <a:rPr lang="pt-BR" sz="1700" dirty="0" smtClean="0">
                <a:latin typeface="BlissL" panose="02000506030000020004" pitchFamily="2" charset="0"/>
              </a:rPr>
              <a:t>Acompanhamento das decisões de cada empresa; envolvimento </a:t>
            </a:r>
            <a:r>
              <a:rPr lang="pt-BR" sz="1700" dirty="0">
                <a:latin typeface="BlissL" panose="02000506030000020004" pitchFamily="2" charset="0"/>
              </a:rPr>
              <a:t>empresa a empresa </a:t>
            </a:r>
            <a:r>
              <a:rPr lang="pt-BR" sz="1700" dirty="0" smtClean="0">
                <a:latin typeface="BlissL" panose="02000506030000020004" pitchFamily="2" charset="0"/>
              </a:rPr>
              <a:t>com MP, TJ para </a:t>
            </a:r>
            <a:r>
              <a:rPr lang="pt-BR" sz="1700" dirty="0">
                <a:latin typeface="BlissL" panose="02000506030000020004" pitchFamily="2" charset="0"/>
              </a:rPr>
              <a:t>pacificação da questão </a:t>
            </a:r>
          </a:p>
          <a:p>
            <a:pPr marL="285750" indent="-285750">
              <a:buFont typeface="Arial" panose="020B0604020202020204" pitchFamily="34" charset="0"/>
              <a:buChar char="•"/>
            </a:pPr>
            <a:r>
              <a:rPr lang="pt-BR" sz="1700" dirty="0">
                <a:latin typeface="BlissL" panose="02000506030000020004" pitchFamily="2" charset="0"/>
              </a:rPr>
              <a:t>Alternativa: </a:t>
            </a:r>
            <a:r>
              <a:rPr lang="pt-BR" sz="1700" dirty="0" err="1">
                <a:latin typeface="BlissL" panose="02000506030000020004" pitchFamily="2" charset="0"/>
              </a:rPr>
              <a:t>macro-jurisdição</a:t>
            </a:r>
            <a:r>
              <a:rPr lang="pt-BR" sz="1700" dirty="0">
                <a:latin typeface="BlissL" panose="02000506030000020004" pitchFamily="2" charset="0"/>
              </a:rPr>
              <a:t> -  Associação Nacional de Magistrados </a:t>
            </a:r>
            <a:r>
              <a:rPr lang="pt-BR" sz="1700" dirty="0" smtClean="0">
                <a:latin typeface="BlissL" panose="02000506030000020004" pitchFamily="2" charset="0"/>
              </a:rPr>
              <a:t>Estaduais</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a:latin typeface="BlissL" panose="02000506030000020004" pitchFamily="2" charset="0"/>
              </a:rPr>
              <a:t>ANAMAGES</a:t>
            </a:r>
          </a:p>
          <a:p>
            <a:pPr marL="285750" indent="-285750">
              <a:buFont typeface="Arial" panose="020B0604020202020204" pitchFamily="34" charset="0"/>
              <a:buChar char="•"/>
            </a:pPr>
            <a:r>
              <a:rPr lang="pt-BR" sz="1700" dirty="0">
                <a:latin typeface="BlissL" panose="02000506030000020004" pitchFamily="2" charset="0"/>
              </a:rPr>
              <a:t>Aproximação da Magistratura e contribuição na diminuição da cultura de litígios no país. </a:t>
            </a:r>
          </a:p>
          <a:p>
            <a:pPr marL="285750" indent="-285750">
              <a:buFont typeface="Arial" panose="020B0604020202020204" pitchFamily="34" charset="0"/>
              <a:buChar char="•"/>
            </a:pPr>
            <a:r>
              <a:rPr lang="pt-BR" sz="1700" dirty="0">
                <a:latin typeface="BlissL" panose="02000506030000020004" pitchFamily="2" charset="0"/>
              </a:rPr>
              <a:t>P</a:t>
            </a:r>
            <a:r>
              <a:rPr lang="pt-BR" sz="1700" dirty="0" smtClean="0">
                <a:latin typeface="BlissL" panose="02000506030000020004" pitchFamily="2" charset="0"/>
              </a:rPr>
              <a:t>rodução </a:t>
            </a:r>
            <a:r>
              <a:rPr lang="pt-BR" sz="1700" dirty="0">
                <a:latin typeface="BlissL" panose="02000506030000020004" pitchFamily="2" charset="0"/>
              </a:rPr>
              <a:t>de enunciados, distribuídos para juízes (14 mil na base) </a:t>
            </a:r>
            <a:r>
              <a:rPr lang="pt-BR" sz="1700" dirty="0" smtClean="0">
                <a:latin typeface="BlissL" panose="02000506030000020004" pitchFamily="2" charset="0"/>
              </a:rPr>
              <a:t> </a:t>
            </a:r>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Encontros de 1 dia sobre temas específicos com </a:t>
            </a:r>
            <a:r>
              <a:rPr lang="pt-BR" sz="1700" dirty="0" smtClean="0">
                <a:latin typeface="BlissL" panose="02000506030000020004" pitchFamily="2" charset="0"/>
              </a:rPr>
              <a:t> 3 julgadores definidos pela ANAMAGES. </a:t>
            </a:r>
            <a:endParaRPr lang="pt-BR" sz="1700" dirty="0">
              <a:latin typeface="BlissL" panose="02000506030000020004" pitchFamily="2" charset="0"/>
            </a:endParaRPr>
          </a:p>
          <a:p>
            <a:r>
              <a:rPr lang="pt-BR" sz="1700" dirty="0">
                <a:latin typeface="BlissL" panose="02000506030000020004" pitchFamily="2" charset="0"/>
              </a:rPr>
              <a:t> </a:t>
            </a:r>
            <a:endParaRPr lang="pt-BR" sz="1700" b="1" dirty="0">
              <a:latin typeface="BlissL" panose="02000506030000020004" pitchFamily="2" charset="0"/>
            </a:endParaRPr>
          </a:p>
          <a:p>
            <a:r>
              <a:rPr lang="pt-BR" sz="1700" b="1" dirty="0">
                <a:latin typeface="BlissL" panose="02000506030000020004" pitchFamily="2" charset="0"/>
              </a:rPr>
              <a:t>ANAMAGES e ABRAINC</a:t>
            </a:r>
          </a:p>
          <a:p>
            <a:pPr marL="285750" indent="-285750">
              <a:buFont typeface="Arial" panose="020B0604020202020204" pitchFamily="34" charset="0"/>
              <a:buChar char="•"/>
            </a:pPr>
            <a:r>
              <a:rPr lang="pt-BR" sz="1700" dirty="0">
                <a:latin typeface="BlissL" panose="02000506030000020004" pitchFamily="2" charset="0"/>
              </a:rPr>
              <a:t>Até 4 encontros para nosso setor em SP. 1º encontro - Corretagem. </a:t>
            </a:r>
            <a:endParaRPr lang="pt-BR" sz="1700" dirty="0" smtClean="0">
              <a:latin typeface="BlissL" panose="02000506030000020004" pitchFamily="2" charset="0"/>
            </a:endParaRPr>
          </a:p>
          <a:p>
            <a:pPr marL="285750" lvl="0" indent="-285750">
              <a:buFont typeface="Arial" panose="020B0604020202020204" pitchFamily="34" charset="0"/>
              <a:buChar char="•"/>
            </a:pPr>
            <a:r>
              <a:rPr lang="pt-BR" sz="1700" dirty="0">
                <a:latin typeface="BlissL" panose="02000506030000020004" pitchFamily="2" charset="0"/>
              </a:rPr>
              <a:t>D</a:t>
            </a:r>
            <a:r>
              <a:rPr lang="pt-BR" sz="1700" dirty="0" smtClean="0">
                <a:latin typeface="BlissL" panose="02000506030000020004" pitchFamily="2" charset="0"/>
              </a:rPr>
              <a:t>iscussão organizada </a:t>
            </a:r>
            <a:r>
              <a:rPr lang="pt-BR" sz="1700" dirty="0">
                <a:latin typeface="BlissL" panose="02000506030000020004" pitchFamily="2" charset="0"/>
              </a:rPr>
              <a:t>e com algum </a:t>
            </a:r>
            <a:r>
              <a:rPr lang="pt-BR" sz="1700" dirty="0" smtClean="0">
                <a:latin typeface="BlissL" panose="02000506030000020004" pitchFamily="2" charset="0"/>
              </a:rPr>
              <a:t>controle; entendimentos </a:t>
            </a:r>
            <a:r>
              <a:rPr lang="pt-BR" sz="1700" dirty="0" err="1" smtClean="0">
                <a:latin typeface="BlissL" panose="02000506030000020004" pitchFamily="2" charset="0"/>
              </a:rPr>
              <a:t>orientativos</a:t>
            </a:r>
            <a:r>
              <a:rPr lang="pt-BR" sz="1700" dirty="0" smtClean="0">
                <a:latin typeface="BlissL" panose="02000506030000020004" pitchFamily="2" charset="0"/>
              </a:rPr>
              <a:t> para juízes.</a:t>
            </a:r>
            <a:endParaRPr lang="pt-BR" sz="1700" dirty="0">
              <a:latin typeface="BlissL" panose="02000506030000020004" pitchFamily="2" charset="0"/>
            </a:endParaRPr>
          </a:p>
          <a:p>
            <a:pPr marL="285750" lvl="0" indent="-285750">
              <a:buFont typeface="Arial" panose="020B0604020202020204" pitchFamily="34" charset="0"/>
              <a:buChar char="•"/>
            </a:pPr>
            <a:r>
              <a:rPr lang="pt-BR" sz="1700" dirty="0">
                <a:latin typeface="BlissL" panose="02000506030000020004" pitchFamily="2" charset="0"/>
              </a:rPr>
              <a:t>Há o risco de algum entendimento não se alinhar plenamente com nossas expectativas. </a:t>
            </a:r>
          </a:p>
          <a:p>
            <a:pPr marL="285750" lvl="0" indent="-285750">
              <a:buFont typeface="Arial" panose="020B0604020202020204" pitchFamily="34" charset="0"/>
              <a:buChar char="•"/>
            </a:pPr>
            <a:r>
              <a:rPr lang="pt-BR" sz="1700" dirty="0">
                <a:latin typeface="BlissL" panose="02000506030000020004" pitchFamily="2" charset="0"/>
              </a:rPr>
              <a:t>Risco da inação é maior, já que as decisões continuam a ser definidas sem nossa participação.</a:t>
            </a:r>
          </a:p>
          <a:p>
            <a:pPr marL="285750" indent="-285750">
              <a:buFont typeface="Arial" panose="020B0604020202020204" pitchFamily="34" charset="0"/>
              <a:buChar char="•"/>
            </a:pPr>
            <a:r>
              <a:rPr lang="pt-BR" sz="1700" b="1" dirty="0" smtClean="0">
                <a:latin typeface="BlissL" panose="02000506030000020004" pitchFamily="2" charset="0"/>
              </a:rPr>
              <a:t>Próximos </a:t>
            </a:r>
            <a:r>
              <a:rPr lang="pt-BR" sz="1700" b="1" dirty="0">
                <a:latin typeface="BlissL" panose="02000506030000020004" pitchFamily="2" charset="0"/>
              </a:rPr>
              <a:t>temas </a:t>
            </a:r>
            <a:r>
              <a:rPr lang="pt-BR" sz="1700" dirty="0">
                <a:latin typeface="BlissL" panose="02000506030000020004" pitchFamily="2" charset="0"/>
              </a:rPr>
              <a:t>– </a:t>
            </a:r>
            <a:r>
              <a:rPr lang="pt-BR" sz="1700" dirty="0" err="1">
                <a:latin typeface="BlissL" panose="02000506030000020004" pitchFamily="2" charset="0"/>
              </a:rPr>
              <a:t>distratos</a:t>
            </a:r>
            <a:r>
              <a:rPr lang="pt-BR" sz="1700" dirty="0">
                <a:latin typeface="BlissL" panose="02000506030000020004" pitchFamily="2" charset="0"/>
              </a:rPr>
              <a:t>, segurança jurídica nas aprovações?</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Corretagem</a:t>
            </a:r>
          </a:p>
          <a:p>
            <a:pPr marL="285750" indent="-285750">
              <a:buFont typeface="Arial" panose="020B0604020202020204" pitchFamily="34" charset="0"/>
              <a:buChar char="•"/>
            </a:pPr>
            <a:r>
              <a:rPr lang="pt-BR" sz="1700" dirty="0">
                <a:latin typeface="BlissL" panose="02000506030000020004" pitchFamily="2" charset="0"/>
              </a:rPr>
              <a:t>TESE: “É lícita a transferência ao adquirente de imóvel comercializado na planta, da atribuição pelo pagamento direto da comissão do corretor que intermediar o negócio</a:t>
            </a:r>
            <a:r>
              <a:rPr lang="pt-BR" sz="1700" dirty="0" smtClean="0">
                <a:latin typeface="BlissL" panose="02000506030000020004" pitchFamily="2" charset="0"/>
              </a:rPr>
              <a:t>.”</a:t>
            </a: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ANTÍTESE: “A atribuição da remuneração do corretor do imóvel comercializado na planta é do incorporador” (evitado, propositalmente, o uso de redação inversa à da tese). </a:t>
            </a:r>
            <a:endParaRPr lang="pt-BR" sz="1700" b="1" dirty="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9</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6172728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169093"/>
            <a:ext cx="8696325" cy="379587"/>
          </a:xfrm>
          <a:noFill/>
          <a:ln w="12700" cap="flat" cmpd="sng">
            <a:noFill/>
            <a:prstDash val="solid"/>
            <a:miter lim="0"/>
            <a:headEnd/>
            <a:tailEnd/>
          </a:ln>
          <a:effectLst/>
        </p:spPr>
        <p:txBody>
          <a:bodyPr vert="horz" wrap="square" lIns="88896" tIns="50798" rIns="88896" bIns="50798" rtlCol="0" anchor="ctr">
            <a:spAutoFit/>
          </a:bodyPr>
          <a:lstStyle/>
          <a:p>
            <a:pPr algn="l" defTabSz="914145" fontAlgn="base" hangingPunct="0">
              <a:spcAft>
                <a:spcPct val="0"/>
              </a:spcAft>
            </a:pPr>
            <a:r>
              <a:rPr lang="pt-BR" sz="2000" dirty="0" smtClean="0">
                <a:solidFill>
                  <a:srgbClr val="969696"/>
                </a:solidFill>
                <a:latin typeface="BlissEB" panose="02000506050000020004" pitchFamily="2" charset="0"/>
                <a:ea typeface="Helvetica" charset="0"/>
                <a:cs typeface="Helvetica" charset="0"/>
              </a:rPr>
              <a:t>Encontro com ANAMAGES - preparação</a:t>
            </a:r>
            <a:endParaRPr lang="en-US" sz="18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251520" y="980728"/>
            <a:ext cx="8624887" cy="4773901"/>
          </a:xfrm>
          <a:prstGeom prst="rect">
            <a:avLst/>
          </a:prstGeom>
          <a:noFill/>
          <a:ln w="9525">
            <a:noFill/>
            <a:miter lim="800000"/>
            <a:headEnd/>
            <a:tailEnd/>
          </a:ln>
        </p:spPr>
        <p:txBody>
          <a:bodyPr lIns="64291" tIns="32146" rIns="64291" bIns="32146">
            <a:spAutoFit/>
          </a:bodyPr>
          <a:lstStyle/>
          <a:p>
            <a:pPr lvl="0"/>
            <a:r>
              <a:rPr lang="pt-BR" sz="1700" dirty="0" smtClean="0">
                <a:latin typeface="BlissL" panose="02000506030000020004" pitchFamily="2" charset="0"/>
              </a:rPr>
              <a:t>Quem deve estar presente – debatedores, julgadores</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a:p>
            <a:pPr lvl="0"/>
            <a:endParaRPr lang="pt-BR" sz="1700" dirty="0" smtClean="0">
              <a:latin typeface="BlissL" panose="02000506030000020004" pitchFamily="2" charset="0"/>
            </a:endParaRPr>
          </a:p>
          <a:p>
            <a:pPr lvl="0"/>
            <a:r>
              <a:rPr lang="pt-BR" sz="1700" dirty="0" smtClean="0">
                <a:latin typeface="BlissL" panose="02000506030000020004" pitchFamily="2" charset="0"/>
              </a:rPr>
              <a:t>Questões que serão levantadas</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a:p>
            <a:pPr lvl="0"/>
            <a:endParaRPr lang="pt-BR" sz="1700" dirty="0" smtClean="0">
              <a:latin typeface="BlissL" panose="02000506030000020004" pitchFamily="2" charset="0"/>
            </a:endParaRPr>
          </a:p>
          <a:p>
            <a:pPr lvl="0"/>
            <a:r>
              <a:rPr lang="pt-BR" sz="1700" dirty="0" smtClean="0">
                <a:latin typeface="BlissL" panose="02000506030000020004" pitchFamily="2" charset="0"/>
              </a:rPr>
              <a:t>Abordagem pretendida</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a:p>
            <a:pPr lvl="0"/>
            <a:endParaRPr lang="pt-BR" sz="1700" dirty="0" smtClean="0">
              <a:latin typeface="BlissL" panose="02000506030000020004" pitchFamily="2" charset="0"/>
            </a:endParaRPr>
          </a:p>
          <a:p>
            <a:pPr lvl="0"/>
            <a:r>
              <a:rPr lang="pt-BR" sz="1700" dirty="0" smtClean="0">
                <a:latin typeface="BlissL" panose="02000506030000020004" pitchFamily="2" charset="0"/>
              </a:rPr>
              <a:t>Quem fala</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a:p>
            <a:pPr lvl="0"/>
            <a:r>
              <a:rPr lang="pt-BR" sz="1700" dirty="0" smtClean="0">
                <a:latin typeface="BlissL" panose="02000506030000020004" pitchFamily="2" charset="0"/>
              </a:rPr>
              <a:t>-</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10</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74445012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169093"/>
            <a:ext cx="8696325" cy="379587"/>
          </a:xfrm>
          <a:noFill/>
          <a:ln w="12700" cap="flat" cmpd="sng">
            <a:noFill/>
            <a:prstDash val="solid"/>
            <a:miter lim="0"/>
            <a:headEnd/>
            <a:tailEnd/>
          </a:ln>
          <a:effectLst/>
        </p:spPr>
        <p:txBody>
          <a:bodyPr vert="horz" wrap="square" lIns="88896" tIns="50798" rIns="88896" bIns="50798" rtlCol="0" anchor="ctr">
            <a:spAutoFit/>
          </a:bodyPr>
          <a:lstStyle/>
          <a:p>
            <a:pPr algn="l" defTabSz="914145" fontAlgn="base" hangingPunct="0">
              <a:spcAft>
                <a:spcPct val="0"/>
              </a:spcAft>
            </a:pPr>
            <a:r>
              <a:rPr lang="pt-BR" sz="2000" dirty="0" smtClean="0">
                <a:solidFill>
                  <a:srgbClr val="969696"/>
                </a:solidFill>
                <a:latin typeface="BlissEB" panose="02000506050000020004" pitchFamily="2" charset="0"/>
                <a:ea typeface="Helvetica" charset="0"/>
                <a:cs typeface="Helvetica" charset="0"/>
              </a:rPr>
              <a:t>Encontro com ANAMAGES - preparação</a:t>
            </a:r>
            <a:endParaRPr lang="en-US" sz="18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282326" y="620688"/>
            <a:ext cx="8624887" cy="4989345"/>
          </a:xfrm>
          <a:prstGeom prst="rect">
            <a:avLst/>
          </a:prstGeom>
          <a:noFill/>
          <a:ln w="9525">
            <a:noFill/>
            <a:miter lim="800000"/>
            <a:headEnd/>
            <a:tailEnd/>
          </a:ln>
        </p:spPr>
        <p:txBody>
          <a:bodyPr lIns="64291" tIns="32146" rIns="64291" bIns="32146">
            <a:spAutoFit/>
          </a:bodyPr>
          <a:lstStyle/>
          <a:p>
            <a:r>
              <a:rPr lang="pt-BR" sz="1600" b="1" u="sng" dirty="0"/>
              <a:t>Judiciário: </a:t>
            </a:r>
            <a:endParaRPr lang="pt-BR" sz="1600" u="sng" dirty="0"/>
          </a:p>
          <a:p>
            <a:endParaRPr lang="pt-BR" sz="1600" b="1" dirty="0" smtClean="0"/>
          </a:p>
          <a:p>
            <a:r>
              <a:rPr lang="pt-BR" sz="1600" b="1" dirty="0" smtClean="0"/>
              <a:t>Francisco </a:t>
            </a:r>
            <a:r>
              <a:rPr lang="pt-BR" sz="1600" b="1" dirty="0"/>
              <a:t>Eduardo Loureiro</a:t>
            </a:r>
            <a:endParaRPr lang="pt-BR" sz="1600" dirty="0"/>
          </a:p>
          <a:p>
            <a:endParaRPr lang="pt-BR" sz="1600" dirty="0"/>
          </a:p>
          <a:p>
            <a:r>
              <a:rPr lang="pt-BR" sz="1600" b="1" dirty="0"/>
              <a:t>Claudio Luiz Bueno de Godoy</a:t>
            </a:r>
            <a:endParaRPr lang="pt-BR" sz="1600" dirty="0"/>
          </a:p>
          <a:p>
            <a:r>
              <a:rPr lang="pt-BR" sz="1600" dirty="0"/>
              <a:t> </a:t>
            </a:r>
          </a:p>
          <a:p>
            <a:r>
              <a:rPr lang="pt-BR" sz="1600" b="1" dirty="0"/>
              <a:t>Carlos Eduardo </a:t>
            </a:r>
            <a:r>
              <a:rPr lang="pt-BR" sz="1600" b="1" dirty="0" err="1"/>
              <a:t>Donegá</a:t>
            </a:r>
            <a:r>
              <a:rPr lang="pt-BR" sz="1600" b="1" dirty="0"/>
              <a:t> </a:t>
            </a:r>
            <a:r>
              <a:rPr lang="pt-BR" sz="1600" b="1" dirty="0" err="1"/>
              <a:t>Morandin</a:t>
            </a:r>
            <a:r>
              <a:rPr lang="pt-BR" sz="1600" b="1" dirty="0"/>
              <a:t> </a:t>
            </a:r>
            <a:endParaRPr lang="pt-BR" sz="1600" dirty="0"/>
          </a:p>
          <a:p>
            <a:r>
              <a:rPr lang="pt-BR" sz="1600" dirty="0"/>
              <a:t> </a:t>
            </a:r>
          </a:p>
          <a:p>
            <a:r>
              <a:rPr lang="pt-BR" sz="1600" b="1" u="sng" dirty="0"/>
              <a:t>Visão </a:t>
            </a:r>
            <a:r>
              <a:rPr lang="pt-BR" sz="1600" b="1" u="sng" dirty="0" err="1"/>
              <a:t>Juridica</a:t>
            </a:r>
            <a:r>
              <a:rPr lang="pt-BR" sz="1600" b="1" u="sng" dirty="0"/>
              <a:t> com Mercado</a:t>
            </a:r>
            <a:r>
              <a:rPr lang="pt-BR" sz="1600" b="1" dirty="0"/>
              <a:t>:</a:t>
            </a:r>
            <a:endParaRPr lang="pt-BR" sz="1600" dirty="0"/>
          </a:p>
          <a:p>
            <a:endParaRPr lang="pt-BR" sz="1600" b="1" dirty="0" smtClean="0"/>
          </a:p>
          <a:p>
            <a:r>
              <a:rPr lang="pt-BR" sz="1600" b="1" dirty="0" smtClean="0"/>
              <a:t>Marcelo </a:t>
            </a:r>
            <a:r>
              <a:rPr lang="pt-BR" sz="1600" b="1" dirty="0"/>
              <a:t>Terra</a:t>
            </a:r>
            <a:endParaRPr lang="pt-BR" sz="1600" dirty="0"/>
          </a:p>
          <a:p>
            <a:r>
              <a:rPr lang="pt-BR" sz="1600" dirty="0"/>
              <a:t> </a:t>
            </a:r>
          </a:p>
          <a:p>
            <a:r>
              <a:rPr lang="pt-BR" sz="1600" b="1" dirty="0"/>
              <a:t>Rodrigo Bicalho                                </a:t>
            </a:r>
            <a:endParaRPr lang="pt-BR" sz="1600" dirty="0"/>
          </a:p>
          <a:p>
            <a:endParaRPr lang="pt-BR" sz="1600" dirty="0"/>
          </a:p>
          <a:p>
            <a:r>
              <a:rPr lang="pt-BR" sz="1600" b="1" dirty="0"/>
              <a:t>Carlos Del Mar</a:t>
            </a:r>
            <a:endParaRPr lang="pt-BR" sz="1600" dirty="0"/>
          </a:p>
          <a:p>
            <a:r>
              <a:rPr lang="pt-BR" sz="1600" dirty="0"/>
              <a:t> </a:t>
            </a:r>
          </a:p>
          <a:p>
            <a:r>
              <a:rPr lang="pt-BR" sz="1600" b="1" u="sng" dirty="0"/>
              <a:t>Visão de Mercado </a:t>
            </a:r>
            <a:endParaRPr lang="pt-BR" sz="1600" u="sng" dirty="0"/>
          </a:p>
          <a:p>
            <a:endParaRPr lang="pt-BR" sz="1600" b="1" dirty="0" smtClean="0"/>
          </a:p>
          <a:p>
            <a:r>
              <a:rPr lang="pt-BR" sz="1600" b="1" dirty="0" smtClean="0"/>
              <a:t>Claudio </a:t>
            </a:r>
            <a:r>
              <a:rPr lang="pt-BR" sz="1600" b="1" dirty="0"/>
              <a:t>Bernardes  (Secovi), representantes da ABRAINC</a:t>
            </a:r>
            <a:endParaRPr lang="pt-BR" sz="1600" dirty="0"/>
          </a:p>
          <a:p>
            <a:endParaRPr lang="pt-BR" sz="1600" dirty="0"/>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10</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62834100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169093"/>
            <a:ext cx="8696325" cy="379587"/>
          </a:xfrm>
          <a:noFill/>
          <a:ln w="12700" cap="flat" cmpd="sng">
            <a:noFill/>
            <a:prstDash val="solid"/>
            <a:miter lim="0"/>
            <a:headEnd/>
            <a:tailEnd/>
          </a:ln>
          <a:effectLst/>
        </p:spPr>
        <p:txBody>
          <a:bodyPr vert="horz" wrap="square" lIns="88896" tIns="50798" rIns="88896" bIns="50798" rtlCol="0" anchor="ctr">
            <a:spAutoFit/>
          </a:bodyPr>
          <a:lstStyle/>
          <a:p>
            <a:pPr algn="l" defTabSz="914145" fontAlgn="base" hangingPunct="0">
              <a:spcAft>
                <a:spcPct val="0"/>
              </a:spcAft>
            </a:pPr>
            <a:r>
              <a:rPr lang="pt-BR" sz="2000" dirty="0" smtClean="0">
                <a:solidFill>
                  <a:srgbClr val="969696"/>
                </a:solidFill>
                <a:latin typeface="BlissEB" panose="02000506050000020004" pitchFamily="2" charset="0"/>
                <a:ea typeface="Helvetica" charset="0"/>
                <a:cs typeface="Helvetica" charset="0"/>
              </a:rPr>
              <a:t>Encontro com ANAMAGES - preparação</a:t>
            </a:r>
            <a:endParaRPr lang="en-US" sz="18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282326" y="620688"/>
            <a:ext cx="8624887" cy="4543069"/>
          </a:xfrm>
          <a:prstGeom prst="rect">
            <a:avLst/>
          </a:prstGeom>
          <a:noFill/>
          <a:ln w="9525">
            <a:noFill/>
            <a:miter lim="800000"/>
            <a:headEnd/>
            <a:tailEnd/>
          </a:ln>
        </p:spPr>
        <p:txBody>
          <a:bodyPr lIns="64291" tIns="32146" rIns="64291" bIns="32146">
            <a:spAutoFit/>
          </a:bodyPr>
          <a:lstStyle/>
          <a:p>
            <a:r>
              <a:rPr lang="pt-BR" sz="1600" b="1" u="sng" dirty="0" smtClean="0"/>
              <a:t>Institucional:</a:t>
            </a:r>
          </a:p>
          <a:p>
            <a:endParaRPr lang="pt-BR" sz="1600" u="sng" dirty="0"/>
          </a:p>
          <a:p>
            <a:r>
              <a:rPr lang="pt-BR" sz="1600" b="1" dirty="0"/>
              <a:t>Marcelo </a:t>
            </a:r>
            <a:r>
              <a:rPr lang="pt-BR" sz="1600" b="1" dirty="0" err="1"/>
              <a:t>Manhães</a:t>
            </a:r>
            <a:r>
              <a:rPr lang="pt-BR" sz="1600" b="1" dirty="0"/>
              <a:t> </a:t>
            </a:r>
            <a:endParaRPr lang="pt-BR" sz="1600" dirty="0"/>
          </a:p>
          <a:p>
            <a:r>
              <a:rPr lang="pt-BR" sz="1600" dirty="0"/>
              <a:t> </a:t>
            </a:r>
          </a:p>
          <a:p>
            <a:r>
              <a:rPr lang="pt-BR" sz="1600" b="1" dirty="0"/>
              <a:t>Rubens Carmo Elias Filho (AABIC)</a:t>
            </a:r>
            <a:endParaRPr lang="pt-BR" sz="1600" dirty="0"/>
          </a:p>
          <a:p>
            <a:r>
              <a:rPr lang="pt-BR" sz="1600" dirty="0"/>
              <a:t> </a:t>
            </a:r>
          </a:p>
          <a:p>
            <a:r>
              <a:rPr lang="pt-BR" sz="1600" b="1" dirty="0"/>
              <a:t>Antonio Carlos Guido Junior  (</a:t>
            </a:r>
            <a:r>
              <a:rPr lang="pt-BR" sz="1600" b="1" dirty="0" err="1"/>
              <a:t>ex-Procon</a:t>
            </a:r>
            <a:r>
              <a:rPr lang="pt-BR" sz="1600" b="1" dirty="0"/>
              <a:t>). </a:t>
            </a:r>
            <a:endParaRPr lang="pt-BR" sz="1600" dirty="0"/>
          </a:p>
          <a:p>
            <a:r>
              <a:rPr lang="pt-BR" sz="1600" dirty="0"/>
              <a:t> </a:t>
            </a:r>
          </a:p>
          <a:p>
            <a:r>
              <a:rPr lang="pt-BR" sz="1600" b="1" u="sng" dirty="0"/>
              <a:t>Avanço Técnico:</a:t>
            </a:r>
            <a:endParaRPr lang="pt-BR" sz="1600" u="sng" dirty="0"/>
          </a:p>
          <a:p>
            <a:endParaRPr lang="pt-BR" sz="1600" b="1" dirty="0" smtClean="0"/>
          </a:p>
          <a:p>
            <a:r>
              <a:rPr lang="pt-BR" sz="1600" b="1" dirty="0" smtClean="0"/>
              <a:t>Kleber </a:t>
            </a:r>
            <a:r>
              <a:rPr lang="pt-BR" sz="1600" b="1" dirty="0" err="1"/>
              <a:t>Zanchin</a:t>
            </a:r>
            <a:r>
              <a:rPr lang="pt-BR" sz="1600" b="1" dirty="0"/>
              <a:t> </a:t>
            </a:r>
            <a:endParaRPr lang="pt-BR" sz="1600" dirty="0"/>
          </a:p>
          <a:p>
            <a:r>
              <a:rPr lang="pt-BR" sz="1600" dirty="0"/>
              <a:t> </a:t>
            </a:r>
          </a:p>
          <a:p>
            <a:r>
              <a:rPr lang="pt-BR" sz="1600" b="1" dirty="0"/>
              <a:t>Flavio </a:t>
            </a:r>
            <a:r>
              <a:rPr lang="pt-BR" sz="1600" b="1" dirty="0" err="1"/>
              <a:t>Tartuce</a:t>
            </a:r>
            <a:r>
              <a:rPr lang="pt-BR" sz="1600" b="1" dirty="0"/>
              <a:t> (USP)</a:t>
            </a:r>
            <a:endParaRPr lang="pt-BR" sz="1600" dirty="0"/>
          </a:p>
          <a:p>
            <a:r>
              <a:rPr lang="pt-BR" sz="1600" b="1" dirty="0"/>
              <a:t> </a:t>
            </a:r>
            <a:endParaRPr lang="pt-BR" sz="1600" dirty="0"/>
          </a:p>
          <a:p>
            <a:r>
              <a:rPr lang="pt-BR" sz="1600" b="1" dirty="0"/>
              <a:t>Cristiano Zanetti (USP)</a:t>
            </a:r>
            <a:endParaRPr lang="pt-BR" sz="1600" dirty="0"/>
          </a:p>
          <a:p>
            <a:pPr lvl="0"/>
            <a:r>
              <a:rPr lang="pt-BR" sz="1700" dirty="0" smtClean="0">
                <a:latin typeface="BlissL" panose="02000506030000020004" pitchFamily="2" charset="0"/>
              </a:rPr>
              <a:t>-</a:t>
            </a:r>
          </a:p>
          <a:p>
            <a:pPr lvl="0"/>
            <a:endParaRPr lang="pt-BR" sz="1700" dirty="0">
              <a:latin typeface="BlissL" panose="02000506030000020004" pitchFamily="2" charset="0"/>
            </a:endParaRPr>
          </a:p>
          <a:p>
            <a:pPr lvl="0"/>
            <a:endParaRPr lang="pt-BR" sz="1700" dirty="0" smtClean="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10</a:t>
            </a:r>
            <a:endParaRPr lang="en-US" sz="900" dirty="0">
              <a:solidFill>
                <a:srgbClr val="969696"/>
              </a:solidFill>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56256838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113693"/>
            <a:ext cx="7397750" cy="434987"/>
          </a:xfrm>
          <a:noFill/>
          <a:ln w="12700" cap="flat" cmpd="sng">
            <a:noFill/>
            <a:prstDash val="solid"/>
            <a:miter lim="0"/>
            <a:headEnd/>
            <a:tailEnd/>
          </a:ln>
          <a:effectLst/>
        </p:spPr>
        <p:txBody>
          <a:bodyPr wrap="square" lIns="88896" tIns="50798" rIns="88896" bIns="50798">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a:solidFill>
                  <a:srgbClr val="969696"/>
                </a:solidFill>
                <a:latin typeface="BlissEB" panose="02000506050000020004" pitchFamily="2" charset="0"/>
                <a:ea typeface="Helvetica" charset="0"/>
                <a:cs typeface="Helvetica"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20342"/>
          </a:xfrm>
          <a:prstGeom prst="rect">
            <a:avLst/>
          </a:prstGeom>
          <a:noFill/>
          <a:ln w="9525">
            <a:noFill/>
            <a:miter lim="800000"/>
            <a:headEnd/>
            <a:tailEnd/>
          </a:ln>
        </p:spPr>
        <p:txBody>
          <a:bodyPr lIns="64291" tIns="32146" rIns="64291" bIns="32146">
            <a:spAutoFit/>
          </a:bodyPr>
          <a:lstStyle/>
          <a:p>
            <a:r>
              <a:rPr lang="pt-BR" sz="1700" dirty="0">
                <a:latin typeface="BlissL" panose="02000506030000020004" pitchFamily="2" charset="0"/>
              </a:rPr>
              <a:t>De acordo com o </a:t>
            </a:r>
            <a:r>
              <a:rPr lang="pt-BR" sz="1700" dirty="0" smtClean="0">
                <a:latin typeface="BlissL" panose="02000506030000020004" pitchFamily="2" charset="0"/>
              </a:rPr>
              <a:t>Código </a:t>
            </a:r>
            <a:r>
              <a:rPr lang="pt-BR" sz="1700" dirty="0">
                <a:latin typeface="BlissL" panose="02000506030000020004" pitchFamily="2" charset="0"/>
              </a:rPr>
              <a:t>de </a:t>
            </a:r>
            <a:r>
              <a:rPr lang="pt-BR" sz="1700" dirty="0" smtClean="0">
                <a:latin typeface="BlissL" panose="02000506030000020004" pitchFamily="2" charset="0"/>
              </a:rPr>
              <a:t>Conduta e em </a:t>
            </a:r>
            <a:r>
              <a:rPr lang="pt-BR" sz="1700" dirty="0">
                <a:latin typeface="BlissL" panose="02000506030000020004" pitchFamily="2" charset="0"/>
              </a:rPr>
              <a:t>consonância com o estatuto da </a:t>
            </a:r>
            <a:r>
              <a:rPr lang="pt-BR" sz="1700" dirty="0" smtClean="0">
                <a:latin typeface="BlissL" panose="02000506030000020004" pitchFamily="2" charset="0"/>
              </a:rPr>
              <a:t>associação, </a:t>
            </a:r>
            <a:r>
              <a:rPr lang="pt-BR" sz="1700" dirty="0">
                <a:latin typeface="BlissL" panose="02000506030000020004" pitchFamily="2" charset="0"/>
              </a:rPr>
              <a:t>as reuniões são regidas pelas instruções abaixo, previamente distribuídas e de pleno conhecimento dos participantes. A saber:</a:t>
            </a:r>
          </a:p>
          <a:p>
            <a:r>
              <a:rPr lang="pt-BR" sz="1700" dirty="0">
                <a:latin typeface="BlissL" panose="02000506030000020004" pitchFamily="2" charset="0"/>
              </a:rPr>
              <a:t> </a:t>
            </a:r>
          </a:p>
          <a:p>
            <a:r>
              <a:rPr lang="pt-BR" sz="1700" dirty="0">
                <a:latin typeface="BlissL" panose="02000506030000020004" pitchFamily="2" charset="0"/>
              </a:rPr>
              <a:t>INSTRUÇÕES PARA A REUNIÃO</a:t>
            </a:r>
          </a:p>
          <a:p>
            <a:r>
              <a:rPr lang="pt-BR" sz="1700" dirty="0">
                <a:latin typeface="BlissL" panose="02000506030000020004" pitchFamily="2" charset="0"/>
              </a:rPr>
              <a:t>As instruções descritas abaixo deverão ser seguidas por todos os participantes da Plenária e refletem </a:t>
            </a:r>
            <a:r>
              <a:rPr lang="pt-BR" sz="1700" dirty="0" smtClean="0">
                <a:latin typeface="BlissL" panose="02000506030000020004" pitchFamily="2" charset="0"/>
              </a:rPr>
              <a:t>as </a:t>
            </a:r>
            <a:r>
              <a:rPr lang="pt-BR" sz="1700" dirty="0">
                <a:latin typeface="BlissL" panose="02000506030000020004" pitchFamily="2" charset="0"/>
              </a:rPr>
              <a:t>diretrizes do Código de </a:t>
            </a:r>
            <a:r>
              <a:rPr lang="pt-BR" sz="1700" dirty="0" smtClean="0">
                <a:latin typeface="BlissL" panose="02000506030000020004" pitchFamily="2" charset="0"/>
              </a:rPr>
              <a:t>Conduta da </a:t>
            </a:r>
            <a:r>
              <a:rPr lang="pt-BR" sz="1700" dirty="0">
                <a:latin typeface="BlissL" panose="02000506030000020004" pitchFamily="2" charset="0"/>
              </a:rPr>
              <a:t>Associação em </a:t>
            </a:r>
            <a:r>
              <a:rPr lang="pt-BR" sz="1700" dirty="0" smtClean="0">
                <a:latin typeface="BlissL" panose="02000506030000020004" pitchFamily="2" charset="0"/>
              </a:rPr>
              <a:t>consonância com </a:t>
            </a:r>
            <a:r>
              <a:rPr lang="pt-BR" sz="1700" dirty="0">
                <a:latin typeface="BlissL" panose="02000506030000020004" pitchFamily="2" charset="0"/>
              </a:rPr>
              <a:t>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a:p>
            <a:r>
              <a:rPr lang="pt-BR" sz="1700" dirty="0">
                <a:latin typeface="BlissL" panose="02000506030000020004" pitchFamily="2" charset="0"/>
              </a:rPr>
              <a:t> </a:t>
            </a:r>
          </a:p>
          <a:p>
            <a:r>
              <a:rPr lang="pt-BR" sz="1700" dirty="0">
                <a:latin typeface="BlissL" panose="02000506030000020004" pitchFamily="2" charset="0"/>
              </a:rPr>
              <a:t>VOCÊ DEVERÁ</a:t>
            </a:r>
          </a:p>
          <a:p>
            <a:r>
              <a:rPr lang="pt-BR" sz="1700" dirty="0">
                <a:latin typeface="BlissL" panose="02000506030000020004" pitchFamily="2" charset="0"/>
              </a:rPr>
              <a:t>1. Avaliar e atender a agenda preparada para a reunião e consignar a objeção de determinada matéria que não lhe atenda, por escrito, e também em relação a ata da reunião não se seu teor não refletir precisamente as discussões ocorridas durante a mesma.</a:t>
            </a:r>
          </a:p>
          <a:p>
            <a:r>
              <a:rPr lang="pt-BR" sz="1700" dirty="0">
                <a:latin typeface="BlissL" panose="02000506030000020004" pitchFamily="2" charset="0"/>
              </a:rPr>
              <a:t>2. Compreender os propósitos e a autoridade de cada uma das pessoas com as quais se reúne[, em especial, a autoridade do coordenador da reunião </a:t>
            </a:r>
            <a:r>
              <a:rPr lang="pt-BR" sz="1700" dirty="0" smtClean="0">
                <a:latin typeface="BlissL" panose="02000506030000020004" pitchFamily="2" charset="0"/>
              </a:rPr>
              <a:t>específica.</a:t>
            </a:r>
          </a:p>
          <a:p>
            <a:r>
              <a:rPr lang="pt-BR" sz="1700" dirty="0">
                <a:latin typeface="BlissL" panose="02000506030000020004" pitchFamily="2" charset="0"/>
              </a:rPr>
              <a:t>3. Protestar 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r>
              <a:rPr lang="pt-BR" sz="1700" dirty="0" smtClean="0">
                <a:latin typeface="BlissL" panose="02000506030000020004" pitchFamily="2" charset="0"/>
              </a:rPr>
              <a:t>.</a:t>
            </a:r>
            <a:endParaRPr lang="pt-BR"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9"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Jurídico</a:t>
            </a:r>
          </a:p>
        </p:txBody>
      </p:sp>
    </p:spTree>
    <p:extLst>
      <p:ext uri="{BB962C8B-B14F-4D97-AF65-F5344CB8AC3E}">
        <p14:creationId xmlns:p14="http://schemas.microsoft.com/office/powerpoint/2010/main" val="423675505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050900"/>
          </a:xfrm>
          <a:prstGeom prst="rect">
            <a:avLst/>
          </a:prstGeom>
          <a:noFill/>
          <a:ln w="9525">
            <a:noFill/>
            <a:miter lim="800000"/>
            <a:headEnd/>
            <a:tailEnd/>
          </a:ln>
        </p:spPr>
        <p:txBody>
          <a:bodyPr lIns="64291" tIns="32146" rIns="64291" bIns="32146">
            <a:spAutoFit/>
          </a:bodyPr>
          <a:lstStyle/>
          <a:p>
            <a:r>
              <a:rPr lang="pt-BR" dirty="0">
                <a:latin typeface="BlissL" panose="02000506030000020004" pitchFamily="2" charset="0"/>
              </a:rPr>
              <a:t> </a:t>
            </a:r>
            <a:r>
              <a:rPr lang="pt-BR" sz="1700" dirty="0" smtClean="0">
                <a:latin typeface="BlissL" panose="02000506030000020004" pitchFamily="2" charset="0"/>
              </a:rPr>
              <a:t>VOCÊ </a:t>
            </a:r>
            <a:r>
              <a:rPr lang="pt-BR" sz="1700" dirty="0">
                <a:latin typeface="BlissL" panose="02000506030000020004" pitchFamily="2" charset="0"/>
              </a:rPr>
              <a:t>NÃO PODERÁ</a:t>
            </a:r>
            <a:r>
              <a:rPr lang="pt-BR" sz="1700" dirty="0" smtClean="0">
                <a:latin typeface="BlissL" panose="02000506030000020004" pitchFamily="2" charset="0"/>
              </a:rPr>
              <a:t>:</a:t>
            </a:r>
          </a:p>
          <a:p>
            <a:endParaRPr lang="pt-BR" sz="1700" dirty="0">
              <a:latin typeface="BlissL" panose="02000506030000020004" pitchFamily="2" charset="0"/>
            </a:endParaRPr>
          </a:p>
          <a:p>
            <a:r>
              <a:rPr lang="pt-BR" sz="1700" dirty="0">
                <a:latin typeface="BlissL" panose="02000506030000020004" pitchFamily="2" charset="0"/>
              </a:rPr>
              <a:t>1. Discutir ou trocar informações que tratem de ou sugiram:</a:t>
            </a:r>
          </a:p>
          <a:p>
            <a:r>
              <a:rPr lang="pt-BR" sz="1700" dirty="0">
                <a:latin typeface="BlissL" panose="02000506030000020004" pitchFamily="2" charset="0"/>
              </a:rPr>
              <a:t>a) Preços 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r>
              <a:rPr lang="pt-BR" sz="1700" dirty="0">
                <a:latin typeface="BlissL" panose="02000506030000020004" pitchFamily="2" charset="0"/>
              </a:rPr>
              <a:t>b) </a:t>
            </a:r>
            <a:r>
              <a:rPr lang="pt-BR" sz="1700" dirty="0" smtClean="0">
                <a:latin typeface="BlissL" panose="02000506030000020004" pitchFamily="2" charset="0"/>
              </a:rPr>
              <a:t>Perspectivas </a:t>
            </a:r>
            <a:r>
              <a:rPr lang="pt-BR" sz="1700" dirty="0">
                <a:latin typeface="BlissL" panose="02000506030000020004" pitchFamily="2" charset="0"/>
              </a:rPr>
              <a:t>ou projeções de mercado, capacidade atual ou futura e inventários;</a:t>
            </a:r>
          </a:p>
          <a:p>
            <a:r>
              <a:rPr lang="pt-BR" sz="1700" dirty="0">
                <a:latin typeface="BlissL" panose="02000506030000020004" pitchFamily="2" charset="0"/>
              </a:rPr>
              <a:t>c) Ofertas a serem oferecidas para empreendimentos específicos;</a:t>
            </a:r>
          </a:p>
          <a:p>
            <a:r>
              <a:rPr lang="pt-BR" sz="1700" dirty="0">
                <a:latin typeface="BlissL" panose="02000506030000020004" pitchFamily="2" charset="0"/>
              </a:rPr>
              <a:t>d) assuntos relativos a fornecedores ou clientes individuais reais ou potenciais, que possam ter o efeito de exclusão dos fornecedores ou clientes em questão, de qualquer mercado ou de influenciar a condução dos negócios de empresas com os mesmos;</a:t>
            </a:r>
          </a:p>
          <a:p>
            <a:r>
              <a:rPr lang="pt-BR" sz="1700" dirty="0">
                <a:latin typeface="BlissL" panose="02000506030000020004" pitchFamily="2" charset="0"/>
              </a:rPr>
              <a:t>e) informações sobre onde projeta-se atuar ou deixar de atuar</a:t>
            </a:r>
            <a:r>
              <a:rPr lang="pt-BR" sz="1700" dirty="0" smtClean="0">
                <a:latin typeface="BlissL" panose="02000506030000020004" pitchFamily="2" charset="0"/>
              </a:rPr>
              <a:t>.</a:t>
            </a:r>
            <a:r>
              <a:rPr lang="pt-BR" sz="1700" dirty="0">
                <a:latin typeface="BlissL" panose="02000506030000020004" pitchFamily="2" charset="0"/>
              </a:rPr>
              <a:t> </a:t>
            </a:r>
            <a:endParaRPr lang="pt-BR" sz="1700" dirty="0" smtClean="0">
              <a:latin typeface="BlissL" panose="02000506030000020004" pitchFamily="2" charset="0"/>
            </a:endParaRPr>
          </a:p>
          <a:p>
            <a:endParaRPr lang="pt-BR" sz="1700" dirty="0">
              <a:latin typeface="BlissL" panose="02000506030000020004" pitchFamily="2" charset="0"/>
            </a:endParaRPr>
          </a:p>
          <a:p>
            <a:r>
              <a:rPr lang="pt-BR" sz="1700" dirty="0">
                <a:latin typeface="BlissL" panose="02000506030000020004" pitchFamily="2" charset="0"/>
              </a:rPr>
              <a:t>2. Discutir ou trocar informações, mesmo por brincadeira, relativas aos assuntos acima, durante quaisquer encontros sociais, incidentais a quaisquer reuniões.</a:t>
            </a:r>
          </a:p>
          <a:p>
            <a:r>
              <a:rPr lang="pt-BR" sz="1700" dirty="0">
                <a:latin typeface="BlissL" panose="02000506030000020004" pitchFamily="2" charset="0"/>
              </a:rPr>
              <a:t> </a:t>
            </a:r>
          </a:p>
          <a:p>
            <a:r>
              <a:rPr lang="pt-BR" sz="1700" dirty="0">
                <a:latin typeface="BlissL" panose="02000506030000020004" pitchFamily="2" charset="0"/>
              </a:rPr>
              <a:t>A ABRAINC desempenha papel de responsabilidade ética e de boa governança corporativa no setor das incorporadoras e agradece seus associados, autoridades, membros do corpo administrativo, seus consultores e participantes a atenção e respeito às disposições constantes nesta instrução</a:t>
            </a:r>
            <a:r>
              <a:rPr lang="pt-BR" sz="1700" dirty="0" smtClean="0">
                <a:latin typeface="BlissL" panose="02000506030000020004" pitchFamily="2" charset="0"/>
              </a:rPr>
              <a:t>.</a:t>
            </a:r>
            <a:endParaRPr lang="pt-BR" sz="1700"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0" name="Rectangle 3"/>
          <p:cNvSpPr txBox="1">
            <a:spLocks noChangeArrowheads="1"/>
          </p:cNvSpPr>
          <p:nvPr/>
        </p:nvSpPr>
        <p:spPr>
          <a:xfrm>
            <a:off x="126578" y="113693"/>
            <a:ext cx="7397750" cy="4349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fontAlgn="base" hangingPunct="0">
              <a:spcAft>
                <a:spcPct val="0"/>
              </a:spcAft>
            </a:pPr>
            <a:r>
              <a:rPr lang="pt-BR" sz="2400" dirty="0" smtClean="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smtClean="0">
                <a:solidFill>
                  <a:srgbClr val="969696"/>
                </a:solidFill>
                <a:latin typeface="BlissEB" panose="02000506050000020004" pitchFamily="2" charset="0"/>
                <a:ea typeface="Helvetica" charset="0"/>
                <a:cs typeface="Helvetica" charset="0"/>
                <a:sym typeface="Arial" pitchFamily="34" charset="0"/>
              </a:rPr>
              <a:t> </a:t>
            </a:r>
          </a:p>
        </p:txBody>
      </p:sp>
      <p:sp>
        <p:nvSpPr>
          <p:cNvPr id="9"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Jurídico</a:t>
            </a:r>
          </a:p>
        </p:txBody>
      </p:sp>
    </p:spTree>
    <p:extLst>
      <p:ext uri="{BB962C8B-B14F-4D97-AF65-F5344CB8AC3E}">
        <p14:creationId xmlns:p14="http://schemas.microsoft.com/office/powerpoint/2010/main" val="328987829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pt-BR"/>
          </a:p>
        </p:txBody>
      </p:sp>
      <p:sp>
        <p:nvSpPr>
          <p:cNvPr id="7172" name="Rectangle 3"/>
          <p:cNvSpPr>
            <a:spLocks noGrp="1" noChangeArrowheads="1"/>
          </p:cNvSpPr>
          <p:nvPr>
            <p:ph type="title"/>
          </p:nvPr>
        </p:nvSpPr>
        <p:spPr>
          <a:xfrm>
            <a:off x="179512" y="113693"/>
            <a:ext cx="7397750" cy="4349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Pauta</a:t>
            </a:r>
            <a:endParaRPr lang="en-US" sz="2400" dirty="0">
              <a:solidFill>
                <a:srgbClr val="969696"/>
              </a:solidFill>
              <a:latin typeface="BlissEB" panose="02000506050000020004" pitchFamily="2" charset="0"/>
              <a:ea typeface="Helvetica" charset="0"/>
              <a:cs typeface="Helvetica" charset="0"/>
              <a:sym typeface="Arial" pitchFamily="34" charset="0"/>
            </a:endParaRPr>
          </a:p>
        </p:txBody>
      </p:sp>
      <p:sp>
        <p:nvSpPr>
          <p:cNvPr id="1536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3077" name="Retângulo 7"/>
          <p:cNvSpPr>
            <a:spLocks noChangeArrowheads="1"/>
          </p:cNvSpPr>
          <p:nvPr/>
        </p:nvSpPr>
        <p:spPr bwMode="auto">
          <a:xfrm>
            <a:off x="195585" y="860925"/>
            <a:ext cx="8624887" cy="4512291"/>
          </a:xfrm>
          <a:prstGeom prst="rect">
            <a:avLst/>
          </a:prstGeom>
          <a:noFill/>
          <a:ln w="9525">
            <a:noFill/>
            <a:miter lim="800000"/>
            <a:headEnd/>
            <a:tailEnd/>
          </a:ln>
        </p:spPr>
        <p:txBody>
          <a:bodyPr lIns="64291" tIns="32146" rIns="64291" bIns="32146">
            <a:spAutoFit/>
          </a:bodyPr>
          <a:lstStyle/>
          <a:p>
            <a:r>
              <a:rPr lang="pt-BR" sz="1700" b="1" dirty="0" smtClean="0">
                <a:latin typeface="BlissL" panose="02000506030000020004" pitchFamily="2" charset="0"/>
              </a:rPr>
              <a:t>Atualizações  </a:t>
            </a: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Acessibilidade,  Prazos de Garantia, Práticas Abusivas, Imagem do Setor, Questões do Trabalho, </a:t>
            </a:r>
            <a:r>
              <a:rPr lang="pt-BR" sz="1700" dirty="0" err="1" smtClean="0">
                <a:latin typeface="BlissL" panose="02000506030000020004" pitchFamily="2" charset="0"/>
              </a:rPr>
              <a:t>Distratos</a:t>
            </a:r>
            <a:r>
              <a:rPr lang="pt-BR" sz="1700" dirty="0" smtClean="0">
                <a:latin typeface="BlissL" panose="02000506030000020004" pitchFamily="2" charset="0"/>
              </a:rPr>
              <a:t> - 9h às 9:40h </a:t>
            </a:r>
          </a:p>
          <a:p>
            <a:pPr marL="285750" indent="-285750">
              <a:buFont typeface="Arial" panose="020B0604020202020204" pitchFamily="34" charset="0"/>
              <a:buChar char="•"/>
            </a:pPr>
            <a:endParaRPr lang="pt-BR" sz="1700" dirty="0" smtClean="0">
              <a:latin typeface="BlissL" panose="02000506030000020004" pitchFamily="2" charset="0"/>
            </a:endParaRPr>
          </a:p>
          <a:p>
            <a:r>
              <a:rPr lang="pt-BR" sz="1700" dirty="0">
                <a:latin typeface="BlissL" panose="02000506030000020004" pitchFamily="2" charset="0"/>
              </a:rPr>
              <a:t> </a:t>
            </a:r>
            <a:endParaRPr lang="pt-BR" sz="1700" b="1" dirty="0" smtClean="0">
              <a:latin typeface="BlissL" panose="02000506030000020004" pitchFamily="2" charset="0"/>
            </a:endParaRPr>
          </a:p>
          <a:p>
            <a:pPr marL="285750" lvl="1" indent="-285750">
              <a:buFont typeface="Arial" panose="020B0604020202020204" pitchFamily="34" charset="0"/>
              <a:buChar char="•"/>
            </a:pPr>
            <a:endParaRPr lang="pt-BR" sz="1700" b="1" dirty="0" smtClean="0">
              <a:latin typeface="BlissL" panose="02000506030000020004" pitchFamily="2" charset="0"/>
            </a:endParaRPr>
          </a:p>
          <a:p>
            <a:r>
              <a:rPr lang="pt-BR" sz="1700" b="1" dirty="0" smtClean="0">
                <a:latin typeface="BlissL" panose="02000506030000020004" pitchFamily="2" charset="0"/>
              </a:rPr>
              <a:t>Corretagem: </a:t>
            </a:r>
          </a:p>
          <a:p>
            <a:endParaRPr lang="pt-BR" sz="1700" b="1"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Atualizações, preparação para encontro com ANAMAGES – 9:40h às 10:50h</a:t>
            </a:r>
          </a:p>
          <a:p>
            <a:pPr marL="285750" indent="-285750">
              <a:buFont typeface="Arial" panose="020B0604020202020204" pitchFamily="34" charset="0"/>
              <a:buChar char="•"/>
            </a:pPr>
            <a:endParaRPr lang="pt-BR" sz="1700" b="1" dirty="0" smtClean="0">
              <a:latin typeface="BlissL" panose="02000506030000020004" pitchFamily="2" charset="0"/>
            </a:endParaRPr>
          </a:p>
          <a:p>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742950" lvl="1"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742950" lvl="1" indent="-285750">
              <a:buFont typeface="Arial" panose="020B0604020202020204" pitchFamily="34" charset="0"/>
              <a:buChar char="•"/>
            </a:pPr>
            <a:endParaRPr lang="pt-BR" sz="1700" dirty="0" smtClean="0">
              <a:latin typeface="BlissL" panose="02000506030000020004" pitchFamily="2" charset="0"/>
            </a:endParaRPr>
          </a:p>
          <a:p>
            <a:r>
              <a:rPr lang="pt-BR" sz="1700" dirty="0">
                <a:latin typeface="BlissL" panose="02000506030000020004" pitchFamily="2" charset="0"/>
              </a:rPr>
              <a:t> </a:t>
            </a:r>
          </a:p>
        </p:txBody>
      </p:sp>
      <p:pic>
        <p:nvPicPr>
          <p:cNvPr id="7" name="Imagem 6"/>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0"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Jurídico</a:t>
            </a:r>
          </a:p>
        </p:txBody>
      </p:sp>
      <p:sp>
        <p:nvSpPr>
          <p:cNvPr id="9"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solidFill>
                  <a:srgbClr val="969696"/>
                </a:solidFill>
                <a:latin typeface="BlissL" panose="02000506030000020004" pitchFamily="2" charset="0"/>
                <a:ea typeface="Helvetica" charset="0"/>
                <a:cs typeface="Helvetica" charset="0"/>
                <a:sym typeface="Helvetica" charset="0"/>
              </a:rPr>
              <a:t>1</a:t>
            </a:r>
            <a:endParaRPr lang="en-US" sz="90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17831827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88103" y="1805189"/>
            <a:ext cx="7697787" cy="2195469"/>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Atualizações</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lvl="1"/>
            <a:r>
              <a:rPr lang="pt-BR" sz="2000" dirty="0" smtClean="0">
                <a:latin typeface="BlissL" panose="02000506030000020004" pitchFamily="2" charset="0"/>
              </a:rPr>
              <a:t>Acessibilidade</a:t>
            </a:r>
            <a:r>
              <a:rPr lang="pt-BR" sz="2000" dirty="0">
                <a:latin typeface="BlissL" panose="02000506030000020004" pitchFamily="2" charset="0"/>
              </a:rPr>
              <a:t>,  Prazos de </a:t>
            </a:r>
            <a:r>
              <a:rPr lang="pt-BR" sz="2000" dirty="0" smtClean="0">
                <a:latin typeface="BlissL" panose="02000506030000020004" pitchFamily="2" charset="0"/>
              </a:rPr>
              <a:t>Garantia, Questões do Trabalho, Práticas Abusivas, </a:t>
            </a:r>
            <a:r>
              <a:rPr lang="pt-BR" sz="2000" dirty="0" err="1" smtClean="0">
                <a:latin typeface="BlissL" panose="02000506030000020004" pitchFamily="2" charset="0"/>
              </a:rPr>
              <a:t>Distratos</a:t>
            </a:r>
            <a:r>
              <a:rPr lang="pt-BR" sz="2000" dirty="0" smtClean="0">
                <a:latin typeface="BlissL" panose="02000506030000020004" pitchFamily="2" charset="0"/>
              </a:rPr>
              <a:t> </a:t>
            </a:r>
            <a:endParaRPr lang="pt-BR" sz="2000" dirty="0">
              <a:latin typeface="BlissL" panose="02000506030000020004" pitchFamily="2" charset="0"/>
            </a:endParaRPr>
          </a:p>
        </p:txBody>
      </p:sp>
    </p:spTree>
    <p:extLst>
      <p:ext uri="{BB962C8B-B14F-4D97-AF65-F5344CB8AC3E}">
        <p14:creationId xmlns:p14="http://schemas.microsoft.com/office/powerpoint/2010/main" val="392025280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95585" y="844375"/>
            <a:ext cx="8624887" cy="3873655"/>
          </a:xfrm>
          <a:prstGeom prst="rect">
            <a:avLst/>
          </a:prstGeom>
          <a:noFill/>
          <a:ln w="9525">
            <a:noFill/>
            <a:miter lim="800000"/>
            <a:headEnd/>
            <a:tailEnd/>
          </a:ln>
        </p:spPr>
        <p:txBody>
          <a:bodyPr lIns="64291" tIns="32146" rIns="64291" bIns="32146">
            <a:spAutoFit/>
          </a:bodyPr>
          <a:lstStyle/>
          <a:p>
            <a:r>
              <a:rPr lang="pt-BR" sz="1650" b="1" dirty="0">
                <a:latin typeface="BlissL" panose="02000506030000020004" pitchFamily="2" charset="0"/>
              </a:rPr>
              <a:t>Acessibilidade - PL  7699/2006 - </a:t>
            </a:r>
            <a:r>
              <a:rPr lang="pt-BR" sz="1650" dirty="0">
                <a:latin typeface="BlissL" panose="02000506030000020004" pitchFamily="2" charset="0"/>
              </a:rPr>
              <a:t>Relator – Senador Romário – RJZ?</a:t>
            </a:r>
          </a:p>
          <a:p>
            <a:pPr marL="285750" lvl="0" indent="-285750">
              <a:buFont typeface="Arial" panose="020B0604020202020204" pitchFamily="34" charset="0"/>
              <a:buChar char="•"/>
            </a:pPr>
            <a:r>
              <a:rPr lang="pt-BR" sz="1650" dirty="0">
                <a:latin typeface="BlissL" panose="02000506030000020004" pitchFamily="2" charset="0"/>
              </a:rPr>
              <a:t>Reserva de 3% de unidades para PNE / custos/ Prazo de transição</a:t>
            </a:r>
          </a:p>
          <a:p>
            <a:endParaRPr lang="pt-BR" sz="1650" b="1" dirty="0">
              <a:latin typeface="BlissL" panose="02000506030000020004" pitchFamily="2" charset="0"/>
            </a:endParaRPr>
          </a:p>
          <a:p>
            <a:endParaRPr lang="pt-BR" sz="1650" b="1" dirty="0">
              <a:latin typeface="BlissL" panose="02000506030000020004" pitchFamily="2" charset="0"/>
            </a:endParaRPr>
          </a:p>
          <a:p>
            <a:r>
              <a:rPr lang="pt-BR" sz="1650" b="1" dirty="0">
                <a:latin typeface="BlissL" panose="02000506030000020004"/>
              </a:rPr>
              <a:t>Prazos de Garantia CEF – Workshop realizado 3ª-feira, dia 19/5.</a:t>
            </a:r>
          </a:p>
          <a:p>
            <a:pPr marL="285750" indent="-285750">
              <a:buFont typeface="Arial" panose="020B0604020202020204" pitchFamily="34" charset="0"/>
              <a:buChar char="•"/>
            </a:pPr>
            <a:r>
              <a:rPr lang="pt-BR" sz="1650" dirty="0">
                <a:latin typeface="BlissL" panose="02000506030000020004"/>
              </a:rPr>
              <a:t>Itens da tabela em acordo</a:t>
            </a:r>
          </a:p>
          <a:p>
            <a:pPr marL="285750" indent="-285750">
              <a:buFont typeface="Arial" panose="020B0604020202020204" pitchFamily="34" charset="0"/>
              <a:buChar char="•"/>
            </a:pPr>
            <a:r>
              <a:rPr lang="pt-BR" sz="1650" dirty="0">
                <a:latin typeface="BlissL" panose="02000506030000020004"/>
              </a:rPr>
              <a:t>Questões pendentes: </a:t>
            </a:r>
          </a:p>
          <a:p>
            <a:pPr marL="742950" lvl="1" indent="-285750">
              <a:buFont typeface="Arial" panose="020B0604020202020204" pitchFamily="34" charset="0"/>
              <a:buChar char="•"/>
            </a:pPr>
            <a:r>
              <a:rPr lang="pt-BR" sz="1650" dirty="0">
                <a:latin typeface="BlissL" panose="02000506030000020004"/>
              </a:rPr>
              <a:t>Início da vigência dos prazos de garantia </a:t>
            </a:r>
          </a:p>
          <a:p>
            <a:pPr marL="742950" lvl="1" indent="-285750">
              <a:buFont typeface="Arial" panose="020B0604020202020204" pitchFamily="34" charset="0"/>
              <a:buChar char="•"/>
            </a:pPr>
            <a:r>
              <a:rPr lang="pt-BR" sz="1650" dirty="0">
                <a:latin typeface="BlissL" panose="02000506030000020004"/>
              </a:rPr>
              <a:t>Comprovação de execução da manutenção para acionamento das garantias</a:t>
            </a:r>
          </a:p>
          <a:p>
            <a:endParaRPr lang="pt-BR" sz="1650" dirty="0">
              <a:latin typeface="BlissL" panose="02000506030000020004" pitchFamily="2" charset="0"/>
            </a:endParaRPr>
          </a:p>
          <a:p>
            <a:pPr lvl="0"/>
            <a:endParaRPr lang="pt-BR" sz="1650" b="1" dirty="0" smtClean="0">
              <a:latin typeface="BlissL" panose="02000506030000020004" pitchFamily="2" charset="0"/>
            </a:endParaRPr>
          </a:p>
          <a:p>
            <a:pPr lvl="0"/>
            <a:r>
              <a:rPr lang="pt-BR" sz="1650" b="1" dirty="0" err="1" smtClean="0">
                <a:latin typeface="BlissL" panose="02000506030000020004" pitchFamily="2" charset="0"/>
              </a:rPr>
              <a:t>SPEs</a:t>
            </a:r>
            <a:r>
              <a:rPr lang="pt-BR" sz="1650" dirty="0">
                <a:latin typeface="BlissL" panose="02000506030000020004" pitchFamily="2" charset="0"/>
              </a:rPr>
              <a:t>: notificação do MP sobre uso de SPE, com comunicação ao Secovi (audiência deverá ocorrer em maio). Buscaremos acompanhar o assunto em nossas </a:t>
            </a:r>
            <a:r>
              <a:rPr lang="pt-BR" sz="1650" dirty="0" smtClean="0">
                <a:latin typeface="BlissL" panose="02000506030000020004" pitchFamily="2" charset="0"/>
              </a:rPr>
              <a:t>reuniões</a:t>
            </a:r>
            <a:endParaRPr lang="pt-BR" sz="1650" b="1" dirty="0" smtClean="0">
              <a:latin typeface="BlissL" panose="02000506030000020004" pitchFamily="2" charset="0"/>
            </a:endParaRPr>
          </a:p>
          <a:p>
            <a:endParaRPr lang="pt-BR" sz="1650" dirty="0">
              <a:latin typeface="BlissL" panose="02000506030000020004" pitchFamily="2" charset="0"/>
            </a:endParaRPr>
          </a:p>
          <a:p>
            <a:endParaRPr lang="pt-BR" sz="1650" dirty="0">
              <a:latin typeface="BlissL" panose="02000506030000020004" pitchFamily="2" charset="0"/>
            </a:endParaRPr>
          </a:p>
        </p:txBody>
      </p:sp>
      <p:sp>
        <p:nvSpPr>
          <p:cNvPr id="11" name="Rectangle 3"/>
          <p:cNvSpPr txBox="1">
            <a:spLocks noChangeArrowheads="1"/>
          </p:cNvSpPr>
          <p:nvPr/>
        </p:nvSpPr>
        <p:spPr bwMode="auto">
          <a:xfrm>
            <a:off x="180798" y="169093"/>
            <a:ext cx="8696325" cy="3795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defPPr>
              <a:defRPr lang="pt-BR"/>
            </a:defPPr>
            <a:lvl1pPr defTabSz="914145" eaLnBrk="1" latinLnBrk="0" hangingPunct="0">
              <a:lnSpc>
                <a:spcPct val="90000"/>
              </a:lnSpc>
              <a:buNone/>
              <a:defRPr sz="2000">
                <a:solidFill>
                  <a:srgbClr val="969696"/>
                </a:solidFill>
                <a:latin typeface="BlissEB" panose="02000506050000020004" pitchFamily="2" charset="0"/>
                <a:ea typeface="Helvetica" charset="0"/>
                <a:cs typeface="Helvetica" charset="0"/>
              </a:defRPr>
            </a:lvl1pPr>
          </a:lstStyle>
          <a:p>
            <a:r>
              <a:rPr lang="pt-BR" dirty="0" smtClean="0"/>
              <a:t>Atualizações </a:t>
            </a:r>
            <a:endParaRPr lang="en-US" dirty="0">
              <a:sym typeface="Arial" pitchFamily="34" charset="0"/>
            </a:endParaRPr>
          </a:p>
        </p:txBody>
      </p:sp>
      <p:sp>
        <p:nvSpPr>
          <p:cNvPr id="7"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solidFill>
                  <a:srgbClr val="969696"/>
                </a:solidFill>
                <a:latin typeface="BlissL" panose="02000506030000020004" pitchFamily="2" charset="0"/>
                <a:ea typeface="Helvetica" charset="0"/>
                <a:cs typeface="Helvetica" charset="0"/>
                <a:sym typeface="Helvetica" charset="0"/>
              </a:rPr>
              <a:t>2</a:t>
            </a:r>
          </a:p>
        </p:txBody>
      </p:sp>
      <p:sp>
        <p:nvSpPr>
          <p:cNvPr id="14"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pic>
        <p:nvPicPr>
          <p:cNvPr id="16" name="Imagem 1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7" name="Imagem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158632422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79512" y="620688"/>
            <a:ext cx="8624887" cy="4889317"/>
          </a:xfrm>
          <a:prstGeom prst="rect">
            <a:avLst/>
          </a:prstGeom>
          <a:noFill/>
          <a:ln w="9525">
            <a:noFill/>
            <a:miter lim="800000"/>
            <a:headEnd/>
            <a:tailEnd/>
          </a:ln>
        </p:spPr>
        <p:txBody>
          <a:bodyPr lIns="64291" tIns="32146" rIns="64291" bIns="32146">
            <a:spAutoFit/>
          </a:bodyPr>
          <a:lstStyle/>
          <a:p>
            <a:pPr lvl="0"/>
            <a:r>
              <a:rPr lang="pt-BR" sz="1650" b="1" dirty="0" smtClean="0">
                <a:latin typeface="BlissL" panose="02000506030000020004" pitchFamily="2" charset="0"/>
              </a:rPr>
              <a:t>Trabalho </a:t>
            </a:r>
            <a:r>
              <a:rPr lang="pt-BR" sz="1650" b="1" dirty="0">
                <a:latin typeface="BlissL" panose="02000506030000020004" pitchFamily="2" charset="0"/>
              </a:rPr>
              <a:t>parlamentar e jurídico </a:t>
            </a:r>
          </a:p>
          <a:p>
            <a:pPr marL="285750" indent="-285750">
              <a:buFont typeface="Arial" panose="020B0604020202020204" pitchFamily="34" charset="0"/>
              <a:buChar char="•"/>
            </a:pPr>
            <a:r>
              <a:rPr lang="pt-BR" sz="1650" dirty="0">
                <a:latin typeface="BlissL" panose="02000506030000020004" pitchFamily="2" charset="0"/>
              </a:rPr>
              <a:t>A</a:t>
            </a:r>
            <a:r>
              <a:rPr lang="pt-BR" sz="1650" dirty="0" smtClean="0">
                <a:latin typeface="BlissL" panose="02000506030000020004" pitchFamily="2" charset="0"/>
              </a:rPr>
              <a:t>rcabouço legal, processo de inclusão – JK</a:t>
            </a:r>
          </a:p>
          <a:p>
            <a:pPr marL="285750" indent="-285750">
              <a:buFont typeface="Arial" panose="020B0604020202020204" pitchFamily="34" charset="0"/>
              <a:buChar char="•"/>
            </a:pPr>
            <a:r>
              <a:rPr lang="pt-BR" sz="1650" dirty="0" err="1" smtClean="0">
                <a:latin typeface="BlissL" panose="02000506030000020004" pitchFamily="2" charset="0"/>
              </a:rPr>
              <a:t>Amicus</a:t>
            </a:r>
            <a:r>
              <a:rPr lang="pt-BR" sz="1650" dirty="0" smtClean="0">
                <a:latin typeface="BlissL" panose="02000506030000020004" pitchFamily="2" charset="0"/>
              </a:rPr>
              <a:t> </a:t>
            </a:r>
            <a:r>
              <a:rPr lang="pt-BR" sz="1650" dirty="0" err="1">
                <a:latin typeface="BlissL" panose="02000506030000020004" pitchFamily="2" charset="0"/>
              </a:rPr>
              <a:t>Curiae</a:t>
            </a:r>
            <a:r>
              <a:rPr lang="pt-BR" sz="1650" dirty="0">
                <a:latin typeface="BlissL" panose="02000506030000020004" pitchFamily="2" charset="0"/>
              </a:rPr>
              <a:t> – </a:t>
            </a:r>
            <a:r>
              <a:rPr lang="pt-BR" sz="1650" dirty="0" smtClean="0">
                <a:latin typeface="BlissL" panose="02000506030000020004" pitchFamily="2" charset="0"/>
              </a:rPr>
              <a:t>CBIC e demais </a:t>
            </a:r>
            <a:r>
              <a:rPr lang="pt-BR" sz="1650" dirty="0">
                <a:latin typeface="BlissL" panose="02000506030000020004" pitchFamily="2" charset="0"/>
              </a:rPr>
              <a:t>entidades; Sindicato dos </a:t>
            </a:r>
            <a:r>
              <a:rPr lang="pt-BR" sz="1650" dirty="0" smtClean="0">
                <a:latin typeface="BlissL" panose="02000506030000020004" pitchFamily="2" charset="0"/>
              </a:rPr>
              <a:t>Trabalhadores</a:t>
            </a:r>
          </a:p>
          <a:p>
            <a:pPr marL="285750" indent="-285750">
              <a:buFont typeface="Arial" panose="020B0604020202020204" pitchFamily="34" charset="0"/>
              <a:buChar char="•"/>
            </a:pPr>
            <a:r>
              <a:rPr lang="pt-BR" sz="1650" dirty="0">
                <a:latin typeface="BlissL" panose="02000506030000020004" pitchFamily="2" charset="0"/>
              </a:rPr>
              <a:t>Carta Sindicato dos Trabalhadores </a:t>
            </a:r>
            <a:r>
              <a:rPr lang="pt-BR" sz="1650" dirty="0" smtClean="0">
                <a:latin typeface="BlissL" panose="02000506030000020004" pitchFamily="2" charset="0"/>
              </a:rPr>
              <a:t>– SP</a:t>
            </a:r>
          </a:p>
          <a:p>
            <a:pPr marL="285750" indent="-285750">
              <a:buFont typeface="Arial" panose="020B0604020202020204" pitchFamily="34" charset="0"/>
              <a:buChar char="•"/>
            </a:pPr>
            <a:r>
              <a:rPr lang="pt-BR" sz="1650" dirty="0" smtClean="0">
                <a:latin typeface="BlissL" panose="02000506030000020004" pitchFamily="2" charset="0"/>
              </a:rPr>
              <a:t>Artigo Revista Exame</a:t>
            </a:r>
          </a:p>
          <a:p>
            <a:pPr marL="742950" lvl="1" indent="-285750">
              <a:buFont typeface="Arial" panose="020B0604020202020204" pitchFamily="34" charset="0"/>
              <a:buChar char="•"/>
            </a:pPr>
            <a:endParaRPr lang="pt-BR" sz="1650" dirty="0">
              <a:latin typeface="BlissL" panose="02000506030000020004" pitchFamily="2" charset="0"/>
            </a:endParaRPr>
          </a:p>
          <a:p>
            <a:r>
              <a:rPr lang="pt-BR" sz="1650" b="1" dirty="0">
                <a:latin typeface="BlissL" panose="02000506030000020004" pitchFamily="2" charset="0"/>
              </a:rPr>
              <a:t>Agenda de comunicação </a:t>
            </a:r>
            <a:r>
              <a:rPr lang="pt-BR" sz="1650" dirty="0">
                <a:latin typeface="BlissL" panose="02000506030000020004" pitchFamily="2" charset="0"/>
              </a:rPr>
              <a:t>com mídia e </a:t>
            </a:r>
            <a:r>
              <a:rPr lang="pt-BR" sz="1650" dirty="0" smtClean="0">
                <a:latin typeface="BlissL" panose="02000506030000020004" pitchFamily="2" charset="0"/>
              </a:rPr>
              <a:t>jornalistas - t</a:t>
            </a:r>
            <a:r>
              <a:rPr lang="pt-BR" sz="1650" b="1" dirty="0" smtClean="0">
                <a:latin typeface="BlissL" panose="02000506030000020004" pitchFamily="2" charset="0"/>
              </a:rPr>
              <a:t>extos </a:t>
            </a:r>
            <a:r>
              <a:rPr lang="pt-BR" sz="1650" b="1" dirty="0">
                <a:latin typeface="BlissL" panose="02000506030000020004" pitchFamily="2" charset="0"/>
              </a:rPr>
              <a:t>jurídicos </a:t>
            </a:r>
            <a:r>
              <a:rPr lang="pt-BR" sz="1650" dirty="0">
                <a:latin typeface="BlissL" panose="02000506030000020004" pitchFamily="2" charset="0"/>
              </a:rPr>
              <a:t>sobre o tema e sua publicação</a:t>
            </a:r>
          </a:p>
          <a:p>
            <a:pPr marL="285750" lvl="0" indent="-285750">
              <a:buFont typeface="Arial" panose="020B0604020202020204" pitchFamily="34" charset="0"/>
              <a:buChar char="•"/>
            </a:pPr>
            <a:endParaRPr lang="pt-BR" sz="1650" b="1" dirty="0" smtClean="0">
              <a:latin typeface="BlissL" panose="02000506030000020004" pitchFamily="2" charset="0"/>
            </a:endParaRPr>
          </a:p>
          <a:p>
            <a:pPr lvl="0"/>
            <a:r>
              <a:rPr lang="pt-BR" sz="1650" b="1" dirty="0" smtClean="0">
                <a:latin typeface="BlissL" panose="02000506030000020004" pitchFamily="2" charset="0"/>
              </a:rPr>
              <a:t>Certificação </a:t>
            </a:r>
            <a:r>
              <a:rPr lang="pt-BR" sz="1650" b="1" dirty="0">
                <a:latin typeface="BlissL" panose="02000506030000020004" pitchFamily="2" charset="0"/>
              </a:rPr>
              <a:t>de condições de trabalho</a:t>
            </a:r>
            <a:r>
              <a:rPr lang="pt-BR" sz="1650" dirty="0">
                <a:latin typeface="BlissL" panose="02000506030000020004" pitchFamily="2" charset="0"/>
              </a:rPr>
              <a:t> de acordo com padrões internacionais (</a:t>
            </a:r>
            <a:r>
              <a:rPr lang="pt-BR" sz="1650" dirty="0" err="1">
                <a:latin typeface="BlissL" panose="02000506030000020004" pitchFamily="2" charset="0"/>
              </a:rPr>
              <a:t>ex</a:t>
            </a:r>
            <a:r>
              <a:rPr lang="pt-BR" sz="1650" dirty="0">
                <a:latin typeface="BlissL" panose="02000506030000020004" pitchFamily="2" charset="0"/>
              </a:rPr>
              <a:t>: OIT</a:t>
            </a:r>
            <a:r>
              <a:rPr lang="pt-BR" sz="1650" dirty="0" smtClean="0">
                <a:latin typeface="BlissL" panose="02000506030000020004" pitchFamily="2" charset="0"/>
              </a:rPr>
              <a:t>) </a:t>
            </a:r>
            <a:endParaRPr lang="pt-BR" sz="1650" dirty="0">
              <a:latin typeface="BlissL" panose="02000506030000020004" pitchFamily="2" charset="0"/>
            </a:endParaRPr>
          </a:p>
          <a:p>
            <a:pPr marL="285750" lvl="0" indent="-285750">
              <a:buFont typeface="Arial" panose="020B0604020202020204" pitchFamily="34" charset="0"/>
              <a:buChar char="•"/>
            </a:pPr>
            <a:r>
              <a:rPr lang="pt-BR" sz="1650" dirty="0" err="1" smtClean="0">
                <a:latin typeface="BlissL" panose="02000506030000020004" pitchFamily="2" charset="0"/>
              </a:rPr>
              <a:t>Auto-regulação</a:t>
            </a:r>
            <a:r>
              <a:rPr lang="pt-BR" sz="1650" dirty="0" smtClean="0">
                <a:latin typeface="BlissL" panose="02000506030000020004" pitchFamily="2" charset="0"/>
              </a:rPr>
              <a:t> com Consultoria com selo independente (</a:t>
            </a:r>
            <a:r>
              <a:rPr lang="pt-BR" sz="1650" dirty="0" err="1" smtClean="0">
                <a:latin typeface="BlissL" panose="02000506030000020004" pitchFamily="2" charset="0"/>
              </a:rPr>
              <a:t>ex</a:t>
            </a:r>
            <a:r>
              <a:rPr lang="pt-BR" sz="1650" dirty="0" smtClean="0">
                <a:latin typeface="BlissL" panose="02000506030000020004" pitchFamily="2" charset="0"/>
              </a:rPr>
              <a:t>: ABNT)  - proposta Sextante</a:t>
            </a:r>
          </a:p>
          <a:p>
            <a:pPr marL="285750" lvl="0" indent="-285750">
              <a:buFont typeface="Arial" panose="020B0604020202020204" pitchFamily="34" charset="0"/>
              <a:buChar char="•"/>
            </a:pPr>
            <a:r>
              <a:rPr lang="pt-BR" sz="1650" dirty="0" smtClean="0">
                <a:latin typeface="BlissL" panose="02000506030000020004" pitchFamily="2" charset="0"/>
              </a:rPr>
              <a:t>Riscos na adesão e no reconhecimento. </a:t>
            </a:r>
          </a:p>
          <a:p>
            <a:pPr marL="285750" lvl="0" indent="-285750">
              <a:buFont typeface="Arial" panose="020B0604020202020204" pitchFamily="34" charset="0"/>
              <a:buChar char="•"/>
            </a:pPr>
            <a:endParaRPr lang="pt-BR" sz="1650" dirty="0">
              <a:latin typeface="BlissL" panose="02000506030000020004" pitchFamily="2" charset="0"/>
            </a:endParaRPr>
          </a:p>
          <a:p>
            <a:r>
              <a:rPr lang="pt-BR" sz="1650" b="1" dirty="0" smtClean="0">
                <a:latin typeface="BlissL" panose="02000506030000020004" pitchFamily="2" charset="0"/>
              </a:rPr>
              <a:t>Terceirização -  STJ</a:t>
            </a:r>
            <a:r>
              <a:rPr lang="pt-BR" sz="1650" dirty="0" smtClean="0">
                <a:latin typeface="BlissL" panose="02000506030000020004" pitchFamily="2" charset="0"/>
              </a:rPr>
              <a:t> </a:t>
            </a:r>
            <a:r>
              <a:rPr lang="pt-BR" sz="1650" dirty="0">
                <a:latin typeface="BlissL" panose="02000506030000020004" pitchFamily="2" charset="0"/>
              </a:rPr>
              <a:t>– participação </a:t>
            </a:r>
            <a:r>
              <a:rPr lang="pt-BR" sz="1650" dirty="0" err="1">
                <a:latin typeface="BlissL" panose="02000506030000020004" pitchFamily="2" charset="0"/>
              </a:rPr>
              <a:t>Amicus</a:t>
            </a:r>
            <a:r>
              <a:rPr lang="pt-BR" sz="1650" dirty="0">
                <a:latin typeface="BlissL" panose="02000506030000020004" pitchFamily="2" charset="0"/>
              </a:rPr>
              <a:t> </a:t>
            </a:r>
            <a:r>
              <a:rPr lang="pt-BR" sz="1650" dirty="0" err="1">
                <a:latin typeface="BlissL" panose="02000506030000020004" pitchFamily="2" charset="0"/>
              </a:rPr>
              <a:t>Curiae</a:t>
            </a:r>
            <a:r>
              <a:rPr lang="pt-BR" sz="1650" dirty="0">
                <a:latin typeface="BlissL" panose="02000506030000020004" pitchFamily="2" charset="0"/>
              </a:rPr>
              <a:t> – Assessoria – definição – alternativas</a:t>
            </a:r>
          </a:p>
          <a:p>
            <a:pPr marL="285750" indent="-285750">
              <a:buFont typeface="Arial" panose="020B0604020202020204" pitchFamily="34" charset="0"/>
              <a:buChar char="•"/>
            </a:pPr>
            <a:r>
              <a:rPr lang="pt-BR" sz="1650" dirty="0" smtClean="0">
                <a:latin typeface="BlissL" panose="02000506030000020004" pitchFamily="2" charset="0"/>
              </a:rPr>
              <a:t>Mais </a:t>
            </a:r>
            <a:r>
              <a:rPr lang="pt-BR" sz="1650" dirty="0">
                <a:latin typeface="BlissL" panose="02000506030000020004" pitchFamily="2" charset="0"/>
              </a:rPr>
              <a:t>de 20 entidades </a:t>
            </a:r>
            <a:r>
              <a:rPr lang="pt-BR" sz="1650" dirty="0" err="1">
                <a:latin typeface="BlissL" panose="02000506030000020004" pitchFamily="2" charset="0"/>
              </a:rPr>
              <a:t>requiseram</a:t>
            </a:r>
            <a:r>
              <a:rPr lang="pt-BR" sz="1650" dirty="0">
                <a:latin typeface="BlissL" panose="02000506030000020004" pitchFamily="2" charset="0"/>
              </a:rPr>
              <a:t> ingresso como </a:t>
            </a:r>
            <a:r>
              <a:rPr lang="pt-BR" sz="1650" dirty="0" err="1">
                <a:latin typeface="BlissL" panose="02000506030000020004" pitchFamily="2" charset="0"/>
              </a:rPr>
              <a:t>Amicus</a:t>
            </a:r>
            <a:r>
              <a:rPr lang="pt-BR" sz="1650" dirty="0">
                <a:latin typeface="BlissL" panose="02000506030000020004" pitchFamily="2" charset="0"/>
              </a:rPr>
              <a:t> </a:t>
            </a:r>
            <a:r>
              <a:rPr lang="pt-BR" sz="1650" dirty="0" err="1">
                <a:latin typeface="BlissL" panose="02000506030000020004" pitchFamily="2" charset="0"/>
              </a:rPr>
              <a:t>Curiae</a:t>
            </a:r>
            <a:r>
              <a:rPr lang="pt-BR" sz="1650" dirty="0">
                <a:latin typeface="BlissL" panose="02000506030000020004" pitchFamily="2" charset="0"/>
              </a:rPr>
              <a:t>, sem definições.</a:t>
            </a:r>
          </a:p>
          <a:p>
            <a:pPr marL="285750" indent="-285750">
              <a:buFont typeface="Arial" panose="020B0604020202020204" pitchFamily="34" charset="0"/>
              <a:buChar char="•"/>
            </a:pPr>
            <a:r>
              <a:rPr lang="pt-BR" sz="1650" dirty="0" smtClean="0">
                <a:latin typeface="BlissL" panose="02000506030000020004" pitchFamily="2" charset="0"/>
              </a:rPr>
              <a:t>Propostas </a:t>
            </a:r>
            <a:r>
              <a:rPr lang="pt-BR" sz="1650" dirty="0" err="1">
                <a:latin typeface="BlissL" panose="02000506030000020004" pitchFamily="2" charset="0"/>
              </a:rPr>
              <a:t>Sette</a:t>
            </a:r>
            <a:r>
              <a:rPr lang="pt-BR" sz="1650" dirty="0">
                <a:latin typeface="BlissL" panose="02000506030000020004" pitchFamily="2" charset="0"/>
              </a:rPr>
              <a:t> Câmara, </a:t>
            </a:r>
            <a:r>
              <a:rPr lang="pt-BR" sz="1650" dirty="0" err="1">
                <a:latin typeface="BlissL" panose="02000506030000020004" pitchFamily="2" charset="0"/>
              </a:rPr>
              <a:t>Piauhylino</a:t>
            </a:r>
            <a:r>
              <a:rPr lang="pt-BR" sz="1650" dirty="0">
                <a:latin typeface="BlissL" panose="02000506030000020004" pitchFamily="2" charset="0"/>
              </a:rPr>
              <a:t>, </a:t>
            </a:r>
            <a:r>
              <a:rPr lang="pt-BR" sz="1650" dirty="0" err="1">
                <a:latin typeface="BlissL" panose="02000506030000020004" pitchFamily="2" charset="0"/>
              </a:rPr>
              <a:t>Lóssio</a:t>
            </a:r>
            <a:r>
              <a:rPr lang="pt-BR" sz="1650" dirty="0">
                <a:latin typeface="BlissL" panose="02000506030000020004" pitchFamily="2" charset="0"/>
              </a:rPr>
              <a:t> (valores a partir de R$ 200 mil + R$ 1,5 MM no sucesso)</a:t>
            </a:r>
          </a:p>
          <a:p>
            <a:pPr marL="285750" indent="-285750">
              <a:buFont typeface="Arial" panose="020B0604020202020204" pitchFamily="34" charset="0"/>
              <a:buChar char="•"/>
            </a:pPr>
            <a:r>
              <a:rPr lang="pt-BR" sz="1650" dirty="0" smtClean="0">
                <a:latin typeface="BlissL" panose="02000506030000020004" pitchFamily="2" charset="0"/>
              </a:rPr>
              <a:t>Conselho </a:t>
            </a:r>
            <a:r>
              <a:rPr lang="pt-BR" sz="1650" dirty="0">
                <a:latin typeface="BlissL" panose="02000506030000020004" pitchFamily="2" charset="0"/>
              </a:rPr>
              <a:t>Jurídico e Diretoria: posições contrárias à contratação a não ser com valores pouco </a:t>
            </a:r>
            <a:r>
              <a:rPr lang="pt-BR" sz="1650" dirty="0" smtClean="0">
                <a:latin typeface="BlissL" panose="02000506030000020004" pitchFamily="2" charset="0"/>
              </a:rPr>
              <a:t>significativos</a:t>
            </a:r>
          </a:p>
          <a:p>
            <a:pPr marL="285750" indent="-285750">
              <a:buFont typeface="Arial" panose="020B0604020202020204" pitchFamily="34" charset="0"/>
              <a:buChar char="•"/>
            </a:pPr>
            <a:r>
              <a:rPr lang="pt-BR" sz="1650" dirty="0" smtClean="0">
                <a:latin typeface="BlissL" panose="02000506030000020004" pitchFamily="2" charset="0"/>
              </a:rPr>
              <a:t>Fregonesi – contato com </a:t>
            </a:r>
            <a:r>
              <a:rPr lang="pt-BR" sz="1650" dirty="0" err="1" smtClean="0">
                <a:latin typeface="BlissL" panose="02000506030000020004" pitchFamily="2" charset="0"/>
              </a:rPr>
              <a:t>Sette</a:t>
            </a:r>
            <a:r>
              <a:rPr lang="pt-BR" sz="1650" dirty="0" smtClean="0">
                <a:latin typeface="BlissL" panose="02000506030000020004" pitchFamily="2" charset="0"/>
              </a:rPr>
              <a:t> Câmara</a:t>
            </a:r>
            <a:endParaRPr lang="pt-BR" sz="1650" dirty="0"/>
          </a:p>
        </p:txBody>
      </p:sp>
      <p:sp>
        <p:nvSpPr>
          <p:cNvPr id="6" name="Rectangle 3"/>
          <p:cNvSpPr txBox="1">
            <a:spLocks noChangeArrowheads="1"/>
          </p:cNvSpPr>
          <p:nvPr/>
        </p:nvSpPr>
        <p:spPr bwMode="auto">
          <a:xfrm>
            <a:off x="180798" y="111306"/>
            <a:ext cx="8696325" cy="410365"/>
          </a:xfrm>
          <a:prstGeom prst="rect">
            <a:avLst/>
          </a:prstGeom>
          <a:noFill/>
          <a:ln w="12700" cap="flat" cmpd="sng">
            <a:noFill/>
            <a:prstDash val="solid"/>
            <a:miter lim="0"/>
            <a:headEnd/>
            <a:tailEnd/>
          </a:ln>
          <a:effectLst/>
        </p:spPr>
        <p:txBody>
          <a:bodyPr wrap="square" lIns="88896" tIns="50798" rIns="88896" bIns="50798">
            <a:spAutoFit/>
          </a:bodyPr>
          <a:lstStyle>
            <a:defPPr>
              <a:defRPr lang="pt-BR"/>
            </a:defPPr>
            <a:lvl1pPr defTabSz="914145" hangingPunct="0">
              <a:defRPr sz="2000">
                <a:solidFill>
                  <a:srgbClr val="969696"/>
                </a:solidFill>
                <a:latin typeface="BlissEB" panose="02000506050000020004" pitchFamily="2" charset="0"/>
                <a:ea typeface="Helvetica" charset="0"/>
                <a:cs typeface="Helvetica" charset="0"/>
              </a:defRPr>
            </a:lvl1pPr>
          </a:lstStyle>
          <a:p>
            <a:r>
              <a:rPr lang="pt-BR" dirty="0" smtClean="0"/>
              <a:t>Questões do Trabalho</a:t>
            </a:r>
            <a:endParaRPr lang="en-US" dirty="0">
              <a:sym typeface="Arial" pitchFamily="34" charset="0"/>
            </a:endParaRPr>
          </a:p>
        </p:txBody>
      </p:sp>
      <p:pic>
        <p:nvPicPr>
          <p:cNvPr id="7" name="Imagem 6"/>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4"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solidFill>
                  <a:srgbClr val="969696"/>
                </a:solidFill>
                <a:latin typeface="BlissL" panose="02000506030000020004" pitchFamily="2" charset="0"/>
                <a:ea typeface="Helvetica" charset="0"/>
                <a:cs typeface="Helvetica" charset="0"/>
                <a:sym typeface="Helvetica" charset="0"/>
              </a:rPr>
              <a:t>3</a:t>
            </a:r>
          </a:p>
        </p:txBody>
      </p:sp>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
        <p:nvSpPr>
          <p:cNvPr id="12"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pt-BR"/>
          </a:p>
        </p:txBody>
      </p:sp>
    </p:spTree>
    <p:extLst>
      <p:ext uri="{BB962C8B-B14F-4D97-AF65-F5344CB8AC3E}">
        <p14:creationId xmlns:p14="http://schemas.microsoft.com/office/powerpoint/2010/main" val="195484707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179512" y="699075"/>
            <a:ext cx="8687693" cy="6186309"/>
          </a:xfrm>
          <a:prstGeom prst="rect">
            <a:avLst/>
          </a:prstGeom>
          <a:noFill/>
        </p:spPr>
        <p:txBody>
          <a:bodyPr wrap="square" rtlCol="0">
            <a:spAutoFit/>
          </a:bodyPr>
          <a:lstStyle/>
          <a:p>
            <a:r>
              <a:rPr lang="pt-BR" sz="1650" b="1" dirty="0" smtClean="0">
                <a:latin typeface="BlissL" panose="02000506030000020004" pitchFamily="2" charset="0"/>
              </a:rPr>
              <a:t>O </a:t>
            </a:r>
            <a:r>
              <a:rPr lang="pt-BR" sz="1650" b="1" dirty="0">
                <a:latin typeface="BlissL" panose="02000506030000020004" pitchFamily="2" charset="0"/>
              </a:rPr>
              <a:t>que é uma causa?</a:t>
            </a:r>
          </a:p>
          <a:p>
            <a:endParaRPr lang="pt-BR" sz="1650" b="1"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Narrativa catalizadora de uma mobilização. </a:t>
            </a:r>
          </a:p>
          <a:p>
            <a:pPr marL="285750" indent="-285750">
              <a:buFont typeface="Arial" panose="020B0604020202020204" pitchFamily="34" charset="0"/>
              <a:buChar char="•"/>
            </a:pPr>
            <a:r>
              <a:rPr lang="pt-BR" sz="1650" dirty="0">
                <a:latin typeface="BlissL" panose="02000506030000020004" pitchFamily="2" charset="0"/>
              </a:rPr>
              <a:t>Amplo objetivo que verbaliza a missão de uma organização. </a:t>
            </a:r>
          </a:p>
          <a:p>
            <a:pPr marL="285750" indent="-285750">
              <a:buFont typeface="Arial" panose="020B0604020202020204" pitchFamily="34" charset="0"/>
              <a:buChar char="•"/>
            </a:pPr>
            <a:r>
              <a:rPr lang="pt-BR" sz="1650" dirty="0">
                <a:latin typeface="BlissL" panose="02000506030000020004" pitchFamily="2" charset="0"/>
              </a:rPr>
              <a:t>Bandeira que seja empunhada e sirva para aglutinar grupos</a:t>
            </a:r>
            <a:r>
              <a:rPr lang="pt-BR" sz="1650" dirty="0" smtClean="0">
                <a:latin typeface="BlissL" panose="02000506030000020004" pitchFamily="2" charset="0"/>
              </a:rPr>
              <a:t>.</a:t>
            </a:r>
          </a:p>
          <a:p>
            <a:endParaRPr lang="pt-BR" sz="1650" b="1" dirty="0">
              <a:latin typeface="BlissL" panose="02000506030000020004" pitchFamily="2" charset="0"/>
            </a:endParaRPr>
          </a:p>
          <a:p>
            <a:r>
              <a:rPr lang="pt-BR" sz="1650" b="1" dirty="0" smtClean="0">
                <a:latin typeface="BlissL" panose="02000506030000020004" pitchFamily="2" charset="0"/>
              </a:rPr>
              <a:t>CAUSA ABRAINC: Geração </a:t>
            </a:r>
            <a:r>
              <a:rPr lang="pt-BR" sz="1650" b="1" dirty="0">
                <a:latin typeface="BlissL" panose="02000506030000020004" pitchFamily="2" charset="0"/>
              </a:rPr>
              <a:t>de mais valor compartilhado para as </a:t>
            </a:r>
            <a:r>
              <a:rPr lang="pt-BR" sz="1650" b="1" dirty="0" smtClean="0">
                <a:latin typeface="BlissL" panose="02000506030000020004" pitchFamily="2" charset="0"/>
              </a:rPr>
              <a:t>cidades</a:t>
            </a:r>
          </a:p>
          <a:p>
            <a:endParaRPr lang="pt-BR" sz="1650" dirty="0">
              <a:latin typeface="BlissL" panose="02000506030000020004" pitchFamily="2" charset="0"/>
            </a:endParaRPr>
          </a:p>
          <a:p>
            <a:pPr marL="285750" indent="-285750">
              <a:buFont typeface="Arial" panose="020B0604020202020204" pitchFamily="34" charset="0"/>
              <a:buChar char="•"/>
            </a:pPr>
            <a:r>
              <a:rPr lang="pt-BR" sz="1650" dirty="0">
                <a:latin typeface="BlissL" panose="02000506030000020004" pitchFamily="2" charset="0"/>
              </a:rPr>
              <a:t>Diálogo, transparência e comportamento </a:t>
            </a:r>
            <a:r>
              <a:rPr lang="pt-BR" sz="1650" dirty="0" smtClean="0">
                <a:latin typeface="BlissL" panose="02000506030000020004" pitchFamily="2" charset="0"/>
              </a:rPr>
              <a:t>empresarial</a:t>
            </a:r>
          </a:p>
          <a:p>
            <a:pPr marL="742950" lvl="1" indent="-285750">
              <a:buFont typeface="Arial" panose="020B0604020202020204" pitchFamily="34" charset="0"/>
              <a:buChar char="•"/>
            </a:pPr>
            <a:r>
              <a:rPr lang="pt-BR" sz="1650" dirty="0">
                <a:latin typeface="BlissL" panose="02000506030000020004" pitchFamily="2" charset="0"/>
              </a:rPr>
              <a:t>Um compromisso com o diálogo e transparência, indo além da atuação em conformidade com a lei, acolhendo as demandas sociais, prestigiando o planejamento urbano, a institucionalidade e a transparência nas relações com o poder público.</a:t>
            </a:r>
          </a:p>
          <a:p>
            <a:pPr marL="285750" indent="-285750">
              <a:buFont typeface="Arial" panose="020B0604020202020204" pitchFamily="34" charset="0"/>
              <a:buChar char="•"/>
            </a:pPr>
            <a:endParaRPr lang="pt-BR" sz="1650" dirty="0" smtClean="0">
              <a:latin typeface="BlissL" panose="02000506030000020004" pitchFamily="2" charset="0"/>
            </a:endParaRPr>
          </a:p>
          <a:p>
            <a:pPr marL="285750" indent="-285750">
              <a:buFont typeface="Arial" panose="020B0604020202020204" pitchFamily="34" charset="0"/>
              <a:buChar char="•"/>
            </a:pPr>
            <a:r>
              <a:rPr lang="pt-BR" sz="1650" dirty="0" smtClean="0">
                <a:latin typeface="BlissL" panose="02000506030000020004" pitchFamily="2" charset="0"/>
              </a:rPr>
              <a:t>Difusão </a:t>
            </a:r>
            <a:r>
              <a:rPr lang="pt-BR" sz="1650" dirty="0">
                <a:latin typeface="BlissL" panose="02000506030000020004" pitchFamily="2" charset="0"/>
              </a:rPr>
              <a:t>e compartilhamento de soluções </a:t>
            </a:r>
            <a:r>
              <a:rPr lang="pt-BR" sz="1650" dirty="0" smtClean="0">
                <a:latin typeface="BlissL" panose="02000506030000020004" pitchFamily="2" charset="0"/>
              </a:rPr>
              <a:t>urbanas</a:t>
            </a:r>
          </a:p>
          <a:p>
            <a:pPr marL="742950" lvl="1" indent="-285750">
              <a:buFont typeface="Arial" panose="020B0604020202020204" pitchFamily="34" charset="0"/>
              <a:buChar char="•"/>
            </a:pPr>
            <a:r>
              <a:rPr lang="pt-BR" sz="1650" dirty="0">
                <a:latin typeface="BlissL" panose="02000506030000020004" pitchFamily="2" charset="0"/>
              </a:rPr>
              <a:t>Um compromisso com o esclarecimento e a difusão do papel da incorporação nas cidades, promovendo o diálogo democrático e fomentando fóruns de debate com a participação de </a:t>
            </a:r>
            <a:r>
              <a:rPr lang="pt-BR" sz="1650" dirty="0" err="1">
                <a:latin typeface="BlissL" panose="02000506030000020004" pitchFamily="2" charset="0"/>
              </a:rPr>
              <a:t>stakeholders</a:t>
            </a:r>
            <a:r>
              <a:rPr lang="pt-BR" sz="1650" dirty="0">
                <a:latin typeface="BlissL" panose="02000506030000020004" pitchFamily="2" charset="0"/>
              </a:rPr>
              <a:t> e de </a:t>
            </a:r>
            <a:r>
              <a:rPr lang="pt-BR" sz="1650" dirty="0" err="1">
                <a:latin typeface="BlissL" panose="02000506030000020004" pitchFamily="2" charset="0"/>
              </a:rPr>
              <a:t>shareholders</a:t>
            </a:r>
            <a:r>
              <a:rPr lang="pt-BR" sz="1650" dirty="0">
                <a:latin typeface="BlissL" panose="02000506030000020004" pitchFamily="2" charset="0"/>
              </a:rPr>
              <a:t>.</a:t>
            </a:r>
          </a:p>
          <a:p>
            <a:pPr marL="285750" indent="-285750">
              <a:buFont typeface="Arial" panose="020B0604020202020204" pitchFamily="34" charset="0"/>
              <a:buChar char="•"/>
            </a:pPr>
            <a:endParaRPr lang="pt-BR" sz="1650" dirty="0" smtClean="0">
              <a:latin typeface="BlissL" panose="02000506030000020004" pitchFamily="2" charset="0"/>
            </a:endParaRPr>
          </a:p>
          <a:p>
            <a:pPr marL="285750" indent="-285750">
              <a:buFont typeface="Arial" panose="020B0604020202020204" pitchFamily="34" charset="0"/>
              <a:buChar char="•"/>
            </a:pPr>
            <a:r>
              <a:rPr lang="pt-BR" sz="1650" dirty="0" smtClean="0">
                <a:latin typeface="BlissL" panose="02000506030000020004" pitchFamily="2" charset="0"/>
              </a:rPr>
              <a:t>Construções </a:t>
            </a:r>
            <a:r>
              <a:rPr lang="pt-BR" sz="1650" dirty="0">
                <a:latin typeface="BlissL" panose="02000506030000020004" pitchFamily="2" charset="0"/>
              </a:rPr>
              <a:t>para dentro e para </a:t>
            </a:r>
            <a:r>
              <a:rPr lang="pt-BR" sz="1650" dirty="0" smtClean="0">
                <a:latin typeface="BlissL" panose="02000506030000020004" pitchFamily="2" charset="0"/>
              </a:rPr>
              <a:t>fora</a:t>
            </a:r>
          </a:p>
          <a:p>
            <a:pPr marL="742950" lvl="1" indent="-285750">
              <a:buFont typeface="Arial" panose="020B0604020202020204" pitchFamily="34" charset="0"/>
              <a:buChar char="•"/>
            </a:pPr>
            <a:r>
              <a:rPr lang="pt-BR" sz="1650" dirty="0">
                <a:latin typeface="BlissL" panose="02000506030000020004" pitchFamily="2" charset="0"/>
              </a:rPr>
              <a:t>Um compromisso com melhores projetos, para dentro e para fora, que além de empreendimentos de excelência se tornem marcos de </a:t>
            </a:r>
            <a:r>
              <a:rPr lang="pt-BR" sz="1650" dirty="0" err="1">
                <a:latin typeface="BlissL" panose="02000506030000020004" pitchFamily="2" charset="0"/>
              </a:rPr>
              <a:t>co-construção</a:t>
            </a:r>
            <a:r>
              <a:rPr lang="pt-BR" sz="1650" dirty="0">
                <a:latin typeface="BlissL" panose="02000506030000020004" pitchFamily="2" charset="0"/>
              </a:rPr>
              <a:t> e de integração e convivência nas cidades, por meio do uso de melhores tecnologias e soluções de sustentabilidade.</a:t>
            </a:r>
          </a:p>
          <a:p>
            <a:pPr marL="742950" lvl="1" indent="-285750">
              <a:buFont typeface="Arial" panose="020B0604020202020204" pitchFamily="34" charset="0"/>
              <a:buChar char="•"/>
            </a:pPr>
            <a:endParaRPr lang="pt-BR" sz="1650" dirty="0">
              <a:latin typeface="BlissL" panose="02000506030000020004" pitchFamily="2" charset="0"/>
            </a:endParaRPr>
          </a:p>
        </p:txBody>
      </p:sp>
      <p:sp>
        <p:nvSpPr>
          <p:cNvPr id="6" name="CaixaDeTexto 5"/>
          <p:cNvSpPr txBox="1"/>
          <p:nvPr/>
        </p:nvSpPr>
        <p:spPr>
          <a:xfrm>
            <a:off x="179512" y="116632"/>
            <a:ext cx="6407928" cy="410365"/>
          </a:xfrm>
          <a:prstGeom prst="rect">
            <a:avLst/>
          </a:prstGeom>
          <a:noFill/>
          <a:ln w="12700" cap="flat" cmpd="sng">
            <a:noFill/>
            <a:prstDash val="solid"/>
            <a:miter lim="0"/>
            <a:headEnd/>
            <a:tailEnd/>
          </a:ln>
          <a:effectLst/>
        </p:spPr>
        <p:txBody>
          <a:bodyPr wrap="square" lIns="88896" tIns="50798" rIns="88896" bIns="50798">
            <a:spAutoFit/>
          </a:bodyPr>
          <a:lstStyle>
            <a:defPPr>
              <a:defRPr lang="pt-BR"/>
            </a:defPPr>
            <a:lvl1pPr defTabSz="914145" hangingPunct="0">
              <a:defRPr sz="2000">
                <a:solidFill>
                  <a:srgbClr val="969696"/>
                </a:solidFill>
                <a:latin typeface="BlissEB" panose="02000506050000020004" pitchFamily="2" charset="0"/>
                <a:ea typeface="Helvetica" charset="0"/>
                <a:cs typeface="Helvetica" charset="0"/>
              </a:defRPr>
            </a:lvl1pPr>
          </a:lstStyle>
          <a:p>
            <a:r>
              <a:rPr lang="pt-BR" dirty="0" smtClean="0"/>
              <a:t>Imagem do Setor: CAUSE</a:t>
            </a:r>
            <a:endParaRPr lang="pt-BR" dirty="0"/>
          </a:p>
        </p:txBody>
      </p:sp>
      <p:sp>
        <p:nvSpPr>
          <p:cNvPr id="9"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pic>
        <p:nvPicPr>
          <p:cNvPr id="10" name="Imagem 9"/>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4"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solidFill>
                  <a:srgbClr val="969696"/>
                </a:solidFill>
                <a:latin typeface="BlissL" panose="02000506030000020004" pitchFamily="2" charset="0"/>
                <a:ea typeface="Helvetica" charset="0"/>
                <a:cs typeface="Helvetica" charset="0"/>
                <a:sym typeface="Helvetica" charset="0"/>
              </a:rPr>
              <a:t>5</a:t>
            </a:r>
          </a:p>
        </p:txBody>
      </p:sp>
      <p:sp>
        <p:nvSpPr>
          <p:cNvPr id="13"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Comitê</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 </a:t>
            </a:r>
            <a:r>
              <a:rPr lang="en-US" sz="1050" dirty="0" err="1" smtClean="0">
                <a:solidFill>
                  <a:schemeClr val="bg1">
                    <a:lumMod val="50000"/>
                  </a:schemeClr>
                </a:solidFill>
                <a:latin typeface="BlissL" panose="02000506030000020004" pitchFamily="2" charset="0"/>
                <a:ea typeface="Helvetica" charset="0"/>
                <a:cs typeface="Helvetica" charset="0"/>
                <a:sym typeface="Helvetica" charset="0"/>
              </a:rPr>
              <a:t>Jurídico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196329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11560" y="1988840"/>
            <a:ext cx="7697787"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pt-BR" sz="3200" dirty="0">
              <a:solidFill>
                <a:schemeClr val="bg2">
                  <a:lumMod val="50000"/>
                </a:schemeClr>
              </a:solidFill>
              <a:latin typeface="BlissEB" panose="02000506050000020004" pitchFamily="2" charset="0"/>
              <a:ea typeface="Helvetica" charset="0"/>
              <a:cs typeface="Helvetica" charset="0"/>
            </a:endParaRPr>
          </a:p>
          <a:p>
            <a:pPr algn="ctr" defTabSz="914145" hangingPunct="0"/>
            <a:r>
              <a:rPr lang="pt-BR" sz="3200" dirty="0" smtClean="0">
                <a:solidFill>
                  <a:schemeClr val="bg2">
                    <a:lumMod val="50000"/>
                  </a:schemeClr>
                </a:solidFill>
                <a:latin typeface="BlissEB" panose="02000506050000020004" pitchFamily="2" charset="0"/>
                <a:ea typeface="Helvetica" charset="0"/>
                <a:cs typeface="Helvetica" charset="0"/>
              </a:rPr>
              <a:t>Práticas Abusivas</a:t>
            </a:r>
            <a:endParaRPr lang="pt-BR" sz="3200" dirty="0">
              <a:solidFill>
                <a:schemeClr val="bg2">
                  <a:lumMod val="50000"/>
                </a:schemeClr>
              </a:solidFill>
              <a:latin typeface="BlissEB" panose="02000506050000020004" pitchFamily="2" charset="0"/>
              <a:ea typeface="Helvetica" charset="0"/>
              <a:cs typeface="Helvetica" charset="0"/>
            </a:endParaRPr>
          </a:p>
        </p:txBody>
      </p:sp>
    </p:spTree>
    <p:extLst>
      <p:ext uri="{BB962C8B-B14F-4D97-AF65-F5344CB8AC3E}">
        <p14:creationId xmlns:p14="http://schemas.microsoft.com/office/powerpoint/2010/main" val="335510511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36930</TotalTime>
  <Words>1552</Words>
  <Application>Microsoft Office PowerPoint</Application>
  <PresentationFormat>Apresentação na tela (4:3)</PresentationFormat>
  <Paragraphs>296</Paragraphs>
  <Slides>19</Slides>
  <Notes>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BlissEB</vt:lpstr>
      <vt:lpstr>BlissL</vt:lpstr>
      <vt:lpstr>Calibri</vt:lpstr>
      <vt:lpstr>Calibri Light</vt:lpstr>
      <vt:lpstr>Helvetica</vt:lpstr>
      <vt:lpstr>Tema do Office</vt:lpstr>
      <vt:lpstr>Apresentação do PowerPoint</vt:lpstr>
      <vt:lpstr>Defesa da Concorrência </vt:lpstr>
      <vt:lpstr>Apresentação do PowerPoint</vt:lpstr>
      <vt:lpstr>Pauta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Modelo de vendas</vt:lpstr>
      <vt:lpstr>Modelo de vendas – ANAMAGES</vt:lpstr>
      <vt:lpstr>Encontro com ANAMAGES - preparação</vt:lpstr>
      <vt:lpstr>Encontro com ANAMAGES - preparação</vt:lpstr>
      <vt:lpstr>Encontro com ANAMAGES - preparação</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3275</cp:revision>
  <cp:lastPrinted>2014-08-22T11:18:02Z</cp:lastPrinted>
  <dcterms:created xsi:type="dcterms:W3CDTF">2009-08-13T21:08:28Z</dcterms:created>
  <dcterms:modified xsi:type="dcterms:W3CDTF">2015-06-22T22:00:49Z</dcterms:modified>
</cp:coreProperties>
</file>