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0" r:id="rId5"/>
    <p:sldMasterId id="2147483728" r:id="rId6"/>
    <p:sldMasterId id="2147483746" r:id="rId7"/>
    <p:sldMasterId id="2147483764" r:id="rId8"/>
  </p:sldMasterIdLst>
  <p:notesMasterIdLst>
    <p:notesMasterId r:id="rId73"/>
  </p:notesMasterIdLst>
  <p:handoutMasterIdLst>
    <p:handoutMasterId r:id="rId74"/>
  </p:handoutMasterIdLst>
  <p:sldIdLst>
    <p:sldId id="481" r:id="rId9"/>
    <p:sldId id="1179" r:id="rId10"/>
    <p:sldId id="1180" r:id="rId11"/>
    <p:sldId id="1146" r:id="rId12"/>
    <p:sldId id="1346" r:id="rId13"/>
    <p:sldId id="1421" r:id="rId14"/>
    <p:sldId id="1447" r:id="rId15"/>
    <p:sldId id="1458" r:id="rId16"/>
    <p:sldId id="1448" r:id="rId17"/>
    <p:sldId id="1451" r:id="rId18"/>
    <p:sldId id="1453" r:id="rId19"/>
    <p:sldId id="1452" r:id="rId20"/>
    <p:sldId id="1443" r:id="rId21"/>
    <p:sldId id="1459" r:id="rId22"/>
    <p:sldId id="1460" r:id="rId23"/>
    <p:sldId id="1457" r:id="rId24"/>
    <p:sldId id="1455" r:id="rId25"/>
    <p:sldId id="1356" r:id="rId26"/>
    <p:sldId id="1357" r:id="rId27"/>
    <p:sldId id="1461" r:id="rId28"/>
    <p:sldId id="1462" r:id="rId29"/>
    <p:sldId id="1463" r:id="rId30"/>
    <p:sldId id="1464" r:id="rId31"/>
    <p:sldId id="1465" r:id="rId32"/>
    <p:sldId id="1466" r:id="rId33"/>
    <p:sldId id="1467" r:id="rId34"/>
    <p:sldId id="1468" r:id="rId35"/>
    <p:sldId id="1469" r:id="rId36"/>
    <p:sldId id="1470" r:id="rId37"/>
    <p:sldId id="1471" r:id="rId38"/>
    <p:sldId id="1472" r:id="rId39"/>
    <p:sldId id="1473" r:id="rId40"/>
    <p:sldId id="1474" r:id="rId41"/>
    <p:sldId id="1475" r:id="rId42"/>
    <p:sldId id="1476" r:id="rId43"/>
    <p:sldId id="1477" r:id="rId44"/>
    <p:sldId id="1478" r:id="rId45"/>
    <p:sldId id="1479" r:id="rId46"/>
    <p:sldId id="1480" r:id="rId47"/>
    <p:sldId id="1481" r:id="rId48"/>
    <p:sldId id="1482" r:id="rId49"/>
    <p:sldId id="1483" r:id="rId50"/>
    <p:sldId id="1484" r:id="rId51"/>
    <p:sldId id="1485" r:id="rId52"/>
    <p:sldId id="1486" r:id="rId53"/>
    <p:sldId id="1487" r:id="rId54"/>
    <p:sldId id="1488" r:id="rId55"/>
    <p:sldId id="1489" r:id="rId56"/>
    <p:sldId id="1490" r:id="rId57"/>
    <p:sldId id="1491" r:id="rId58"/>
    <p:sldId id="1492" r:id="rId59"/>
    <p:sldId id="1493" r:id="rId60"/>
    <p:sldId id="1494" r:id="rId61"/>
    <p:sldId id="1495" r:id="rId62"/>
    <p:sldId id="1496" r:id="rId63"/>
    <p:sldId id="1497" r:id="rId64"/>
    <p:sldId id="1498" r:id="rId65"/>
    <p:sldId id="1499" r:id="rId66"/>
    <p:sldId id="1500" r:id="rId67"/>
    <p:sldId id="1501" r:id="rId68"/>
    <p:sldId id="1502" r:id="rId69"/>
    <p:sldId id="1503" r:id="rId70"/>
    <p:sldId id="1504" r:id="rId71"/>
    <p:sldId id="1505" r:id="rId7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42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9.xml"/><Relationship Id="rId1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jetos%20(local)\Abrainc\_Relat&#243;rios\201505\Indicadores%20de%20Mercado\Tecnisa\Tecnisa_graficos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Projetos%20(local)\Abrainc\_Relat&#243;rios\201505\Indicadores%20de%20Mercado\Tecnisa\Tecnisa_grafico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Projetos%20(local)\Abrainc\_Relat&#243;rios\201505\Indicadores%20de%20Mercado\Tecnisa\Tecnisa_grafico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Projetos%20(local)\Abrainc\_Relat&#243;rios\201505\Indicadores%20de%20Mercado\Tecnisa\Tecnisa_grafic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sz="1200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'Unidades Lançadas'!$J$4:$J$16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'Unidades Lançadas'!$M$4:$M$15</c:f>
              <c:numCache>
                <c:formatCode>#,##0</c:formatCode>
                <c:ptCount val="12"/>
                <c:pt idx="0">
                  <c:v>15369</c:v>
                </c:pt>
                <c:pt idx="1">
                  <c:v>17621</c:v>
                </c:pt>
                <c:pt idx="2">
                  <c:v>21873</c:v>
                </c:pt>
                <c:pt idx="3">
                  <c:v>18415</c:v>
                </c:pt>
                <c:pt idx="4">
                  <c:v>16269</c:v>
                </c:pt>
                <c:pt idx="5">
                  <c:v>11504</c:v>
                </c:pt>
                <c:pt idx="6">
                  <c:v>12680</c:v>
                </c:pt>
                <c:pt idx="7">
                  <c:v>13851</c:v>
                </c:pt>
                <c:pt idx="8">
                  <c:v>16839</c:v>
                </c:pt>
                <c:pt idx="9">
                  <c:v>22393</c:v>
                </c:pt>
                <c:pt idx="10">
                  <c:v>21457</c:v>
                </c:pt>
                <c:pt idx="11">
                  <c:v>18334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2128"/>
        <c:axId val="319282520"/>
      </c:barChart>
      <c:dateAx>
        <c:axId val="3192821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19282520"/>
        <c:crosses val="autoZero"/>
        <c:auto val="1"/>
        <c:lblOffset val="100"/>
        <c:baseTimeUnit val="months"/>
      </c:dateAx>
      <c:valAx>
        <c:axId val="31928252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192821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'VGV Lançado'!$J$4:$J$16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'VGV Lançado'!$M$4:$M$15</c:f>
              <c:numCache>
                <c:formatCode>#,##0</c:formatCode>
                <c:ptCount val="12"/>
                <c:pt idx="0">
                  <c:v>4236.1453914399999</c:v>
                </c:pt>
                <c:pt idx="1">
                  <c:v>5393.9489234499997</c:v>
                </c:pt>
                <c:pt idx="2">
                  <c:v>6495.2381864700001</c:v>
                </c:pt>
                <c:pt idx="3">
                  <c:v>5216.3814771100006</c:v>
                </c:pt>
                <c:pt idx="4">
                  <c:v>4026.02904008</c:v>
                </c:pt>
                <c:pt idx="5">
                  <c:v>2836.7926912499997</c:v>
                </c:pt>
                <c:pt idx="6">
                  <c:v>3193.6922354599997</c:v>
                </c:pt>
                <c:pt idx="7">
                  <c:v>4167.7747920499996</c:v>
                </c:pt>
                <c:pt idx="8">
                  <c:v>5301.4745994899995</c:v>
                </c:pt>
                <c:pt idx="9">
                  <c:v>6091.9088832400003</c:v>
                </c:pt>
                <c:pt idx="10">
                  <c:v>5351.6563123300011</c:v>
                </c:pt>
                <c:pt idx="11">
                  <c:v>3711.1851643100003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9576"/>
        <c:axId val="319282912"/>
      </c:barChart>
      <c:dateAx>
        <c:axId val="31928957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19282912"/>
        <c:crosses val="autoZero"/>
        <c:auto val="1"/>
        <c:lblOffset val="100"/>
        <c:baseTimeUnit val="months"/>
      </c:dateAx>
      <c:valAx>
        <c:axId val="31928291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192895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'Unidades Vendidas'!$J$4:$J$16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'Unidades Vendidas'!$M$4:$M$15</c:f>
              <c:numCache>
                <c:formatCode>#,##0</c:formatCode>
                <c:ptCount val="12"/>
                <c:pt idx="0">
                  <c:v>28566</c:v>
                </c:pt>
                <c:pt idx="1">
                  <c:v>29026</c:v>
                </c:pt>
                <c:pt idx="2">
                  <c:v>31417</c:v>
                </c:pt>
                <c:pt idx="3">
                  <c:v>30273</c:v>
                </c:pt>
                <c:pt idx="4">
                  <c:v>30245</c:v>
                </c:pt>
                <c:pt idx="5">
                  <c:v>28137</c:v>
                </c:pt>
                <c:pt idx="6">
                  <c:v>28223</c:v>
                </c:pt>
                <c:pt idx="7">
                  <c:v>28446</c:v>
                </c:pt>
                <c:pt idx="8">
                  <c:v>27458</c:v>
                </c:pt>
                <c:pt idx="9">
                  <c:v>28795</c:v>
                </c:pt>
                <c:pt idx="10">
                  <c:v>26367</c:v>
                </c:pt>
                <c:pt idx="11">
                  <c:v>25314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4872"/>
        <c:axId val="319283696"/>
      </c:barChart>
      <c:dateAx>
        <c:axId val="31928487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19283696"/>
        <c:crosses val="autoZero"/>
        <c:auto val="1"/>
        <c:lblOffset val="100"/>
        <c:baseTimeUnit val="months"/>
      </c:dateAx>
      <c:valAx>
        <c:axId val="319283696"/>
        <c:scaling>
          <c:orientation val="minMax"/>
          <c:min val="10000"/>
        </c:scaling>
        <c:delete val="1"/>
        <c:axPos val="l"/>
        <c:numFmt formatCode="#,##0" sourceLinked="1"/>
        <c:majorTickMark val="out"/>
        <c:minorTickMark val="none"/>
        <c:tickLblPos val="nextTo"/>
        <c:crossAx val="3192848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sz="1200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'Valor das Vendas'!$J$4:$J$16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'Valor das Vendas'!$M$4:$M$15</c:f>
              <c:numCache>
                <c:formatCode>#,##0</c:formatCode>
                <c:ptCount val="12"/>
                <c:pt idx="0">
                  <c:v>6127.6184831499995</c:v>
                </c:pt>
                <c:pt idx="1">
                  <c:v>6580.7124149799993</c:v>
                </c:pt>
                <c:pt idx="2">
                  <c:v>7079.5673968800002</c:v>
                </c:pt>
                <c:pt idx="3">
                  <c:v>6839.1978316700006</c:v>
                </c:pt>
                <c:pt idx="4">
                  <c:v>6398.2648941900006</c:v>
                </c:pt>
                <c:pt idx="5">
                  <c:v>6000.63542839</c:v>
                </c:pt>
                <c:pt idx="6">
                  <c:v>6218.1489744199998</c:v>
                </c:pt>
                <c:pt idx="7">
                  <c:v>6599.1298006699999</c:v>
                </c:pt>
                <c:pt idx="8">
                  <c:v>6641.5065798199994</c:v>
                </c:pt>
                <c:pt idx="9">
                  <c:v>6939.287786429999</c:v>
                </c:pt>
                <c:pt idx="10">
                  <c:v>6288.2862858699991</c:v>
                </c:pt>
                <c:pt idx="11">
                  <c:v>5750.2867380499993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9184"/>
        <c:axId val="319286440"/>
      </c:barChart>
      <c:dateAx>
        <c:axId val="31928918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19286440"/>
        <c:crosses val="autoZero"/>
        <c:auto val="1"/>
        <c:lblOffset val="100"/>
        <c:baseTimeUnit val="months"/>
      </c:dateAx>
      <c:valAx>
        <c:axId val="319286440"/>
        <c:scaling>
          <c:orientation val="minMax"/>
          <c:min val="2000"/>
        </c:scaling>
        <c:delete val="1"/>
        <c:axPos val="l"/>
        <c:numFmt formatCode="#,##0" sourceLinked="1"/>
        <c:majorTickMark val="out"/>
        <c:minorTickMark val="none"/>
        <c:tickLblPos val="nextTo"/>
        <c:crossAx val="3192891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'Entregas (Unidades)'!$J$4:$J$16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'Entregas (Unidades)'!$M$4:$M$15</c:f>
              <c:numCache>
                <c:formatCode>#,##0</c:formatCode>
                <c:ptCount val="12"/>
                <c:pt idx="0">
                  <c:v>40496</c:v>
                </c:pt>
                <c:pt idx="1">
                  <c:v>39482</c:v>
                </c:pt>
                <c:pt idx="2">
                  <c:v>33054</c:v>
                </c:pt>
                <c:pt idx="3">
                  <c:v>28518</c:v>
                </c:pt>
                <c:pt idx="4">
                  <c:v>27787</c:v>
                </c:pt>
                <c:pt idx="5">
                  <c:v>28153</c:v>
                </c:pt>
                <c:pt idx="6">
                  <c:v>39155</c:v>
                </c:pt>
                <c:pt idx="7">
                  <c:v>43665</c:v>
                </c:pt>
                <c:pt idx="8">
                  <c:v>47522</c:v>
                </c:pt>
                <c:pt idx="9">
                  <c:v>50336</c:v>
                </c:pt>
                <c:pt idx="10">
                  <c:v>45392</c:v>
                </c:pt>
                <c:pt idx="11">
                  <c:v>40764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4088"/>
        <c:axId val="319286832"/>
      </c:barChart>
      <c:dateAx>
        <c:axId val="31928408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19286832"/>
        <c:crosses val="autoZero"/>
        <c:auto val="1"/>
        <c:lblOffset val="100"/>
        <c:baseTimeUnit val="months"/>
      </c:dateAx>
      <c:valAx>
        <c:axId val="31928683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192840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pt-BR" sz="1200" dirty="0" smtClean="0">
                <a:latin typeface="Trebuchet MS" panose="020B0603020202020204" pitchFamily="34" charset="0"/>
              </a:rPr>
              <a:t>Consolidado</a:t>
            </a:r>
            <a:endParaRPr lang="pt-BR" sz="1200" dirty="0">
              <a:latin typeface="Trebuchet MS" panose="020B0603020202020204" pitchFamily="34" charset="0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'Estoque (Unidades)'!$J$4:$J$16</c:f>
              <c:numCache>
                <c:formatCode>mmm\-yy</c:formatCode>
                <c:ptCount val="13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  <c:pt idx="12">
                  <c:v>42064</c:v>
                </c:pt>
              </c:numCache>
            </c:numRef>
          </c:cat>
          <c:val>
            <c:numRef>
              <c:f>'Estoque (Unidades)'!$M$4:$M$15</c:f>
              <c:numCache>
                <c:formatCode>#,##0</c:formatCode>
                <c:ptCount val="12"/>
                <c:pt idx="0">
                  <c:v>92661</c:v>
                </c:pt>
                <c:pt idx="1">
                  <c:v>92024</c:v>
                </c:pt>
                <c:pt idx="2">
                  <c:v>92284</c:v>
                </c:pt>
                <c:pt idx="3">
                  <c:v>94515</c:v>
                </c:pt>
                <c:pt idx="4">
                  <c:v>96774.333333333328</c:v>
                </c:pt>
                <c:pt idx="5">
                  <c:v>96960</c:v>
                </c:pt>
                <c:pt idx="6">
                  <c:v>93879</c:v>
                </c:pt>
                <c:pt idx="7">
                  <c:v>92452</c:v>
                </c:pt>
                <c:pt idx="8">
                  <c:v>93052.333333333328</c:v>
                </c:pt>
                <c:pt idx="9">
                  <c:v>95474.666666666672</c:v>
                </c:pt>
                <c:pt idx="10">
                  <c:v>97116</c:v>
                </c:pt>
                <c:pt idx="11">
                  <c:v>97582.666666666672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5264"/>
        <c:axId val="319287616"/>
      </c:barChart>
      <c:dateAx>
        <c:axId val="3192852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crossAx val="319287616"/>
        <c:crosses val="autoZero"/>
        <c:auto val="1"/>
        <c:lblOffset val="100"/>
        <c:baseTimeUnit val="months"/>
      </c:dateAx>
      <c:valAx>
        <c:axId val="319287616"/>
        <c:scaling>
          <c:orientation val="minMax"/>
          <c:max val="100000"/>
          <c:min val="75000"/>
        </c:scaling>
        <c:delete val="1"/>
        <c:axPos val="l"/>
        <c:numFmt formatCode="#,##0" sourceLinked="1"/>
        <c:majorTickMark val="out"/>
        <c:minorTickMark val="none"/>
        <c:tickLblPos val="nextTo"/>
        <c:crossAx val="3192852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1956133423644088E-2"/>
          <c:y val="3.5381276947515153E-2"/>
          <c:w val="0.96079261888634993"/>
          <c:h val="0.89000196534509024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'Venda&amp;Estoque'!$A$5:$A$16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'Venda&amp;Estoque'!$B$5:$B$16</c:f>
              <c:numCache>
                <c:formatCode>0.0%</c:formatCode>
                <c:ptCount val="12"/>
                <c:pt idx="0">
                  <c:v>0.30828503901317705</c:v>
                </c:pt>
                <c:pt idx="1">
                  <c:v>0.31541771711727373</c:v>
                </c:pt>
                <c:pt idx="2">
                  <c:v>0.34043821247453515</c:v>
                </c:pt>
                <c:pt idx="3">
                  <c:v>0.3202983653388351</c:v>
                </c:pt>
                <c:pt idx="4">
                  <c:v>0.31253121523268912</c:v>
                </c:pt>
                <c:pt idx="5">
                  <c:v>0.29019183168316831</c:v>
                </c:pt>
                <c:pt idx="6">
                  <c:v>0.30063166416344445</c:v>
                </c:pt>
                <c:pt idx="7">
                  <c:v>0.30768398736641717</c:v>
                </c:pt>
                <c:pt idx="8">
                  <c:v>0.29508126251535877</c:v>
                </c:pt>
                <c:pt idx="9">
                  <c:v>0.30159832974890372</c:v>
                </c:pt>
                <c:pt idx="10">
                  <c:v>0.27150006178178671</c:v>
                </c:pt>
                <c:pt idx="11">
                  <c:v>0.25941082432672469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286048"/>
        <c:axId val="319288400"/>
      </c:lineChart>
      <c:dateAx>
        <c:axId val="3192860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9288400"/>
        <c:crosses val="autoZero"/>
        <c:auto val="1"/>
        <c:lblOffset val="100"/>
        <c:baseTimeUnit val="months"/>
      </c:dateAx>
      <c:valAx>
        <c:axId val="319288400"/>
        <c:scaling>
          <c:orientation val="minMax"/>
          <c:max val="0.4"/>
          <c:min val="0.15000000000000002"/>
        </c:scaling>
        <c:delete val="1"/>
        <c:axPos val="l"/>
        <c:numFmt formatCode="0.0%" sourceLinked="1"/>
        <c:majorTickMark val="out"/>
        <c:minorTickMark val="none"/>
        <c:tickLblPos val="nextTo"/>
        <c:crossAx val="3192860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'Distrato&amp;Entregas'!$A$5:$A$16</c:f>
              <c:numCache>
                <c:formatCode>mmm\-yy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'Distrato&amp;Entregas'!$B$5:$B$16</c:f>
              <c:numCache>
                <c:formatCode>0%</c:formatCode>
                <c:ptCount val="12"/>
                <c:pt idx="0">
                  <c:v>0.22879315643888945</c:v>
                </c:pt>
                <c:pt idx="1">
                  <c:v>0.23671000128716693</c:v>
                </c:pt>
                <c:pt idx="2">
                  <c:v>0.34003139717425429</c:v>
                </c:pt>
                <c:pt idx="3">
                  <c:v>0.38627704694126952</c:v>
                </c:pt>
                <c:pt idx="4">
                  <c:v>0.42017879948914433</c:v>
                </c:pt>
                <c:pt idx="5">
                  <c:v>0.35344322344322343</c:v>
                </c:pt>
                <c:pt idx="6">
                  <c:v>0.26032612976918834</c:v>
                </c:pt>
                <c:pt idx="7">
                  <c:v>0.22916104335877113</c:v>
                </c:pt>
                <c:pt idx="8">
                  <c:v>0.21876611504383292</c:v>
                </c:pt>
                <c:pt idx="9">
                  <c:v>0.20151430655055552</c:v>
                </c:pt>
                <c:pt idx="10">
                  <c:v>0.22913792700320326</c:v>
                </c:pt>
                <c:pt idx="11">
                  <c:v>0.24882768285452486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757216"/>
        <c:axId val="319759568"/>
      </c:lineChart>
      <c:dateAx>
        <c:axId val="3197572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9759568"/>
        <c:crosses val="autoZero"/>
        <c:auto val="1"/>
        <c:lblOffset val="100"/>
        <c:baseTimeUnit val="months"/>
      </c:dateAx>
      <c:valAx>
        <c:axId val="319759568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197572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Saldo credor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'SAP&amp;Credor'!$B$4:$B$17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'SAP&amp;Credor'!$H$4:$H$17</c:f>
              <c:numCache>
                <c:formatCode>_(* #,##0.00_);_(* \(#,##0.00\);_(* "-"??_);_(@_)</c:formatCode>
                <c:ptCount val="14"/>
                <c:pt idx="0">
                  <c:v>30.802137142999999</c:v>
                </c:pt>
                <c:pt idx="1">
                  <c:v>30.521212556060004</c:v>
                </c:pt>
                <c:pt idx="2">
                  <c:v>30.137042636260002</c:v>
                </c:pt>
                <c:pt idx="3">
                  <c:v>29.366652020549999</c:v>
                </c:pt>
                <c:pt idx="4">
                  <c:v>28.78266525127</c:v>
                </c:pt>
                <c:pt idx="5">
                  <c:v>29.922594930230002</c:v>
                </c:pt>
                <c:pt idx="6">
                  <c:v>29.404089834640001</c:v>
                </c:pt>
                <c:pt idx="7">
                  <c:v>28.548631436720001</c:v>
                </c:pt>
                <c:pt idx="8">
                  <c:v>28.334481404469994</c:v>
                </c:pt>
                <c:pt idx="9">
                  <c:v>28.30129223114</c:v>
                </c:pt>
                <c:pt idx="10">
                  <c:v>27.234505094239999</c:v>
                </c:pt>
                <c:pt idx="11">
                  <c:v>26.421165456110003</c:v>
                </c:pt>
                <c:pt idx="12">
                  <c:v>25.438173534100002</c:v>
                </c:pt>
                <c:pt idx="13">
                  <c:v>24.382690607220006</c:v>
                </c:pt>
              </c:numCache>
            </c:numRef>
          </c:val>
        </c:ser>
        <c:ser>
          <c:idx val="2"/>
          <c:order val="2"/>
          <c:tx>
            <c:v>Saldo em atraso potencial</c:v>
          </c:tx>
          <c:spPr>
            <a:solidFill>
              <a:srgbClr val="93F5F7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'SAP&amp;Credor'!$B$4:$B$17</c:f>
              <c:numCache>
                <c:formatCode>mmm\-yy</c:formatCode>
                <c:ptCount val="14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</c:numCache>
            </c:numRef>
          </c:cat>
          <c:val>
            <c:numRef>
              <c:f>'SAP&amp;Credor'!$E$4:$E$17</c:f>
              <c:numCache>
                <c:formatCode>_(* #,##0.00_);_(* \(#,##0.00\);_(* "-"??_);_(@_)</c:formatCode>
                <c:ptCount val="14"/>
                <c:pt idx="0">
                  <c:v>3.7615068812900003</c:v>
                </c:pt>
                <c:pt idx="1">
                  <c:v>3.6448382314200001</c:v>
                </c:pt>
                <c:pt idx="2">
                  <c:v>4.2297993576300001</c:v>
                </c:pt>
                <c:pt idx="3">
                  <c:v>3.6478904655150002</c:v>
                </c:pt>
                <c:pt idx="4">
                  <c:v>4.5120733385400005</c:v>
                </c:pt>
                <c:pt idx="5">
                  <c:v>3.2356091437000001</c:v>
                </c:pt>
                <c:pt idx="6">
                  <c:v>3.1155946110800001</c:v>
                </c:pt>
                <c:pt idx="7">
                  <c:v>2.8881769798699999</c:v>
                </c:pt>
                <c:pt idx="8">
                  <c:v>2.8284554633599996</c:v>
                </c:pt>
                <c:pt idx="9">
                  <c:v>2.8988399032899999</c:v>
                </c:pt>
                <c:pt idx="10">
                  <c:v>2.6948549989499999</c:v>
                </c:pt>
                <c:pt idx="11">
                  <c:v>3.1360343658000005</c:v>
                </c:pt>
                <c:pt idx="12">
                  <c:v>2.7970940054</c:v>
                </c:pt>
                <c:pt idx="13">
                  <c:v>2.1290401506899999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9761920"/>
        <c:axId val="319759960"/>
      </c:barChart>
      <c:lineChart>
        <c:grouping val="standard"/>
        <c:varyColors val="0"/>
        <c:ser>
          <c:idx val="0"/>
          <c:order val="0"/>
          <c:tx>
            <c:v>Taxa de inadimplência</c:v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 w="15875">
                <a:solidFill>
                  <a:srgbClr val="00B0F0"/>
                </a:solidFill>
              </a:ln>
              <a:effectLst/>
            </c:spPr>
            <c:txPr>
              <a:bodyPr rot="0" spcFirstLastPara="1" vertOverflow="clip" horzOverflow="clip" vert="horz" wrap="square" lIns="0" tIns="0" rIns="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'SAP&amp;Credor'!$B$4:$B$18</c:f>
              <c:numCache>
                <c:formatCode>mmm\-yy</c:formatCode>
                <c:ptCount val="15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</c:numCache>
            </c:numRef>
          </c:cat>
          <c:val>
            <c:numRef>
              <c:f>'SAP&amp;Credor'!$I$4:$I$17</c:f>
              <c:numCache>
                <c:formatCode>0%</c:formatCode>
                <c:ptCount val="14"/>
                <c:pt idx="0">
                  <c:v>0.12211837327478522</c:v>
                </c:pt>
                <c:pt idx="1">
                  <c:v>0.11941983709609583</c:v>
                </c:pt>
                <c:pt idx="2">
                  <c:v>0.1403521708709676</c:v>
                </c:pt>
                <c:pt idx="3">
                  <c:v>0.12421880652116229</c:v>
                </c:pt>
                <c:pt idx="4">
                  <c:v>0.15676356929248972</c:v>
                </c:pt>
                <c:pt idx="5">
                  <c:v>0.1081326386045199</c:v>
                </c:pt>
                <c:pt idx="6">
                  <c:v>0.10595786601799929</c:v>
                </c:pt>
                <c:pt idx="7">
                  <c:v>0.10116691534835363</c:v>
                </c:pt>
                <c:pt idx="8">
                  <c:v>9.9823795007371763E-2</c:v>
                </c:pt>
                <c:pt idx="9">
                  <c:v>0.10242782836963174</c:v>
                </c:pt>
                <c:pt idx="10">
                  <c:v>9.8950026432459467E-2</c:v>
                </c:pt>
                <c:pt idx="11">
                  <c:v>0.11869402093596063</c:v>
                </c:pt>
                <c:pt idx="12">
                  <c:v>0.10995655807011777</c:v>
                </c:pt>
                <c:pt idx="13">
                  <c:v>8.7317687165319055E-2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9756824"/>
        <c:axId val="319758392"/>
      </c:lineChart>
      <c:dateAx>
        <c:axId val="3197619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pt-BR"/>
          </a:p>
        </c:txPr>
        <c:crossAx val="319759960"/>
        <c:crosses val="autoZero"/>
        <c:auto val="1"/>
        <c:lblOffset val="100"/>
        <c:baseTimeUnit val="months"/>
      </c:dateAx>
      <c:valAx>
        <c:axId val="319759960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pt-BR"/>
          </a:p>
        </c:txPr>
        <c:crossAx val="319761920"/>
        <c:crosses val="autoZero"/>
        <c:crossBetween val="between"/>
      </c:valAx>
      <c:valAx>
        <c:axId val="319758392"/>
        <c:scaling>
          <c:orientation val="minMax"/>
          <c:max val="0.2"/>
        </c:scaling>
        <c:delete val="0"/>
        <c:axPos val="r"/>
        <c:numFmt formatCode="0.00%" sourceLinked="0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9756824"/>
        <c:crosses val="max"/>
        <c:crossBetween val="between"/>
      </c:valAx>
      <c:dateAx>
        <c:axId val="319756824"/>
        <c:scaling>
          <c:orientation val="minMax"/>
        </c:scaling>
        <c:delete val="1"/>
        <c:axPos val="t"/>
        <c:numFmt formatCode="mmm\-yy" sourceLinked="1"/>
        <c:majorTickMark val="out"/>
        <c:minorTickMark val="none"/>
        <c:tickLblPos val="nextTo"/>
        <c:crossAx val="319758392"/>
        <c:crosses val="max"/>
        <c:auto val="1"/>
        <c:lblOffset val="100"/>
        <c:baseTimeUnit val="months"/>
      </c:date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1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9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18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52A7D9-79F2-4638-8505-5E7EC787E362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63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7CEB82-D8DA-4BD3-AE20-5707AA802D46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479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8D2F82-5255-485E-867A-A34DBD87D364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42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6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820B6A-FD07-4077-B820-7A339605DE02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43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0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047EE2-B96C-4F49-A6F9-DB3EE306929C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44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92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DC7885-4B7A-4849-9BCA-A8ECFD6092B9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45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2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26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0827FA-97B1-4120-8987-4CAF1762061E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46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6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61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8DADE2-EBDF-4EE1-8DE2-AAB2A3CE8404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47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88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8180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735FD87-6763-44ED-9F5E-3F07E6E89A4C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48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73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0228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D9E4ABF-643C-4AE1-8C60-E5B4E1FDBB33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49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764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276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25959854-F96E-4AF8-B3C1-930F9D46909B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50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77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F48ED6-534E-4216-B955-2A8C7CD6B66F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2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6372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14D8B5-8BA2-4D04-8C4A-3844023D1F15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52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144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84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6B4D40-4ED6-44ED-83A7-8AF2B01A1D30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53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48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0468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B90F8DF6-9062-42FB-A34C-417FBA6EA42F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54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609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2516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E51B067-92AA-4A09-A3BA-9A24AEACDBF3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55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993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561B8EB7-66A5-4749-ACB6-A3FF4C18071F}" type="slidenum">
              <a:rPr lang="pt-BR" altLang="pt-BR" smtClean="0">
                <a:solidFill>
                  <a:srgbClr val="000000"/>
                </a:solidFill>
                <a:cs typeface="+mn-cs"/>
              </a:rPr>
              <a:pPr algn="r">
                <a:spcBef>
                  <a:spcPct val="0"/>
                </a:spcBef>
              </a:pPr>
              <a:t>56</a:t>
            </a:fld>
            <a:endParaRPr lang="pt-BR" altLang="pt-BR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39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2CA20E-5221-48E5-A953-74B2C0EEF3CF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58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86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176B49-D268-498F-AF34-5A2CD3923750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58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29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07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7A4996-57D1-4E30-B303-1D797A44E461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59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0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27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5353F1-DE03-476D-82B5-B15B9F78FACE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60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18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FBF341-C7BD-42BE-BE98-5431679CDBA0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61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7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852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1BF9896-625D-4E27-B290-2074736E4A31}" type="slidenum">
              <a:rPr lang="pt-BR" altLang="pt-BR" smtClean="0">
                <a:solidFill>
                  <a:srgbClr val="000000"/>
                </a:solidFill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62</a:t>
            </a:fld>
            <a:endParaRPr lang="pt-BR" altLang="pt-BR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11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8900" name="Espaço Reservado para Número de Slide 3"/>
          <p:cNvSpPr txBox="1">
            <a:spLocks noGrp="1"/>
          </p:cNvSpPr>
          <p:nvPr/>
        </p:nvSpPr>
        <p:spPr bwMode="auto">
          <a:xfrm>
            <a:off x="3884613" y="8945563"/>
            <a:ext cx="297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489AD79-CD77-4180-BEDC-611216D48BC7}" type="slidenum">
              <a:rPr lang="pt-BR" altLang="pt-BR" smtClean="0">
                <a:solidFill>
                  <a:srgbClr val="000000"/>
                </a:solidFill>
                <a:cs typeface="Arial" panose="020B0604020202020204" pitchFamily="34" charset="0"/>
              </a:rPr>
              <a:pPr algn="r">
                <a:spcBef>
                  <a:spcPct val="0"/>
                </a:spcBef>
              </a:pPr>
              <a:t>63</a:t>
            </a:fld>
            <a:endParaRPr lang="pt-BR" altLang="pt-BR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39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5AE321-526A-4B77-B9AA-9E0CFB46AE02}" type="slidenum">
              <a:rPr lang="pt-BR" altLang="pt-B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42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2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4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7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6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4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2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2BF8-482F-4FF0-A9AF-61D1548657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0055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41D5-F824-45C4-B127-ACF3678B51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36427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5D8D-C5EB-4323-AFEC-8F067A5041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20725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2935-0186-4B6F-85D5-D547AD24F3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52335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4B319-85A4-4731-BF31-1E67FC87A0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3306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8CC68-83EF-4DE9-8B58-B79062C23F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01537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DACCC-5AF5-47C3-8C61-36AACC4743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7515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6844-1AE3-40E7-A9FA-D80AB5B5B0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71574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0AF0A-57FE-4A33-8510-46785E50CD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74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3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53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4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9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6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7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80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05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97138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85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725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66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39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23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70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0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72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0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58845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77716-F91D-4C22-93FA-4C8A4494FCCD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86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3075B-C7EE-4D30-8983-E7FF836A5E95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34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1D50E-90F6-4EA8-9BA0-D188C7A71E31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10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EE1E-7D6F-45BE-8C67-442BC86CC1B5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6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5BDD-7E5B-45A9-B161-0E32F57AD848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152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8423-6C10-4CA3-A240-684D94C57AC1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300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F873-55E0-4EA1-864D-96EE605D1A3D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51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A31B2-7C75-4B1C-9D72-CE98DD4D77D8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91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5E7D4-EEB1-450F-A6E2-081955ED982C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79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8BC9-0E06-45A3-99A5-B90C42AE1EA4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2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9EAC8-C32A-461C-8DB4-6A30BAC873D7}" type="slidenum">
              <a:rPr lang="pt-BR" alt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987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588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0204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6815AD8-749B-44BA-941C-5435528D3347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D8CEAF-9725-416E-B554-A5002A8ECA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45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27DC264-36FB-47A9-9450-D1BFE25E7D0E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347DA1-E9A6-4053-A879-FF95BDDFC5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8727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A482BAF-25AA-43B7-A542-5752647638A7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195BF0-F153-4F68-985C-527658134B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73267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riângulo retângulo 4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6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5812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riângulo retângulo 3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5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6167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3C66146-C068-45F0-A55A-085FF89CDAD9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1A11F0-6C09-4BE4-9899-CF01A6BF83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32394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F57CE6C-EF9D-4837-910D-5E3150096EA4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179AAF-D505-47EC-A162-F2EE9B94ABE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4991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2C01556-CAE9-475B-B354-12C84C1A0CAD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485177-1306-4F76-94F8-486EB215AE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642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FAB8E73-1FD9-42F6-B376-0E94E57D069F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4A4F3C-F21F-4055-9878-E95235C077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01171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AD0AC4-3C37-4FC0-9E48-AF3AE33D16D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65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CB97B7-D45F-467F-A2E9-C76AC5C250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07213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E772C8-5DE7-4FDF-B837-541B8AC7CE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853887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E4E0CD0B-DD74-438B-B4C1-EDE3BB85AB9A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CDD4C9-DB75-4B32-B8A8-426F9A58EB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982544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C3D8D7F-8F11-4578-807C-F49D0BC725A6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4F5274-5B77-48BE-8463-A70E7C97B4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779855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7BF05AF-6550-44BA-9AC5-034381D455C8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428A6E-4EF0-46A6-AC4C-1F1057F144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00543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4159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6569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9FD0876-8276-49EE-A2AF-29419B9F488C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E0349D-6093-4DE2-B01F-F7179E4DA35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50728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3293E87-A315-47CA-8032-9A06DA04F6A0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8B9E2D-DFE5-4CB7-896D-9BA77A462F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96525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2E50778-0E39-4A3C-88F4-D2DD211BA467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88E1F-53E7-4EF7-BE87-3FF153EB7B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0759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riângulo retângulo 4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6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8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riângulo retângulo 3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5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789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A989DC4-BA2D-49F1-A797-7B203A246F89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23D394-52CF-4626-904C-1F78FCF4C4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5075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57ACA96-6E10-4E42-9F50-E83662613F45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7D4E44-1483-4086-87E7-17D5927C02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45841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AF96C43-02C1-4683-95DD-37E8194C5245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3A80AC-CD12-4D33-977A-9A077EBAF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74222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52A5170-1D78-4797-AAC3-AF6F7F28AAF1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EC7A98-B247-4A12-9C86-29CA48A433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8405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040D21-3A7F-4FC0-977E-BF44A21DBB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391992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4EEB92-EE3C-4AFE-B19C-8731F4BCF9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9359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9C1F85-8CA8-4DC0-B11E-F3CFC12BFB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094352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3F478D9-24AC-4A77-B1B9-96D8D0BB5743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E94001-84D1-4499-8A75-D40BA40AC1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492747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473231A-5F7F-45C2-BEFA-6B622EA47C63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832253-37A9-481D-B598-DBF1D539B4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16713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74E5B12-A133-49E9-AC68-CF0900273A3A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115CFF-A641-407F-8185-F0B9AE14A0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88281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4282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riângulo retângulo 5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2249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F119309-F725-4A12-80CC-44D53FEA3B5D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2CDF62-9FB3-4820-9469-2F77218A0A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1890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8525154-F75C-4364-869F-AC15DDC4AB0F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CFFFBB-57F3-4900-9684-765847BA1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31815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2AC904C-A265-4896-A860-ECF209B492FC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E33D4E-BFCA-471B-BA9A-1CAD31A85B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21293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riângulo retângulo 4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6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712968" cy="592832"/>
          </a:xfrm>
        </p:spPr>
        <p:txBody>
          <a:bodyPr>
            <a:noAutofit/>
          </a:bodyPr>
          <a:lstStyle>
            <a:lvl1pPr algn="l">
              <a:defRPr sz="2600" b="0">
                <a:solidFill>
                  <a:srgbClr val="B0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1279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>
            <a:spLocks/>
          </p:cNvSpPr>
          <p:nvPr userDrawn="1"/>
        </p:nvSpPr>
        <p:spPr bwMode="auto">
          <a:xfrm>
            <a:off x="0" y="5937250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1">
              <a:lumMod val="6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orma livre 7"/>
          <p:cNvSpPr>
            <a:spLocks/>
          </p:cNvSpPr>
          <p:nvPr userDrawn="1"/>
        </p:nvSpPr>
        <p:spPr bwMode="auto">
          <a:xfrm>
            <a:off x="0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riângulo retângulo 3"/>
          <p:cNvSpPr/>
          <p:nvPr userDrawn="1"/>
        </p:nvSpPr>
        <p:spPr>
          <a:xfrm>
            <a:off x="0" y="5938838"/>
            <a:ext cx="2916238" cy="933450"/>
          </a:xfrm>
          <a:prstGeom prst="rtTriangle">
            <a:avLst/>
          </a:prstGeom>
          <a:solidFill>
            <a:srgbClr val="B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5" name="Picture 15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275388"/>
            <a:ext cx="6223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337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509B5CB-8AB9-4042-A4AC-E6134AED247E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5C92D2-D0A5-429D-B080-32BACDCCCB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64687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CA4A85D-7737-4E42-B546-66F7C11D6C00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388DD2-CE40-4204-9552-9CB9F8535D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56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1E4592F-CF38-4DDF-AA27-05D65B7C0CF9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D49ACA-A260-4059-8F64-1488CDCB3E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08325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81D29EF-A4D7-4382-B535-422084BCDF49}" type="datetimeFigureOut">
              <a:rPr lang="pt-BR"/>
              <a:pPr>
                <a:defRPr/>
              </a:pPr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5B2D6C-7BD8-404C-95FC-57116D66640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92640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BA1554-7065-459B-9486-A33A47EB8D4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729855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63BD7F-D383-4CF5-855D-9F54674960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26265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8975" y="6118225"/>
            <a:ext cx="511175" cy="358775"/>
          </a:xfrm>
        </p:spPr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BB9580-CD4D-46AD-9E2A-A5BE078BED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873292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B2B3467-91A6-40A0-807E-356A4C220397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4FACBE-9215-42ED-A730-B3E9EADCD0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07625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E82C23C-11C1-429A-8150-689C3269E8A6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EEECE1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EEECE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7AC5EC-B6C6-4E9E-998F-01E77E37E3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296498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FA38543-D597-469F-8CC5-C7B578E316DE}" type="datetimeFigureOut">
              <a:rPr lang="pt-BR"/>
              <a:pPr>
                <a:defRPr/>
              </a:pPr>
              <a:t>22/06/2015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CEF800-2D6D-447E-9606-BC9ABDD7CA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00548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C9D9-E105-42EC-8065-4894D382C9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91519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4F6F-F1E6-4EE3-986C-E8227B3D81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881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3B3A81-FE7D-4C1B-B865-F02C44589CF0}" type="slidenum">
              <a:rPr lang="pt-BR" altLang="pt-BR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defRPr/>
              </a:pPr>
              <a:t>‹nº›</a:t>
            </a:fld>
            <a:endParaRPr lang="pt-BR" altLang="pt-BR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7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0194BD39-8DD6-4696-AD0C-4BED6F553DDF}" type="datetimeFigureOut">
              <a:rPr lang="pt-BR">
                <a:cs typeface="+mn-cs"/>
              </a:rPr>
              <a:pPr>
                <a:defRPr/>
              </a:pPr>
              <a:t>22/06/2015</a:t>
            </a:fld>
            <a:endParaRPr lang="pt-BR"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F66652-AA88-44A2-BCBB-E56EDEC6A63F}" type="slidenum">
              <a:rPr lang="pt-BR" altLang="pt-BR">
                <a:ea typeface="ＭＳ Ｐゴシック" panose="020B0600070205080204" pitchFamily="34" charset="-128"/>
                <a:cs typeface="+mn-cs"/>
              </a:rPr>
              <a:pPr>
                <a:defRPr/>
              </a:pPr>
              <a:t>‹nº›</a:t>
            </a:fld>
            <a:endParaRPr lang="pt-BR" altLang="pt-BR"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54892A9B-4AE7-4B72-8089-5A513B036DC4}" type="datetimeFigureOut">
              <a:rPr lang="pt-BR">
                <a:cs typeface="+mn-cs"/>
              </a:rPr>
              <a:pPr>
                <a:defRPr/>
              </a:pPr>
              <a:t>22/06/2015</a:t>
            </a:fld>
            <a:endParaRPr lang="pt-BR"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14E7DF-ABE4-4C1B-BE2D-C58654FC825B}" type="slidenum">
              <a:rPr lang="pt-BR" altLang="pt-BR">
                <a:ea typeface="ＭＳ Ｐゴシック" panose="020B0600070205080204" pitchFamily="34" charset="-128"/>
                <a:cs typeface="+mn-cs"/>
              </a:rPr>
              <a:pPr>
                <a:defRPr/>
              </a:pPr>
              <a:t>‹nº›</a:t>
            </a:fld>
            <a:endParaRPr lang="pt-BR" altLang="pt-BR"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717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348B687-725E-4CE0-A8EE-C438EA11F33F}" type="datetimeFigureOut">
              <a:rPr lang="pt-BR">
                <a:cs typeface="+mn-cs"/>
              </a:rPr>
              <a:pPr>
                <a:defRPr/>
              </a:pPr>
              <a:t>22/06/2015</a:t>
            </a:fld>
            <a:endParaRPr lang="pt-BR"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7B5683-FAF8-4724-96C3-DD79ECE42A03}" type="slidenum">
              <a:rPr lang="pt-BR" altLang="pt-BR">
                <a:ea typeface="ＭＳ Ｐゴシック" panose="020B0600070205080204" pitchFamily="34" charset="-128"/>
                <a:cs typeface="+mn-cs"/>
              </a:rPr>
              <a:pPr>
                <a:defRPr/>
              </a:pPr>
              <a:t>‹nº›</a:t>
            </a:fld>
            <a:endParaRPr lang="pt-BR" altLang="pt-BR"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76D343-15E9-4C51-8988-744F989A0C2F}" type="slidenum">
              <a:rPr lang="pt-BR" altLang="pt-BR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defRPr/>
              </a:pPr>
              <a:t>‹nº›</a:t>
            </a:fld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2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3.png"/><Relationship Id="rId1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27.jpe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24.wmf"/><Relationship Id="rId4" Type="http://schemas.openxmlformats.org/officeDocument/2006/relationships/image" Target="../media/image19.jpeg"/><Relationship Id="rId9" Type="http://schemas.openxmlformats.org/officeDocument/2006/relationships/image" Target="../media/image21.png"/><Relationship Id="rId1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0.emf"/><Relationship Id="rId4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17/6/2015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>
                <a:latin typeface="BlissL" panose="02000506030000020004" pitchFamily="2" charset="0"/>
              </a:rPr>
              <a:t>PL </a:t>
            </a:r>
            <a:r>
              <a:rPr lang="pt-BR" sz="1600" b="1" dirty="0">
                <a:latin typeface="BlissL" panose="02000506030000020004" pitchFamily="2" charset="0"/>
              </a:rPr>
              <a:t>1220/15- </a:t>
            </a:r>
            <a:r>
              <a:rPr lang="pt-BR" sz="16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600" dirty="0" smtClean="0">
                <a:latin typeface="BlissL" panose="02000506030000020004" pitchFamily="2" charset="0"/>
              </a:rPr>
              <a:t>comprador. Reunião </a:t>
            </a:r>
            <a:r>
              <a:rPr lang="pt-BR" sz="1600" dirty="0">
                <a:latin typeface="BlissL" panose="02000506030000020004" pitchFamily="2" charset="0"/>
              </a:rPr>
              <a:t>com o Deputado </a:t>
            </a:r>
            <a:r>
              <a:rPr lang="pt-BR" sz="16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6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Transparência </a:t>
            </a:r>
            <a:r>
              <a:rPr lang="pt-BR" sz="1600" dirty="0">
                <a:latin typeface="BlissL" panose="02000506030000020004" pitchFamily="2" charset="0"/>
              </a:rPr>
              <a:t>e o </a:t>
            </a:r>
            <a:r>
              <a:rPr lang="pt-BR" sz="1600" dirty="0" smtClean="0">
                <a:latin typeface="BlissL" panose="02000506030000020004" pitchFamily="2" charset="0"/>
              </a:rPr>
              <a:t>equilíbrio. Compromissos das partes – incorporadora, comprador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Desistências por </a:t>
            </a:r>
            <a:r>
              <a:rPr lang="pt-BR" sz="1600" dirty="0">
                <a:latin typeface="BlissL" panose="02000506030000020004" pitchFamily="2" charset="0"/>
              </a:rPr>
              <a:t>conta de valorização inferior às expectativas </a:t>
            </a:r>
            <a:r>
              <a:rPr lang="pt-BR" sz="1600" dirty="0" smtClean="0">
                <a:latin typeface="BlissL" panose="02000506030000020004" pitchFamily="2" charset="0"/>
              </a:rPr>
              <a:t>iniciais prejudicam </a:t>
            </a:r>
            <a:r>
              <a:rPr lang="pt-BR" sz="1600" dirty="0">
                <a:latin typeface="BlissL" panose="02000506030000020004" pitchFamily="2" charset="0"/>
              </a:rPr>
              <a:t>o </a:t>
            </a:r>
            <a:r>
              <a:rPr lang="pt-BR" sz="1600" dirty="0" smtClean="0">
                <a:latin typeface="BlissL" panose="02000506030000020004" pitchFamily="2" charset="0"/>
              </a:rPr>
              <a:t>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Detalhamento – INADEC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Distrato unilateral por ambas as partes. Distrato pelo cliente ou incorporadora com cliente inadimplentes: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Não devolução de Corretagem 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Devolução dos valores sem juros/ correção e com retenções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Realizar a retenção de até 6% de gastos com publicidade e propaganda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Declaração para que fim é a aquisição – investidor vs. </a:t>
            </a:r>
            <a:r>
              <a:rPr lang="pt-BR" sz="1600" b="1" dirty="0" err="1" smtClean="0">
                <a:solidFill>
                  <a:prstClr val="black"/>
                </a:solidFill>
                <a:latin typeface="BlissL" panose="02000506030000020004"/>
              </a:rPr>
              <a:t>moracdor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Investimento – s/ taxa de cessão + maior retenção no distrato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Moradia – c/ taxa de cessão + menor retenção no distrato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prstClr val="black"/>
                </a:solidFill>
                <a:latin typeface="BlissL" panose="02000506030000020004"/>
              </a:rPr>
              <a:t>Retenção em função do montante pago, após descontos listados acima</a:t>
            </a:r>
            <a:r>
              <a:rPr lang="pt-BR" sz="1600" b="1" dirty="0" smtClean="0">
                <a:solidFill>
                  <a:prstClr val="black"/>
                </a:solidFill>
                <a:latin typeface="BlissL" panose="02000506030000020004"/>
              </a:rPr>
              <a:t>.</a:t>
            </a:r>
            <a:endParaRPr lang="pt-BR" sz="1600" dirty="0">
              <a:solidFill>
                <a:prstClr val="black"/>
              </a:solidFill>
              <a:latin typeface="BlissL" panose="020005060300000200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prstClr val="black"/>
                </a:solidFill>
                <a:latin typeface="BlissL" panose="02000506030000020004"/>
              </a:rPr>
              <a:t>Ex</a:t>
            </a: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: moradia: de 25% a 10% retidos inversamente proporcional ao % pago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prstClr val="black"/>
                </a:solidFill>
                <a:latin typeface="BlissL" panose="02000506030000020004"/>
              </a:rPr>
              <a:t>Ex</a:t>
            </a:r>
            <a:r>
              <a:rPr lang="pt-BR" sz="1600" dirty="0">
                <a:solidFill>
                  <a:prstClr val="black"/>
                </a:solidFill>
                <a:latin typeface="BlissL" panose="02000506030000020004"/>
              </a:rPr>
              <a:t> - investimento: de 50% a 35% retidos inversamente proporcional ao % pago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24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26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Repasses - alternativas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Home </a:t>
            </a:r>
            <a:r>
              <a:rPr lang="pt-BR" sz="1550" b="1" dirty="0" err="1" smtClean="0">
                <a:solidFill>
                  <a:prstClr val="black"/>
                </a:solidFill>
                <a:latin typeface="BlissL" panose="02000506030000020004"/>
              </a:rPr>
              <a:t>Equity</a:t>
            </a:r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 -  </a:t>
            </a:r>
            <a:r>
              <a:rPr lang="pt-BR" sz="1550" dirty="0" err="1" smtClean="0">
                <a:solidFill>
                  <a:prstClr val="black"/>
                </a:solidFill>
                <a:latin typeface="BlissL" panose="02000506030000020004"/>
              </a:rPr>
              <a:t>ex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: Banco Pan – até 20 anos, IGP-M+ 1,16%, LTV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ABAC – 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1000 mil cartas, 8 mil &gt; R$ 200 a 300 mil, 1 mil &gt; R$ 300 mil</a:t>
            </a:r>
            <a:endParaRPr lang="pt-BR" sz="1550" dirty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120 administradoras – mapeamento ajuda</a:t>
            </a:r>
          </a:p>
          <a:p>
            <a:endParaRPr lang="pt-BR" sz="1550" b="1" dirty="0">
              <a:solidFill>
                <a:prstClr val="black"/>
              </a:solidFill>
              <a:latin typeface="BlissL" panose="02000506030000020004"/>
            </a:endParaRPr>
          </a:p>
          <a:p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Atraso de Obras </a:t>
            </a:r>
          </a:p>
          <a:p>
            <a:endParaRPr lang="pt-BR" sz="1550" b="1" dirty="0">
              <a:solidFill>
                <a:prstClr val="black"/>
              </a:solidFill>
              <a:latin typeface="BlissL" panose="02000506030000020004"/>
            </a:endParaRPr>
          </a:p>
          <a:p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PL da Câmara no Senado (PLC) Nº 16 de 2015 (PL Nº178 de 2011 da Câmara) – 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Tolerância de 180 dias, multa compensatória de 1% sobre valor pago, multa moratória de 0,5% ao mês sobre o calor pago</a:t>
            </a:r>
            <a:endParaRPr lang="pt-BR" sz="155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5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REQ Nº 453 de 2015 - 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Requerimento para tramitação conjunta do PL do Senado (PLS) Nº279 de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50" b="1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b="1" dirty="0" smtClean="0">
                <a:solidFill>
                  <a:prstClr val="black"/>
                </a:solidFill>
                <a:latin typeface="BlissL" panose="02000506030000020004"/>
              </a:rPr>
              <a:t>PLS Nº279 de 2014 – 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Sem período de tolerância, multa moratória de 10% sobre o valor de contrato, 1% ao mês sobre o valor de contrato, distrato com devolução de 100% dos valores pagos, corrigidos pelo INPC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50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Proposta </a:t>
            </a:r>
            <a:r>
              <a:rPr lang="pt-BR" sz="1550" dirty="0">
                <a:solidFill>
                  <a:prstClr val="black"/>
                </a:solidFill>
                <a:latin typeface="BlissL" panose="02000506030000020004"/>
              </a:rPr>
              <a:t>-</a:t>
            </a: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 Nota Técnica demonstrando o desequilíbrio do PLS Nº279 de 2014, defendendo PLC Nº16 de 2015. </a:t>
            </a:r>
          </a:p>
          <a:p>
            <a:endParaRPr lang="pt-BR" sz="1550" dirty="0" smtClean="0">
              <a:solidFill>
                <a:prstClr val="black"/>
              </a:solidFill>
              <a:latin typeface="BlissL" panose="02000506030000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Cálculo das penalidades a partir do valor pago e não do valor de contrato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Multas previstas no PLS em 1 mês representam 40% do valor pago; com 6 meses de atraso valor pode chegar a 70% do valor pago (Tabela 30%-70%)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Em caso de distrato, as multas somadas ao valor devolvido devido representa 150% do valor pago; com 6 meses de atraso, o valor pode chegar a 180% dos valores pagos (Tabela 30%-70%)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550" dirty="0">
              <a:solidFill>
                <a:prstClr val="black"/>
              </a:solidFill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50" dirty="0" smtClean="0">
                <a:solidFill>
                  <a:prstClr val="black"/>
                </a:solidFill>
                <a:latin typeface="BlissL" panose="02000506030000020004"/>
              </a:rPr>
              <a:t>Comentários a serem enviados por Conselho Jurídico (Rossi)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4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68324"/>
            <a:ext cx="7397750" cy="39497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19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19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Piloto Cyrela Itaú</a:t>
            </a:r>
            <a:endParaRPr lang="en-US" sz="19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98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Funding,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Crédito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9:30h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10:45h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5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Agenda de encontros – Ministério da Fazenda e outros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1520" y="715918"/>
            <a:ext cx="885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Reuniões com Ministério do Planejamento e Caixa – março e abril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com Secretário Executivo –do Ministério da Fazenda -   Tarcísio de Godoy – 23/4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com assessores do Secretário </a:t>
            </a:r>
            <a:r>
              <a:rPr lang="pt-BR" sz="17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com Ministro Joaquim Levy </a:t>
            </a:r>
            <a:r>
              <a:rPr lang="pt-BR" sz="1700" dirty="0" smtClean="0">
                <a:latin typeface="BlissL" panose="02000506030000020004" pitchFamily="2" charset="0"/>
              </a:rPr>
              <a:t>– 25/5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Definições em 28/5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Redução no depósito compulsório da Caderneta de Poupança – </a:t>
            </a:r>
            <a:r>
              <a:rPr lang="pt-BR" sz="1700" dirty="0">
                <a:latin typeface="BlissL" panose="02000506030000020004" pitchFamily="2" charset="0"/>
              </a:rPr>
              <a:t>R$ 22,5 </a:t>
            </a:r>
            <a:r>
              <a:rPr lang="pt-BR" sz="1700" dirty="0" smtClean="0">
                <a:latin typeface="BlissL" panose="02000506030000020004" pitchFamily="2" charset="0"/>
              </a:rPr>
              <a:t>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Aumento do limite do FGTS em auxílio da Poupança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Aumento do limite do FGTS para R$ 300 mil – R$ 5bi (pró-cotista) + 2 bi (ampliação na faixa)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Aumento da eficiência na destinação de recursos para os financiamentos habitacionais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E</a:t>
            </a:r>
            <a:r>
              <a:rPr lang="pt-BR" sz="1700" dirty="0" smtClean="0">
                <a:latin typeface="BlissL" panose="02000506030000020004" pitchFamily="2" charset="0"/>
              </a:rPr>
              <a:t>xclusão de </a:t>
            </a:r>
            <a:r>
              <a:rPr lang="pt-BR" sz="1700" dirty="0" err="1" smtClean="0">
                <a:latin typeface="BlissL" panose="02000506030000020004" pitchFamily="2" charset="0"/>
              </a:rPr>
              <a:t>CRIs</a:t>
            </a:r>
            <a:r>
              <a:rPr lang="pt-BR" sz="1700" dirty="0" smtClean="0">
                <a:latin typeface="BlissL" panose="02000506030000020004" pitchFamily="2" charset="0"/>
              </a:rPr>
              <a:t> corporativos da exigibilidade da Poupança – efeito R$ 17,6  bi, incluindo multiplicador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Manutenção </a:t>
            </a:r>
            <a:r>
              <a:rPr lang="pt-BR" sz="1700" b="1" dirty="0">
                <a:latin typeface="BlissL" panose="02000506030000020004" pitchFamily="2" charset="0"/>
              </a:rPr>
              <a:t>da isenção fiscal para 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importante fonte complementar de </a:t>
            </a:r>
            <a:r>
              <a:rPr lang="pt-BR" sz="1700" i="1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para o setor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Mesa de Trabalho – Ministério da Fazenda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51520" y="715918"/>
            <a:ext cx="8856984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Propor soluções conjuntas entre governo e setor produtivo para aprimorar as fontes do financiamento imobiliário, bem como propostas de desburocratização, simplificação tributária, redução do risco regulatório e da assimetria de informações do mercado de imóveis.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Temas a sere</a:t>
            </a:r>
            <a:r>
              <a:rPr lang="pt-BR" sz="1700" b="1" dirty="0">
                <a:latin typeface="BlissL" panose="02000506030000020004" pitchFamily="2" charset="0"/>
              </a:rPr>
              <a:t>m</a:t>
            </a:r>
            <a:r>
              <a:rPr lang="pt-BR" sz="1700" b="1" dirty="0" smtClean="0">
                <a:latin typeface="BlissL" panose="02000506030000020004" pitchFamily="2" charset="0"/>
              </a:rPr>
              <a:t> discutidos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Avaliações </a:t>
            </a:r>
            <a:r>
              <a:rPr lang="pt-BR" sz="1700" dirty="0">
                <a:latin typeface="BlissL" panose="02000506030000020004" pitchFamily="2" charset="0"/>
              </a:rPr>
              <a:t>sobre alteração do PMCMV com inclusão da faixa </a:t>
            </a:r>
            <a:r>
              <a:rPr lang="pt-BR" sz="1700" dirty="0" smtClean="0">
                <a:latin typeface="BlissL" panose="02000506030000020004" pitchFamily="2" charset="0"/>
              </a:rPr>
              <a:t>1,5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Avaliar </a:t>
            </a:r>
            <a:r>
              <a:rPr lang="pt-BR" sz="1700" dirty="0">
                <a:latin typeface="BlissL" panose="02000506030000020004" pitchFamily="2" charset="0"/>
              </a:rPr>
              <a:t>novas fontes de financiamento para o Mercado </a:t>
            </a:r>
            <a:r>
              <a:rPr lang="pt-BR" sz="1700" dirty="0" smtClean="0">
                <a:latin typeface="BlissL" panose="02000506030000020004" pitchFamily="2" charset="0"/>
              </a:rPr>
              <a:t>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Propor </a:t>
            </a:r>
            <a:r>
              <a:rPr lang="pt-BR" sz="1700" dirty="0">
                <a:latin typeface="BlissL" panose="02000506030000020004" pitchFamily="2" charset="0"/>
              </a:rPr>
              <a:t>novo marco regulatório da construção </a:t>
            </a:r>
            <a:r>
              <a:rPr lang="pt-BR" sz="1700" dirty="0" smtClean="0">
                <a:latin typeface="BlissL" panose="02000506030000020004" pitchFamily="2" charset="0"/>
              </a:rPr>
              <a:t>civil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Avaliar </a:t>
            </a:r>
            <a:r>
              <a:rPr lang="pt-BR" sz="1700" dirty="0">
                <a:latin typeface="BlissL" panose="02000506030000020004" pitchFamily="2" charset="0"/>
              </a:rPr>
              <a:t>a conversão do RET de regime provisório para </a:t>
            </a:r>
            <a:r>
              <a:rPr lang="pt-BR" sz="1700" dirty="0" smtClean="0">
                <a:latin typeface="BlissL" panose="02000506030000020004" pitchFamily="2" charset="0"/>
              </a:rPr>
              <a:t>permanente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Reavaliar </a:t>
            </a:r>
            <a:r>
              <a:rPr lang="pt-BR" sz="1700" dirty="0">
                <a:latin typeface="BlissL" panose="02000506030000020004" pitchFamily="2" charset="0"/>
              </a:rPr>
              <a:t>o modelo de venda de imóveis na </a:t>
            </a:r>
            <a:r>
              <a:rPr lang="pt-BR" sz="1700" dirty="0" smtClean="0">
                <a:latin typeface="BlissL" panose="02000506030000020004" pitchFamily="2" charset="0"/>
              </a:rPr>
              <a:t>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Criar </a:t>
            </a:r>
            <a:r>
              <a:rPr lang="pt-BR" sz="1700" dirty="0">
                <a:latin typeface="BlissL" panose="02000506030000020004" pitchFamily="2" charset="0"/>
              </a:rPr>
              <a:t>métrica e sistemática de apuração de indicadores do mercado imobiliário.</a:t>
            </a:r>
            <a:r>
              <a:rPr lang="pt-BR" sz="1600" dirty="0"/>
              <a:t/>
            </a:r>
            <a:br>
              <a:rPr lang="pt-BR" sz="1600" dirty="0"/>
            </a:b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1ª reunião – 9 de junho - </a:t>
            </a:r>
            <a:r>
              <a:rPr lang="pt-BR" sz="1700" i="1" dirty="0" err="1">
                <a:latin typeface="BlissL" panose="02000506030000020004" pitchFamily="2" charset="0"/>
              </a:rPr>
              <a:t>funding</a:t>
            </a:r>
            <a:r>
              <a:rPr lang="pt-BR" sz="1700" dirty="0">
                <a:latin typeface="BlissL" panose="02000506030000020004" pitchFamily="2" charset="0"/>
              </a:rPr>
              <a:t> – curto e longo prazo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2ª -reunião – 23 de junho - </a:t>
            </a:r>
            <a:r>
              <a:rPr lang="pt-BR" sz="1700" dirty="0" smtClean="0">
                <a:latin typeface="BlissL" panose="02000506030000020004" pitchFamily="2" charset="0"/>
              </a:rPr>
              <a:t>desburocratização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modelo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venda </a:t>
            </a:r>
            <a:r>
              <a:rPr lang="pt-BR" sz="1700" dirty="0">
                <a:latin typeface="BlissL" panose="02000506030000020004" pitchFamily="2" charset="0"/>
              </a:rPr>
              <a:t>e demais temas afetos a melhoria do Ambiente de Negócios</a:t>
            </a:r>
            <a:r>
              <a:rPr lang="pt-BR" sz="1600" dirty="0"/>
              <a:t> 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Projeto de </a:t>
            </a:r>
            <a:r>
              <a:rPr lang="pt-BR" dirty="0" err="1" smtClean="0"/>
              <a:t>Funding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aixaDeTexto 12"/>
          <p:cNvSpPr txBox="1"/>
          <p:nvPr/>
        </p:nvSpPr>
        <p:spPr>
          <a:xfrm>
            <a:off x="323528" y="620688"/>
            <a:ext cx="79928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b="1" dirty="0">
                <a:latin typeface="BlissL" panose="02000506030000020004" pitchFamily="2" charset="0"/>
                <a:cs typeface="Arial" charset="0"/>
              </a:rPr>
              <a:t>GT com ABECIP, Caixa, BB,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Curto prazo: revisão da 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Médio prazo: IPCA ou sem indexação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Definição </a:t>
            </a:r>
            <a:r>
              <a:rPr lang="pt-BR" sz="1700" b="1" dirty="0">
                <a:latin typeface="BlissL" panose="02000506030000020004" pitchFamily="2" charset="0"/>
                <a:cs typeface="Arial" charset="0"/>
              </a:rPr>
              <a:t>de </a:t>
            </a:r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Recursos FGTS e outros – possibilidade de alavancagem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Repensar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estrutura de crédito imobiliário no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>
                <a:latin typeface="BlissL" panose="02000506030000020004" pitchFamily="2" charset="0"/>
                <a:cs typeface="Arial" charset="0"/>
              </a:rPr>
              <a:t>Fase out 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Poupança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Evento sobre </a:t>
            </a:r>
            <a:r>
              <a:rPr lang="pt-BR" sz="1700" b="1" i="1" dirty="0" err="1" smtClean="0">
                <a:latin typeface="BlissL" panose="02000506030000020004" pitchFamily="2" charset="0"/>
                <a:cs typeface="Arial" charset="0"/>
              </a:rPr>
              <a:t>Funding</a:t>
            </a:r>
            <a:endParaRPr lang="pt-BR" sz="1700" b="1" i="1" dirty="0">
              <a:latin typeface="BlissL" panose="02000506030000020004" pitchFamily="2" charset="0"/>
              <a:cs typeface="Arial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79512" y="620688"/>
            <a:ext cx="86876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Ameaça à solvência</a:t>
            </a:r>
            <a:r>
              <a:rPr lang="pt-BR" sz="1700" b="1" dirty="0">
                <a:latin typeface="BlissL" panose="02000506030000020004" pitchFamily="2" charset="0"/>
              </a:rPr>
              <a:t> do </a:t>
            </a:r>
            <a:r>
              <a:rPr lang="pt-BR" sz="1700" b="1" dirty="0" smtClean="0">
                <a:latin typeface="BlissL" panose="02000506030000020004" pitchFamily="2" charset="0"/>
              </a:rPr>
              <a:t>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Descasamento de </a:t>
            </a:r>
            <a:r>
              <a:rPr lang="pt-BR" sz="1700" i="1" dirty="0" smtClean="0">
                <a:latin typeface="BlissL" panose="02000506030000020004" pitchFamily="2" charset="0"/>
              </a:rPr>
              <a:t>duration</a:t>
            </a:r>
            <a:r>
              <a:rPr lang="pt-BR" sz="1700" dirty="0" smtClean="0">
                <a:latin typeface="BlissL" panose="02000506030000020004" pitchFamily="2" charset="0"/>
              </a:rPr>
              <a:t> e remuneração entre ativos e passivos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Ativos: incluem projetos de longo prazo e rendimentos líquidos inferiores a TR + 6%.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Passivos: nos últimos 3 anos, mesmo com pleno emprego, saques de 26-28% dos passivos. 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Descontinuidade </a:t>
            </a:r>
            <a:r>
              <a:rPr lang="pt-BR" sz="1700" b="1" dirty="0">
                <a:latin typeface="BlissL" panose="02000506030000020004" pitchFamily="2" charset="0"/>
              </a:rPr>
              <a:t>do Faixa 2 do </a:t>
            </a:r>
            <a:r>
              <a:rPr lang="pt-BR" sz="1700" b="1" dirty="0" smtClean="0">
                <a:latin typeface="BlissL" panose="02000506030000020004" pitchFamily="2" charset="0"/>
              </a:rPr>
              <a:t>MCMV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</a:t>
            </a:r>
            <a:r>
              <a:rPr lang="pt-BR" sz="1700" dirty="0" smtClean="0">
                <a:latin typeface="BlissL" panose="02000506030000020004" pitchFamily="2" charset="0"/>
              </a:rPr>
              <a:t>2 é dependente </a:t>
            </a:r>
            <a:r>
              <a:rPr lang="pt-BR" sz="1700" dirty="0">
                <a:latin typeface="BlissL" panose="02000506030000020004" pitchFamily="2" charset="0"/>
              </a:rPr>
              <a:t>de poucos recursos do </a:t>
            </a:r>
            <a:r>
              <a:rPr lang="pt-BR" sz="1700" dirty="0" smtClean="0">
                <a:latin typeface="BlissL" panose="02000506030000020004" pitchFamily="2" charset="0"/>
              </a:rPr>
              <a:t>Tesouro e solução socialmente superior.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 inviabilizaria Faixa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Impossibilidade </a:t>
            </a:r>
            <a:r>
              <a:rPr lang="pt-BR" sz="1700" dirty="0">
                <a:latin typeface="BlissL" panose="02000506030000020004" pitchFamily="2" charset="0"/>
              </a:rPr>
              <a:t>de FGTS disponibilizar subsídios, pela inexistência de acúmulo de lucro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Taxas majoradas em &gt; 3 pp, reduzindo drasticamente capacidade de financiamento das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Famílias cobertas pelo Faixa 2 (R$1600-3275) ficariam sem solução de </a:t>
            </a:r>
            <a:r>
              <a:rPr lang="pt-BR" sz="1700" dirty="0" smtClean="0">
                <a:latin typeface="BlissL" panose="02000506030000020004" pitchFamily="2" charset="0"/>
              </a:rPr>
              <a:t>moradia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Benefício </a:t>
            </a:r>
            <a:r>
              <a:rPr lang="pt-BR" sz="1700" b="1" dirty="0">
                <a:latin typeface="BlissL" panose="02000506030000020004" pitchFamily="2" charset="0"/>
              </a:rPr>
              <a:t>de  quotistas de maior poder aquisitivo em prejuízo dos de menor </a:t>
            </a:r>
            <a:r>
              <a:rPr lang="pt-BR" sz="1700" b="1" dirty="0" smtClean="0">
                <a:latin typeface="BlissL" panose="02000506030000020004" pitchFamily="2" charset="0"/>
              </a:rPr>
              <a:t>renda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FGTS representa um grande mecanismo de distribuição de renda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Concentração em &gt; poder </a:t>
            </a:r>
            <a:r>
              <a:rPr lang="pt-BR" sz="1700" dirty="0">
                <a:latin typeface="BlissL" panose="02000506030000020004" pitchFamily="2" charset="0"/>
              </a:rPr>
              <a:t>aquisitivo: 6% das contas representam 64% do passivo do fundo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91% dos subsídios são direcionados para famílias de até 4 s.m.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 reduziria rentabilidade de famílias de menor poder aquisitivo e aumentaria a das de </a:t>
            </a:r>
            <a:r>
              <a:rPr lang="pt-BR" sz="1700" dirty="0" smtClean="0">
                <a:latin typeface="BlissL" panose="02000506030000020004" pitchFamily="2" charset="0"/>
              </a:rPr>
              <a:t>maior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138315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O FGTS  - o PL 1358/2015</a:t>
            </a:r>
            <a:endParaRPr lang="pt-BR" dirty="0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1628800"/>
            <a:ext cx="8111876" cy="354968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setor: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FIPE 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10:45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11h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03916"/>
              </p:ext>
            </p:extLst>
          </p:nvPr>
        </p:nvGraphicFramePr>
        <p:xfrm>
          <a:off x="223973" y="692696"/>
          <a:ext cx="8920027" cy="5594071"/>
        </p:xfrm>
        <a:graphic>
          <a:graphicData uri="http://schemas.openxmlformats.org/drawingml/2006/table">
            <a:tbl>
              <a:tblPr/>
              <a:tblGrid>
                <a:gridCol w="1467707"/>
                <a:gridCol w="1656184"/>
                <a:gridCol w="5796136"/>
              </a:tblGrid>
              <a:tr h="2409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abril de 2015 (mas enviou dados agregados e incompletos)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Enviou até maio de 2015 (mas há inconsitências nos dados)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dados de janeiro de 2015 a abril de 2015 e dados agregados de abril de 2014 a dezembro de 2014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abril/2015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apenas dados agregados para 2014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fevereiro de 2015 até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janeiro 2015 a abril de 2015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de 2014 (mas não dos outros meses)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resposta.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Enviou apenas dados de RH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180" marR="7180" marT="71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07/05/2015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2279931"/>
            <a:ext cx="7091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 a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/2015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 dados de 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 empresas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8166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2407393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3881" y="3420894"/>
            <a:ext cx="65584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Principais resultados de fevereiro/2015: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Aumento na oferta (estoque): +5,3% (em relação a mar/14)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Queda nas vendas: -12%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VSO trimestral de 26% (31% em mar/14)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Inadimplência* em </a:t>
            </a:r>
            <a:r>
              <a:rPr lang="pt-BR" sz="20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%, menor do que os 12% de </a:t>
            </a:r>
            <a:r>
              <a:rPr lang="pt-BR" sz="20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0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</a:t>
            </a:r>
          </a:p>
        </p:txBody>
      </p:sp>
      <p:sp>
        <p:nvSpPr>
          <p:cNvPr id="9" name="Elipse 8"/>
          <p:cNvSpPr/>
          <p:nvPr/>
        </p:nvSpPr>
        <p:spPr>
          <a:xfrm>
            <a:off x="1258262" y="3548356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52371" y="5794444"/>
            <a:ext cx="7091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 considerando </a:t>
            </a:r>
            <a:r>
              <a:rPr lang="pt-BR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saldo em atraso potencial, 90 dias ou mais de </a:t>
            </a: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atraso</a:t>
            </a:r>
            <a:endParaRPr lang="pt-BR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8423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 </a:t>
            </a:r>
            <a:br>
              <a:rPr lang="pt-BR" sz="2700" dirty="0" smtClean="0"/>
            </a:br>
            <a:r>
              <a:rPr lang="pt-BR" sz="1800" b="0" dirty="0" smtClean="0"/>
              <a:t>[acumulado em 3 meses]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86798" y="6362700"/>
            <a:ext cx="308345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68.550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68.857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4.026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811531" y="918185"/>
          <a:ext cx="8081010" cy="435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31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42901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2700" dirty="0" smtClean="0"/>
              <a:t>VGV Lançado (R$ milhões)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b="0" dirty="0" smtClean="0"/>
              <a:t>[acumulado em 3 meses]</a:t>
            </a:r>
            <a:endParaRPr lang="pt-BR" sz="27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18.344,7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18.738,1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901,3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00100" y="982663"/>
          <a:ext cx="8092440" cy="4286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6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31764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2700" dirty="0" smtClean="0"/>
              <a:t>Unidades Vendidas 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b="0" dirty="0" smtClean="0"/>
              <a:t>[acumulado em 3 meses]</a:t>
            </a:r>
            <a:endParaRPr lang="pt-BR" sz="18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354623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112.326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115.857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14.083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88670" y="971526"/>
          <a:ext cx="8092440" cy="430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6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3" y="342901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2700" dirty="0" smtClean="0"/>
              <a:t>Valor das Vendas (R$ milhões)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b="0" dirty="0" smtClean="0"/>
              <a:t>[acumulado em 3 meses]</a:t>
            </a:r>
            <a:endParaRPr lang="pt-BR" sz="27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2" y="6362700"/>
            <a:ext cx="331791" cy="372208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25.472,0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26.124,3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3.152,4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77240" y="982663"/>
          <a:ext cx="8115300" cy="429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1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Unidades Entregues </a:t>
            </a:r>
            <a:br>
              <a:rPr lang="pt-BR" dirty="0" smtClean="0"/>
            </a:br>
            <a:r>
              <a:rPr lang="pt-BR" sz="1600" b="0" dirty="0" smtClean="0"/>
              <a:t>[acumulado em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últimos </a:t>
                      </a:r>
                      <a:r>
                        <a:rPr lang="pt-BR" sz="1100" u="none" strike="noStrike" dirty="0">
                          <a:effectLst/>
                        </a:rPr>
                        <a:t>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149.493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</a:t>
                      </a:r>
                      <a:r>
                        <a:rPr lang="pt-B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pt-BR" sz="1100" u="none" strike="noStrike" dirty="0" smtClean="0">
                          <a:effectLst/>
                        </a:rPr>
                        <a:t>em </a:t>
                      </a:r>
                      <a:r>
                        <a:rPr lang="pt-BR" sz="1100" u="none" strike="noStrike" dirty="0">
                          <a:effectLst/>
                        </a:rPr>
                        <a:t>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158.505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19.279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88670" y="948690"/>
          <a:ext cx="8115300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1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Total de unidades ofertadas </a:t>
            </a:r>
            <a:br>
              <a:rPr lang="pt-BR" dirty="0" smtClean="0"/>
            </a:br>
            <a:r>
              <a:rPr lang="pt-BR" sz="1600" b="0" dirty="0" smtClean="0"/>
              <a:t>[média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94.970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94.132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96.743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765810" y="960120"/>
          <a:ext cx="8126730" cy="4320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4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68344" y="463881"/>
            <a:ext cx="8006861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</a:rPr>
              <a:t>Vendas/Oferta (unidades)</a:t>
            </a:r>
            <a:r>
              <a:rPr lang="pt-BR" dirty="0" smtClean="0">
                <a:solidFill>
                  <a:prstClr val="black"/>
                </a:solidFill>
              </a:rPr>
              <a:t/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sz="1800" b="0" dirty="0" smtClean="0">
                <a:solidFill>
                  <a:prstClr val="black"/>
                </a:solidFill>
              </a:rPr>
              <a:t>[Vendas de 3 meses/Estoque médio de 3 meses]</a:t>
            </a:r>
            <a:endParaRPr lang="pt-BR" sz="1800" b="0" dirty="0">
              <a:solidFill>
                <a:prstClr val="black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30,2%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30,9%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26,5%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777240" y="1103644"/>
          <a:ext cx="8097965" cy="394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4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5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14400" y="591633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Uma empresa foi retiradas da consolidação desse indicador por não apresentar dados consistentes para todo o período da análise.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22961" y="1115367"/>
          <a:ext cx="8069580" cy="392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30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65" y="497571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dirty="0" smtClean="0"/>
              <a:t>Taxa de Inadimplência (90 dias) 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</a:t>
            </a:r>
            <a:r>
              <a:rPr lang="pt-BR" sz="1800" b="0" dirty="0"/>
              <a:t>em atraso </a:t>
            </a:r>
            <a:r>
              <a:rPr lang="pt-BR" sz="1800" b="0" dirty="0" smtClean="0"/>
              <a:t>potencial (bilhões de R$)/</a:t>
            </a:r>
            <a:r>
              <a:rPr lang="pt-BR" sz="1800" b="0" dirty="0"/>
              <a:t>Saldo </a:t>
            </a:r>
            <a:r>
              <a:rPr lang="pt-BR" sz="1800" b="0" dirty="0" smtClean="0"/>
              <a:t>credor (bilhões de R$)]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Quatro empresas foram retiradas da consolidação desse indicador por não apresentarem dados consistentes para todo o período da análise.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77241" y="1128778"/>
          <a:ext cx="8092440" cy="3934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2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Line 3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79" name="Line 4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0" name="Line 5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1" name="Line 6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2" name="Line 7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3" name="Line 8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4" name="Line 9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5" name="Line 10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86" name="Text Box 12"/>
          <p:cNvSpPr txBox="1">
            <a:spLocks noChangeArrowheads="1"/>
          </p:cNvSpPr>
          <p:nvPr/>
        </p:nvSpPr>
        <p:spPr bwMode="auto">
          <a:xfrm>
            <a:off x="1331913" y="5759450"/>
            <a:ext cx="6781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pt-BR" altLang="pt-BR" sz="1200" smtClean="0">
              <a:solidFill>
                <a:srgbClr val="000000"/>
              </a:solidFill>
              <a:cs typeface="+mn-cs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1200" b="1" smtClean="0">
                <a:solidFill>
                  <a:srgbClr val="000000"/>
                </a:solidFill>
                <a:cs typeface="+mn-cs"/>
              </a:rPr>
              <a:t>Maria Henriqueta Arantes Ferreira Alves	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1200" b="1" smtClean="0">
                <a:solidFill>
                  <a:srgbClr val="000000"/>
                </a:solidFill>
                <a:cs typeface="+mn-cs"/>
              </a:rPr>
              <a:t>JUNHO 2015</a:t>
            </a:r>
          </a:p>
          <a:p>
            <a:pPr>
              <a:spcBef>
                <a:spcPct val="50000"/>
              </a:spcBef>
              <a:buFontTx/>
              <a:buNone/>
            </a:pPr>
            <a:endParaRPr lang="pt-BR" altLang="pt-BR" sz="1200" b="1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52587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32400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8" name="CaixaDeTexto 2"/>
          <p:cNvSpPr txBox="1">
            <a:spLocks noChangeArrowheads="1"/>
          </p:cNvSpPr>
          <p:nvPr/>
        </p:nvSpPr>
        <p:spPr bwMode="auto">
          <a:xfrm>
            <a:off x="3711575" y="3833813"/>
            <a:ext cx="543242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7200" b="1" smtClean="0">
                <a:solidFill>
                  <a:srgbClr val="FF0000"/>
                </a:solidFill>
                <a:cs typeface="+mn-cs"/>
              </a:rPr>
              <a:t>POUPANÇA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000" b="1" smtClean="0">
                <a:solidFill>
                  <a:srgbClr val="FF0000"/>
                </a:solidFill>
                <a:cs typeface="+mn-cs"/>
              </a:rPr>
              <a:t>CADERNETA DE POUPANÇA</a:t>
            </a:r>
          </a:p>
        </p:txBody>
      </p:sp>
      <p:sp>
        <p:nvSpPr>
          <p:cNvPr id="152589" name="CaixaDeTexto 3"/>
          <p:cNvSpPr txBox="1">
            <a:spLocks noChangeArrowheads="1"/>
          </p:cNvSpPr>
          <p:nvPr/>
        </p:nvSpPr>
        <p:spPr bwMode="auto">
          <a:xfrm>
            <a:off x="2260600" y="1916113"/>
            <a:ext cx="51768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6600" b="1" smtClean="0">
                <a:solidFill>
                  <a:srgbClr val="000000"/>
                </a:solidFill>
                <a:cs typeface="+mn-cs"/>
              </a:rPr>
              <a:t>MUDANÇAS</a:t>
            </a:r>
          </a:p>
        </p:txBody>
      </p:sp>
    </p:spTree>
    <p:extLst>
      <p:ext uri="{BB962C8B-B14F-4D97-AF65-F5344CB8AC3E}">
        <p14:creationId xmlns:p14="http://schemas.microsoft.com/office/powerpoint/2010/main" val="9060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7013" y="90488"/>
            <a:ext cx="7437437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>
                <a:solidFill>
                  <a:srgbClr val="B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Financiamento Imobiliário SBPE – R$ Bilhões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9713" y="1522413"/>
            <a:ext cx="3759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i="1" dirty="0">
                <a:solidFill>
                  <a:srgbClr val="C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Construção e Aquisição</a:t>
            </a:r>
          </a:p>
        </p:txBody>
      </p:sp>
      <p:graphicFrame>
        <p:nvGraphicFramePr>
          <p:cNvPr id="154628" name="Gráfico 5"/>
          <p:cNvGraphicFramePr>
            <a:graphicFrameLocks/>
          </p:cNvGraphicFramePr>
          <p:nvPr/>
        </p:nvGraphicFramePr>
        <p:xfrm>
          <a:off x="1012825" y="1311275"/>
          <a:ext cx="7302500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303641" imgH="4901609" progId="Excel.Chart.8">
                  <p:embed/>
                </p:oleObj>
              </mc:Choice>
              <mc:Fallback>
                <p:oleObj r:id="rId3" imgW="7303641" imgH="490160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311275"/>
                        <a:ext cx="7302500" cy="490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lipse 6"/>
          <p:cNvSpPr/>
          <p:nvPr/>
        </p:nvSpPr>
        <p:spPr>
          <a:xfrm>
            <a:off x="7488238" y="1273175"/>
            <a:ext cx="685800" cy="622300"/>
          </a:xfrm>
          <a:prstGeom prst="ellipse">
            <a:avLst/>
          </a:prstGeom>
          <a:noFill/>
          <a:ln>
            <a:solidFill>
              <a:srgbClr val="A4003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6992938" y="941388"/>
            <a:ext cx="712787" cy="752475"/>
            <a:chOff x="6945717" y="1129268"/>
            <a:chExt cx="713227" cy="752056"/>
          </a:xfrm>
        </p:grpSpPr>
        <p:sp>
          <p:nvSpPr>
            <p:cNvPr id="8" name=" 3"/>
            <p:cNvSpPr/>
            <p:nvPr/>
          </p:nvSpPr>
          <p:spPr>
            <a:xfrm rot="1736628">
              <a:off x="7183989" y="1306969"/>
              <a:ext cx="341523" cy="574355"/>
            </a:xfrm>
            <a:prstGeom prst="swooshArrow">
              <a:avLst>
                <a:gd name="adj1" fmla="val 20172"/>
                <a:gd name="adj2" fmla="val 36082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lvl1pPr marL="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945717" y="1129268"/>
              <a:ext cx="713227" cy="3696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b="1" kern="0" dirty="0">
                  <a:solidFill>
                    <a:srgbClr val="C00000"/>
                  </a:solidFill>
                  <a:latin typeface="Calibri"/>
                  <a:ea typeface="ＭＳ Ｐゴシック" panose="020B0600070205080204" pitchFamily="34" charset="-128"/>
                  <a:cs typeface="+mn-cs"/>
                </a:rPr>
                <a:t>3,4%</a:t>
              </a: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239713" y="1895475"/>
            <a:ext cx="4368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Apesar do cenário macroeconômico pouco expansivo em 2014, os financiamentos para aquisição e construção de imóveis continuaram crescendo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6637338"/>
            <a:ext cx="1504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Fonte: </a:t>
            </a:r>
            <a:r>
              <a:rPr lang="pt-BR" sz="1200" b="1" dirty="0" err="1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Abecip</a:t>
            </a: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 e BCB</a:t>
            </a:r>
          </a:p>
        </p:txBody>
      </p:sp>
    </p:spTree>
    <p:extLst>
      <p:ext uri="{BB962C8B-B14F-4D97-AF65-F5344CB8AC3E}">
        <p14:creationId xmlns:p14="http://schemas.microsoft.com/office/powerpoint/2010/main" val="341150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835025"/>
            <a:ext cx="8101013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7013" y="90488"/>
            <a:ext cx="7437437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>
                <a:solidFill>
                  <a:srgbClr val="B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Financiamento Imobiliário SBPE e FGTS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6637338"/>
            <a:ext cx="1504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Fonte: </a:t>
            </a:r>
            <a:r>
              <a:rPr lang="pt-BR" sz="1200" b="1" dirty="0" err="1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Abecip</a:t>
            </a: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 e BCB</a:t>
            </a:r>
          </a:p>
        </p:txBody>
      </p:sp>
    </p:spTree>
    <p:extLst>
      <p:ext uri="{BB962C8B-B14F-4D97-AF65-F5344CB8AC3E}">
        <p14:creationId xmlns:p14="http://schemas.microsoft.com/office/powerpoint/2010/main" val="21419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7013" y="90488"/>
            <a:ext cx="9144000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>
                <a:solidFill>
                  <a:srgbClr val="B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Endividamento  das Famílias no Sistema Financeiro Nacional (%)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6637338"/>
            <a:ext cx="1504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Fonte: </a:t>
            </a:r>
            <a:r>
              <a:rPr lang="pt-BR" sz="1200" b="1" dirty="0" err="1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Abecip</a:t>
            </a: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aphicFrame>
        <p:nvGraphicFramePr>
          <p:cNvPr id="156676" name="Gráfico 3"/>
          <p:cNvGraphicFramePr>
            <a:graphicFrameLocks/>
          </p:cNvGraphicFramePr>
          <p:nvPr/>
        </p:nvGraphicFramePr>
        <p:xfrm>
          <a:off x="1866900" y="1941513"/>
          <a:ext cx="75057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7510923" imgH="4224894" progId="Excel.Chart.8">
                  <p:embed/>
                </p:oleObj>
              </mc:Choice>
              <mc:Fallback>
                <p:oleObj r:id="rId3" imgW="7510923" imgH="4224894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941513"/>
                        <a:ext cx="7505700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7480300" y="3038475"/>
            <a:ext cx="1295400" cy="18732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42875" y="3678238"/>
            <a:ext cx="165100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7175" y="3594100"/>
            <a:ext cx="18923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0070C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Endividamento total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2875" y="4138613"/>
            <a:ext cx="165100" cy="152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7175" y="4054475"/>
            <a:ext cx="18923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C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Endividamento sem Habitacional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2875" y="4745038"/>
            <a:ext cx="1651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7175" y="4660900"/>
            <a:ext cx="18923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9BBB59">
                    <a:lumMod val="75000"/>
                  </a:srgbClr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Endividamento Habitacional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42875" y="1231900"/>
            <a:ext cx="63690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Desde 2012, o endividamento das famílias vem crescendo exclusivamente em função do crédito habitacional</a:t>
            </a:r>
          </a:p>
        </p:txBody>
      </p:sp>
    </p:spTree>
    <p:extLst>
      <p:ext uri="{BB962C8B-B14F-4D97-AF65-F5344CB8AC3E}">
        <p14:creationId xmlns:p14="http://schemas.microsoft.com/office/powerpoint/2010/main" val="1343010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3" b="3069"/>
          <a:stretch>
            <a:fillRect/>
          </a:stretch>
        </p:blipFill>
        <p:spPr bwMode="auto">
          <a:xfrm>
            <a:off x="568325" y="692150"/>
            <a:ext cx="800735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6637338"/>
            <a:ext cx="1504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Fonte: </a:t>
            </a:r>
            <a:r>
              <a:rPr lang="pt-BR" sz="1200" b="1" dirty="0" err="1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Abecip</a:t>
            </a: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013" y="90488"/>
            <a:ext cx="7437437" cy="49212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kern="0" dirty="0">
                <a:solidFill>
                  <a:srgbClr val="B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Financiamento Imobiliário SBPE – R$ Bilhões</a:t>
            </a:r>
          </a:p>
        </p:txBody>
      </p:sp>
    </p:spTree>
    <p:extLst>
      <p:ext uri="{BB962C8B-B14F-4D97-AF65-F5344CB8AC3E}">
        <p14:creationId xmlns:p14="http://schemas.microsoft.com/office/powerpoint/2010/main" val="257206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ítulo 2"/>
          <p:cNvSpPr>
            <a:spLocks noGrp="1"/>
          </p:cNvSpPr>
          <p:nvPr>
            <p:ph type="title"/>
          </p:nvPr>
        </p:nvSpPr>
        <p:spPr>
          <a:xfrm>
            <a:off x="250825" y="28575"/>
            <a:ext cx="8713788" cy="592138"/>
          </a:xfrm>
        </p:spPr>
        <p:txBody>
          <a:bodyPr/>
          <a:lstStyle/>
          <a:p>
            <a:pPr eaLnBrk="1" hangingPunct="1"/>
            <a:r>
              <a:rPr lang="pt-BR" altLang="pt-BR" smtClean="0"/>
              <a:t>Volume Financiado – Primeiro Quadrimestre</a:t>
            </a:r>
          </a:p>
        </p:txBody>
      </p:sp>
      <p:pic>
        <p:nvPicPr>
          <p:cNvPr id="158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700213"/>
            <a:ext cx="42386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0" y="6637338"/>
            <a:ext cx="15049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Fonte: </a:t>
            </a:r>
            <a:r>
              <a:rPr lang="pt-BR" sz="1200" b="1" dirty="0" err="1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Abecip</a:t>
            </a:r>
            <a:r>
              <a:rPr lang="pt-BR" sz="1200" b="1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 e BCB</a:t>
            </a:r>
          </a:p>
        </p:txBody>
      </p:sp>
      <p:pic>
        <p:nvPicPr>
          <p:cNvPr id="158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39862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9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ítulo 1"/>
          <p:cNvSpPr>
            <a:spLocks noGrp="1"/>
          </p:cNvSpPr>
          <p:nvPr>
            <p:ph type="title"/>
          </p:nvPr>
        </p:nvSpPr>
        <p:spPr>
          <a:xfrm>
            <a:off x="250825" y="28575"/>
            <a:ext cx="8713788" cy="592138"/>
          </a:xfrm>
        </p:spPr>
        <p:txBody>
          <a:bodyPr/>
          <a:lstStyle/>
          <a:p>
            <a:pPr eaLnBrk="1" hangingPunct="1"/>
            <a:r>
              <a:rPr lang="pt-BR" altLang="pt-BR" smtClean="0"/>
              <a:t>Poupança SBPE - 2015 - Bilhões</a:t>
            </a: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05815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6659563" y="3644900"/>
            <a:ext cx="1793875" cy="57626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prstClr val="white"/>
              </a:solidFill>
            </a:endParaRPr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>
            <a:off x="7556500" y="4221163"/>
            <a:ext cx="0" cy="431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6875463" y="4652963"/>
            <a:ext cx="68103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483100" y="4237038"/>
            <a:ext cx="230346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C00000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Mesmo Saldo de outubro/2014</a:t>
            </a:r>
          </a:p>
        </p:txBody>
      </p:sp>
    </p:spTree>
    <p:extLst>
      <p:ext uri="{BB962C8B-B14F-4D97-AF65-F5344CB8AC3E}">
        <p14:creationId xmlns:p14="http://schemas.microsoft.com/office/powerpoint/2010/main" val="24089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Conteúdo 1"/>
          <p:cNvSpPr>
            <a:spLocks noGrp="1"/>
          </p:cNvSpPr>
          <p:nvPr>
            <p:ph idx="1"/>
          </p:nvPr>
        </p:nvSpPr>
        <p:spPr>
          <a:xfrm>
            <a:off x="179388" y="620713"/>
            <a:ext cx="882015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sz="2200" b="1" smtClean="0">
                <a:solidFill>
                  <a:schemeClr val="tx1"/>
                </a:solidFill>
              </a:rPr>
              <a:t>Caixa: </a:t>
            </a:r>
            <a:r>
              <a:rPr lang="pt-BR" sz="2200" smtClean="0">
                <a:solidFill>
                  <a:schemeClr val="tx1"/>
                </a:solidFill>
              </a:rPr>
              <a:t>Super</a:t>
            </a:r>
            <a:r>
              <a:rPr lang="pt-BR" sz="2200" b="1" smtClean="0">
                <a:solidFill>
                  <a:schemeClr val="tx1"/>
                </a:solidFill>
              </a:rPr>
              <a:t> </a:t>
            </a:r>
            <a:r>
              <a:rPr lang="pt-BR" sz="2200" smtClean="0">
                <a:solidFill>
                  <a:schemeClr val="tx1"/>
                </a:solidFill>
              </a:rPr>
              <a:t>aplicada. Segundo notícias, as decisões do FGTS e do SBPE permitirão operar até o final do ano nas condições atuais;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200" b="1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200" b="1" smtClean="0">
                <a:solidFill>
                  <a:schemeClr val="tx1"/>
                </a:solidFill>
              </a:rPr>
              <a:t>Santander: </a:t>
            </a:r>
            <a:r>
              <a:rPr lang="pt-BR" sz="2200" smtClean="0">
                <a:solidFill>
                  <a:schemeClr val="tx1"/>
                </a:solidFill>
              </a:rPr>
              <a:t>Super aplicado (88%). Segundo Superintendente PJ, as condições serão mais duras tanto no plano empresário  quanto  nas pessoas físicas;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200" b="1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200" b="1" smtClean="0">
                <a:solidFill>
                  <a:schemeClr val="tx1"/>
                </a:solidFill>
              </a:rPr>
              <a:t>Itaú: </a:t>
            </a:r>
            <a:r>
              <a:rPr lang="pt-BR" sz="2200" smtClean="0">
                <a:solidFill>
                  <a:schemeClr val="tx1"/>
                </a:solidFill>
              </a:rPr>
              <a:t>(35%) – Banco mais afetado pelas decisões do CMN – R$ 18 bilhões em CRI’s, grande parte de corporativos;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200" b="1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200" b="1" smtClean="0">
                <a:solidFill>
                  <a:schemeClr val="tx1"/>
                </a:solidFill>
              </a:rPr>
              <a:t>Bradesco: </a:t>
            </a:r>
            <a:r>
              <a:rPr lang="pt-BR" sz="2200" smtClean="0">
                <a:solidFill>
                  <a:schemeClr val="tx1"/>
                </a:solidFill>
              </a:rPr>
              <a:t>(44%) também afetado pelas decisões do CMN – R$ 10 bilhões em CRI’s, grande parte corporativo. Notícia no jornal “especulou” até sobre redução de taxa de juros;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200" b="1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200" b="1" smtClean="0">
                <a:solidFill>
                  <a:schemeClr val="tx1"/>
                </a:solidFill>
              </a:rPr>
              <a:t>Brasil: </a:t>
            </a:r>
            <a:r>
              <a:rPr lang="pt-BR" sz="2200" smtClean="0">
                <a:solidFill>
                  <a:schemeClr val="tx1"/>
                </a:solidFill>
              </a:rPr>
              <a:t>Não temos informações.</a:t>
            </a:r>
            <a:endParaRPr lang="pt-BR" sz="2200" b="1" smtClean="0">
              <a:solidFill>
                <a:schemeClr val="tx1"/>
              </a:solidFill>
            </a:endParaRPr>
          </a:p>
        </p:txBody>
      </p:sp>
      <p:sp>
        <p:nvSpPr>
          <p:cNvPr id="160771" name="Título 2"/>
          <p:cNvSpPr>
            <a:spLocks noGrp="1"/>
          </p:cNvSpPr>
          <p:nvPr>
            <p:ph type="title"/>
          </p:nvPr>
        </p:nvSpPr>
        <p:spPr>
          <a:xfrm>
            <a:off x="250825" y="0"/>
            <a:ext cx="8713788" cy="593725"/>
          </a:xfrm>
        </p:spPr>
        <p:txBody>
          <a:bodyPr/>
          <a:lstStyle/>
          <a:p>
            <a:pPr eaLnBrk="1" hangingPunct="1"/>
            <a:r>
              <a:rPr lang="pt-BR" altLang="pt-BR" smtClean="0"/>
              <a:t>Posição dos Principais Bancos</a:t>
            </a:r>
          </a:p>
        </p:txBody>
      </p:sp>
    </p:spTree>
    <p:extLst>
      <p:ext uri="{BB962C8B-B14F-4D97-AF65-F5344CB8AC3E}">
        <p14:creationId xmlns:p14="http://schemas.microsoft.com/office/powerpoint/2010/main" val="13742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7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16h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 16:30h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IFRS, SGA, Registros,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Discussão sobre </a:t>
            </a:r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16:30h às 17:30h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Exigibilidade, Mapa 4, Enquadramento, FGTS,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Informações </a:t>
            </a:r>
            <a:r>
              <a:rPr lang="pt-BR" sz="1700" b="1" dirty="0">
                <a:latin typeface="BlissL" panose="02000506030000020004" pitchFamily="2" charset="0"/>
              </a:rPr>
              <a:t>FIPE – apresentação de relatório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17:30h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18h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150"/>
            <a:ext cx="9036050" cy="4525963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O encaixe obrigatório (compulsório) aplicado em títulos públicos foi reduzido para 5,5%. Abre R$ 22,5 bilhões de “espaço” para financiamentos imobiliários;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Foi alterada a possibilidade de cumprimento de exigibilidade através de </a:t>
            </a:r>
            <a:r>
              <a:rPr lang="pt-BR" sz="2400" dirty="0" err="1" smtClean="0">
                <a:solidFill>
                  <a:schemeClr val="tx1"/>
                </a:solidFill>
              </a:rPr>
              <a:t>CRI’s</a:t>
            </a:r>
            <a:r>
              <a:rPr lang="pt-BR" sz="2400" dirty="0" smtClean="0">
                <a:solidFill>
                  <a:schemeClr val="tx1"/>
                </a:solidFill>
              </a:rPr>
              <a:t>. Deve abrir um “buraco” no Mapa 4, para Bradesco e Itaú principalmente;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Foram excluídos, ainda, alguns incisos do cumprimento da exigibilidade, como: FCVS, CVS, Quotas de Fundos, FAHBRE e Imóveis Retomados;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Prazo da LCI foi alterado para 90 dias para isenção de IRPF.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 smtClean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161795" name="Título 2"/>
          <p:cNvSpPr>
            <a:spLocks noGrp="1"/>
          </p:cNvSpPr>
          <p:nvPr>
            <p:ph type="title"/>
          </p:nvPr>
        </p:nvSpPr>
        <p:spPr>
          <a:xfrm>
            <a:off x="250825" y="28575"/>
            <a:ext cx="8713788" cy="592138"/>
          </a:xfrm>
        </p:spPr>
        <p:txBody>
          <a:bodyPr/>
          <a:lstStyle/>
          <a:p>
            <a:pPr eaLnBrk="1" hangingPunct="1"/>
            <a:r>
              <a:rPr lang="pt-BR" altLang="pt-BR" smtClean="0"/>
              <a:t>Decisões CMN de 28/05/2015</a:t>
            </a:r>
          </a:p>
        </p:txBody>
      </p:sp>
    </p:spTree>
    <p:extLst>
      <p:ext uri="{BB962C8B-B14F-4D97-AF65-F5344CB8AC3E}">
        <p14:creationId xmlns:p14="http://schemas.microsoft.com/office/powerpoint/2010/main" val="857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LogomarcaFGT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9" name="Line 3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0" name="Line 4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2827" name="Picture 11" descr="Variação Horizontal Final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146300"/>
            <a:ext cx="6480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8" name="Picture 11" descr="Variação Horizontal Final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43125"/>
            <a:ext cx="6480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9" name="TextBox 1"/>
          <p:cNvSpPr txBox="1">
            <a:spLocks noChangeArrowheads="1"/>
          </p:cNvSpPr>
          <p:nvPr/>
        </p:nvSpPr>
        <p:spPr bwMode="auto">
          <a:xfrm>
            <a:off x="1547813" y="4652963"/>
            <a:ext cx="64087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4800" b="1" smtClean="0">
                <a:solidFill>
                  <a:srgbClr val="008000"/>
                </a:solidFill>
                <a:cs typeface="+mn-cs"/>
              </a:rPr>
              <a:t>OU DEFENDEMOS OU PERDEMOS</a:t>
            </a:r>
          </a:p>
        </p:txBody>
      </p:sp>
      <p:sp>
        <p:nvSpPr>
          <p:cNvPr id="162830" name="TextBox 2"/>
          <p:cNvSpPr txBox="1">
            <a:spLocks noChangeArrowheads="1"/>
          </p:cNvSpPr>
          <p:nvPr/>
        </p:nvSpPr>
        <p:spPr bwMode="auto">
          <a:xfrm>
            <a:off x="-3713163" y="731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67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68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70" name="Line 7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71" name="Line 8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72" name="Line 10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73" name="Line 11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74" name="Rectangle 13"/>
          <p:cNvSpPr>
            <a:spLocks noChangeArrowheads="1"/>
          </p:cNvSpPr>
          <p:nvPr/>
        </p:nvSpPr>
        <p:spPr bwMode="auto">
          <a:xfrm>
            <a:off x="531813" y="692150"/>
            <a:ext cx="8001000" cy="617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800" b="1" smtClean="0">
                <a:solidFill>
                  <a:srgbClr val="3D7157"/>
                </a:solidFill>
                <a:latin typeface="Garamond" panose="02020404030301010803" pitchFamily="18" charset="0"/>
                <a:cs typeface="+mn-cs"/>
              </a:rPr>
              <a:t>Criação:</a:t>
            </a:r>
            <a: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> </a:t>
            </a:r>
            <a:r>
              <a:rPr lang="pt-BR" altLang="pt-BR" sz="24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t>Lei 5.107/66 - Atual Lei 8.036/90</a:t>
            </a:r>
            <a:r>
              <a:rPr lang="pt-BR" altLang="pt-BR" sz="18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t> </a:t>
            </a:r>
            <a: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/>
            </a:r>
            <a:b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</a:br>
            <a:r>
              <a:rPr lang="pt-BR" altLang="pt-BR" sz="2400" b="1" u="sng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>- 50 ANOS EM 2016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 smtClean="0">
                <a:solidFill>
                  <a:srgbClr val="3D7157"/>
                </a:solidFill>
                <a:latin typeface="Garamond" panose="02020404030301010803" pitchFamily="18" charset="0"/>
                <a:cs typeface="+mn-cs"/>
              </a:rPr>
              <a:t>Objetivo:</a:t>
            </a:r>
            <a: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> </a:t>
            </a:r>
            <a:r>
              <a:rPr lang="pt-BR" altLang="pt-BR" sz="18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t>Constituir um pecúlio para o trabalhador quando de sua aposentadoria ou por ocasião da rescisão do contrato de trabalho, em substituição à estabilidade de emprego após os 10 anos de serviço.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pt-BR" sz="2400" b="1" smtClean="0">
                <a:solidFill>
                  <a:srgbClr val="CC3300"/>
                </a:solidFill>
                <a:latin typeface="Garamond" panose="02020404030301010803" pitchFamily="18" charset="0"/>
                <a:cs typeface="+mn-cs"/>
              </a:rPr>
              <a:t>Fomentar políticas públicas por meio do financiamento de programas de </a:t>
            </a:r>
            <a:r>
              <a:rPr lang="pt-BR" altLang="pt-BR" b="1" u="sng" smtClean="0">
                <a:solidFill>
                  <a:srgbClr val="CC3300"/>
                </a:solidFill>
                <a:latin typeface="Garamond" panose="02020404030301010803" pitchFamily="18" charset="0"/>
                <a:cs typeface="+mn-cs"/>
              </a:rPr>
              <a:t>habitação popular</a:t>
            </a:r>
            <a:r>
              <a:rPr lang="pt-BR" altLang="pt-BR" sz="2400" b="1" smtClean="0">
                <a:solidFill>
                  <a:srgbClr val="CC3300"/>
                </a:solidFill>
                <a:latin typeface="Garamond" panose="02020404030301010803" pitchFamily="18" charset="0"/>
                <a:cs typeface="+mn-cs"/>
              </a:rPr>
              <a:t>, de saneamento básico e de infraestrutura urbana.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 smtClean="0">
                <a:solidFill>
                  <a:srgbClr val="3D7157"/>
                </a:solidFill>
                <a:latin typeface="Garamond" panose="02020404030301010803" pitchFamily="18" charset="0"/>
                <a:cs typeface="+mn-cs"/>
              </a:rPr>
              <a:t>Constituição:</a:t>
            </a:r>
            <a:r>
              <a:rPr lang="pt-BR" altLang="pt-BR" sz="18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t> O FGTS foi abrigado na Constituição Federal de 1988, subitem III do art.7º, sendo seus recursos formados por contribuições mensais, efetuadas pelos empregadores em nome dos empregados, no valor de 8% da sua remuneração, representando 1,067 Salários/Ano considerando 13º e 1/3 Férias. </a:t>
            </a:r>
            <a: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/>
            </a:r>
            <a:br>
              <a:rPr lang="pt-BR" altLang="pt-BR" sz="18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</a:br>
            <a:r>
              <a:rPr lang="pt-BR" altLang="pt-BR" sz="2800" b="1" smtClean="0">
                <a:solidFill>
                  <a:srgbClr val="3D7157"/>
                </a:solidFill>
                <a:latin typeface="Garamond" panose="02020404030301010803" pitchFamily="18" charset="0"/>
                <a:cs typeface="+mn-cs"/>
              </a:rPr>
              <a:t>Natureza:</a:t>
            </a:r>
            <a:r>
              <a:rPr lang="pt-BR" altLang="pt-BR" sz="2400" b="1" smtClean="0">
                <a:solidFill>
                  <a:srgbClr val="000080"/>
                </a:solidFill>
                <a:latin typeface="Garamond" panose="02020404030301010803" pitchFamily="18" charset="0"/>
                <a:cs typeface="+mn-cs"/>
              </a:rPr>
              <a:t> </a:t>
            </a:r>
            <a:r>
              <a:rPr lang="pt-BR" altLang="pt-BR" sz="2800" b="1" smtClean="0">
                <a:solidFill>
                  <a:srgbClr val="CC3300"/>
                </a:solidFill>
                <a:latin typeface="Garamond" panose="02020404030301010803" pitchFamily="18" charset="0"/>
                <a:cs typeface="+mn-cs"/>
              </a:rPr>
              <a:t>Recursos Privados sob gestão pública.</a:t>
            </a:r>
            <a:r>
              <a:rPr lang="pt-BR" altLang="pt-BR" sz="1800" b="1" smtClean="0">
                <a:solidFill>
                  <a:srgbClr val="CC3300"/>
                </a:solidFill>
                <a:latin typeface="Garamond" panose="02020404030301010803" pitchFamily="18" charset="0"/>
                <a:cs typeface="+mn-cs"/>
              </a:rPr>
              <a:t> </a:t>
            </a:r>
            <a:r>
              <a:rPr lang="pt-BR" altLang="pt-BR" sz="14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t/>
            </a:r>
            <a:br>
              <a:rPr lang="pt-BR" altLang="pt-BR" sz="1400" b="1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</a:br>
            <a:endParaRPr lang="pt-BR" altLang="pt-BR" sz="1400" b="1" smtClean="0">
              <a:solidFill>
                <a:srgbClr val="000000"/>
              </a:solidFill>
              <a:latin typeface="Garamond" panose="02020404030301010803" pitchFamily="18" charset="0"/>
              <a:cs typeface="+mn-cs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1400" b="1" u="sng" smtClean="0">
                <a:solidFill>
                  <a:srgbClr val="000000"/>
                </a:solidFill>
                <a:cs typeface="Arial" panose="020B0604020202020204" pitchFamily="34" charset="0"/>
              </a:rPr>
              <a:t>O FGTS É INSTRUMENTO DE TRANSFERENCIA DE RENDA E RIQUEZA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lang="pt-BR" altLang="pt-BR" sz="1400" b="1" smtClean="0">
              <a:solidFill>
                <a:srgbClr val="00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64875" name="Picture 14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3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5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0" y="68310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smtClean="0">
              <a:solidFill>
                <a:srgbClr val="000000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66923" name="Picture 11" descr="Variação Horizontal Final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6924" name="Group 12"/>
          <p:cNvGrpSpPr>
            <a:grpSpLocks noChangeAspect="1"/>
          </p:cNvGrpSpPr>
          <p:nvPr/>
        </p:nvGrpSpPr>
        <p:grpSpPr bwMode="auto">
          <a:xfrm>
            <a:off x="1403350" y="1916113"/>
            <a:ext cx="6107113" cy="2498725"/>
            <a:chOff x="520" y="1207"/>
            <a:chExt cx="4809" cy="1967"/>
          </a:xfrm>
        </p:grpSpPr>
        <p:sp>
          <p:nvSpPr>
            <p:cNvPr id="166995" name="Line 13"/>
            <p:cNvSpPr>
              <a:spLocks noChangeAspect="1" noChangeShapeType="1"/>
            </p:cNvSpPr>
            <p:nvPr/>
          </p:nvSpPr>
          <p:spPr bwMode="auto">
            <a:xfrm>
              <a:off x="3243" y="1888"/>
              <a:ext cx="0" cy="5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6996" name="Group 14"/>
            <p:cNvGrpSpPr>
              <a:grpSpLocks noChangeAspect="1"/>
            </p:cNvGrpSpPr>
            <p:nvPr/>
          </p:nvGrpSpPr>
          <p:grpSpPr bwMode="auto">
            <a:xfrm>
              <a:off x="2245" y="2432"/>
              <a:ext cx="1314" cy="742"/>
              <a:chOff x="2245" y="2432"/>
              <a:chExt cx="1314" cy="742"/>
            </a:xfrm>
          </p:grpSpPr>
          <p:sp>
            <p:nvSpPr>
              <p:cNvPr id="95247" name="AutoShape 15"/>
              <p:cNvSpPr>
                <a:spLocks noChangeAspect="1" noChangeArrowheads="1"/>
              </p:cNvSpPr>
              <p:nvPr/>
            </p:nvSpPr>
            <p:spPr bwMode="auto">
              <a:xfrm>
                <a:off x="2245" y="2432"/>
                <a:ext cx="1314" cy="742"/>
              </a:xfrm>
              <a:prstGeom prst="parallelogram">
                <a:avLst>
                  <a:gd name="adj" fmla="val 44272"/>
                </a:avLst>
              </a:prstGeom>
              <a:gradFill rotWithShape="1">
                <a:gsLst>
                  <a:gs pos="0">
                    <a:srgbClr val="3399FF"/>
                  </a:gs>
                  <a:gs pos="50000">
                    <a:schemeClr val="bg1"/>
                  </a:gs>
                  <a:gs pos="100000">
                    <a:srgbClr val="3399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b="1">
                    <a:solidFill>
                      <a:srgbClr val="009999"/>
                    </a:solidFill>
                    <a:latin typeface="Trebuchet MS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lang="en-US" sz="1400" b="1">
                    <a:solidFill>
                      <a:srgbClr val="000000"/>
                    </a:solidFill>
                    <a:latin typeface="Trebuchet MS" pitchFamily="34" charset="0"/>
                    <a:ea typeface="ＭＳ Ｐゴシック" panose="020B0600070205080204" pitchFamily="34" charset="-128"/>
                    <a:cs typeface="+mn-cs"/>
                  </a:rPr>
                  <a:t>Agente Operador </a:t>
                </a:r>
              </a:p>
              <a:p>
                <a:pPr algn="ctr">
                  <a:defRPr/>
                </a:pPr>
                <a:endParaRPr lang="pt-BR" sz="4000" b="1" i="1">
                  <a:solidFill>
                    <a:srgbClr val="00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pic>
            <p:nvPicPr>
              <p:cNvPr id="167007" name="Picture 16" descr="CAIXA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1" y="2744"/>
                <a:ext cx="79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6997" name="Line 17"/>
            <p:cNvSpPr>
              <a:spLocks noChangeAspect="1" noChangeShapeType="1"/>
            </p:cNvSpPr>
            <p:nvPr/>
          </p:nvSpPr>
          <p:spPr bwMode="auto">
            <a:xfrm flipH="1">
              <a:off x="3288" y="1616"/>
              <a:ext cx="1451" cy="81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250" name="Rectangle 18"/>
            <p:cNvSpPr>
              <a:spLocks noChangeAspect="1" noChangeArrowheads="1"/>
            </p:cNvSpPr>
            <p:nvPr/>
          </p:nvSpPr>
          <p:spPr bwMode="auto">
            <a:xfrm>
              <a:off x="4331" y="1207"/>
              <a:ext cx="998" cy="362"/>
            </a:xfrm>
            <a:prstGeom prst="rect">
              <a:avLst/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MCd</a:t>
              </a:r>
              <a:endParaRPr lang="pt-BR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999" name="Line 19"/>
            <p:cNvSpPr>
              <a:spLocks noChangeAspect="1" noChangeShapeType="1"/>
            </p:cNvSpPr>
            <p:nvPr/>
          </p:nvSpPr>
          <p:spPr bwMode="auto">
            <a:xfrm>
              <a:off x="3651" y="1434"/>
              <a:ext cx="68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252" name="Rectangle 20"/>
            <p:cNvSpPr>
              <a:spLocks noChangeAspect="1" noChangeArrowheads="1"/>
            </p:cNvSpPr>
            <p:nvPr/>
          </p:nvSpPr>
          <p:spPr bwMode="auto">
            <a:xfrm>
              <a:off x="520" y="1207"/>
              <a:ext cx="1045" cy="380"/>
            </a:xfrm>
            <a:prstGeom prst="rect">
              <a:avLst/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MTE </a:t>
              </a:r>
              <a:r>
                <a:rPr lang="en-US" sz="1200">
                  <a:solidFill>
                    <a:srgbClr val="00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/</a:t>
              </a:r>
            </a:p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 SIT</a:t>
              </a:r>
              <a:endParaRPr lang="pt-BR" sz="12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253" name="Rectangle 21"/>
            <p:cNvSpPr>
              <a:spLocks noChangeAspect="1" noChangeArrowheads="1"/>
            </p:cNvSpPr>
            <p:nvPr/>
          </p:nvSpPr>
          <p:spPr bwMode="auto">
            <a:xfrm>
              <a:off x="613" y="1979"/>
              <a:ext cx="1225" cy="361"/>
            </a:xfrm>
            <a:prstGeom prst="rect">
              <a:avLst/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MF /</a:t>
              </a:r>
            </a:p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Black" pitchFamily="34" charset="0"/>
                  <a:ea typeface="ＭＳ Ｐゴシック" panose="020B0600070205080204" pitchFamily="34" charset="-128"/>
                  <a:cs typeface="+mn-cs"/>
                </a:rPr>
                <a:t>PGFN</a:t>
              </a:r>
              <a:endParaRPr lang="pt-BR" sz="1600">
                <a:solidFill>
                  <a:srgbClr val="FF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002" name="Line 22"/>
            <p:cNvSpPr>
              <a:spLocks noChangeAspect="1" noChangeShapeType="1"/>
            </p:cNvSpPr>
            <p:nvPr/>
          </p:nvSpPr>
          <p:spPr bwMode="auto">
            <a:xfrm flipH="1" flipV="1">
              <a:off x="1610" y="1434"/>
              <a:ext cx="907" cy="4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003" name="Line 23"/>
            <p:cNvSpPr>
              <a:spLocks noChangeAspect="1" noChangeShapeType="1"/>
            </p:cNvSpPr>
            <p:nvPr/>
          </p:nvSpPr>
          <p:spPr bwMode="auto">
            <a:xfrm flipH="1">
              <a:off x="1247" y="1570"/>
              <a:ext cx="1225" cy="40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67004" name="AutoShape 24"/>
            <p:cNvCxnSpPr>
              <a:cxnSpLocks noChangeAspect="1" noChangeShapeType="1"/>
              <a:stCxn id="95252" idx="1"/>
              <a:endCxn id="95247" idx="5"/>
            </p:cNvCxnSpPr>
            <p:nvPr/>
          </p:nvCxnSpPr>
          <p:spPr bwMode="auto">
            <a:xfrm rot="10800000" flipH="1" flipV="1">
              <a:off x="520" y="1397"/>
              <a:ext cx="1889" cy="1406"/>
            </a:xfrm>
            <a:prstGeom prst="bentConnector3">
              <a:avLst>
                <a:gd name="adj1" fmla="val -762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005" name="AutoShape 25"/>
            <p:cNvCxnSpPr>
              <a:cxnSpLocks noChangeAspect="1" noChangeShapeType="1"/>
            </p:cNvCxnSpPr>
            <p:nvPr/>
          </p:nvCxnSpPr>
          <p:spPr bwMode="auto">
            <a:xfrm rot="16200000" flipH="1">
              <a:off x="1650" y="1924"/>
              <a:ext cx="372" cy="120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6925" name="Group 26"/>
          <p:cNvGrpSpPr>
            <a:grpSpLocks noChangeAspect="1"/>
          </p:cNvGrpSpPr>
          <p:nvPr/>
        </p:nvGrpSpPr>
        <p:grpSpPr bwMode="auto">
          <a:xfrm>
            <a:off x="971550" y="3933825"/>
            <a:ext cx="4954588" cy="1662113"/>
            <a:chOff x="113" y="2937"/>
            <a:chExt cx="3902" cy="1309"/>
          </a:xfrm>
        </p:grpSpPr>
        <p:sp>
          <p:nvSpPr>
            <p:cNvPr id="2" name="AutoShape 27"/>
            <p:cNvSpPr>
              <a:spLocks noChangeAspect="1"/>
            </p:cNvSpPr>
            <p:nvPr/>
          </p:nvSpPr>
          <p:spPr bwMode="auto">
            <a:xfrm>
              <a:off x="376" y="2937"/>
              <a:ext cx="884" cy="318"/>
            </a:xfrm>
            <a:prstGeom prst="accentCallout1">
              <a:avLst>
                <a:gd name="adj1" fmla="val 22644"/>
                <a:gd name="adj2" fmla="val 105431"/>
                <a:gd name="adj3" fmla="val 11949"/>
                <a:gd name="adj4" fmla="val 220926"/>
              </a:avLst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r">
                <a:defRPr/>
              </a:pPr>
              <a:r>
                <a:rPr lang="en-US" sz="1400">
                  <a:solidFill>
                    <a:srgbClr val="009900"/>
                  </a:solidFill>
                  <a:latin typeface="Arial Black" pitchFamily="34" charset="0"/>
                </a:rPr>
                <a:t>Auditoria Interna</a:t>
              </a:r>
            </a:p>
            <a:p>
              <a:pPr algn="r">
                <a:defRPr/>
              </a:pPr>
              <a:endParaRPr lang="pt-BR" sz="1400" b="1">
                <a:solidFill>
                  <a:srgbClr val="009900"/>
                </a:solidFill>
              </a:endParaRPr>
            </a:p>
          </p:txBody>
        </p:sp>
        <p:sp>
          <p:nvSpPr>
            <p:cNvPr id="95260" name="Rectangle 28"/>
            <p:cNvSpPr>
              <a:spLocks noChangeAspect="1" noChangeArrowheads="1"/>
            </p:cNvSpPr>
            <p:nvPr/>
          </p:nvSpPr>
          <p:spPr bwMode="auto">
            <a:xfrm>
              <a:off x="3199" y="3973"/>
              <a:ext cx="816" cy="223"/>
            </a:xfrm>
            <a:prstGeom prst="rect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36000" tIns="36000" rIns="36000" bIns="36000" anchor="ctr" anchorCtr="1"/>
            <a:lstStyle/>
            <a:p>
              <a:pPr marL="342900" indent="-342900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TCU</a:t>
              </a:r>
              <a:endParaRPr lang="pt-BR" sz="1400" b="1">
                <a:solidFill>
                  <a:srgbClr val="000000"/>
                </a:solidFill>
              </a:endParaRPr>
            </a:p>
          </p:txBody>
        </p:sp>
        <p:sp>
          <p:nvSpPr>
            <p:cNvPr id="3" name="Line 29"/>
            <p:cNvSpPr>
              <a:spLocks noChangeAspect="1" noChangeShapeType="1"/>
            </p:cNvSpPr>
            <p:nvPr/>
          </p:nvSpPr>
          <p:spPr bwMode="auto">
            <a:xfrm flipV="1">
              <a:off x="1292" y="3067"/>
              <a:ext cx="998" cy="499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1089" name="Line 30"/>
            <p:cNvSpPr>
              <a:spLocks noChangeAspect="1" noChangeShapeType="1"/>
            </p:cNvSpPr>
            <p:nvPr/>
          </p:nvSpPr>
          <p:spPr bwMode="auto">
            <a:xfrm flipH="1" flipV="1">
              <a:off x="2925" y="3203"/>
              <a:ext cx="590" cy="770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95263" name="Rectangle 31"/>
            <p:cNvSpPr>
              <a:spLocks noChangeAspect="1" noChangeArrowheads="1"/>
            </p:cNvSpPr>
            <p:nvPr/>
          </p:nvSpPr>
          <p:spPr bwMode="auto">
            <a:xfrm>
              <a:off x="113" y="3430"/>
              <a:ext cx="1201" cy="259"/>
            </a:xfrm>
            <a:prstGeom prst="rect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36000" tIns="36000" rIns="36000" bIns="36000" anchor="ctr" anchorCtr="1"/>
            <a:lstStyle/>
            <a:p>
              <a:pPr marL="342900" indent="-342900">
                <a:lnSpc>
                  <a:spcPct val="8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Auditoria</a:t>
              </a:r>
            </a:p>
            <a:p>
              <a:pPr marL="342900" indent="-342900">
                <a:lnSpc>
                  <a:spcPct val="8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Independente</a:t>
              </a:r>
              <a:endParaRPr lang="pt-BR" sz="1400" b="1">
                <a:solidFill>
                  <a:srgbClr val="000000"/>
                </a:solidFill>
              </a:endParaRPr>
            </a:p>
          </p:txBody>
        </p:sp>
        <p:sp>
          <p:nvSpPr>
            <p:cNvPr id="1091" name="Line 32"/>
            <p:cNvSpPr>
              <a:spLocks noChangeAspect="1" noChangeShapeType="1"/>
            </p:cNvSpPr>
            <p:nvPr/>
          </p:nvSpPr>
          <p:spPr bwMode="auto">
            <a:xfrm flipV="1">
              <a:off x="2517" y="3158"/>
              <a:ext cx="226" cy="815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95265" name="Rectangle 33"/>
            <p:cNvSpPr>
              <a:spLocks noChangeAspect="1" noChangeArrowheads="1"/>
            </p:cNvSpPr>
            <p:nvPr/>
          </p:nvSpPr>
          <p:spPr bwMode="auto">
            <a:xfrm>
              <a:off x="386" y="3838"/>
              <a:ext cx="1009" cy="270"/>
            </a:xfrm>
            <a:prstGeom prst="rect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36000" tIns="36000" rIns="36000" bIns="36000" anchor="ctr" anchorCtr="1"/>
            <a:lstStyle/>
            <a:p>
              <a:pPr marL="342900" indent="-342900">
                <a:lnSpc>
                  <a:spcPct val="8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BACEN</a:t>
              </a:r>
            </a:p>
            <a:p>
              <a:pPr marL="342900" indent="-342900">
                <a:lnSpc>
                  <a:spcPct val="8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ea typeface="ＭＳ Ｐゴシック" pitchFamily="34" charset="-128"/>
                  <a:cs typeface="Arial" pitchFamily="34" charset="0"/>
                </a:rPr>
                <a:t>Fiscalização</a:t>
              </a:r>
              <a:endParaRPr lang="pt-BR" sz="1400" b="1">
                <a:solidFill>
                  <a:srgbClr val="000000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093" name="Line 34"/>
            <p:cNvSpPr>
              <a:spLocks noChangeAspect="1" noChangeShapeType="1"/>
            </p:cNvSpPr>
            <p:nvPr/>
          </p:nvSpPr>
          <p:spPr bwMode="auto">
            <a:xfrm flipV="1">
              <a:off x="1383" y="3203"/>
              <a:ext cx="1134" cy="725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95267" name="Rectangle 35"/>
            <p:cNvSpPr>
              <a:spLocks noChangeAspect="1" noChangeArrowheads="1"/>
            </p:cNvSpPr>
            <p:nvPr/>
          </p:nvSpPr>
          <p:spPr bwMode="auto">
            <a:xfrm>
              <a:off x="2018" y="3973"/>
              <a:ext cx="815" cy="273"/>
            </a:xfrm>
            <a:prstGeom prst="rect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lIns="36000" tIns="36000" rIns="36000" bIns="36000" anchor="ctr" anchorCtr="1"/>
            <a:lstStyle/>
            <a:p>
              <a:pPr marL="342900" indent="-342900">
                <a:lnSpc>
                  <a:spcPct val="9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CGU</a:t>
              </a:r>
              <a:endParaRPr lang="pt-BR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6926" name="Group 36"/>
          <p:cNvGrpSpPr>
            <a:grpSpLocks noChangeAspect="1"/>
          </p:cNvGrpSpPr>
          <p:nvPr/>
        </p:nvGrpSpPr>
        <p:grpSpPr bwMode="auto">
          <a:xfrm>
            <a:off x="5292725" y="2997200"/>
            <a:ext cx="2706688" cy="1971675"/>
            <a:chOff x="3379" y="2558"/>
            <a:chExt cx="2131" cy="1552"/>
          </a:xfrm>
        </p:grpSpPr>
        <p:sp>
          <p:nvSpPr>
            <p:cNvPr id="166976" name="Line 37"/>
            <p:cNvSpPr>
              <a:spLocks noChangeAspect="1" noChangeShapeType="1"/>
            </p:cNvSpPr>
            <p:nvPr/>
          </p:nvSpPr>
          <p:spPr bwMode="auto">
            <a:xfrm flipV="1">
              <a:off x="3515" y="2659"/>
              <a:ext cx="933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977" name="Line 38"/>
            <p:cNvSpPr>
              <a:spLocks noChangeAspect="1" noChangeShapeType="1"/>
            </p:cNvSpPr>
            <p:nvPr/>
          </p:nvSpPr>
          <p:spPr bwMode="auto">
            <a:xfrm>
              <a:off x="3379" y="2931"/>
              <a:ext cx="1089" cy="4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978" name="Line 39"/>
            <p:cNvSpPr>
              <a:spLocks noChangeAspect="1" noChangeShapeType="1"/>
            </p:cNvSpPr>
            <p:nvPr/>
          </p:nvSpPr>
          <p:spPr bwMode="auto">
            <a:xfrm>
              <a:off x="3515" y="2931"/>
              <a:ext cx="998" cy="8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aphicFrame>
          <p:nvGraphicFramePr>
            <p:cNvPr id="166979" name="Object 40"/>
            <p:cNvGraphicFramePr>
              <a:graphicFrameLocks noChangeAspect="1"/>
            </p:cNvGraphicFramePr>
            <p:nvPr/>
          </p:nvGraphicFramePr>
          <p:xfrm>
            <a:off x="4512" y="3613"/>
            <a:ext cx="95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Imagem de bitmap" r:id="rId6" imgW="1714739" imgH="323981" progId="PBrush">
                    <p:embed/>
                  </p:oleObj>
                </mc:Choice>
                <mc:Fallback>
                  <p:oleObj name="Imagem de bitmap" r:id="rId6" imgW="1714739" imgH="3239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613"/>
                          <a:ext cx="95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80" name="Object 41"/>
            <p:cNvGraphicFramePr>
              <a:graphicFrameLocks noChangeAspect="1"/>
            </p:cNvGraphicFramePr>
            <p:nvPr/>
          </p:nvGraphicFramePr>
          <p:xfrm>
            <a:off x="4512" y="2884"/>
            <a:ext cx="81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Imagem de bitmap" r:id="rId8" imgW="1657581" imgH="466543" progId="PBrush">
                    <p:embed/>
                  </p:oleObj>
                </mc:Choice>
                <mc:Fallback>
                  <p:oleObj name="Imagem de bitmap" r:id="rId8" imgW="1657581" imgH="4665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884"/>
                          <a:ext cx="81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81" name="Object 42"/>
            <p:cNvGraphicFramePr>
              <a:graphicFrameLocks noChangeAspect="1"/>
            </p:cNvGraphicFramePr>
            <p:nvPr/>
          </p:nvGraphicFramePr>
          <p:xfrm>
            <a:off x="4512" y="3240"/>
            <a:ext cx="99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Imagem de bitmap" r:id="rId10" imgW="2200582" imgH="419048" progId="PBrush">
                    <p:embed/>
                  </p:oleObj>
                </mc:Choice>
                <mc:Fallback>
                  <p:oleObj name="Imagem de bitmap" r:id="rId10" imgW="2200582" imgH="419048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40"/>
                          <a:ext cx="998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82" name="Object 43"/>
            <p:cNvGraphicFramePr>
              <a:graphicFrameLocks noChangeAspect="1"/>
            </p:cNvGraphicFramePr>
            <p:nvPr/>
          </p:nvGraphicFramePr>
          <p:xfrm>
            <a:off x="4464" y="2558"/>
            <a:ext cx="8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Imagem de bitmap" r:id="rId12" imgW="1371429" imgH="304923" progId="PBrush">
                    <p:embed/>
                  </p:oleObj>
                </mc:Choice>
                <mc:Fallback>
                  <p:oleObj name="Imagem de bitmap" r:id="rId12" imgW="1371429" imgH="30492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58"/>
                          <a:ext cx="8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83" name="Line 44"/>
            <p:cNvSpPr>
              <a:spLocks noChangeAspect="1" noChangeShapeType="1"/>
            </p:cNvSpPr>
            <p:nvPr/>
          </p:nvSpPr>
          <p:spPr bwMode="auto">
            <a:xfrm>
              <a:off x="3504" y="2928"/>
              <a:ext cx="998" cy="4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984" name="Rectangle 45"/>
            <p:cNvSpPr>
              <a:spLocks noChangeAspect="1" noChangeArrowheads="1"/>
            </p:cNvSpPr>
            <p:nvPr/>
          </p:nvSpPr>
          <p:spPr bwMode="auto">
            <a:xfrm>
              <a:off x="4560" y="3883"/>
              <a:ext cx="771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200" b="1" smtClean="0">
                  <a:solidFill>
                    <a:srgbClr val="000000"/>
                  </a:solidFill>
                  <a:latin typeface="Trebuchet MS" panose="020B0603020202020204" pitchFamily="34" charset="0"/>
                  <a:cs typeface="+mn-cs"/>
                </a:rPr>
                <a:t>Outros Agentes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200" b="1" smtClean="0">
                  <a:solidFill>
                    <a:srgbClr val="000000"/>
                  </a:solidFill>
                  <a:latin typeface="Trebuchet MS" panose="020B0603020202020204" pitchFamily="34" charset="0"/>
                  <a:cs typeface="+mn-cs"/>
                </a:rPr>
                <a:t>Financeiros</a:t>
              </a:r>
              <a:endParaRPr lang="pt-BR" altLang="pt-BR" sz="1200" b="1" smtClean="0">
                <a:solidFill>
                  <a:srgbClr val="000000"/>
                </a:solidFill>
                <a:latin typeface="Trebuchet MS" panose="020B0603020202020204" pitchFamily="34" charset="0"/>
                <a:cs typeface="+mn-cs"/>
              </a:endParaRPr>
            </a:p>
          </p:txBody>
        </p:sp>
        <p:sp>
          <p:nvSpPr>
            <p:cNvPr id="166985" name="Line 46"/>
            <p:cNvSpPr>
              <a:spLocks noChangeAspect="1" noChangeShapeType="1"/>
            </p:cNvSpPr>
            <p:nvPr/>
          </p:nvSpPr>
          <p:spPr bwMode="auto">
            <a:xfrm>
              <a:off x="3515" y="2931"/>
              <a:ext cx="998" cy="113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pt-BR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5279" name="AutoShape 47"/>
          <p:cNvSpPr>
            <a:spLocks noChangeAspect="1" noChangeArrowheads="1"/>
          </p:cNvSpPr>
          <p:nvPr/>
        </p:nvSpPr>
        <p:spPr bwMode="auto">
          <a:xfrm>
            <a:off x="3768725" y="2139950"/>
            <a:ext cx="1611313" cy="1035050"/>
          </a:xfrm>
          <a:prstGeom prst="diamond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GAP</a:t>
            </a:r>
            <a:endParaRPr lang="pt-BR" sz="1400" dirty="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280" name="AutoShape 48"/>
          <p:cNvSpPr>
            <a:spLocks noChangeAspect="1" noChangeArrowheads="1"/>
          </p:cNvSpPr>
          <p:nvPr/>
        </p:nvSpPr>
        <p:spPr bwMode="auto">
          <a:xfrm>
            <a:off x="3851275" y="1830388"/>
            <a:ext cx="1785938" cy="1093787"/>
          </a:xfrm>
          <a:prstGeom prst="diamond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Conselho</a:t>
            </a:r>
          </a:p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 Curador</a:t>
            </a:r>
          </a:p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 do FGTS</a:t>
            </a:r>
            <a:endParaRPr lang="pt-BR" sz="140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281" name="AutoShape 49"/>
          <p:cNvSpPr>
            <a:spLocks noChangeAspect="1" noChangeArrowheads="1"/>
          </p:cNvSpPr>
          <p:nvPr/>
        </p:nvSpPr>
        <p:spPr bwMode="auto">
          <a:xfrm>
            <a:off x="4427538" y="1254125"/>
            <a:ext cx="1844675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CMN</a:t>
            </a:r>
            <a:endParaRPr lang="pt-BR" sz="140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30" name="Line 50"/>
          <p:cNvSpPr>
            <a:spLocks noChangeAspect="1" noChangeShapeType="1"/>
          </p:cNvSpPr>
          <p:nvPr/>
        </p:nvSpPr>
        <p:spPr bwMode="auto">
          <a:xfrm flipH="1">
            <a:off x="4946650" y="1657350"/>
            <a:ext cx="460375" cy="287338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31" name="Line 51"/>
          <p:cNvSpPr>
            <a:spLocks noChangeAspect="1" noChangeShapeType="1"/>
          </p:cNvSpPr>
          <p:nvPr/>
        </p:nvSpPr>
        <p:spPr bwMode="auto">
          <a:xfrm>
            <a:off x="5407025" y="1657350"/>
            <a:ext cx="865188" cy="5191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284" name="AutoShape 52"/>
          <p:cNvSpPr>
            <a:spLocks noChangeArrowheads="1"/>
          </p:cNvSpPr>
          <p:nvPr/>
        </p:nvSpPr>
        <p:spPr bwMode="auto">
          <a:xfrm>
            <a:off x="2555875" y="5805488"/>
            <a:ext cx="762000" cy="649287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433600"/>
              </a:gs>
              <a:gs pos="50000">
                <a:srgbClr val="FFCC00"/>
              </a:gs>
              <a:gs pos="100000">
                <a:srgbClr val="433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333399"/>
                </a:solidFill>
                <a:latin typeface="Arial Black" panose="020B0A04020102020204" pitchFamily="34" charset="0"/>
                <a:cs typeface="+mn-cs"/>
              </a:rPr>
              <a:t>CRI</a:t>
            </a:r>
            <a:endParaRPr lang="pt-BR" altLang="pt-BR" sz="1800" smtClean="0">
              <a:solidFill>
                <a:srgbClr val="333399"/>
              </a:solidFill>
              <a:latin typeface="Arial Black" panose="020B0A04020102020204" pitchFamily="34" charset="0"/>
              <a:cs typeface="+mn-cs"/>
            </a:endParaRPr>
          </a:p>
        </p:txBody>
      </p:sp>
      <p:sp>
        <p:nvSpPr>
          <p:cNvPr id="95285" name="AutoShape 53"/>
          <p:cNvSpPr>
            <a:spLocks noChangeArrowheads="1"/>
          </p:cNvSpPr>
          <p:nvPr/>
        </p:nvSpPr>
        <p:spPr bwMode="auto">
          <a:xfrm>
            <a:off x="3851275" y="5734050"/>
            <a:ext cx="2808288" cy="64928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433600"/>
              </a:gs>
              <a:gs pos="50000">
                <a:srgbClr val="FFCC00"/>
              </a:gs>
              <a:gs pos="100000">
                <a:srgbClr val="433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333399"/>
                </a:solidFill>
                <a:latin typeface="Arial Black" panose="020B0A04020102020204" pitchFamily="34" charset="0"/>
                <a:cs typeface="+mn-cs"/>
              </a:rPr>
              <a:t>FI / FGTS</a:t>
            </a:r>
            <a:endParaRPr lang="pt-BR" altLang="pt-BR" sz="1800" smtClean="0">
              <a:solidFill>
                <a:srgbClr val="333399"/>
              </a:solidFill>
              <a:latin typeface="Arial Black" panose="020B0A04020102020204" pitchFamily="34" charset="0"/>
              <a:cs typeface="+mn-cs"/>
            </a:endParaRPr>
          </a:p>
        </p:txBody>
      </p:sp>
      <p:sp>
        <p:nvSpPr>
          <p:cNvPr id="166934" name="Line 55"/>
          <p:cNvSpPr>
            <a:spLocks noChangeShapeType="1"/>
          </p:cNvSpPr>
          <p:nvPr/>
        </p:nvSpPr>
        <p:spPr bwMode="auto">
          <a:xfrm>
            <a:off x="4572000" y="4437063"/>
            <a:ext cx="0" cy="1439862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35" name="Line 56"/>
          <p:cNvSpPr>
            <a:spLocks noChangeShapeType="1"/>
          </p:cNvSpPr>
          <p:nvPr/>
        </p:nvSpPr>
        <p:spPr bwMode="auto">
          <a:xfrm flipH="1">
            <a:off x="2360613" y="4337050"/>
            <a:ext cx="1350962" cy="14684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36" name="Text Box 58"/>
          <p:cNvSpPr txBox="1">
            <a:spLocks noChangeArrowheads="1"/>
          </p:cNvSpPr>
          <p:nvPr/>
        </p:nvSpPr>
        <p:spPr bwMode="auto">
          <a:xfrm>
            <a:off x="447675" y="6351588"/>
            <a:ext cx="1439863" cy="333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 smtClean="0">
                <a:solidFill>
                  <a:srgbClr val="000000"/>
                </a:solidFill>
                <a:cs typeface="+mn-cs"/>
              </a:rPr>
              <a:t>Securitização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04025" y="5949950"/>
            <a:ext cx="749300" cy="908050"/>
            <a:chOff x="2354" y="3748"/>
            <a:chExt cx="499" cy="522"/>
          </a:xfrm>
        </p:grpSpPr>
        <p:pic>
          <p:nvPicPr>
            <p:cNvPr id="166974" name="Picture 60" descr="j0312078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" y="3748"/>
              <a:ext cx="317" cy="408"/>
            </a:xfrm>
            <a:prstGeom prst="rect">
              <a:avLst/>
            </a:prstGeom>
            <a:noFill/>
            <a:ln w="50800" cmpd="thinThick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975" name="Text Box 61"/>
            <p:cNvSpPr txBox="1">
              <a:spLocks noChangeArrowheads="1"/>
            </p:cNvSpPr>
            <p:nvPr/>
          </p:nvSpPr>
          <p:spPr bwMode="auto">
            <a:xfrm>
              <a:off x="2354" y="4156"/>
              <a:ext cx="49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pt-BR" sz="700" smtClean="0">
                  <a:solidFill>
                    <a:srgbClr val="333399"/>
                  </a:solidFill>
                  <a:cs typeface="+mn-cs"/>
                </a:rPr>
                <a:t>Saneamento</a:t>
              </a:r>
              <a:endParaRPr lang="pt-BR" altLang="pt-BR" sz="700" smtClean="0">
                <a:solidFill>
                  <a:srgbClr val="333399"/>
                </a:solidFill>
                <a:cs typeface="+mn-cs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596188" y="5870575"/>
            <a:ext cx="596900" cy="987425"/>
            <a:chOff x="2835" y="3702"/>
            <a:chExt cx="433" cy="578"/>
          </a:xfrm>
        </p:grpSpPr>
        <p:pic>
          <p:nvPicPr>
            <p:cNvPr id="166972" name="Picture 63" descr="Autoestrad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3702"/>
              <a:ext cx="416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73" name="Text Box 64"/>
            <p:cNvSpPr txBox="1">
              <a:spLocks noChangeArrowheads="1"/>
            </p:cNvSpPr>
            <p:nvPr/>
          </p:nvSpPr>
          <p:spPr bwMode="auto">
            <a:xfrm>
              <a:off x="2867" y="4164"/>
              <a:ext cx="4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700" smtClean="0">
                  <a:solidFill>
                    <a:srgbClr val="333399"/>
                  </a:solidFill>
                  <a:cs typeface="+mn-cs"/>
                </a:rPr>
                <a:t>Rodovias</a:t>
              </a:r>
              <a:endParaRPr lang="pt-BR" altLang="pt-BR" sz="700" smtClean="0">
                <a:solidFill>
                  <a:srgbClr val="333399"/>
                </a:solidFill>
                <a:cs typeface="+mn-cs"/>
              </a:endParaRP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8316913" y="5876925"/>
            <a:ext cx="649287" cy="981075"/>
            <a:chOff x="3379" y="3702"/>
            <a:chExt cx="453" cy="539"/>
          </a:xfrm>
        </p:grpSpPr>
        <p:pic>
          <p:nvPicPr>
            <p:cNvPr id="166970" name="Picture 66" descr="j0343639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" y="3702"/>
              <a:ext cx="37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71" name="Text Box 67"/>
            <p:cNvSpPr txBox="1">
              <a:spLocks noChangeArrowheads="1"/>
            </p:cNvSpPr>
            <p:nvPr/>
          </p:nvSpPr>
          <p:spPr bwMode="auto">
            <a:xfrm>
              <a:off x="3379" y="4132"/>
              <a:ext cx="453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pt-BR" sz="700" smtClean="0">
                  <a:solidFill>
                    <a:srgbClr val="333399"/>
                  </a:solidFill>
                  <a:cs typeface="+mn-cs"/>
                </a:rPr>
                <a:t>Ferrovias</a:t>
              </a:r>
              <a:endParaRPr lang="pt-BR" altLang="pt-BR" sz="700" smtClean="0">
                <a:solidFill>
                  <a:srgbClr val="333399"/>
                </a:solidFill>
                <a:cs typeface="+mn-cs"/>
              </a:endParaRP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8388350" y="4941888"/>
            <a:ext cx="576263" cy="942975"/>
            <a:chOff x="4002" y="3748"/>
            <a:chExt cx="363" cy="535"/>
          </a:xfrm>
        </p:grpSpPr>
        <p:pic>
          <p:nvPicPr>
            <p:cNvPr id="166968" name="Picture 69" descr="CAIS-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3748"/>
              <a:ext cx="318" cy="418"/>
            </a:xfrm>
            <a:prstGeom prst="rect">
              <a:avLst/>
            </a:prstGeom>
            <a:noFill/>
            <a:ln w="57150" cmpd="thinThick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969" name="Text Box 70"/>
            <p:cNvSpPr txBox="1">
              <a:spLocks noChangeArrowheads="1"/>
            </p:cNvSpPr>
            <p:nvPr/>
          </p:nvSpPr>
          <p:spPr bwMode="auto">
            <a:xfrm>
              <a:off x="4002" y="4170"/>
              <a:ext cx="363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pt-BR" sz="700" smtClean="0">
                  <a:solidFill>
                    <a:srgbClr val="333399"/>
                  </a:solidFill>
                  <a:cs typeface="+mn-cs"/>
                </a:rPr>
                <a:t>Portos</a:t>
              </a:r>
              <a:endParaRPr lang="pt-BR" altLang="pt-BR" sz="700" smtClean="0">
                <a:solidFill>
                  <a:srgbClr val="333399"/>
                </a:solidFill>
                <a:cs typeface="+mn-cs"/>
              </a:endParaRP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7667625" y="4941888"/>
            <a:ext cx="646113" cy="935037"/>
            <a:chOff x="4259" y="3748"/>
            <a:chExt cx="408" cy="505"/>
          </a:xfrm>
        </p:grpSpPr>
        <p:graphicFrame>
          <p:nvGraphicFramePr>
            <p:cNvPr id="166966" name="Object 72"/>
            <p:cNvGraphicFramePr>
              <a:graphicFrameLocks noChangeAspect="1"/>
            </p:cNvGraphicFramePr>
            <p:nvPr/>
          </p:nvGraphicFramePr>
          <p:xfrm>
            <a:off x="4286" y="3748"/>
            <a:ext cx="33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Figura" r:id="rId18" imgW="1979676" imgH="1450848" progId="Word.Picture.8">
                    <p:embed/>
                  </p:oleObj>
                </mc:Choice>
                <mc:Fallback>
                  <p:oleObj name="Figura" r:id="rId18" imgW="1979676" imgH="1450848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748"/>
                          <a:ext cx="330" cy="408"/>
                        </a:xfrm>
                        <a:prstGeom prst="rect">
                          <a:avLst/>
                        </a:prstGeom>
                        <a:noFill/>
                        <a:ln w="38100" cmpd="dbl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7" name="Text Box 73"/>
            <p:cNvSpPr txBox="1">
              <a:spLocks noChangeArrowheads="1"/>
            </p:cNvSpPr>
            <p:nvPr/>
          </p:nvSpPr>
          <p:spPr bwMode="auto">
            <a:xfrm>
              <a:off x="4259" y="4146"/>
              <a:ext cx="40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pt-BR" sz="700" smtClean="0">
                  <a:solidFill>
                    <a:srgbClr val="333399"/>
                  </a:solidFill>
                  <a:cs typeface="+mn-cs"/>
                </a:rPr>
                <a:t>Energia</a:t>
              </a:r>
              <a:endParaRPr lang="pt-BR" altLang="pt-BR" sz="700" smtClean="0">
                <a:solidFill>
                  <a:srgbClr val="333399"/>
                </a:solidFill>
                <a:cs typeface="+mn-cs"/>
              </a:endParaRPr>
            </a:p>
          </p:txBody>
        </p:sp>
      </p:grpSp>
      <p:sp>
        <p:nvSpPr>
          <p:cNvPr id="166942" name="Line 74"/>
          <p:cNvSpPr>
            <a:spLocks noChangeShapeType="1"/>
          </p:cNvSpPr>
          <p:nvPr/>
        </p:nvSpPr>
        <p:spPr bwMode="auto">
          <a:xfrm flipV="1">
            <a:off x="6372225" y="5300663"/>
            <a:ext cx="1295400" cy="576262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43" name="Line 75"/>
          <p:cNvSpPr>
            <a:spLocks noChangeShapeType="1"/>
          </p:cNvSpPr>
          <p:nvPr/>
        </p:nvSpPr>
        <p:spPr bwMode="auto">
          <a:xfrm>
            <a:off x="6443663" y="6092825"/>
            <a:ext cx="431800" cy="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44" name="Line 76"/>
          <p:cNvSpPr>
            <a:spLocks noChangeShapeType="1"/>
          </p:cNvSpPr>
          <p:nvPr/>
        </p:nvSpPr>
        <p:spPr bwMode="auto">
          <a:xfrm>
            <a:off x="6659563" y="5876925"/>
            <a:ext cx="1944687" cy="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309" name="Text Box 77"/>
          <p:cNvSpPr txBox="1">
            <a:spLocks noChangeArrowheads="1"/>
          </p:cNvSpPr>
          <p:nvPr/>
        </p:nvSpPr>
        <p:spPr bwMode="auto">
          <a:xfrm>
            <a:off x="3708400" y="6434138"/>
            <a:ext cx="38893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</a:pPr>
            <a:r>
              <a:rPr lang="en-US" altLang="pt-BR" sz="1400" b="1" i="1" smtClean="0">
                <a:solidFill>
                  <a:srgbClr val="000066"/>
                </a:solidFill>
                <a:cs typeface="+mn-cs"/>
              </a:rPr>
              <a:t>Aquisição de Ativos </a:t>
            </a:r>
          </a:p>
          <a:p>
            <a:pPr>
              <a:lnSpc>
                <a:spcPct val="75000"/>
              </a:lnSpc>
              <a:spcBef>
                <a:spcPct val="5000"/>
              </a:spcBef>
              <a:buFontTx/>
              <a:buNone/>
            </a:pPr>
            <a:r>
              <a:rPr lang="en-US" altLang="pt-BR" sz="1400" b="1" i="1" smtClean="0">
                <a:solidFill>
                  <a:srgbClr val="000066"/>
                </a:solidFill>
                <a:cs typeface="+mn-cs"/>
              </a:rPr>
              <a:t>(novos empreendimentos)</a:t>
            </a:r>
            <a:endParaRPr lang="pt-BR" altLang="pt-BR" sz="1400" b="1" i="1" smtClean="0">
              <a:solidFill>
                <a:srgbClr val="000066"/>
              </a:solidFill>
              <a:cs typeface="+mn-cs"/>
            </a:endParaRPr>
          </a:p>
        </p:txBody>
      </p:sp>
      <p:sp>
        <p:nvSpPr>
          <p:cNvPr id="166946" name="Line 78"/>
          <p:cNvSpPr>
            <a:spLocks noChangeShapeType="1"/>
          </p:cNvSpPr>
          <p:nvPr/>
        </p:nvSpPr>
        <p:spPr bwMode="auto">
          <a:xfrm>
            <a:off x="5219700" y="2636838"/>
            <a:ext cx="230505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47" name="Text Box 79"/>
          <p:cNvSpPr txBox="1">
            <a:spLocks noChangeArrowheads="1"/>
          </p:cNvSpPr>
          <p:nvPr/>
        </p:nvSpPr>
        <p:spPr bwMode="auto">
          <a:xfrm>
            <a:off x="7740650" y="2420938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6948" name="Text Box 81"/>
          <p:cNvSpPr txBox="1">
            <a:spLocks noChangeArrowheads="1"/>
          </p:cNvSpPr>
          <p:nvPr/>
        </p:nvSpPr>
        <p:spPr bwMode="auto">
          <a:xfrm>
            <a:off x="7524750" y="1484313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5314" name="AutoShape 82"/>
          <p:cNvSpPr>
            <a:spLocks noChangeAspect="1" noChangeArrowheads="1"/>
          </p:cNvSpPr>
          <p:nvPr/>
        </p:nvSpPr>
        <p:spPr bwMode="auto">
          <a:xfrm>
            <a:off x="7524750" y="2420938"/>
            <a:ext cx="1368425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Comitê de </a:t>
            </a:r>
          </a:p>
          <a:p>
            <a:pPr algn="ctr">
              <a:defRPr/>
            </a:pPr>
            <a:r>
              <a:rPr lang="en-US" sz="1400">
                <a:solidFill>
                  <a:srgbClr val="000000"/>
                </a:solidFill>
                <a:latin typeface="Arial Black" pitchFamily="34" charset="0"/>
                <a:ea typeface="ＭＳ Ｐゴシック" panose="020B0600070205080204" pitchFamily="34" charset="-128"/>
                <a:cs typeface="+mn-cs"/>
              </a:rPr>
              <a:t>Investimento</a:t>
            </a:r>
            <a:endParaRPr lang="pt-BR" sz="140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50" name="Line 83"/>
          <p:cNvSpPr>
            <a:spLocks noChangeShapeType="1"/>
          </p:cNvSpPr>
          <p:nvPr/>
        </p:nvSpPr>
        <p:spPr bwMode="auto">
          <a:xfrm>
            <a:off x="8388350" y="2852738"/>
            <a:ext cx="0" cy="180022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51" name="Line 84"/>
          <p:cNvSpPr>
            <a:spLocks noChangeShapeType="1"/>
          </p:cNvSpPr>
          <p:nvPr/>
        </p:nvSpPr>
        <p:spPr bwMode="auto">
          <a:xfrm flipH="1">
            <a:off x="5940425" y="4581525"/>
            <a:ext cx="2447925" cy="1223963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6952" name="Conector de seta reta 84"/>
          <p:cNvCxnSpPr>
            <a:cxnSpLocks noChangeShapeType="1"/>
            <a:stCxn id="1091" idx="0"/>
          </p:cNvCxnSpPr>
          <p:nvPr/>
        </p:nvCxnSpPr>
        <p:spPr bwMode="auto">
          <a:xfrm flipV="1">
            <a:off x="4024313" y="2214563"/>
            <a:ext cx="2833687" cy="303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953" name="Conector de seta reta 86"/>
          <p:cNvCxnSpPr>
            <a:cxnSpLocks noChangeShapeType="1"/>
            <a:stCxn id="1091" idx="0"/>
          </p:cNvCxnSpPr>
          <p:nvPr/>
        </p:nvCxnSpPr>
        <p:spPr bwMode="auto">
          <a:xfrm>
            <a:off x="4024313" y="5249863"/>
            <a:ext cx="962025" cy="808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Conector de seta reta 88"/>
          <p:cNvCxnSpPr/>
          <p:nvPr/>
        </p:nvCxnSpPr>
        <p:spPr bwMode="auto">
          <a:xfrm flipV="1">
            <a:off x="3708400" y="2720975"/>
            <a:ext cx="803275" cy="2579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1" name="Text Box 87"/>
          <p:cNvSpPr txBox="1">
            <a:spLocks noChangeArrowheads="1"/>
          </p:cNvSpPr>
          <p:nvPr/>
        </p:nvSpPr>
        <p:spPr bwMode="auto">
          <a:xfrm>
            <a:off x="228600" y="6858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dirty="0">
                <a:solidFill>
                  <a:srgbClr val="FF0000"/>
                </a:solidFill>
                <a:ea typeface="ＭＳ Ｐゴシック" charset="0"/>
              </a:rPr>
              <a:t>SISTEMA DE GESTÃO COMPLEXA</a:t>
            </a:r>
          </a:p>
        </p:txBody>
      </p:sp>
      <p:cxnSp>
        <p:nvCxnSpPr>
          <p:cNvPr id="166956" name="Conector de seta reta 12"/>
          <p:cNvCxnSpPr>
            <a:cxnSpLocks noChangeShapeType="1"/>
          </p:cNvCxnSpPr>
          <p:nvPr/>
        </p:nvCxnSpPr>
        <p:spPr bwMode="auto">
          <a:xfrm flipV="1">
            <a:off x="5291138" y="2262188"/>
            <a:ext cx="1152525" cy="298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957" name="Conector de seta reta 14"/>
          <p:cNvCxnSpPr>
            <a:cxnSpLocks noChangeShapeType="1"/>
          </p:cNvCxnSpPr>
          <p:nvPr/>
        </p:nvCxnSpPr>
        <p:spPr bwMode="auto">
          <a:xfrm flipH="1" flipV="1">
            <a:off x="4860925" y="2657475"/>
            <a:ext cx="430213" cy="2592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AutoShape 52"/>
          <p:cNvSpPr>
            <a:spLocks noChangeArrowheads="1"/>
          </p:cNvSpPr>
          <p:nvPr/>
        </p:nvSpPr>
        <p:spPr bwMode="auto">
          <a:xfrm>
            <a:off x="1676400" y="5561013"/>
            <a:ext cx="762000" cy="6477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433600"/>
              </a:gs>
              <a:gs pos="50000">
                <a:srgbClr val="FFCC00"/>
              </a:gs>
              <a:gs pos="100000">
                <a:srgbClr val="433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333399"/>
                </a:solidFill>
                <a:latin typeface="Arial Black" panose="020B0A04020102020204" pitchFamily="34" charset="0"/>
                <a:cs typeface="+mn-cs"/>
              </a:rPr>
              <a:t>CA</a:t>
            </a:r>
            <a:endParaRPr lang="pt-BR" altLang="pt-BR" sz="1800" smtClean="0">
              <a:solidFill>
                <a:srgbClr val="333399"/>
              </a:solidFill>
              <a:latin typeface="Arial Black" panose="020B0A04020102020204" pitchFamily="34" charset="0"/>
              <a:cs typeface="+mn-cs"/>
            </a:endParaRPr>
          </a:p>
        </p:txBody>
      </p:sp>
      <p:cxnSp>
        <p:nvCxnSpPr>
          <p:cNvPr id="166959" name="Conector de seta reta 16"/>
          <p:cNvCxnSpPr>
            <a:cxnSpLocks noChangeShapeType="1"/>
            <a:stCxn id="166936" idx="3"/>
          </p:cNvCxnSpPr>
          <p:nvPr/>
        </p:nvCxnSpPr>
        <p:spPr bwMode="auto">
          <a:xfrm flipV="1">
            <a:off x="1887538" y="6351588"/>
            <a:ext cx="668337" cy="166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960" name="Line 56"/>
          <p:cNvSpPr>
            <a:spLocks noChangeShapeType="1"/>
          </p:cNvSpPr>
          <p:nvPr/>
        </p:nvSpPr>
        <p:spPr bwMode="auto">
          <a:xfrm flipH="1">
            <a:off x="2995613" y="4414838"/>
            <a:ext cx="1152525" cy="16144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277813" y="5595938"/>
            <a:ext cx="1054100" cy="461962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sz="1400">
              <a:solidFill>
                <a:srgbClr val="000000"/>
              </a:solidFill>
              <a:latin typeface="Arial Black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62" name="CaixaDeTexto 19"/>
          <p:cNvSpPr txBox="1">
            <a:spLocks noChangeArrowheads="1"/>
          </p:cNvSpPr>
          <p:nvPr/>
        </p:nvSpPr>
        <p:spPr bwMode="auto">
          <a:xfrm>
            <a:off x="344488" y="5653088"/>
            <a:ext cx="1065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smtClean="0">
                <a:solidFill>
                  <a:srgbClr val="000000"/>
                </a:solidFill>
                <a:cs typeface="+mn-cs"/>
              </a:rPr>
              <a:t>AP SFH</a:t>
            </a:r>
          </a:p>
        </p:txBody>
      </p:sp>
      <p:cxnSp>
        <p:nvCxnSpPr>
          <p:cNvPr id="166963" name="Conector de seta reta 21"/>
          <p:cNvCxnSpPr>
            <a:cxnSpLocks noChangeShapeType="1"/>
          </p:cNvCxnSpPr>
          <p:nvPr/>
        </p:nvCxnSpPr>
        <p:spPr bwMode="auto">
          <a:xfrm flipV="1">
            <a:off x="1304925" y="4271963"/>
            <a:ext cx="2463800" cy="1462087"/>
          </a:xfrm>
          <a:prstGeom prst="straightConnector1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strela de 5 pontas 22"/>
          <p:cNvSpPr/>
          <p:nvPr/>
        </p:nvSpPr>
        <p:spPr bwMode="auto">
          <a:xfrm>
            <a:off x="1454150" y="5494338"/>
            <a:ext cx="357188" cy="376237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6" name="Estrela de 5 pontas 105"/>
          <p:cNvSpPr/>
          <p:nvPr/>
        </p:nvSpPr>
        <p:spPr bwMode="auto">
          <a:xfrm>
            <a:off x="300038" y="5310188"/>
            <a:ext cx="357187" cy="376237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4" grpId="0" animBg="1" autoUpdateAnimBg="0"/>
      <p:bldP spid="95285" grpId="0" animBg="1" autoUpdateAnimBg="0"/>
      <p:bldP spid="95309" grpId="0" autoUpdateAnimBg="0"/>
      <p:bldP spid="9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1026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3" name="Line 1027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4" name="Line 102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5" name="Line 1029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6" name="Line 1030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7" name="Line 1031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8" name="Line 1033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9" name="Line 1034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8970" name="Picture 1037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81000" y="8382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>
                <a:solidFill>
                  <a:srgbClr val="33339A"/>
                </a:solidFill>
                <a:ea typeface="ＭＳ Ｐゴシック" charset="0"/>
              </a:rPr>
              <a:t>			</a:t>
            </a:r>
            <a:endParaRPr lang="pt-BR" b="1">
              <a:solidFill>
                <a:srgbClr val="FF0000"/>
              </a:solidFill>
              <a:ea typeface="ＭＳ Ｐゴシック" charset="0"/>
            </a:endParaRP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9906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0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6" name="Line 9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7" name="Line 10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8" name="Text Box 11"/>
          <p:cNvSpPr txBox="1">
            <a:spLocks noChangeArrowheads="1"/>
          </p:cNvSpPr>
          <p:nvPr/>
        </p:nvSpPr>
        <p:spPr bwMode="auto">
          <a:xfrm>
            <a:off x="457200" y="10001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71019" name="Picture 12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762000"/>
            <a:ext cx="8686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3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73067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8610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07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08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75115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6" name="CaixaDeTexto 22"/>
          <p:cNvSpPr txBox="1">
            <a:spLocks noChangeArrowheads="1"/>
          </p:cNvSpPr>
          <p:nvPr/>
        </p:nvSpPr>
        <p:spPr bwMode="auto">
          <a:xfrm>
            <a:off x="5143500" y="2143125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944563"/>
            <a:ext cx="86868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5118" name="CaixaDeTexto 2"/>
          <p:cNvSpPr txBox="1">
            <a:spLocks noChangeArrowheads="1"/>
          </p:cNvSpPr>
          <p:nvPr/>
        </p:nvSpPr>
        <p:spPr bwMode="auto">
          <a:xfrm>
            <a:off x="846138" y="5881688"/>
            <a:ext cx="7434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smtClean="0">
                <a:solidFill>
                  <a:srgbClr val="000000"/>
                </a:solidFill>
                <a:cs typeface="+mn-cs"/>
              </a:rPr>
              <a:t>De janeiro a maio de 2015 os saques cresceram 14 % e a arrecadação bruta  9% em relação ao mesmo período de 2014. </a:t>
            </a:r>
          </a:p>
        </p:txBody>
      </p:sp>
    </p:spTree>
    <p:extLst>
      <p:ext uri="{BB962C8B-B14F-4D97-AF65-F5344CB8AC3E}">
        <p14:creationId xmlns:p14="http://schemas.microsoft.com/office/powerpoint/2010/main" val="27236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55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77163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4" name="CaixaDeTexto 22"/>
          <p:cNvSpPr txBox="1">
            <a:spLocks noChangeArrowheads="1"/>
          </p:cNvSpPr>
          <p:nvPr/>
        </p:nvSpPr>
        <p:spPr bwMode="auto">
          <a:xfrm>
            <a:off x="5143500" y="2143125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7166" name="Retângulo 1"/>
          <p:cNvSpPr>
            <a:spLocks noChangeArrowheads="1"/>
          </p:cNvSpPr>
          <p:nvPr/>
        </p:nvSpPr>
        <p:spPr bwMode="auto">
          <a:xfrm>
            <a:off x="6372225" y="4076700"/>
            <a:ext cx="576263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 smtClean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77167" name="Conector de seta reta 3"/>
          <p:cNvCxnSpPr>
            <a:cxnSpLocks noChangeShapeType="1"/>
          </p:cNvCxnSpPr>
          <p:nvPr/>
        </p:nvCxnSpPr>
        <p:spPr bwMode="auto">
          <a:xfrm>
            <a:off x="6948488" y="4437063"/>
            <a:ext cx="74930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68" name="CaixaDeTexto 4"/>
          <p:cNvSpPr txBox="1">
            <a:spLocks noChangeArrowheads="1"/>
          </p:cNvSpPr>
          <p:nvPr/>
        </p:nvSpPr>
        <p:spPr bwMode="auto">
          <a:xfrm>
            <a:off x="7697788" y="4978400"/>
            <a:ext cx="116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b="1" smtClean="0">
                <a:solidFill>
                  <a:srgbClr val="000000"/>
                </a:solidFill>
                <a:cs typeface="+mn-cs"/>
              </a:rPr>
              <a:t>65,6%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7169" name="Retângulo 6"/>
          <p:cNvSpPr>
            <a:spLocks noChangeArrowheads="1"/>
          </p:cNvSpPr>
          <p:nvPr/>
        </p:nvSpPr>
        <p:spPr bwMode="auto">
          <a:xfrm>
            <a:off x="6372225" y="3141663"/>
            <a:ext cx="576263" cy="5032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 smtClean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77170" name="Conector de seta reta 8"/>
          <p:cNvCxnSpPr>
            <a:cxnSpLocks noChangeShapeType="1"/>
          </p:cNvCxnSpPr>
          <p:nvPr/>
        </p:nvCxnSpPr>
        <p:spPr bwMode="auto">
          <a:xfrm flipV="1">
            <a:off x="6948488" y="2325688"/>
            <a:ext cx="48895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71" name="CaixaDeTexto 9"/>
          <p:cNvSpPr txBox="1">
            <a:spLocks noChangeArrowheads="1"/>
          </p:cNvSpPr>
          <p:nvPr/>
        </p:nvSpPr>
        <p:spPr bwMode="auto">
          <a:xfrm>
            <a:off x="7437438" y="2143125"/>
            <a:ext cx="842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b="1" smtClean="0">
                <a:solidFill>
                  <a:srgbClr val="000000"/>
                </a:solidFill>
                <a:cs typeface="+mn-cs"/>
              </a:rPr>
              <a:t>16,5%</a:t>
            </a:r>
          </a:p>
        </p:txBody>
      </p:sp>
    </p:spTree>
    <p:extLst>
      <p:ext uri="{BB962C8B-B14F-4D97-AF65-F5344CB8AC3E}">
        <p14:creationId xmlns:p14="http://schemas.microsoft.com/office/powerpoint/2010/main" val="778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3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4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79211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CaixaDeTexto 22"/>
          <p:cNvSpPr txBox="1">
            <a:spLocks noChangeArrowheads="1"/>
          </p:cNvSpPr>
          <p:nvPr/>
        </p:nvSpPr>
        <p:spPr bwMode="auto">
          <a:xfrm>
            <a:off x="5143500" y="2143125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95288" y="1916113"/>
            <a:ext cx="853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4800" b="1" smtClean="0">
                <a:solidFill>
                  <a:srgbClr val="224B50"/>
                </a:solidFill>
                <a:cs typeface="Arial" panose="020B0604020202020204" pitchFamily="34" charset="0"/>
              </a:rPr>
              <a:t>A IMPORTÂNCIA DO FGTS PARA O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pt-BR" altLang="pt-BR" sz="4800" b="1" u="sng" smtClean="0">
                <a:solidFill>
                  <a:srgbClr val="224B50"/>
                </a:solidFill>
                <a:cs typeface="Arial" panose="020B0604020202020204" pitchFamily="34" charset="0"/>
              </a:rPr>
              <a:t>SETOR DA CONSTRUÇÃO</a:t>
            </a:r>
          </a:p>
        </p:txBody>
      </p:sp>
    </p:spTree>
    <p:extLst>
      <p:ext uri="{BB962C8B-B14F-4D97-AF65-F5344CB8AC3E}">
        <p14:creationId xmlns:p14="http://schemas.microsoft.com/office/powerpoint/2010/main" val="34386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</a:t>
            </a:r>
          </a:p>
        </p:txBody>
      </p:sp>
    </p:spTree>
    <p:extLst>
      <p:ext uri="{BB962C8B-B14F-4D97-AF65-F5344CB8AC3E}">
        <p14:creationId xmlns:p14="http://schemas.microsoft.com/office/powerpoint/2010/main" val="42687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81259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60" name="CaixaDeTexto 22"/>
          <p:cNvSpPr txBox="1">
            <a:spLocks noChangeArrowheads="1"/>
          </p:cNvSpPr>
          <p:nvPr/>
        </p:nvSpPr>
        <p:spPr bwMode="auto">
          <a:xfrm>
            <a:off x="5143500" y="2143125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657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" y="960438"/>
            <a:ext cx="8610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1262" name="Seta para baixo 1"/>
          <p:cNvSpPr>
            <a:spLocks noChangeArrowheads="1"/>
          </p:cNvSpPr>
          <p:nvPr/>
        </p:nvSpPr>
        <p:spPr bwMode="auto">
          <a:xfrm rot="5196930">
            <a:off x="8057357" y="3663156"/>
            <a:ext cx="590550" cy="392113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 smtClea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0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83306" name="Picture 10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7" name="Rectangle 12"/>
          <p:cNvSpPr>
            <a:spLocks noChangeArrowheads="1"/>
          </p:cNvSpPr>
          <p:nvPr/>
        </p:nvSpPr>
        <p:spPr bwMode="auto">
          <a:xfrm>
            <a:off x="1595438" y="998538"/>
            <a:ext cx="4937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3308" name="Rectangle 130"/>
          <p:cNvSpPr>
            <a:spLocks noChangeArrowheads="1"/>
          </p:cNvSpPr>
          <p:nvPr/>
        </p:nvSpPr>
        <p:spPr bwMode="auto">
          <a:xfrm>
            <a:off x="827088" y="908050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2400" b="1" smtClean="0">
              <a:solidFill>
                <a:srgbClr val="333399"/>
              </a:solidFill>
              <a:cs typeface="+mn-cs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43000" y="2971800"/>
            <a:ext cx="71628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pt-BR" sz="4800" b="1" dirty="0" smtClean="0">
                <a:solidFill>
                  <a:srgbClr val="DAEDEF">
                    <a:lumMod val="25000"/>
                  </a:srgbClr>
                </a:solidFill>
                <a:cs typeface="Arial" pitchFamily="34" charset="0"/>
              </a:rPr>
              <a:t>MUDANÇAS NO FGTS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pt-BR" sz="4000" b="1" dirty="0" smtClean="0">
                <a:solidFill>
                  <a:srgbClr val="DAEDEF">
                    <a:lumMod val="25000"/>
                  </a:srgbClr>
                </a:solidFill>
                <a:cs typeface="Arial" pitchFamily="34" charset="0"/>
              </a:rPr>
              <a:t>RCCFGTS 774/2015  </a:t>
            </a:r>
          </a:p>
        </p:txBody>
      </p:sp>
    </p:spTree>
    <p:extLst>
      <p:ext uri="{BB962C8B-B14F-4D97-AF65-F5344CB8AC3E}">
        <p14:creationId xmlns:p14="http://schemas.microsoft.com/office/powerpoint/2010/main" val="3916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pic>
        <p:nvPicPr>
          <p:cNvPr id="185355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6" name="CaixaDeTexto 22"/>
          <p:cNvSpPr txBox="1">
            <a:spLocks noChangeArrowheads="1"/>
          </p:cNvSpPr>
          <p:nvPr/>
        </p:nvSpPr>
        <p:spPr bwMode="auto">
          <a:xfrm>
            <a:off x="5143500" y="2143125"/>
            <a:ext cx="314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3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1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14313"/>
            <a:ext cx="17272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5" name="Line 5"/>
          <p:cNvSpPr>
            <a:spLocks noChangeShapeType="1"/>
          </p:cNvSpPr>
          <p:nvPr/>
        </p:nvSpPr>
        <p:spPr bwMode="auto">
          <a:xfrm>
            <a:off x="107950" y="214313"/>
            <a:ext cx="0" cy="1916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4313" y="285750"/>
            <a:ext cx="0" cy="16732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cxnSp>
        <p:nvCxnSpPr>
          <p:cNvPr id="187397" name="Conector reto 8"/>
          <p:cNvCxnSpPr>
            <a:cxnSpLocks noChangeShapeType="1"/>
          </p:cNvCxnSpPr>
          <p:nvPr/>
        </p:nvCxnSpPr>
        <p:spPr bwMode="auto">
          <a:xfrm>
            <a:off x="0" y="428625"/>
            <a:ext cx="69294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398" name="Conector reto 11"/>
          <p:cNvCxnSpPr>
            <a:cxnSpLocks noChangeShapeType="1"/>
          </p:cNvCxnSpPr>
          <p:nvPr/>
        </p:nvCxnSpPr>
        <p:spPr bwMode="auto">
          <a:xfrm>
            <a:off x="0" y="357188"/>
            <a:ext cx="7000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399" name="Conector reto 15"/>
          <p:cNvCxnSpPr>
            <a:cxnSpLocks noChangeShapeType="1"/>
          </p:cNvCxnSpPr>
          <p:nvPr/>
        </p:nvCxnSpPr>
        <p:spPr bwMode="auto">
          <a:xfrm>
            <a:off x="0" y="500063"/>
            <a:ext cx="70723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00" name="Conector reto 18"/>
          <p:cNvCxnSpPr>
            <a:cxnSpLocks noChangeShapeType="1"/>
          </p:cNvCxnSpPr>
          <p:nvPr/>
        </p:nvCxnSpPr>
        <p:spPr bwMode="auto">
          <a:xfrm rot="5400000" flipH="1" flipV="1">
            <a:off x="-500856" y="1070769"/>
            <a:ext cx="15716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01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3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89450" name="Picture 10" descr="Variação Horizontal Fina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51" name="Rectangle 12"/>
          <p:cNvSpPr>
            <a:spLocks noChangeArrowheads="1"/>
          </p:cNvSpPr>
          <p:nvPr/>
        </p:nvSpPr>
        <p:spPr bwMode="auto">
          <a:xfrm>
            <a:off x="1595438" y="998538"/>
            <a:ext cx="4937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9452" name="Rectangle 130"/>
          <p:cNvSpPr>
            <a:spLocks noChangeArrowheads="1"/>
          </p:cNvSpPr>
          <p:nvPr/>
        </p:nvSpPr>
        <p:spPr bwMode="auto">
          <a:xfrm>
            <a:off x="827088" y="908050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2400" b="1" smtClean="0">
              <a:solidFill>
                <a:srgbClr val="333399"/>
              </a:solidFill>
              <a:cs typeface="+mn-cs"/>
            </a:endParaRPr>
          </a:p>
        </p:txBody>
      </p:sp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8610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2"/>
          <p:cNvSpPr>
            <a:spLocks noChangeArrowheads="1"/>
          </p:cNvSpPr>
          <p:nvPr/>
        </p:nvSpPr>
        <p:spPr bwMode="auto">
          <a:xfrm>
            <a:off x="1595438" y="998538"/>
            <a:ext cx="4937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91491" name="Rectangle 130"/>
          <p:cNvSpPr>
            <a:spLocks noChangeArrowheads="1"/>
          </p:cNvSpPr>
          <p:nvPr/>
        </p:nvSpPr>
        <p:spPr bwMode="auto">
          <a:xfrm>
            <a:off x="827088" y="908050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2400" b="1" smtClean="0">
              <a:solidFill>
                <a:srgbClr val="333399"/>
              </a:solidFill>
              <a:cs typeface="+mn-cs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62000" y="1143000"/>
            <a:ext cx="792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rgbClr val="FF0000"/>
                </a:solidFill>
                <a:ea typeface="ＭＳ Ｐゴシック" charset="0"/>
              </a:rPr>
              <a:t>CARTEIRAS ADMINISTRADAS</a:t>
            </a:r>
          </a:p>
        </p:txBody>
      </p:sp>
      <p:graphicFrame>
        <p:nvGraphicFramePr>
          <p:cNvPr id="174132" name="Group 52"/>
          <p:cNvGraphicFramePr>
            <a:graphicFrameLocks noGrp="1"/>
          </p:cNvGraphicFramePr>
          <p:nvPr/>
        </p:nvGraphicFramePr>
        <p:xfrm>
          <a:off x="539750" y="2349500"/>
          <a:ext cx="8067675" cy="3124201"/>
        </p:xfrm>
        <a:graphic>
          <a:graphicData uri="http://schemas.openxmlformats.org/drawingml/2006/table">
            <a:tbl>
              <a:tblPr/>
              <a:tblGrid>
                <a:gridCol w="2449513"/>
                <a:gridCol w="1854200"/>
                <a:gridCol w="2011362"/>
                <a:gridCol w="1752600"/>
              </a:tblGrid>
              <a:tr h="882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1448" marR="9144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ORÇAMENTO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DESEMBOLSO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PROJETOS EM ESTUDO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46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HABITAÇÃO</a:t>
                      </a:r>
                    </a:p>
                  </a:txBody>
                  <a:tcPr marL="91448" marR="9144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12,0 + 1,5(2015)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10,5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6,3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SANEAMENTO</a:t>
                      </a:r>
                    </a:p>
                  </a:txBody>
                  <a:tcPr marL="91448" marR="9144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3,0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1,7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1,9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B5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INFRAESTRUTURA URBANA</a:t>
                      </a:r>
                    </a:p>
                  </a:txBody>
                  <a:tcPr marL="91448" marR="91448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4,0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0,4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3,4</a:t>
                      </a: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14" name="Text Box 62"/>
          <p:cNvSpPr txBox="1">
            <a:spLocks noChangeArrowheads="1"/>
          </p:cNvSpPr>
          <p:nvPr/>
        </p:nvSpPr>
        <p:spPr bwMode="auto">
          <a:xfrm>
            <a:off x="6553200" y="17526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>
                <a:solidFill>
                  <a:srgbClr val="000000"/>
                </a:solidFill>
                <a:ea typeface="ＭＳ Ｐゴシック" charset="0"/>
              </a:rPr>
              <a:t>     EM BILHÕES</a:t>
            </a:r>
          </a:p>
        </p:txBody>
      </p: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685800" y="5943600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dirty="0" smtClean="0">
                <a:solidFill>
                  <a:srgbClr val="000000"/>
                </a:solidFill>
                <a:cs typeface="Arial" pitchFamily="34" charset="0"/>
              </a:rPr>
              <a:t>FONTE: </a:t>
            </a:r>
            <a:r>
              <a:rPr lang="pt-BR" sz="1200" dirty="0" smtClean="0">
                <a:solidFill>
                  <a:srgbClr val="000000"/>
                </a:solidFill>
                <a:cs typeface="Arial" pitchFamily="34" charset="0"/>
              </a:rPr>
              <a:t>CAIXA RELATÓRIO 2014</a:t>
            </a:r>
          </a:p>
        </p:txBody>
      </p:sp>
    </p:spTree>
    <p:extLst>
      <p:ext uri="{BB962C8B-B14F-4D97-AF65-F5344CB8AC3E}">
        <p14:creationId xmlns:p14="http://schemas.microsoft.com/office/powerpoint/2010/main" val="36301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30"/>
          <p:cNvSpPr>
            <a:spLocks noChangeArrowheads="1"/>
          </p:cNvSpPr>
          <p:nvPr/>
        </p:nvSpPr>
        <p:spPr bwMode="auto">
          <a:xfrm>
            <a:off x="827088" y="908050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2400" b="1" smtClean="0">
              <a:solidFill>
                <a:srgbClr val="333399"/>
              </a:solidFill>
              <a:cs typeface="+mn-cs"/>
            </a:endParaRPr>
          </a:p>
        </p:txBody>
      </p:sp>
      <p:sp>
        <p:nvSpPr>
          <p:cNvPr id="193539" name="TextBox 9"/>
          <p:cNvSpPr txBox="1">
            <a:spLocks noChangeArrowheads="1"/>
          </p:cNvSpPr>
          <p:nvPr/>
        </p:nvSpPr>
        <p:spPr bwMode="auto">
          <a:xfrm>
            <a:off x="1042988" y="1125538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b="1" smtClean="0">
                <a:solidFill>
                  <a:srgbClr val="FF0000"/>
                </a:solidFill>
                <a:cs typeface="+mn-cs"/>
              </a:rPr>
              <a:t>CONTRATOS EM 2015</a:t>
            </a:r>
          </a:p>
        </p:txBody>
      </p:sp>
      <p:graphicFrame>
        <p:nvGraphicFramePr>
          <p:cNvPr id="175196" name="Group 92"/>
          <p:cNvGraphicFramePr>
            <a:graphicFrameLocks noGrp="1"/>
          </p:cNvGraphicFramePr>
          <p:nvPr/>
        </p:nvGraphicFramePr>
        <p:xfrm>
          <a:off x="1619250" y="1628775"/>
          <a:ext cx="5510213" cy="4595816"/>
        </p:xfrm>
        <a:graphic>
          <a:graphicData uri="http://schemas.openxmlformats.org/drawingml/2006/table">
            <a:tbl>
              <a:tblPr/>
              <a:tblGrid>
                <a:gridCol w="2297113"/>
                <a:gridCol w="1311275"/>
                <a:gridCol w="1901825"/>
              </a:tblGrid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ÁREA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Nº UH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Valor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Habitação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Apoio à Produção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88.576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8.007.214.091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60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Carta de Crédito Associativo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599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      21.892.471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CI Imóveis Novos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64.123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5.808.166.904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CI Imóveis Usados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22.314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2.188.486.074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Reforma e Ampliação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719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      15.557.622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Construção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14.365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1.155.417.004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Pró-Cotista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2.142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    382.219.586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770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Saneamento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Público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Privado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    195.735.378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770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Infraestrutura Urbana</a:t>
                      </a:r>
                      <a:endParaRPr kumimoji="0" lang="pt-BR" altLang="pt-B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446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Público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          101.295.241 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187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Privado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  <a:endParaRPr kumimoji="0" lang="pt-BR" altLang="pt-B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72" marR="9372" marT="937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193614" name="CaixaDeTexto 4"/>
          <p:cNvSpPr txBox="1">
            <a:spLocks noChangeArrowheads="1"/>
          </p:cNvSpPr>
          <p:nvPr/>
        </p:nvSpPr>
        <p:spPr bwMode="auto">
          <a:xfrm>
            <a:off x="1511300" y="6435725"/>
            <a:ext cx="612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u="sng" smtClean="0">
                <a:solidFill>
                  <a:srgbClr val="000000"/>
                </a:solidFill>
                <a:cs typeface="+mn-cs"/>
              </a:rPr>
              <a:t>Fonte: Canal FGTS posição em 27/05/2015</a:t>
            </a:r>
          </a:p>
        </p:txBody>
      </p:sp>
    </p:spTree>
    <p:extLst>
      <p:ext uri="{BB962C8B-B14F-4D97-AF65-F5344CB8AC3E}">
        <p14:creationId xmlns:p14="http://schemas.microsoft.com/office/powerpoint/2010/main" val="4233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2"/>
          <p:cNvSpPr txBox="1">
            <a:spLocks noChangeArrowheads="1"/>
          </p:cNvSpPr>
          <p:nvPr/>
        </p:nvSpPr>
        <p:spPr bwMode="auto">
          <a:xfrm>
            <a:off x="900113" y="1268413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1800" b="1" smtClean="0">
              <a:solidFill>
                <a:srgbClr val="000080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19558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11188" y="908050"/>
            <a:ext cx="4040187" cy="433388"/>
          </a:xfrm>
        </p:spPr>
        <p:txBody>
          <a:bodyPr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RCCFGTS 702/2012</a:t>
            </a:r>
          </a:p>
        </p:txBody>
      </p:sp>
      <p:sp>
        <p:nvSpPr>
          <p:cNvPr id="195588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531813" y="1268413"/>
            <a:ext cx="4040187" cy="5511800"/>
          </a:xfrm>
        </p:spPr>
        <p:txBody>
          <a:bodyPr/>
          <a:lstStyle/>
          <a:p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Art. 10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.  As  operações  de  financiamento  de  Habitação  Popular  serão  realizadas  com 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pessoas físicas ou jurídicas ou entidades vinculadas ao setor público, nas condições a seguir estabelecidas: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I  -  Pessoas  físicas:  definidas  como  famílias  com  renda  familiar  mensal  limitada </a:t>
            </a:r>
            <a:r>
              <a:rPr lang="pt-BR" altLang="pt-BR" sz="1200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até R$ 5.400,00 (cinco mil e quatrocentos reais) </a:t>
            </a:r>
          </a:p>
          <a:p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Art. 13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. § 2º  O  Plano  de  Contratações  e  Metas  Físicas  do  FGTS  contemplará  a  destinação  de 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recursos </a:t>
            </a:r>
            <a:r>
              <a:rPr lang="pt-BR" altLang="pt-BR" sz="1200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para Programas de Aplicação habitacionais</a:t>
            </a:r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,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 </a:t>
            </a:r>
            <a:r>
              <a:rPr lang="pt-BR" altLang="pt-BR" sz="1200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não enquadráveis na área orçamentária de Habitação Popular, observados, no mínimo, os limites e condições definidas pelo SFH.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 </a:t>
            </a:r>
            <a:r>
              <a:rPr lang="pt-BR" altLang="pt-BR" sz="1200" b="1" smtClean="0">
                <a:ea typeface="ＭＳ Ｐゴシック" panose="020B0600070205080204" pitchFamily="34" charset="-128"/>
              </a:rPr>
              <a:t>Art 20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 - </a:t>
            </a:r>
            <a:r>
              <a:rPr lang="pt-BR" altLang="pt-BR" sz="1200" b="1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Valor limite para  Habitação  Popular – PMCMV:  R$ 90.000,00 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(noventa mil reais).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até </a:t>
            </a:r>
            <a:r>
              <a:rPr lang="pt-BR" altLang="pt-BR" sz="1200" b="1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R$ 190.000,00 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(cento e noventa mil reais), DF, RM SP e RM RJ 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até  </a:t>
            </a:r>
            <a:r>
              <a:rPr lang="pt-BR" altLang="pt-BR" sz="1200" b="1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R$  170.000,00  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(cento  e  setenta  mil  reais),  &gt; 1.000.000 (um milhão) de habitantes ou em capitais estaduais</a:t>
            </a:r>
          </a:p>
          <a:p>
            <a:r>
              <a:rPr lang="pt-BR" altLang="pt-BR" sz="120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até</a:t>
            </a:r>
            <a:r>
              <a:rPr lang="pt-BR" altLang="pt-BR" sz="1200" b="1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 R$ 145.000,00 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(cento e  quarenta  e cinco  mil reais), &gt; 250.000 (duzentos e cinquenta mil)  habitantes ou em RM ou RIDE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até  </a:t>
            </a:r>
            <a:r>
              <a:rPr lang="pt-BR" altLang="pt-BR" sz="1200" b="1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R$  115.000,00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  (cento  e  quinze  mil  reais),  &gt; 50.000 (cinquenta mil) habitantes.</a:t>
            </a:r>
            <a:endParaRPr lang="pt-BR" altLang="pt-BR" sz="1200" b="1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5589" name="Espaço Reservado para Texto 3"/>
          <p:cNvSpPr>
            <a:spLocks noGrp="1"/>
          </p:cNvSpPr>
          <p:nvPr>
            <p:ph type="body" sz="quarter" idx="3"/>
          </p:nvPr>
        </p:nvSpPr>
        <p:spPr>
          <a:xfrm>
            <a:off x="4932363" y="908050"/>
            <a:ext cx="4041775" cy="433388"/>
          </a:xfrm>
        </p:spPr>
        <p:txBody>
          <a:bodyPr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RCCFGTS 774/2015</a:t>
            </a:r>
          </a:p>
        </p:txBody>
      </p:sp>
      <p:sp>
        <p:nvSpPr>
          <p:cNvPr id="195590" name="Espaço Reservado para Conteúdo 4"/>
          <p:cNvSpPr>
            <a:spLocks noGrp="1"/>
          </p:cNvSpPr>
          <p:nvPr>
            <p:ph sz="quarter" idx="4"/>
          </p:nvPr>
        </p:nvSpPr>
        <p:spPr>
          <a:xfrm>
            <a:off x="4716463" y="1250950"/>
            <a:ext cx="4041775" cy="4673600"/>
          </a:xfrm>
        </p:spPr>
        <p:txBody>
          <a:bodyPr/>
          <a:lstStyle/>
          <a:p>
            <a:endParaRPr lang="pt-BR" altLang="pt-BR" sz="120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Art. 2º </a:t>
            </a:r>
            <a:r>
              <a:rPr lang="pt-BR" altLang="pt-BR" sz="12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O valor suplementar d</a:t>
            </a:r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e R$ 4.900.000.000,00 (quatro bilhões e novecentos milhões  de  reais)  alocado  ao  Programa  Pró-Cotista  </a:t>
            </a:r>
            <a:r>
              <a:rPr lang="pt-BR" altLang="pt-BR" sz="12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destinar-se-á,  exclusivamente,  ao financiamento  de  imóveis  cujo  valor  de  venda  ou  avaliação,  o  maior</a:t>
            </a:r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,  seja  limitado  a  R$ 400.000,00  (quatrocentos  mil  reais),  </a:t>
            </a:r>
            <a:r>
              <a:rPr lang="pt-BR" altLang="pt-BR" sz="12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observado,  ainda,  o  percentual  mínimo  de  60%  (sessenta por cento) dos financiamentos para imóveis novos.</a:t>
            </a:r>
          </a:p>
          <a:p>
            <a:endParaRPr lang="pt-BR" altLang="pt-BR" sz="120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pt-BR" altLang="pt-BR" sz="12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Art. 4º </a:t>
            </a:r>
            <a:r>
              <a:rPr lang="pt-BR" altLang="pt-BR" sz="1200" smtClean="0">
                <a:ea typeface="ＭＳ Ｐゴシック" panose="020B0600070205080204" pitchFamily="34" charset="-128"/>
              </a:rPr>
              <a:t>O § 2º do art. 13 da Resolução nº 702, de 4 de outubro de 2012, passa a vigorar com a seguinte redação: </a:t>
            </a:r>
          </a:p>
          <a:p>
            <a:r>
              <a:rPr lang="pt-BR" altLang="pt-BR" sz="1200" smtClean="0">
                <a:ea typeface="ＭＳ Ｐゴシック" panose="020B0600070205080204" pitchFamily="34" charset="-128"/>
              </a:rPr>
              <a:t>“§ 2º O Plano de Contratações e Metas Físicas do FGTS contemplará a destinação de recursos para </a:t>
            </a:r>
            <a:r>
              <a:rPr lang="pt-BR" altLang="pt-BR" sz="1200" b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operações de crédito habitacionais, destinadas a pessoas físicas ou jurídicas, não enquadráveis na área orçamentária de Habitação Popular, observados, no mínimo, os limites e condições definidas pelo SFH.” </a:t>
            </a:r>
          </a:p>
          <a:p>
            <a:r>
              <a:rPr lang="pt-BR" altLang="pt-BR" sz="12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Acordo: Até R$2 bilhões para produção de imóveis de até R$300.000,00. Primeira dotação de R$1,324 bilhões.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7527925" y="559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195592" name="Conector reto 6"/>
          <p:cNvCxnSpPr>
            <a:cxnSpLocks noChangeShapeType="1"/>
          </p:cNvCxnSpPr>
          <p:nvPr/>
        </p:nvCxnSpPr>
        <p:spPr bwMode="auto">
          <a:xfrm>
            <a:off x="5097463" y="4724400"/>
            <a:ext cx="2339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3" name="Conector reto 8"/>
          <p:cNvCxnSpPr>
            <a:cxnSpLocks noChangeShapeType="1"/>
          </p:cNvCxnSpPr>
          <p:nvPr/>
        </p:nvCxnSpPr>
        <p:spPr bwMode="auto">
          <a:xfrm>
            <a:off x="1835150" y="3802063"/>
            <a:ext cx="1944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4" name="Conector reto 12"/>
          <p:cNvCxnSpPr>
            <a:cxnSpLocks noChangeShapeType="1"/>
          </p:cNvCxnSpPr>
          <p:nvPr/>
        </p:nvCxnSpPr>
        <p:spPr bwMode="auto">
          <a:xfrm>
            <a:off x="900113" y="4005263"/>
            <a:ext cx="9350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40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Line 2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35" name="Line 3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36" name="Line 4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97642" name="Picture 11" descr="Variação Horizontal Final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333375"/>
            <a:ext cx="172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3" name="Rectangle 26"/>
          <p:cNvSpPr>
            <a:spLocks noChangeArrowheads="1"/>
          </p:cNvSpPr>
          <p:nvPr/>
        </p:nvSpPr>
        <p:spPr bwMode="auto">
          <a:xfrm>
            <a:off x="1595438" y="998538"/>
            <a:ext cx="4937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9764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275" y="-458788"/>
            <a:ext cx="11737975" cy="1232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199683" name="Rectangle 13"/>
          <p:cNvSpPr>
            <a:spLocks noChangeArrowheads="1"/>
          </p:cNvSpPr>
          <p:nvPr/>
        </p:nvSpPr>
        <p:spPr bwMode="auto">
          <a:xfrm>
            <a:off x="0" y="1211263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 smtClean="0">
              <a:solidFill>
                <a:srgbClr val="000000"/>
              </a:solidFill>
              <a:cs typeface="+mn-c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800" smtClean="0">
                <a:solidFill>
                  <a:srgbClr val="000000"/>
                </a:solidFill>
                <a:cs typeface="+mn-cs"/>
              </a:rPr>
              <a:t>								</a:t>
            </a:r>
          </a:p>
        </p:txBody>
      </p:sp>
      <p:sp>
        <p:nvSpPr>
          <p:cNvPr id="199684" name="Line 25"/>
          <p:cNvSpPr>
            <a:spLocks noChangeShapeType="1"/>
          </p:cNvSpPr>
          <p:nvPr/>
        </p:nvSpPr>
        <p:spPr bwMode="auto">
          <a:xfrm>
            <a:off x="1979613" y="18446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9685" name="Rectangle 44"/>
          <p:cNvSpPr>
            <a:spLocks noChangeArrowheads="1"/>
          </p:cNvSpPr>
          <p:nvPr/>
        </p:nvSpPr>
        <p:spPr bwMode="auto">
          <a:xfrm>
            <a:off x="468313" y="1196975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2400" b="1" smtClean="0">
              <a:solidFill>
                <a:srgbClr val="333399"/>
              </a:solidFill>
              <a:cs typeface="+mn-cs"/>
            </a:endParaRPr>
          </a:p>
        </p:txBody>
      </p:sp>
      <p:sp>
        <p:nvSpPr>
          <p:cNvPr id="199686" name="TextBox 1"/>
          <p:cNvSpPr txBox="1">
            <a:spLocks noChangeArrowheads="1"/>
          </p:cNvSpPr>
          <p:nvPr/>
        </p:nvSpPr>
        <p:spPr bwMode="auto">
          <a:xfrm>
            <a:off x="2411413" y="2997200"/>
            <a:ext cx="4321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4800" b="1" smtClean="0">
                <a:solidFill>
                  <a:srgbClr val="FF0000"/>
                </a:solidFill>
                <a:cs typeface="+mn-cs"/>
              </a:rPr>
              <a:t>ENTRAVES</a:t>
            </a:r>
          </a:p>
        </p:txBody>
      </p:sp>
    </p:spTree>
    <p:extLst>
      <p:ext uri="{BB962C8B-B14F-4D97-AF65-F5344CB8AC3E}">
        <p14:creationId xmlns:p14="http://schemas.microsoft.com/office/powerpoint/2010/main" val="14919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Adequação 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23/4 – Gafisa, MRV, Rossi, HM, </a:t>
            </a:r>
            <a:r>
              <a:rPr lang="pt-BR" sz="1700" dirty="0" err="1">
                <a:latin typeface="BlissL" panose="02000506030000020004" pitchFamily="2" charset="0"/>
              </a:rPr>
              <a:t>Rodobens</a:t>
            </a:r>
            <a:r>
              <a:rPr lang="pt-BR" sz="1700" dirty="0">
                <a:latin typeface="BlissL" panose="02000506030000020004" pitchFamily="2" charset="0"/>
              </a:rPr>
              <a:t>, Brookfield, Direcional, Odebrecht, </a:t>
            </a:r>
            <a:r>
              <a:rPr lang="pt-BR" sz="1700" dirty="0" err="1">
                <a:latin typeface="BlissL" panose="02000506030000020004" pitchFamily="2" charset="0"/>
              </a:rPr>
              <a:t>Yuny</a:t>
            </a:r>
            <a:r>
              <a:rPr lang="pt-BR" sz="1700" dirty="0">
                <a:latin typeface="BlissL" panose="02000506030000020004" pitchFamily="2" charset="0"/>
              </a:rPr>
              <a:t>, Trisul, Cury,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Preferência: IFRS com reconhecimento das receitas ao longo do tempo, desde que sem risco de ressalvas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Evento </a:t>
            </a:r>
            <a:r>
              <a:rPr lang="pt-BR" sz="1700" dirty="0" err="1" smtClean="0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,</a:t>
            </a:r>
            <a:r>
              <a:rPr lang="pt-BR" sz="1700" dirty="0" smtClean="0">
                <a:latin typeface="BlissL" panose="02000506030000020004" pitchFamily="2" charset="0"/>
              </a:rPr>
              <a:t> PWC e ABRAINC </a:t>
            </a:r>
            <a:r>
              <a:rPr lang="pt-BR" sz="1700" dirty="0" smtClean="0">
                <a:latin typeface="BlissL" panose="02000506030000020004" pitchFamily="2" charset="0"/>
              </a:rPr>
              <a:t>– 16 de julho às </a:t>
            </a:r>
            <a:r>
              <a:rPr lang="pt-BR" sz="1700" dirty="0" smtClean="0">
                <a:latin typeface="BlissL" panose="02000506030000020004" pitchFamily="2" charset="0"/>
              </a:rPr>
              <a:t>10h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Reuniões prévias na Abrainc para definição de posicionamento da associação a ser levada ao evento – 4ª-feira 1/7 e 4ª-feira 15/7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Ibracon</a:t>
            </a:r>
            <a:r>
              <a:rPr lang="pt-BR" sz="1700" dirty="0">
                <a:latin typeface="BlissL" panose="02000506030000020004" pitchFamily="2" charset="0"/>
              </a:rPr>
              <a:t> após evento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Resgatar argumentação utilizada em 2008 (Parecer DGCGT Advogados)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Definir possível contratação de consultoria: Eliseu Martins (FEA-USP) ou José Carlos Marion (FEA-USP)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PMCMV3 - </a:t>
            </a:r>
            <a:r>
              <a:rPr lang="pt-BR" sz="1700" dirty="0">
                <a:latin typeface="BlissL" panose="02000506030000020004" pitchFamily="2" charset="0"/>
              </a:rPr>
              <a:t>Reuniões com Min. Planejamento, </a:t>
            </a:r>
            <a:r>
              <a:rPr lang="pt-BR" sz="1700" dirty="0" err="1">
                <a:latin typeface="BlissL" panose="02000506030000020004" pitchFamily="2" charset="0"/>
              </a:rPr>
              <a:t>Min.Cidades</a:t>
            </a:r>
            <a:r>
              <a:rPr lang="pt-BR" sz="1700" dirty="0">
                <a:latin typeface="BlissL" panose="02000506030000020004" pitchFamily="2" charset="0"/>
              </a:rPr>
              <a:t> e CEF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PMCMV2 – alinhamentos necessários – definição Min. Nelson nesta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1 FAR– pagamentos – definições esperadas para 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Faixa 1 FGTS -  desenho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Projeto FGTS – Eduardo Cunha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SGA</a:t>
            </a:r>
            <a:r>
              <a:rPr lang="pt-BR" sz="1700" dirty="0">
                <a:latin typeface="BlissL" panose="02000506030000020004" pitchFamily="2" charset="0"/>
              </a:rPr>
              <a:t> – avanço com planilha e indicadores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>
                <a:latin typeface="BlissL" panose="02000506030000020004" pitchFamily="2" charset="0"/>
              </a:rPr>
              <a:t>Back office </a:t>
            </a:r>
            <a:r>
              <a:rPr lang="pt-BR" sz="1700" dirty="0">
                <a:latin typeface="BlissL" panose="02000506030000020004" pitchFamily="2" charset="0"/>
              </a:rPr>
              <a:t>– Contas a Pagar, Contas a Receber, Tesouraria, Repasse, Crédito, </a:t>
            </a:r>
            <a:r>
              <a:rPr lang="pt-BR" sz="1700" dirty="0" err="1">
                <a:latin typeface="BlissL" panose="02000506030000020004" pitchFamily="2" charset="0"/>
              </a:rPr>
              <a:t>Depto</a:t>
            </a:r>
            <a:r>
              <a:rPr lang="pt-BR" sz="1700" dirty="0">
                <a:latin typeface="BlissL" panose="02000506030000020004" pitchFamily="2" charset="0"/>
              </a:rPr>
              <a:t> Pessoal, RH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Grupo inicial - </a:t>
            </a:r>
            <a:r>
              <a:rPr lang="pt-BR" sz="1600" dirty="0" err="1">
                <a:latin typeface="BlissL" panose="02000506030000020004" pitchFamily="2" charset="0"/>
              </a:rPr>
              <a:t>Cyrela</a:t>
            </a:r>
            <a:r>
              <a:rPr lang="pt-BR" sz="1600" dirty="0">
                <a:latin typeface="BlissL" panose="02000506030000020004" pitchFamily="2" charset="0"/>
              </a:rPr>
              <a:t>, Rossi, Tecnisa, MRV, Cury – a ser estendido aos demais com formatação encaminhada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7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1"/>
          <p:cNvSpPr>
            <a:spLocks noChangeArrowheads="1"/>
          </p:cNvSpPr>
          <p:nvPr/>
        </p:nvSpPr>
        <p:spPr bwMode="auto">
          <a:xfrm>
            <a:off x="1595438" y="998538"/>
            <a:ext cx="4937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1731" name="Rectangle 13"/>
          <p:cNvSpPr>
            <a:spLocks noChangeArrowheads="1"/>
          </p:cNvSpPr>
          <p:nvPr/>
        </p:nvSpPr>
        <p:spPr bwMode="auto">
          <a:xfrm>
            <a:off x="900113" y="914400"/>
            <a:ext cx="7056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b="1" u="sng" smtClean="0">
                <a:solidFill>
                  <a:srgbClr val="FF0000"/>
                </a:solidFill>
                <a:cs typeface="+mn-cs"/>
              </a:rPr>
              <a:t>ENTRAVES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04800" y="1600200"/>
            <a:ext cx="83058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1 - BOA GESTÃO X INTERFERENCIA GOVERNAMENTAL (OPERAÇÃO BNDES)</a:t>
            </a:r>
          </a:p>
          <a:p>
            <a:pPr eaLnBrk="1" hangingPunct="1">
              <a:spcBef>
                <a:spcPct val="50000"/>
              </a:spcBef>
              <a:defRPr/>
            </a:pPr>
            <a:endParaRPr lang="pt-BR" sz="180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81000" y="4876800"/>
            <a:ext cx="8458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3 – LEI COMPLEMENTAR 110/2001 – EXPURGOS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	-INTERESSE EMPRESARIAL PELA SUA EXTINÇÃO X DESCONTO 	PMCMV E BNDES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81000" y="2438400"/>
            <a:ext cx="8458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2 – PL 1358/2015 – TRAMITAÇÃO DE URGENCIA NA CÂMARA DOS DEPUTADOS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	QUEM SERÁ BENEFICIADO?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	REEQUILIBRIO ECONOMICO FINANCEIRO DO FGTS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	MUDANÇA DAS TAXAS DE JUROS NAS APLICACOES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	DESCASAMENTO NO TEMPO = ROMBO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81000" y="60960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800" smtClean="0">
                <a:solidFill>
                  <a:srgbClr val="000000"/>
                </a:solidFill>
                <a:cs typeface="Arial" pitchFamily="34" charset="0"/>
              </a:rPr>
              <a:t>4 – REDUÇÃO DOS DEPOSITOS E AUMENTO DOS SAQUES</a:t>
            </a:r>
          </a:p>
        </p:txBody>
      </p:sp>
    </p:spTree>
    <p:extLst>
      <p:ext uri="{BB962C8B-B14F-4D97-AF65-F5344CB8AC3E}">
        <p14:creationId xmlns:p14="http://schemas.microsoft.com/office/powerpoint/2010/main" val="33979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3779" name="Text Box 12"/>
          <p:cNvSpPr txBox="1">
            <a:spLocks noChangeArrowheads="1"/>
          </p:cNvSpPr>
          <p:nvPr/>
        </p:nvSpPr>
        <p:spPr bwMode="auto">
          <a:xfrm>
            <a:off x="914400" y="762000"/>
            <a:ext cx="777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pt-BR" sz="1000" b="1" smtClean="0">
              <a:solidFill>
                <a:srgbClr val="3D7157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3780" name="Rectangle 13"/>
          <p:cNvSpPr>
            <a:spLocks noChangeArrowheads="1"/>
          </p:cNvSpPr>
          <p:nvPr/>
        </p:nvSpPr>
        <p:spPr bwMode="auto">
          <a:xfrm>
            <a:off x="0" y="1211263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3781" name="TextBox 2"/>
          <p:cNvSpPr txBox="1">
            <a:spLocks noChangeArrowheads="1"/>
          </p:cNvSpPr>
          <p:nvPr/>
        </p:nvSpPr>
        <p:spPr bwMode="auto">
          <a:xfrm>
            <a:off x="395288" y="1196975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000000"/>
                </a:solidFill>
                <a:cs typeface="+mn-cs"/>
              </a:rPr>
              <a:t>5 - OPERACAO BNDES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000000"/>
                </a:solidFill>
                <a:cs typeface="+mn-cs"/>
              </a:rPr>
              <a:t>	ACERTAR CRONOGRAMA DE PAGAMENTO DA DIVIDA DO TN PARA 	COM O FGTS</a:t>
            </a:r>
          </a:p>
        </p:txBody>
      </p:sp>
      <p:sp>
        <p:nvSpPr>
          <p:cNvPr id="203782" name="TextBox 3"/>
          <p:cNvSpPr txBox="1">
            <a:spLocks noChangeArrowheads="1"/>
          </p:cNvSpPr>
          <p:nvPr/>
        </p:nvSpPr>
        <p:spPr bwMode="auto">
          <a:xfrm>
            <a:off x="395288" y="2492375"/>
            <a:ext cx="835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000000"/>
                </a:solidFill>
                <a:cs typeface="+mn-cs"/>
              </a:rPr>
              <a:t>6 – PROJETOS DE LEI NO CONGRESSO VERSANDO SOBRE SAQUES </a:t>
            </a:r>
          </a:p>
        </p:txBody>
      </p:sp>
      <p:sp>
        <p:nvSpPr>
          <p:cNvPr id="203783" name="TextBox 4"/>
          <p:cNvSpPr txBox="1">
            <a:spLocks noChangeArrowheads="1"/>
          </p:cNvSpPr>
          <p:nvPr/>
        </p:nvSpPr>
        <p:spPr bwMode="auto">
          <a:xfrm>
            <a:off x="395288" y="3213100"/>
            <a:ext cx="792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000000"/>
                </a:solidFill>
                <a:cs typeface="+mn-cs"/>
              </a:rPr>
              <a:t>7 – FALTA DE SENSIBILIZACAO DAS LIDERANCAS EMPRESARIAIS.</a:t>
            </a:r>
          </a:p>
        </p:txBody>
      </p:sp>
      <p:sp>
        <p:nvSpPr>
          <p:cNvPr id="203784" name="TextBox 1"/>
          <p:cNvSpPr txBox="1">
            <a:spLocks noChangeArrowheads="1"/>
          </p:cNvSpPr>
          <p:nvPr/>
        </p:nvSpPr>
        <p:spPr bwMode="auto">
          <a:xfrm>
            <a:off x="468313" y="4149725"/>
            <a:ext cx="748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smtClean="0">
                <a:solidFill>
                  <a:srgbClr val="000000"/>
                </a:solidFill>
                <a:cs typeface="+mn-cs"/>
              </a:rPr>
              <a:t>8 – RECURSOS PARA DESCONTO NO PMCMV 3 FAIXA 1 FGTS</a:t>
            </a:r>
          </a:p>
        </p:txBody>
      </p:sp>
    </p:spTree>
    <p:extLst>
      <p:ext uri="{BB962C8B-B14F-4D97-AF65-F5344CB8AC3E}">
        <p14:creationId xmlns:p14="http://schemas.microsoft.com/office/powerpoint/2010/main" val="37515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5827" name="Text Box 12"/>
          <p:cNvSpPr txBox="1">
            <a:spLocks noChangeArrowheads="1"/>
          </p:cNvSpPr>
          <p:nvPr/>
        </p:nvSpPr>
        <p:spPr bwMode="auto">
          <a:xfrm>
            <a:off x="914400" y="762000"/>
            <a:ext cx="777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pt-BR" sz="1000" b="1" smtClean="0">
              <a:solidFill>
                <a:srgbClr val="3D7157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5828" name="Rectangle 13"/>
          <p:cNvSpPr>
            <a:spLocks noChangeArrowheads="1"/>
          </p:cNvSpPr>
          <p:nvPr/>
        </p:nvSpPr>
        <p:spPr bwMode="auto">
          <a:xfrm>
            <a:off x="0" y="1211263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0582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9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11"/>
          <p:cNvSpPr txBox="1">
            <a:spLocks noChangeArrowheads="1"/>
          </p:cNvSpPr>
          <p:nvPr/>
        </p:nvSpPr>
        <p:spPr bwMode="auto">
          <a:xfrm>
            <a:off x="395288" y="765175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pt-BR" sz="2000" b="1" i="1" smtClean="0">
              <a:solidFill>
                <a:srgbClr val="006699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7875" name="Text Box 12"/>
          <p:cNvSpPr txBox="1">
            <a:spLocks noChangeArrowheads="1"/>
          </p:cNvSpPr>
          <p:nvPr/>
        </p:nvSpPr>
        <p:spPr bwMode="auto">
          <a:xfrm>
            <a:off x="914400" y="762000"/>
            <a:ext cx="777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pt-BR" sz="1000" b="1" smtClean="0">
              <a:solidFill>
                <a:srgbClr val="3D7157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207876" name="Rectangle 13"/>
          <p:cNvSpPr>
            <a:spLocks noChangeArrowheads="1"/>
          </p:cNvSpPr>
          <p:nvPr/>
        </p:nvSpPr>
        <p:spPr bwMode="auto">
          <a:xfrm>
            <a:off x="0" y="1211263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078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77057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8" name="Text Box 13"/>
          <p:cNvSpPr txBox="1">
            <a:spLocks noChangeArrowheads="1"/>
          </p:cNvSpPr>
          <p:nvPr/>
        </p:nvSpPr>
        <p:spPr bwMode="auto">
          <a:xfrm>
            <a:off x="468313" y="908050"/>
            <a:ext cx="7272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800" b="1" smtClean="0">
                <a:solidFill>
                  <a:srgbClr val="FF0000"/>
                </a:solidFill>
                <a:cs typeface="+mn-cs"/>
              </a:rPr>
              <a:t>RECONHECIMENTO</a:t>
            </a:r>
          </a:p>
        </p:txBody>
      </p:sp>
    </p:spTree>
    <p:extLst>
      <p:ext uri="{BB962C8B-B14F-4D97-AF65-F5344CB8AC3E}">
        <p14:creationId xmlns:p14="http://schemas.microsoft.com/office/powerpoint/2010/main" val="4203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 descr="LogomarcaFGT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Line 3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0" y="620713"/>
            <a:ext cx="8459788" cy="11112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-14288" y="560388"/>
            <a:ext cx="7451726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>
            <a:off x="0" y="6780213"/>
            <a:ext cx="9144000" cy="0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107950" y="0"/>
            <a:ext cx="0" cy="1916113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>
            <a:off x="179388" y="0"/>
            <a:ext cx="0" cy="1673225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>
            <a:off x="250825" y="0"/>
            <a:ext cx="0" cy="1366838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9042400" y="5491163"/>
            <a:ext cx="0" cy="1366837"/>
          </a:xfrm>
          <a:prstGeom prst="line">
            <a:avLst/>
          </a:prstGeom>
          <a:noFill/>
          <a:ln w="28575">
            <a:solidFill>
              <a:srgbClr val="0351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pt-BR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9931" name="TextBox 1"/>
          <p:cNvSpPr txBox="1">
            <a:spLocks noChangeArrowheads="1"/>
          </p:cNvSpPr>
          <p:nvPr/>
        </p:nvSpPr>
        <p:spPr bwMode="auto">
          <a:xfrm>
            <a:off x="1547813" y="4652963"/>
            <a:ext cx="64087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pt-BR" sz="4800" b="1" smtClean="0">
              <a:solidFill>
                <a:srgbClr val="008000"/>
              </a:solidFill>
              <a:cs typeface="+mn-cs"/>
            </a:endParaRPr>
          </a:p>
        </p:txBody>
      </p:sp>
      <p:sp>
        <p:nvSpPr>
          <p:cNvPr id="209932" name="TextBox 2"/>
          <p:cNvSpPr txBox="1">
            <a:spLocks noChangeArrowheads="1"/>
          </p:cNvSpPr>
          <p:nvPr/>
        </p:nvSpPr>
        <p:spPr bwMode="auto">
          <a:xfrm>
            <a:off x="-3713163" y="731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 smtClean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09933" name="Imagem 8" descr="fechamen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281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34" name="Picture 4" descr="Final_Apres_CBIC_1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2" t="46111" b="24908"/>
          <a:stretch>
            <a:fillRect/>
          </a:stretch>
        </p:blipFill>
        <p:spPr bwMode="auto">
          <a:xfrm>
            <a:off x="250825" y="0"/>
            <a:ext cx="2535238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35" name="Rectangle 18"/>
          <p:cNvSpPr>
            <a:spLocks noChangeArrowheads="1"/>
          </p:cNvSpPr>
          <p:nvPr/>
        </p:nvSpPr>
        <p:spPr bwMode="auto">
          <a:xfrm>
            <a:off x="2339975" y="83661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b="1" smtClean="0">
                <a:solidFill>
                  <a:srgbClr val="4D4D4D"/>
                </a:solidFill>
                <a:cs typeface="+mn-cs"/>
              </a:rPr>
              <a:t>Câmara Brasileira da</a:t>
            </a:r>
          </a:p>
          <a:p>
            <a:r>
              <a:rPr lang="pt-BR" altLang="pt-BR" b="1" smtClean="0">
                <a:solidFill>
                  <a:srgbClr val="4D4D4D"/>
                </a:solidFill>
                <a:cs typeface="+mn-cs"/>
              </a:rPr>
              <a:t>Indústria da Construção</a:t>
            </a:r>
          </a:p>
        </p:txBody>
      </p:sp>
      <p:pic>
        <p:nvPicPr>
          <p:cNvPr id="209936" name="Picture 1" descr="Capa_Apres_CBIC_1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5" t="58476" r="4581"/>
          <a:stretch>
            <a:fillRect/>
          </a:stretch>
        </p:blipFill>
        <p:spPr bwMode="auto">
          <a:xfrm>
            <a:off x="5399088" y="4508500"/>
            <a:ext cx="3744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37" name="Rectangle 20"/>
          <p:cNvSpPr>
            <a:spLocks noChangeArrowheads="1"/>
          </p:cNvSpPr>
          <p:nvPr/>
        </p:nvSpPr>
        <p:spPr bwMode="auto">
          <a:xfrm>
            <a:off x="6156325" y="5516563"/>
            <a:ext cx="39957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b="1" smtClean="0">
                <a:solidFill>
                  <a:srgbClr val="FFFFFF"/>
                </a:solidFill>
                <a:cs typeface="+mn-cs"/>
              </a:rPr>
              <a:t>www.cbic.org.br</a:t>
            </a:r>
            <a:br>
              <a:rPr lang="pt-BR" altLang="pt-BR" b="1" smtClean="0">
                <a:solidFill>
                  <a:srgbClr val="FFFFFF"/>
                </a:solidFill>
                <a:cs typeface="+mn-cs"/>
              </a:rPr>
            </a:br>
            <a:r>
              <a:rPr lang="pt-BR" altLang="pt-BR" b="1" smtClean="0">
                <a:solidFill>
                  <a:srgbClr val="FFFFFF"/>
                </a:solidFill>
                <a:cs typeface="+mn-cs"/>
              </a:rPr>
              <a:t>Tel.: (61) 3327-1013</a:t>
            </a:r>
          </a:p>
          <a:p>
            <a:r>
              <a:rPr lang="pt-BR" altLang="pt-BR" b="1" smtClean="0">
                <a:solidFill>
                  <a:srgbClr val="FFFFFF"/>
                </a:solidFill>
                <a:cs typeface="+mn-cs"/>
              </a:rPr>
              <a:t>Fax: (61) 3327-1393</a:t>
            </a:r>
          </a:p>
        </p:txBody>
      </p:sp>
    </p:spTree>
    <p:extLst>
      <p:ext uri="{BB962C8B-B14F-4D97-AF65-F5344CB8AC3E}">
        <p14:creationId xmlns:p14="http://schemas.microsoft.com/office/powerpoint/2010/main" val="38948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CETIP/ ARISP – OK – 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</a:t>
            </a:r>
            <a:r>
              <a:rPr lang="pt-BR" sz="1700" dirty="0" smtClean="0">
                <a:latin typeface="BlissL" panose="02000506030000020004" pitchFamily="2" charset="0"/>
              </a:rPr>
              <a:t>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Consulta Pública CNJ – início de 2015 - reações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Portal de Documentos </a:t>
            </a:r>
            <a:r>
              <a:rPr lang="pt-BR" sz="1700" dirty="0" smtClean="0">
                <a:latin typeface="BlissL" panose="02000506030000020004" pitchFamily="2" charset="0"/>
              </a:rPr>
              <a:t>– Luiz França (contatos também via MRV no início do ano)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 com vasta experiência no setor e investidor forte (50% JP Morgan)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registro eletrônico mais pontual, com pilotos em 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Disponibilização de empreendimentos para Pilotos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Registro Eletrônico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dirty="0" smtClean="0">
                <a:latin typeface="BlissL" panose="02000506030000020004"/>
              </a:rPr>
              <a:t>Proposta de </a:t>
            </a:r>
            <a:r>
              <a:rPr lang="pt-BR" sz="1600" dirty="0" err="1" smtClean="0">
                <a:latin typeface="BlissL" panose="02000506030000020004"/>
              </a:rPr>
              <a:t>Ivam</a:t>
            </a:r>
            <a:r>
              <a:rPr lang="pt-BR" sz="1600" dirty="0" smtClean="0">
                <a:latin typeface="BlissL" panose="02000506030000020004"/>
              </a:rPr>
              <a:t> Torres (Tecnisa) da </a:t>
            </a:r>
            <a:r>
              <a:rPr lang="pt-BR" sz="1600" dirty="0">
                <a:latin typeface="BlissL" panose="02000506030000020004"/>
              </a:rPr>
              <a:t>criação de </a:t>
            </a:r>
            <a:r>
              <a:rPr lang="pt-BR" sz="1600" dirty="0" smtClean="0">
                <a:latin typeface="BlissL" panose="02000506030000020004"/>
              </a:rPr>
              <a:t>Grupo </a:t>
            </a:r>
            <a:r>
              <a:rPr lang="pt-BR" sz="1600" dirty="0">
                <a:latin typeface="BlissL" panose="02000506030000020004"/>
              </a:rPr>
              <a:t>de </a:t>
            </a:r>
            <a:r>
              <a:rPr lang="pt-BR" sz="1600" dirty="0" smtClean="0">
                <a:latin typeface="BlissL" panose="02000506030000020004"/>
              </a:rPr>
              <a:t>Trabalho </a:t>
            </a:r>
            <a:r>
              <a:rPr lang="pt-BR" sz="1600" dirty="0">
                <a:latin typeface="BlissL" panose="02000506030000020004"/>
              </a:rPr>
              <a:t>(GT) </a:t>
            </a:r>
            <a:r>
              <a:rPr lang="pt-BR" sz="1600" dirty="0" smtClean="0">
                <a:latin typeface="BlissL" panose="02000506030000020004"/>
              </a:rPr>
              <a:t>relacionado </a:t>
            </a:r>
            <a:r>
              <a:rPr lang="pt-BR" sz="1600" dirty="0">
                <a:latin typeface="BlissL" panose="02000506030000020004"/>
              </a:rPr>
              <a:t>as áreas contábeis e tributária das empresas. </a:t>
            </a:r>
            <a:endParaRPr lang="pt-BR" sz="1700" b="1" dirty="0" smtClean="0">
              <a:latin typeface="BlissL" panose="02000506030000020004"/>
            </a:endParaRPr>
          </a:p>
          <a:p>
            <a:endParaRPr lang="pt-BR" sz="1700" b="1" dirty="0" smtClean="0">
              <a:latin typeface="BlissL" panose="02000506030000020004"/>
            </a:endParaRPr>
          </a:p>
          <a:p>
            <a:r>
              <a:rPr lang="pt-BR" sz="1600" b="1" dirty="0" smtClean="0">
                <a:latin typeface="BlissL" panose="02000506030000020004"/>
              </a:rPr>
              <a:t>Proposta de data: 4ª-feira</a:t>
            </a:r>
            <a:r>
              <a:rPr lang="pt-BR" sz="1600" b="1" dirty="0">
                <a:latin typeface="BlissL" panose="02000506030000020004"/>
              </a:rPr>
              <a:t>, </a:t>
            </a:r>
            <a:r>
              <a:rPr lang="pt-BR" sz="1600" b="1" dirty="0" smtClean="0">
                <a:latin typeface="BlissL" panose="02000506030000020004"/>
              </a:rPr>
              <a:t>15/7 </a:t>
            </a:r>
            <a:r>
              <a:rPr lang="pt-BR" sz="1600" b="1" dirty="0">
                <a:latin typeface="BlissL" panose="02000506030000020004"/>
              </a:rPr>
              <a:t>às </a:t>
            </a:r>
            <a:r>
              <a:rPr lang="pt-BR" sz="1600" b="1" dirty="0" smtClean="0">
                <a:latin typeface="BlissL" panose="02000506030000020004"/>
              </a:rPr>
              <a:t>14h30</a:t>
            </a:r>
            <a:endParaRPr lang="pt-BR" sz="1700" b="1" dirty="0" smtClean="0">
              <a:latin typeface="BlissL" panose="02000506030000020004"/>
            </a:endParaRPr>
          </a:p>
          <a:p>
            <a:endParaRPr lang="pt-BR" sz="1700" b="1" dirty="0">
              <a:latin typeface="BlissL" panose="02000506030000020004"/>
            </a:endParaRPr>
          </a:p>
          <a:p>
            <a:r>
              <a:rPr lang="pt-BR" sz="1600" b="1" dirty="0" smtClean="0">
                <a:latin typeface="BlissL" panose="02000506030000020004"/>
              </a:rPr>
              <a:t>Assuntos Contábeis</a:t>
            </a:r>
            <a:endParaRPr lang="pt-BR" sz="1600" dirty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IFRS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/>
              </a:rPr>
              <a:t>Práticas </a:t>
            </a:r>
            <a:r>
              <a:rPr lang="pt-BR" sz="1600" dirty="0">
                <a:latin typeface="BlissL" panose="02000506030000020004"/>
              </a:rPr>
              <a:t>contábeis (Contingências, Indenizações, Garantia, receita e despesa financeira, etc.)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Apropriação de despesas compartilhadas;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Custos indiretos de construção;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Adoção da Lei 12.973/14.</a:t>
            </a:r>
          </a:p>
          <a:p>
            <a:r>
              <a:rPr lang="pt-BR" sz="1600" dirty="0">
                <a:latin typeface="BlissL" panose="02000506030000020004"/>
              </a:rPr>
              <a:t> </a:t>
            </a:r>
          </a:p>
          <a:p>
            <a:r>
              <a:rPr lang="pt-BR" sz="1600" b="1" dirty="0" smtClean="0">
                <a:latin typeface="BlissL" panose="02000506030000020004"/>
              </a:rPr>
              <a:t>Assuntos Tributário</a:t>
            </a:r>
            <a:endParaRPr lang="pt-BR" sz="1600" dirty="0">
              <a:latin typeface="BlissL" panose="020005060300000200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Tributação das aplicações financeiras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Tributação da Permuta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Tributação no patrimônio de afetação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Bases tributáveis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EFD contribuições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/>
              </a:rPr>
              <a:t>ECF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GT </a:t>
            </a:r>
            <a:r>
              <a:rPr lang="pt-BR" dirty="0"/>
              <a:t>Contábil e Tributário</a:t>
            </a:r>
            <a:endParaRPr lang="en-US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08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70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36676</TotalTime>
  <Words>3191</Words>
  <Application>Microsoft Office PowerPoint</Application>
  <PresentationFormat>Apresentação na tela (4:3)</PresentationFormat>
  <Paragraphs>725</Paragraphs>
  <Slides>64</Slides>
  <Notes>38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8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64</vt:i4>
      </vt:variant>
    </vt:vector>
  </HeadingPairs>
  <TitlesOfParts>
    <vt:vector size="87" baseType="lpstr">
      <vt:lpstr>ＭＳ Ｐゴシック</vt:lpstr>
      <vt:lpstr>Arial</vt:lpstr>
      <vt:lpstr>Arial Black</vt:lpstr>
      <vt:lpstr>BlissEB</vt:lpstr>
      <vt:lpstr>BlissL</vt:lpstr>
      <vt:lpstr>Calibri</vt:lpstr>
      <vt:lpstr>Calibri Light</vt:lpstr>
      <vt:lpstr>Garamond</vt:lpstr>
      <vt:lpstr>Helvetica</vt:lpstr>
      <vt:lpstr>Segoe UI</vt:lpstr>
      <vt:lpstr>Segoe UI Semilight</vt:lpstr>
      <vt:lpstr>Trebuchet MS</vt:lpstr>
      <vt:lpstr>Tema do Office</vt:lpstr>
      <vt:lpstr>PM_on_target</vt:lpstr>
      <vt:lpstr>1_PM_on_target</vt:lpstr>
      <vt:lpstr>Design padrão</vt:lpstr>
      <vt:lpstr>2_Tema do Office</vt:lpstr>
      <vt:lpstr>6_Tema do Office</vt:lpstr>
      <vt:lpstr>7_Tema do Office</vt:lpstr>
      <vt:lpstr>1_Design padrão</vt:lpstr>
      <vt:lpstr>Microsoft Excel Chart</vt:lpstr>
      <vt:lpstr>Imagem de bitmap</vt:lpstr>
      <vt:lpstr>Figura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Atualizações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Piloto Cyrela Itaú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 Unidades Lançadas  [acumulado em 3 meses] </vt:lpstr>
      <vt:lpstr>VGV Lançado (R$ milhões)  [acumulado em 3 meses]</vt:lpstr>
      <vt:lpstr>Unidades Vendidas  [acumulado em 3 meses]</vt:lpstr>
      <vt:lpstr>Valor das Vendas (R$ milhões)  [acumulado em 3 meses]</vt:lpstr>
      <vt:lpstr>Unidades Entregues  [acumulado em 3 meses]</vt:lpstr>
      <vt:lpstr>Total de unidades ofertadas  [média de 3 meses]</vt:lpstr>
      <vt:lpstr>Apresentação do PowerPoint</vt:lpstr>
      <vt:lpstr>Distratos/Entregas (unidades) [Média móvel de 3 meses]</vt:lpstr>
      <vt:lpstr> Taxa de Inadimplência (90 dias)  [Saldo em atraso potencial (bilhões de R$)/Saldo credor (bilhões de R$)]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Volume Financiado – Primeiro Quadrimestre</vt:lpstr>
      <vt:lpstr>Poupança SBPE - 2015 - Bilhões</vt:lpstr>
      <vt:lpstr>Posição dos Principais Bancos</vt:lpstr>
      <vt:lpstr>Decisões CMN de 28/05/2015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3224</cp:revision>
  <cp:lastPrinted>2014-08-22T11:18:02Z</cp:lastPrinted>
  <dcterms:created xsi:type="dcterms:W3CDTF">2009-08-13T21:08:28Z</dcterms:created>
  <dcterms:modified xsi:type="dcterms:W3CDTF">2015-06-22T22:23:24Z</dcterms:modified>
</cp:coreProperties>
</file>