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handoutMasterIdLst>
    <p:handoutMasterId r:id="rId27"/>
  </p:handoutMasterIdLst>
  <p:sldIdLst>
    <p:sldId id="1695" r:id="rId2"/>
    <p:sldId id="1638" r:id="rId3"/>
    <p:sldId id="1642" r:id="rId4"/>
    <p:sldId id="1789" r:id="rId5"/>
    <p:sldId id="1817" r:id="rId6"/>
    <p:sldId id="1818" r:id="rId7"/>
    <p:sldId id="1819" r:id="rId8"/>
    <p:sldId id="1820" r:id="rId9"/>
    <p:sldId id="1821" r:id="rId10"/>
    <p:sldId id="1834" r:id="rId11"/>
    <p:sldId id="1827" r:id="rId12"/>
    <p:sldId id="1828" r:id="rId13"/>
    <p:sldId id="1830" r:id="rId14"/>
    <p:sldId id="1831" r:id="rId15"/>
    <p:sldId id="1822" r:id="rId16"/>
    <p:sldId id="1823" r:id="rId17"/>
    <p:sldId id="1824" r:id="rId18"/>
    <p:sldId id="1825" r:id="rId19"/>
    <p:sldId id="1826" r:id="rId20"/>
    <p:sldId id="1833" r:id="rId21"/>
    <p:sldId id="1372" r:id="rId22"/>
    <p:sldId id="1832" r:id="rId23"/>
    <p:sldId id="1835" r:id="rId24"/>
    <p:sldId id="1836" r:id="rId25"/>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p:cViewPr varScale="1">
        <p:scale>
          <a:sx n="71" d="100"/>
          <a:sy n="71" d="100"/>
        </p:scale>
        <p:origin x="1248"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0D984-40BE-A44F-920A-937FE18A3E63}" type="doc">
      <dgm:prSet loTypeId="urn:microsoft.com/office/officeart/2005/8/layout/process2" loCatId="process" qsTypeId="urn:microsoft.com/office/officeart/2005/8/quickstyle/simple4" qsCatId="simple" csTypeId="urn:microsoft.com/office/officeart/2005/8/colors/colorful4" csCatId="colorful" phldr="1"/>
      <dgm:spPr/>
      <dgm:t>
        <a:bodyPr/>
        <a:lstStyle/>
        <a:p>
          <a:endParaRPr lang="en-US"/>
        </a:p>
      </dgm:t>
    </dgm:pt>
    <dgm:pt modelId="{0127D954-4838-9E44-B6C0-3B07261E757C}">
      <dgm:prSet/>
      <dgm:spPr>
        <a:solidFill>
          <a:srgbClr val="621A4A"/>
        </a:solidFill>
        <a:ln>
          <a:noFill/>
        </a:ln>
        <a:effectLst>
          <a:outerShdw blurRad="50800" dist="38100" dir="5400000" algn="tl" rotWithShape="0">
            <a:srgbClr val="777877">
              <a:alpha val="43000"/>
            </a:srgbClr>
          </a:outerShdw>
        </a:effectLst>
        <a:scene3d>
          <a:camera prst="orthographicFront"/>
          <a:lightRig rig="threePt" dir="t"/>
        </a:scene3d>
        <a:sp3d>
          <a:bevelT/>
        </a:sp3d>
      </dgm:spPr>
      <dgm:t>
        <a:bodyPr/>
        <a:lstStyle/>
        <a:p>
          <a:r>
            <a:rPr lang="en-US" dirty="0" smtClean="0"/>
            <a:t>Assembleia</a:t>
          </a:r>
          <a:endParaRPr lang="en-US" dirty="0"/>
        </a:p>
      </dgm:t>
    </dgm:pt>
    <dgm:pt modelId="{EBADB8DE-5A2D-5242-985C-AEF9A77CE9FE}" type="parTrans" cxnId="{820A7B35-AB04-924B-BD16-3C91D9FA36DF}">
      <dgm:prSet/>
      <dgm:spPr/>
      <dgm:t>
        <a:bodyPr/>
        <a:lstStyle/>
        <a:p>
          <a:endParaRPr lang="en-US"/>
        </a:p>
      </dgm:t>
    </dgm:pt>
    <dgm:pt modelId="{051DB6DB-3EB2-4F4C-A96A-0047672AE917}" type="sibTrans" cxnId="{820A7B35-AB04-924B-BD16-3C91D9FA36DF}">
      <dgm:prSet/>
      <dgm:spPr>
        <a:gradFill rotWithShape="0">
          <a:gsLst>
            <a:gs pos="0">
              <a:srgbClr val="621A4A"/>
            </a:gs>
            <a:gs pos="100000">
              <a:srgbClr val="E8C0D1"/>
            </a:gs>
          </a:gsLst>
        </a:gradFill>
        <a:effectLst>
          <a:outerShdw blurRad="50800" dist="25400" dir="5400000" rotWithShape="0">
            <a:srgbClr val="A6A6A6">
              <a:alpha val="60000"/>
            </a:srgbClr>
          </a:outerShdw>
        </a:effectLst>
      </dgm:spPr>
      <dgm:t>
        <a:bodyPr/>
        <a:lstStyle/>
        <a:p>
          <a:endParaRPr lang="en-US"/>
        </a:p>
      </dgm:t>
    </dgm:pt>
    <dgm:pt modelId="{08E04CB0-8833-8A4D-9C6B-5824A3BBD5A8}">
      <dgm:prSet phldrT="[Text]"/>
      <dgm:spPr>
        <a:solidFill>
          <a:srgbClr val="225E6D"/>
        </a:solidFill>
        <a:ln>
          <a:solidFill>
            <a:schemeClr val="accent5">
              <a:lumMod val="50000"/>
            </a:schemeClr>
          </a:solidFill>
        </a:ln>
        <a:effectLst>
          <a:outerShdw blurRad="50800" dist="38100" dir="5400000" algn="tl" rotWithShape="0">
            <a:srgbClr val="777877">
              <a:alpha val="43000"/>
            </a:srgbClr>
          </a:outerShdw>
        </a:effectLst>
        <a:scene3d>
          <a:camera prst="orthographicFront"/>
          <a:lightRig rig="threePt" dir="t"/>
        </a:scene3d>
        <a:sp3d>
          <a:bevelT/>
        </a:sp3d>
      </dgm:spPr>
      <dgm:t>
        <a:bodyPr/>
        <a:lstStyle/>
        <a:p>
          <a:r>
            <a:rPr lang="en-US" dirty="0" err="1" smtClean="0"/>
            <a:t>Conselho</a:t>
          </a:r>
          <a:endParaRPr lang="en-US" dirty="0"/>
        </a:p>
      </dgm:t>
    </dgm:pt>
    <dgm:pt modelId="{D2B6809F-E973-3043-B8DF-385E0F1537E8}" type="sibTrans" cxnId="{E9C1D148-6524-474D-ACE7-98A8FCE422DA}">
      <dgm:prSet/>
      <dgm:spPr>
        <a:gradFill rotWithShape="0">
          <a:gsLst>
            <a:gs pos="1000">
              <a:srgbClr val="225E6D"/>
            </a:gs>
            <a:gs pos="100000">
              <a:srgbClr val="79B9CF"/>
            </a:gs>
          </a:gsLst>
        </a:gradFill>
        <a:effectLst>
          <a:outerShdw blurRad="50800" dist="25400" dir="5400000" rotWithShape="0">
            <a:srgbClr val="A6A6A6">
              <a:alpha val="60000"/>
            </a:srgbClr>
          </a:outerShdw>
        </a:effectLst>
      </dgm:spPr>
      <dgm:t>
        <a:bodyPr/>
        <a:lstStyle/>
        <a:p>
          <a:endParaRPr lang="en-US"/>
        </a:p>
      </dgm:t>
    </dgm:pt>
    <dgm:pt modelId="{2EA6CFC9-CBC3-344C-BABE-A0168EE0529A}" type="parTrans" cxnId="{E9C1D148-6524-474D-ACE7-98A8FCE422DA}">
      <dgm:prSet/>
      <dgm:spPr/>
      <dgm:t>
        <a:bodyPr/>
        <a:lstStyle/>
        <a:p>
          <a:endParaRPr lang="en-US"/>
        </a:p>
      </dgm:t>
    </dgm:pt>
    <dgm:pt modelId="{2B55B96C-5A8C-6047-AF90-F21DBE43BAF2}">
      <dgm:prSet phldrT="[Text]"/>
      <dgm:spPr>
        <a:solidFill>
          <a:srgbClr val="A6A6A6"/>
        </a:solidFill>
        <a:ln>
          <a:noFill/>
        </a:ln>
        <a:effectLst>
          <a:outerShdw blurRad="50800" dist="38100" dir="5400000" algn="tl" rotWithShape="0">
            <a:srgbClr val="777877">
              <a:alpha val="43000"/>
            </a:srgbClr>
          </a:outerShdw>
        </a:effectLst>
        <a:scene3d>
          <a:camera prst="orthographicFront"/>
          <a:lightRig rig="threePt" dir="t"/>
        </a:scene3d>
        <a:sp3d>
          <a:bevelT/>
        </a:sp3d>
      </dgm:spPr>
      <dgm:t>
        <a:bodyPr/>
        <a:lstStyle/>
        <a:p>
          <a:r>
            <a:rPr lang="en-US" dirty="0" err="1" smtClean="0"/>
            <a:t>Superintendência</a:t>
          </a:r>
          <a:endParaRPr lang="en-US" dirty="0"/>
        </a:p>
      </dgm:t>
    </dgm:pt>
    <dgm:pt modelId="{6A86FB79-65D0-0D40-BFE4-9728BFC99652}" type="parTrans" cxnId="{0EFA59AE-E8D7-2443-9E2A-3F5D47421265}">
      <dgm:prSet/>
      <dgm:spPr/>
      <dgm:t>
        <a:bodyPr/>
        <a:lstStyle/>
        <a:p>
          <a:endParaRPr lang="en-US"/>
        </a:p>
      </dgm:t>
    </dgm:pt>
    <dgm:pt modelId="{DB36ED7E-2A59-224C-A079-62160956306C}" type="sibTrans" cxnId="{0EFA59AE-E8D7-2443-9E2A-3F5D47421265}">
      <dgm:prSet/>
      <dgm:spPr/>
      <dgm:t>
        <a:bodyPr/>
        <a:lstStyle/>
        <a:p>
          <a:endParaRPr lang="en-US"/>
        </a:p>
      </dgm:t>
    </dgm:pt>
    <dgm:pt modelId="{5FF1156B-4D47-1A42-A4B5-EB964DE542BE}" type="pres">
      <dgm:prSet presAssocID="{F9D0D984-40BE-A44F-920A-937FE18A3E63}" presName="linearFlow" presStyleCnt="0">
        <dgm:presLayoutVars>
          <dgm:resizeHandles val="exact"/>
        </dgm:presLayoutVars>
      </dgm:prSet>
      <dgm:spPr/>
      <dgm:t>
        <a:bodyPr/>
        <a:lstStyle/>
        <a:p>
          <a:endParaRPr lang="en-US"/>
        </a:p>
      </dgm:t>
    </dgm:pt>
    <dgm:pt modelId="{77A28DCB-B0D3-AC4B-A077-13A33FAF6F90}" type="pres">
      <dgm:prSet presAssocID="{0127D954-4838-9E44-B6C0-3B07261E757C}" presName="node" presStyleLbl="node1" presStyleIdx="0" presStyleCnt="3" custScaleX="42579" custScaleY="42260">
        <dgm:presLayoutVars>
          <dgm:bulletEnabled val="1"/>
        </dgm:presLayoutVars>
      </dgm:prSet>
      <dgm:spPr/>
      <dgm:t>
        <a:bodyPr/>
        <a:lstStyle/>
        <a:p>
          <a:endParaRPr lang="en-US"/>
        </a:p>
      </dgm:t>
    </dgm:pt>
    <dgm:pt modelId="{AA8DCCFF-41A1-7449-A573-79EB5AF6C68E}" type="pres">
      <dgm:prSet presAssocID="{051DB6DB-3EB2-4F4C-A96A-0047672AE917}" presName="sibTrans" presStyleLbl="sibTrans2D1" presStyleIdx="0" presStyleCnt="2" custScaleX="113817" custScaleY="41336"/>
      <dgm:spPr/>
      <dgm:t>
        <a:bodyPr/>
        <a:lstStyle/>
        <a:p>
          <a:endParaRPr lang="en-US"/>
        </a:p>
      </dgm:t>
    </dgm:pt>
    <dgm:pt modelId="{97188433-4191-0340-810B-366C8E4CDD7C}" type="pres">
      <dgm:prSet presAssocID="{051DB6DB-3EB2-4F4C-A96A-0047672AE917}" presName="connectorText" presStyleLbl="sibTrans2D1" presStyleIdx="0" presStyleCnt="2"/>
      <dgm:spPr/>
      <dgm:t>
        <a:bodyPr/>
        <a:lstStyle/>
        <a:p>
          <a:endParaRPr lang="en-US"/>
        </a:p>
      </dgm:t>
    </dgm:pt>
    <dgm:pt modelId="{132BAD70-EBFB-5B49-97CC-BC45010628E6}" type="pres">
      <dgm:prSet presAssocID="{08E04CB0-8833-8A4D-9C6B-5824A3BBD5A8}" presName="node" presStyleLbl="node1" presStyleIdx="1" presStyleCnt="3" custScaleX="42579" custScaleY="42260" custLinFactNeighborX="53" custLinFactNeighborY="-21364">
        <dgm:presLayoutVars>
          <dgm:bulletEnabled val="1"/>
        </dgm:presLayoutVars>
      </dgm:prSet>
      <dgm:spPr/>
      <dgm:t>
        <a:bodyPr/>
        <a:lstStyle/>
        <a:p>
          <a:endParaRPr lang="en-US"/>
        </a:p>
      </dgm:t>
    </dgm:pt>
    <dgm:pt modelId="{78F9E235-0B03-BD48-B956-91FD81665885}" type="pres">
      <dgm:prSet presAssocID="{D2B6809F-E973-3043-B8DF-385E0F1537E8}" presName="sibTrans" presStyleLbl="sibTrans2D1" presStyleIdx="1" presStyleCnt="2" custScaleX="104461" custScaleY="41336" custLinFactNeighborY="-89"/>
      <dgm:spPr/>
      <dgm:t>
        <a:bodyPr/>
        <a:lstStyle/>
        <a:p>
          <a:endParaRPr lang="en-US"/>
        </a:p>
      </dgm:t>
    </dgm:pt>
    <dgm:pt modelId="{CFF4C43A-4DF4-7E4B-9426-656FA9E86377}" type="pres">
      <dgm:prSet presAssocID="{D2B6809F-E973-3043-B8DF-385E0F1537E8}" presName="connectorText" presStyleLbl="sibTrans2D1" presStyleIdx="1" presStyleCnt="2"/>
      <dgm:spPr/>
      <dgm:t>
        <a:bodyPr/>
        <a:lstStyle/>
        <a:p>
          <a:endParaRPr lang="en-US"/>
        </a:p>
      </dgm:t>
    </dgm:pt>
    <dgm:pt modelId="{3965C0DE-CF94-0E40-8596-B8A9E42E9E68}" type="pres">
      <dgm:prSet presAssocID="{2B55B96C-5A8C-6047-AF90-F21DBE43BAF2}" presName="node" presStyleLbl="node1" presStyleIdx="2" presStyleCnt="3" custScaleX="42579" custScaleY="42260" custLinFactNeighborY="-28265">
        <dgm:presLayoutVars>
          <dgm:bulletEnabled val="1"/>
        </dgm:presLayoutVars>
      </dgm:prSet>
      <dgm:spPr/>
      <dgm:t>
        <a:bodyPr/>
        <a:lstStyle/>
        <a:p>
          <a:endParaRPr lang="en-US"/>
        </a:p>
      </dgm:t>
    </dgm:pt>
  </dgm:ptLst>
  <dgm:cxnLst>
    <dgm:cxn modelId="{B79A243C-5199-4BBC-A44A-B592E9C5FFC3}" type="presOf" srcId="{051DB6DB-3EB2-4F4C-A96A-0047672AE917}" destId="{97188433-4191-0340-810B-366C8E4CDD7C}" srcOrd="1" destOrd="0" presId="urn:microsoft.com/office/officeart/2005/8/layout/process2"/>
    <dgm:cxn modelId="{5B681790-1F6C-47C9-9A3D-166215F6CF85}" type="presOf" srcId="{08E04CB0-8833-8A4D-9C6B-5824A3BBD5A8}" destId="{132BAD70-EBFB-5B49-97CC-BC45010628E6}" srcOrd="0" destOrd="0" presId="urn:microsoft.com/office/officeart/2005/8/layout/process2"/>
    <dgm:cxn modelId="{D1253C66-5A03-4A7A-A37A-2A618E7743E6}" type="presOf" srcId="{F9D0D984-40BE-A44F-920A-937FE18A3E63}" destId="{5FF1156B-4D47-1A42-A4B5-EB964DE542BE}" srcOrd="0" destOrd="0" presId="urn:microsoft.com/office/officeart/2005/8/layout/process2"/>
    <dgm:cxn modelId="{BBDD4B28-521E-4A4D-BC15-DF86AB90E2C7}" type="presOf" srcId="{0127D954-4838-9E44-B6C0-3B07261E757C}" destId="{77A28DCB-B0D3-AC4B-A077-13A33FAF6F90}" srcOrd="0" destOrd="0" presId="urn:microsoft.com/office/officeart/2005/8/layout/process2"/>
    <dgm:cxn modelId="{B7CF45E2-F3D5-42BA-9F2D-4355CA9AAC5E}" type="presOf" srcId="{D2B6809F-E973-3043-B8DF-385E0F1537E8}" destId="{78F9E235-0B03-BD48-B956-91FD81665885}" srcOrd="0" destOrd="0" presId="urn:microsoft.com/office/officeart/2005/8/layout/process2"/>
    <dgm:cxn modelId="{820A7B35-AB04-924B-BD16-3C91D9FA36DF}" srcId="{F9D0D984-40BE-A44F-920A-937FE18A3E63}" destId="{0127D954-4838-9E44-B6C0-3B07261E757C}" srcOrd="0" destOrd="0" parTransId="{EBADB8DE-5A2D-5242-985C-AEF9A77CE9FE}" sibTransId="{051DB6DB-3EB2-4F4C-A96A-0047672AE917}"/>
    <dgm:cxn modelId="{F61AC4F6-5CB1-499A-9BB4-83459EF24FFC}" type="presOf" srcId="{2B55B96C-5A8C-6047-AF90-F21DBE43BAF2}" destId="{3965C0DE-CF94-0E40-8596-B8A9E42E9E68}" srcOrd="0" destOrd="0" presId="urn:microsoft.com/office/officeart/2005/8/layout/process2"/>
    <dgm:cxn modelId="{6B46C0D1-AB04-4F00-9ABE-1AA026D86154}" type="presOf" srcId="{D2B6809F-E973-3043-B8DF-385E0F1537E8}" destId="{CFF4C43A-4DF4-7E4B-9426-656FA9E86377}" srcOrd="1" destOrd="0" presId="urn:microsoft.com/office/officeart/2005/8/layout/process2"/>
    <dgm:cxn modelId="{E9C1D148-6524-474D-ACE7-98A8FCE422DA}" srcId="{F9D0D984-40BE-A44F-920A-937FE18A3E63}" destId="{08E04CB0-8833-8A4D-9C6B-5824A3BBD5A8}" srcOrd="1" destOrd="0" parTransId="{2EA6CFC9-CBC3-344C-BABE-A0168EE0529A}" sibTransId="{D2B6809F-E973-3043-B8DF-385E0F1537E8}"/>
    <dgm:cxn modelId="{0EFA59AE-E8D7-2443-9E2A-3F5D47421265}" srcId="{F9D0D984-40BE-A44F-920A-937FE18A3E63}" destId="{2B55B96C-5A8C-6047-AF90-F21DBE43BAF2}" srcOrd="2" destOrd="0" parTransId="{6A86FB79-65D0-0D40-BFE4-9728BFC99652}" sibTransId="{DB36ED7E-2A59-224C-A079-62160956306C}"/>
    <dgm:cxn modelId="{C06D6CC3-99B0-4373-889C-BCD47BADA2CD}" type="presOf" srcId="{051DB6DB-3EB2-4F4C-A96A-0047672AE917}" destId="{AA8DCCFF-41A1-7449-A573-79EB5AF6C68E}" srcOrd="0" destOrd="0" presId="urn:microsoft.com/office/officeart/2005/8/layout/process2"/>
    <dgm:cxn modelId="{974FE9DB-73AA-4DA3-B4FC-B2BBB4454B76}" type="presParOf" srcId="{5FF1156B-4D47-1A42-A4B5-EB964DE542BE}" destId="{77A28DCB-B0D3-AC4B-A077-13A33FAF6F90}" srcOrd="0" destOrd="0" presId="urn:microsoft.com/office/officeart/2005/8/layout/process2"/>
    <dgm:cxn modelId="{FE8F056C-0409-4BDF-9B19-83267A91DE9E}" type="presParOf" srcId="{5FF1156B-4D47-1A42-A4B5-EB964DE542BE}" destId="{AA8DCCFF-41A1-7449-A573-79EB5AF6C68E}" srcOrd="1" destOrd="0" presId="urn:microsoft.com/office/officeart/2005/8/layout/process2"/>
    <dgm:cxn modelId="{265F5613-E35E-4A61-AE4D-5912596AA54D}" type="presParOf" srcId="{AA8DCCFF-41A1-7449-A573-79EB5AF6C68E}" destId="{97188433-4191-0340-810B-366C8E4CDD7C}" srcOrd="0" destOrd="0" presId="urn:microsoft.com/office/officeart/2005/8/layout/process2"/>
    <dgm:cxn modelId="{92CF0A45-820B-43A0-89B0-5C6F7493DFD2}" type="presParOf" srcId="{5FF1156B-4D47-1A42-A4B5-EB964DE542BE}" destId="{132BAD70-EBFB-5B49-97CC-BC45010628E6}" srcOrd="2" destOrd="0" presId="urn:microsoft.com/office/officeart/2005/8/layout/process2"/>
    <dgm:cxn modelId="{907ACE72-9EFA-477D-B1CD-734CDDD04F10}" type="presParOf" srcId="{5FF1156B-4D47-1A42-A4B5-EB964DE542BE}" destId="{78F9E235-0B03-BD48-B956-91FD81665885}" srcOrd="3" destOrd="0" presId="urn:microsoft.com/office/officeart/2005/8/layout/process2"/>
    <dgm:cxn modelId="{2E3DF90F-12F2-43BA-91C2-7DB825C537B0}" type="presParOf" srcId="{78F9E235-0B03-BD48-B956-91FD81665885}" destId="{CFF4C43A-4DF4-7E4B-9426-656FA9E86377}" srcOrd="0" destOrd="0" presId="urn:microsoft.com/office/officeart/2005/8/layout/process2"/>
    <dgm:cxn modelId="{75630CC5-10D0-4E7C-9DFF-8BC4A69C0ED6}" type="presParOf" srcId="{5FF1156B-4D47-1A42-A4B5-EB964DE542BE}" destId="{3965C0DE-CF94-0E40-8596-B8A9E42E9E6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28DCB-B0D3-AC4B-A077-13A33FAF6F90}">
      <dsp:nvSpPr>
        <dsp:cNvPr id="0" name=""/>
        <dsp:cNvSpPr/>
      </dsp:nvSpPr>
      <dsp:spPr>
        <a:xfrm>
          <a:off x="2988125" y="219"/>
          <a:ext cx="1788212" cy="949733"/>
        </a:xfrm>
        <a:prstGeom prst="roundRect">
          <a:avLst>
            <a:gd name="adj" fmla="val 10000"/>
          </a:avLst>
        </a:prstGeom>
        <a:solidFill>
          <a:srgbClr val="621A4A"/>
        </a:solidFill>
        <a:ln>
          <a:noFill/>
        </a:ln>
        <a:effectLst>
          <a:outerShdw blurRad="50800" dist="38100" dir="5400000" algn="tl" rotWithShape="0">
            <a:srgbClr val="777877">
              <a:alpha val="43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Assembleia</a:t>
          </a:r>
          <a:endParaRPr lang="en-US" sz="1700" kern="1200" dirty="0"/>
        </a:p>
      </dsp:txBody>
      <dsp:txXfrm>
        <a:off x="3015942" y="28036"/>
        <a:ext cx="1732578" cy="894099"/>
      </dsp:txXfrm>
    </dsp:sp>
    <dsp:sp modelId="{AA8DCCFF-41A1-7449-A573-79EB5AF6C68E}">
      <dsp:nvSpPr>
        <dsp:cNvPr id="0" name=""/>
        <dsp:cNvSpPr/>
      </dsp:nvSpPr>
      <dsp:spPr>
        <a:xfrm rot="5394874">
          <a:off x="3651618" y="1012395"/>
          <a:ext cx="463451" cy="418035"/>
        </a:xfrm>
        <a:prstGeom prst="rightArrow">
          <a:avLst>
            <a:gd name="adj1" fmla="val 60000"/>
            <a:gd name="adj2" fmla="val 50000"/>
          </a:avLst>
        </a:prstGeom>
        <a:gradFill rotWithShape="0">
          <a:gsLst>
            <a:gs pos="0">
              <a:srgbClr val="621A4A"/>
            </a:gs>
            <a:gs pos="100000">
              <a:srgbClr val="E8C0D1"/>
            </a:gs>
          </a:gsLst>
          <a:lin ang="5400000" scaled="0"/>
        </a:gradFill>
        <a:ln>
          <a:noFill/>
        </a:ln>
        <a:effectLst>
          <a:outerShdw blurRad="50800" dist="25400" dir="5400000" rotWithShape="0">
            <a:srgbClr val="A6A6A6">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3757840" y="989687"/>
        <a:ext cx="250821" cy="338041"/>
      </dsp:txXfrm>
    </dsp:sp>
    <dsp:sp modelId="{132BAD70-EBFB-5B49-97CC-BC45010628E6}">
      <dsp:nvSpPr>
        <dsp:cNvPr id="0" name=""/>
        <dsp:cNvSpPr/>
      </dsp:nvSpPr>
      <dsp:spPr>
        <a:xfrm>
          <a:off x="2990351" y="1492873"/>
          <a:ext cx="1788212" cy="949733"/>
        </a:xfrm>
        <a:prstGeom prst="roundRect">
          <a:avLst>
            <a:gd name="adj" fmla="val 10000"/>
          </a:avLst>
        </a:prstGeom>
        <a:solidFill>
          <a:srgbClr val="225E6D"/>
        </a:solidFill>
        <a:ln>
          <a:solidFill>
            <a:schemeClr val="accent5">
              <a:lumMod val="50000"/>
            </a:schemeClr>
          </a:solidFill>
        </a:ln>
        <a:effectLst>
          <a:outerShdw blurRad="50800" dist="38100" dir="5400000" algn="tl" rotWithShape="0">
            <a:srgbClr val="777877">
              <a:alpha val="43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Conselho</a:t>
          </a:r>
          <a:endParaRPr lang="en-US" sz="1700" kern="1200" dirty="0"/>
        </a:p>
      </dsp:txBody>
      <dsp:txXfrm>
        <a:off x="3018168" y="1520690"/>
        <a:ext cx="1732578" cy="894099"/>
      </dsp:txXfrm>
    </dsp:sp>
    <dsp:sp modelId="{78F9E235-0B03-BD48-B956-91FD81665885}">
      <dsp:nvSpPr>
        <dsp:cNvPr id="0" name=""/>
        <dsp:cNvSpPr/>
      </dsp:nvSpPr>
      <dsp:spPr>
        <a:xfrm rot="5404058">
          <a:off x="3516653" y="2700730"/>
          <a:ext cx="733381" cy="418035"/>
        </a:xfrm>
        <a:prstGeom prst="rightArrow">
          <a:avLst>
            <a:gd name="adj1" fmla="val 60000"/>
            <a:gd name="adj2" fmla="val 50000"/>
          </a:avLst>
        </a:prstGeom>
        <a:gradFill rotWithShape="0">
          <a:gsLst>
            <a:gs pos="1000">
              <a:srgbClr val="225E6D"/>
            </a:gs>
            <a:gs pos="100000">
              <a:srgbClr val="79B9CF"/>
            </a:gs>
          </a:gsLst>
          <a:lin ang="5400000" scaled="0"/>
        </a:gradFill>
        <a:ln>
          <a:noFill/>
        </a:ln>
        <a:effectLst>
          <a:outerShdw blurRad="50800" dist="25400" dir="5400000" rotWithShape="0">
            <a:srgbClr val="A6A6A6">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3758007" y="2543057"/>
        <a:ext cx="250821" cy="607971"/>
      </dsp:txXfrm>
    </dsp:sp>
    <dsp:sp modelId="{3965C0DE-CF94-0E40-8596-B8A9E42E9E68}">
      <dsp:nvSpPr>
        <dsp:cNvPr id="0" name=""/>
        <dsp:cNvSpPr/>
      </dsp:nvSpPr>
      <dsp:spPr>
        <a:xfrm>
          <a:off x="2988125" y="3378689"/>
          <a:ext cx="1788212" cy="949733"/>
        </a:xfrm>
        <a:prstGeom prst="roundRect">
          <a:avLst>
            <a:gd name="adj" fmla="val 10000"/>
          </a:avLst>
        </a:prstGeom>
        <a:solidFill>
          <a:srgbClr val="A6A6A6"/>
        </a:solidFill>
        <a:ln>
          <a:noFill/>
        </a:ln>
        <a:effectLst>
          <a:outerShdw blurRad="50800" dist="38100" dir="5400000" algn="tl" rotWithShape="0">
            <a:srgbClr val="777877">
              <a:alpha val="43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Superintendência</a:t>
          </a:r>
          <a:endParaRPr lang="en-US" sz="1700" kern="1200" dirty="0"/>
        </a:p>
      </dsp:txBody>
      <dsp:txXfrm>
        <a:off x="3015942" y="3406506"/>
        <a:ext cx="1732578" cy="8940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26/10/2015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26/10/2015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Comitê </a:t>
            </a: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Jurídico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┃20</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de Outubro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CBB0634-6095-40D1-9461-7C1232DD5742}" type="datetimeFigureOut">
              <a:rPr lang="pt-BR" smtClean="0"/>
              <a:t>26/10/2015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62AFA44D-B967-4912-B783-357871CC6325}" type="slidenum">
              <a:rPr lang="pt-BR" smtClean="0"/>
              <a:t>‹nº›</a:t>
            </a:fld>
            <a:endParaRPr lang="pt-BR"/>
          </a:p>
        </p:txBody>
      </p:sp>
    </p:spTree>
    <p:extLst>
      <p:ext uri="{BB962C8B-B14F-4D97-AF65-F5344CB8AC3E}">
        <p14:creationId xmlns:p14="http://schemas.microsoft.com/office/powerpoint/2010/main" val="427901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698"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Comitê Jurídico┃20</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outubro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188640"/>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Temas -  Comitê de Negócio Imobiliário</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188640"/>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tângulo de cantos arredondados 6"/>
          <p:cNvSpPr/>
          <p:nvPr/>
        </p:nvSpPr>
        <p:spPr>
          <a:xfrm>
            <a:off x="424108" y="1208273"/>
            <a:ext cx="1601203" cy="19266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latin typeface="Tahoma" panose="020B0604030504040204" pitchFamily="34" charset="0"/>
                <a:ea typeface="Tahoma" panose="020B0604030504040204" pitchFamily="34" charset="0"/>
                <a:cs typeface="Tahoma" panose="020B0604030504040204" pitchFamily="34" charset="0"/>
              </a:rPr>
              <a:t>Comitê</a:t>
            </a:r>
          </a:p>
          <a:p>
            <a:pPr algn="ctr"/>
            <a:r>
              <a:rPr lang="pt-BR" sz="1200" dirty="0" smtClean="0">
                <a:latin typeface="Tahoma" panose="020B0604030504040204" pitchFamily="34" charset="0"/>
                <a:ea typeface="Tahoma" panose="020B0604030504040204" pitchFamily="34" charset="0"/>
                <a:cs typeface="Tahoma" panose="020B0604030504040204" pitchFamily="34" charset="0"/>
              </a:rPr>
              <a:t>Jurídico</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de cantos arredondados 10"/>
          <p:cNvSpPr/>
          <p:nvPr/>
        </p:nvSpPr>
        <p:spPr>
          <a:xfrm>
            <a:off x="2837984" y="1252272"/>
            <a:ext cx="1847230" cy="57668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latin typeface="Tahoma" panose="020B0604030504040204" pitchFamily="34" charset="0"/>
                <a:ea typeface="Tahoma" panose="020B0604030504040204" pitchFamily="34" charset="0"/>
                <a:cs typeface="Tahoma" panose="020B0604030504040204" pitchFamily="34" charset="0"/>
              </a:rPr>
              <a:t>Modelo de Vendas</a:t>
            </a:r>
          </a:p>
        </p:txBody>
      </p:sp>
      <p:cxnSp>
        <p:nvCxnSpPr>
          <p:cNvPr id="13" name="Conector angulado 12"/>
          <p:cNvCxnSpPr>
            <a:stCxn id="7" idx="3"/>
            <a:endCxn id="11" idx="1"/>
          </p:cNvCxnSpPr>
          <p:nvPr/>
        </p:nvCxnSpPr>
        <p:spPr>
          <a:xfrm flipV="1">
            <a:off x="2025311" y="1540612"/>
            <a:ext cx="812673" cy="631004"/>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16" name="Retângulo de cantos arredondados 15"/>
          <p:cNvSpPr/>
          <p:nvPr/>
        </p:nvSpPr>
        <p:spPr>
          <a:xfrm>
            <a:off x="2837984" y="2342211"/>
            <a:ext cx="1847230" cy="5549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latin typeface="Tahoma" panose="020B0604030504040204" pitchFamily="34" charset="0"/>
                <a:ea typeface="Tahoma" panose="020B0604030504040204" pitchFamily="34" charset="0"/>
                <a:cs typeface="Tahoma" panose="020B0604030504040204" pitchFamily="34" charset="0"/>
              </a:rPr>
              <a:t>Questões Tributárias</a:t>
            </a:r>
          </a:p>
        </p:txBody>
      </p:sp>
      <p:cxnSp>
        <p:nvCxnSpPr>
          <p:cNvPr id="19" name="Conector angulado 18"/>
          <p:cNvCxnSpPr>
            <a:stCxn id="16" idx="1"/>
            <a:endCxn id="7" idx="3"/>
          </p:cNvCxnSpPr>
          <p:nvPr/>
        </p:nvCxnSpPr>
        <p:spPr>
          <a:xfrm rot="10800000">
            <a:off x="2025312" y="2171616"/>
            <a:ext cx="812673" cy="448068"/>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20" name="Retângulo de cantos arredondados 19"/>
          <p:cNvSpPr/>
          <p:nvPr/>
        </p:nvSpPr>
        <p:spPr>
          <a:xfrm>
            <a:off x="5413713" y="4831855"/>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Adin</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21" name="Retângulo de cantos arredondados 20"/>
          <p:cNvSpPr/>
          <p:nvPr/>
        </p:nvSpPr>
        <p:spPr>
          <a:xfrm>
            <a:off x="5413712" y="5236039"/>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Terceirização</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22" name="Retângulo de cantos arredondados 21"/>
          <p:cNvSpPr/>
          <p:nvPr/>
        </p:nvSpPr>
        <p:spPr>
          <a:xfrm>
            <a:off x="5413712" y="5643507"/>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Alíquota correção proc. Trab.</a:t>
            </a:r>
            <a:endParaRPr lang="pt-BR" sz="11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angulado 22"/>
          <p:cNvCxnSpPr>
            <a:stCxn id="26" idx="3"/>
            <a:endCxn id="20" idx="1"/>
          </p:cNvCxnSpPr>
          <p:nvPr/>
        </p:nvCxnSpPr>
        <p:spPr>
          <a:xfrm flipV="1">
            <a:off x="4685214" y="4975855"/>
            <a:ext cx="728499" cy="415881"/>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24" name="Conector angulado 23"/>
          <p:cNvCxnSpPr>
            <a:stCxn id="21" idx="1"/>
            <a:endCxn id="26" idx="3"/>
          </p:cNvCxnSpPr>
          <p:nvPr/>
        </p:nvCxnSpPr>
        <p:spPr>
          <a:xfrm rot="10800000" flipV="1">
            <a:off x="4685214" y="5380038"/>
            <a:ext cx="728498" cy="11697"/>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2837984" y="4851964"/>
            <a:ext cx="1847230" cy="107954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latin typeface="Tahoma" panose="020B0604030504040204" pitchFamily="34" charset="0"/>
                <a:ea typeface="Tahoma" panose="020B0604030504040204" pitchFamily="34" charset="0"/>
                <a:cs typeface="Tahoma" panose="020B0604030504040204" pitchFamily="34" charset="0"/>
              </a:rPr>
              <a:t>Mesa de Trabalho</a:t>
            </a:r>
          </a:p>
          <a:p>
            <a:pPr algn="ctr"/>
            <a:r>
              <a:rPr lang="pt-BR" sz="1000" dirty="0" smtClean="0">
                <a:latin typeface="Tahoma" panose="020B0604030504040204" pitchFamily="34" charset="0"/>
                <a:ea typeface="Tahoma" panose="020B0604030504040204" pitchFamily="34" charset="0"/>
                <a:cs typeface="Tahoma" panose="020B0604030504040204" pitchFamily="34" charset="0"/>
              </a:rPr>
              <a:t>Questões do Trabalho</a:t>
            </a:r>
          </a:p>
        </p:txBody>
      </p:sp>
      <p:sp>
        <p:nvSpPr>
          <p:cNvPr id="27" name="Retângulo de cantos arredondados 26"/>
          <p:cNvSpPr/>
          <p:nvPr/>
        </p:nvSpPr>
        <p:spPr>
          <a:xfrm>
            <a:off x="5450534" y="1170412"/>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Corretagem</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28" name="Retângulo de cantos arredondados 27"/>
          <p:cNvSpPr/>
          <p:nvPr/>
        </p:nvSpPr>
        <p:spPr>
          <a:xfrm>
            <a:off x="5450533" y="1574596"/>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err="1" smtClean="0">
                <a:latin typeface="Tahoma" panose="020B0604030504040204" pitchFamily="34" charset="0"/>
                <a:ea typeface="Tahoma" panose="020B0604030504040204" pitchFamily="34" charset="0"/>
                <a:cs typeface="Tahoma" panose="020B0604030504040204" pitchFamily="34" charset="0"/>
              </a:rPr>
              <a:t>Amicus</a:t>
            </a:r>
            <a:r>
              <a:rPr lang="pt-BR" sz="1100" dirty="0" smtClean="0">
                <a:latin typeface="Tahoma" panose="020B0604030504040204" pitchFamily="34" charset="0"/>
                <a:ea typeface="Tahoma" panose="020B0604030504040204" pitchFamily="34" charset="0"/>
                <a:cs typeface="Tahoma" panose="020B0604030504040204" pitchFamily="34" charset="0"/>
              </a:rPr>
              <a:t> </a:t>
            </a:r>
            <a:r>
              <a:rPr lang="pt-BR" sz="1100" dirty="0" err="1" smtClean="0">
                <a:latin typeface="Tahoma" panose="020B0604030504040204" pitchFamily="34" charset="0"/>
                <a:ea typeface="Tahoma" panose="020B0604030504040204" pitchFamily="34" charset="0"/>
                <a:cs typeface="Tahoma" panose="020B0604030504040204" pitchFamily="34" charset="0"/>
              </a:rPr>
              <a:t>Curiae</a:t>
            </a:r>
            <a:endParaRPr lang="pt-BR" sz="1100" dirty="0">
              <a:latin typeface="Tahoma" panose="020B0604030504040204" pitchFamily="34" charset="0"/>
              <a:ea typeface="Tahoma" panose="020B0604030504040204" pitchFamily="34" charset="0"/>
              <a:cs typeface="Tahoma" panose="020B0604030504040204" pitchFamily="34" charset="0"/>
            </a:endParaRPr>
          </a:p>
        </p:txBody>
      </p:sp>
      <p:cxnSp>
        <p:nvCxnSpPr>
          <p:cNvPr id="30" name="Conector angulado 29"/>
          <p:cNvCxnSpPr>
            <a:stCxn id="27" idx="1"/>
            <a:endCxn id="11" idx="3"/>
          </p:cNvCxnSpPr>
          <p:nvPr/>
        </p:nvCxnSpPr>
        <p:spPr>
          <a:xfrm rot="10800000" flipV="1">
            <a:off x="4685214" y="1314412"/>
            <a:ext cx="765320" cy="22620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31" name="Conector angulado 30"/>
          <p:cNvCxnSpPr>
            <a:stCxn id="28" idx="1"/>
            <a:endCxn id="11" idx="3"/>
          </p:cNvCxnSpPr>
          <p:nvPr/>
        </p:nvCxnSpPr>
        <p:spPr>
          <a:xfrm rot="10800000">
            <a:off x="4685215" y="1540612"/>
            <a:ext cx="765319" cy="177984"/>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5432693" y="2137466"/>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Tributação na Permuta</a:t>
            </a:r>
            <a:endParaRPr lang="pt-BR" sz="1100" dirty="0">
              <a:latin typeface="Tahoma" panose="020B0604030504040204" pitchFamily="34" charset="0"/>
              <a:ea typeface="Tahoma" panose="020B0604030504040204" pitchFamily="34" charset="0"/>
              <a:cs typeface="Tahoma" panose="020B0604030504040204" pitchFamily="34" charset="0"/>
            </a:endParaRPr>
          </a:p>
        </p:txBody>
      </p:sp>
      <p:cxnSp>
        <p:nvCxnSpPr>
          <p:cNvPr id="43" name="Conector angulado 42"/>
          <p:cNvCxnSpPr>
            <a:stCxn id="42" idx="1"/>
            <a:endCxn id="16" idx="3"/>
          </p:cNvCxnSpPr>
          <p:nvPr/>
        </p:nvCxnSpPr>
        <p:spPr>
          <a:xfrm rot="10800000" flipV="1">
            <a:off x="4685215" y="2281466"/>
            <a:ext cx="747479" cy="338218"/>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61" name="Conector angulado 60"/>
          <p:cNvCxnSpPr>
            <a:stCxn id="22" idx="1"/>
            <a:endCxn id="26" idx="3"/>
          </p:cNvCxnSpPr>
          <p:nvPr/>
        </p:nvCxnSpPr>
        <p:spPr>
          <a:xfrm rot="10800000">
            <a:off x="4685214" y="5391737"/>
            <a:ext cx="728498" cy="395771"/>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38" name="Retângulo de cantos arredondados 37"/>
          <p:cNvSpPr/>
          <p:nvPr/>
        </p:nvSpPr>
        <p:spPr>
          <a:xfrm>
            <a:off x="5432692" y="2769429"/>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PIS/ COFINS Rec. Fin.</a:t>
            </a:r>
            <a:endParaRPr lang="pt-BR" sz="1100" dirty="0">
              <a:latin typeface="Tahoma" panose="020B0604030504040204" pitchFamily="34" charset="0"/>
              <a:ea typeface="Tahoma" panose="020B0604030504040204" pitchFamily="34" charset="0"/>
              <a:cs typeface="Tahoma" panose="020B0604030504040204" pitchFamily="34" charset="0"/>
            </a:endParaRPr>
          </a:p>
        </p:txBody>
      </p:sp>
      <p:cxnSp>
        <p:nvCxnSpPr>
          <p:cNvPr id="14" name="Conector angulado 13"/>
          <p:cNvCxnSpPr>
            <a:stCxn id="38" idx="1"/>
            <a:endCxn id="16" idx="3"/>
          </p:cNvCxnSpPr>
          <p:nvPr/>
        </p:nvCxnSpPr>
        <p:spPr>
          <a:xfrm rot="10800000">
            <a:off x="4685214" y="2619685"/>
            <a:ext cx="747478" cy="293745"/>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29" name="Retângulo de cantos arredondados 28"/>
          <p:cNvSpPr/>
          <p:nvPr/>
        </p:nvSpPr>
        <p:spPr>
          <a:xfrm>
            <a:off x="2837984" y="3342926"/>
            <a:ext cx="1847230" cy="107954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latin typeface="Tahoma" panose="020B0604030504040204" pitchFamily="34" charset="0"/>
                <a:ea typeface="Tahoma" panose="020B0604030504040204" pitchFamily="34" charset="0"/>
                <a:cs typeface="Tahoma" panose="020B0604030504040204" pitchFamily="34" charset="0"/>
              </a:rPr>
              <a:t>Fórum de Discussão</a:t>
            </a:r>
          </a:p>
          <a:p>
            <a:pPr algn="ctr"/>
            <a:r>
              <a:rPr lang="pt-BR" sz="1000" dirty="0" smtClean="0">
                <a:latin typeface="Tahoma" panose="020B0604030504040204" pitchFamily="34" charset="0"/>
                <a:ea typeface="Tahoma" panose="020B0604030504040204" pitchFamily="34" charset="0"/>
                <a:cs typeface="Tahoma" panose="020B0604030504040204" pitchFamily="34" charset="0"/>
              </a:rPr>
              <a:t>Questões Consumeristas</a:t>
            </a:r>
          </a:p>
        </p:txBody>
      </p:sp>
      <p:sp>
        <p:nvSpPr>
          <p:cNvPr id="32" name="Retângulo de cantos arredondados 31"/>
          <p:cNvSpPr/>
          <p:nvPr/>
        </p:nvSpPr>
        <p:spPr>
          <a:xfrm>
            <a:off x="5413712" y="3376836"/>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Corretagem</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33" name="Retângulo de cantos arredondados 32"/>
          <p:cNvSpPr/>
          <p:nvPr/>
        </p:nvSpPr>
        <p:spPr>
          <a:xfrm>
            <a:off x="5413711" y="3781020"/>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Ações Civis Públicas</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34" name="Retângulo de cantos arredondados 33"/>
          <p:cNvSpPr/>
          <p:nvPr/>
        </p:nvSpPr>
        <p:spPr>
          <a:xfrm>
            <a:off x="5413711" y="4188488"/>
            <a:ext cx="2279157"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latin typeface="Tahoma" panose="020B0604030504040204" pitchFamily="34" charset="0"/>
                <a:ea typeface="Tahoma" panose="020B0604030504040204" pitchFamily="34" charset="0"/>
                <a:cs typeface="Tahoma" panose="020B0604030504040204" pitchFamily="34" charset="0"/>
              </a:rPr>
              <a:t>Cartórios</a:t>
            </a:r>
            <a:endParaRPr lang="pt-BR" sz="1100" dirty="0">
              <a:latin typeface="Tahoma" panose="020B0604030504040204" pitchFamily="34" charset="0"/>
              <a:ea typeface="Tahoma" panose="020B0604030504040204" pitchFamily="34" charset="0"/>
              <a:cs typeface="Tahoma" panose="020B0604030504040204" pitchFamily="34" charset="0"/>
            </a:endParaRPr>
          </a:p>
        </p:txBody>
      </p:sp>
      <p:cxnSp>
        <p:nvCxnSpPr>
          <p:cNvPr id="35" name="Conector angulado 34"/>
          <p:cNvCxnSpPr>
            <a:stCxn id="29" idx="3"/>
            <a:endCxn id="32" idx="1"/>
          </p:cNvCxnSpPr>
          <p:nvPr/>
        </p:nvCxnSpPr>
        <p:spPr>
          <a:xfrm flipV="1">
            <a:off x="4685214" y="3520836"/>
            <a:ext cx="728498" cy="361862"/>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36" name="Conector angulado 35"/>
          <p:cNvCxnSpPr>
            <a:stCxn id="33" idx="1"/>
            <a:endCxn id="29" idx="3"/>
          </p:cNvCxnSpPr>
          <p:nvPr/>
        </p:nvCxnSpPr>
        <p:spPr>
          <a:xfrm rot="10800000">
            <a:off x="4685215" y="3882698"/>
            <a:ext cx="728497" cy="42322"/>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37" name="Conector angulado 36"/>
          <p:cNvCxnSpPr>
            <a:stCxn id="34" idx="1"/>
            <a:endCxn id="29" idx="3"/>
          </p:cNvCxnSpPr>
          <p:nvPr/>
        </p:nvCxnSpPr>
        <p:spPr>
          <a:xfrm rot="10800000">
            <a:off x="4685215" y="3882698"/>
            <a:ext cx="728497" cy="449790"/>
          </a:xfrm>
          <a:prstGeom prst="bentConnector3">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Corretagem</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4" name="Grupo 3"/>
          <p:cNvGrpSpPr/>
          <p:nvPr/>
        </p:nvGrpSpPr>
        <p:grpSpPr>
          <a:xfrm>
            <a:off x="3681413" y="4606969"/>
            <a:ext cx="1781175" cy="307777"/>
            <a:chOff x="3743324" y="4606969"/>
            <a:chExt cx="1781175" cy="307777"/>
          </a:xfrm>
        </p:grpSpPr>
        <p:sp>
          <p:nvSpPr>
            <p:cNvPr id="5" name="CaixaDeTexto 4"/>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222699729"/>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140588" y="836712"/>
            <a:ext cx="9039924" cy="1560427"/>
          </a:xfrm>
          <a:prstGeom prst="rect">
            <a:avLst/>
          </a:prstGeom>
        </p:spPr>
        <p:txBody>
          <a:bodyPr wrap="square">
            <a:spAutoFit/>
          </a:bodyPr>
          <a:lstStyle/>
          <a:p>
            <a:pPr>
              <a:spcBef>
                <a:spcPts val="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p>
          <a:p>
            <a:pPr>
              <a:spcBef>
                <a:spcPts val="0"/>
              </a:spcBef>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decisões coletivas sobrepujam individuais - valores 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9" name="Retângulo 7"/>
          <p:cNvSpPr>
            <a:spLocks noChangeArrowheads="1"/>
          </p:cNvSpPr>
          <p:nvPr/>
        </p:nvSpPr>
        <p:spPr bwMode="auto">
          <a:xfrm>
            <a:off x="179512" y="2529452"/>
            <a:ext cx="8208912" cy="2411716"/>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spcBef>
                <a:spcPts val="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nSpc>
                <a:spcPct val="150000"/>
              </a:lnSpc>
              <a:spcBef>
                <a:spcPts val="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Corretores Associados – </a:t>
            </a:r>
            <a:r>
              <a:rPr lang="pt-BR" sz="1400" dirty="0" smtClean="0">
                <a:latin typeface="Tahoma" panose="020B0604030504040204" pitchFamily="34" charset="0"/>
                <a:ea typeface="Tahoma" panose="020B0604030504040204" pitchFamily="34" charset="0"/>
                <a:cs typeface="Tahoma" panose="020B0604030504040204" pitchFamily="34" charset="0"/>
              </a:rPr>
              <a:t>dificuldades de registro – sindicatos</a:t>
            </a:r>
          </a:p>
          <a:p>
            <a:pPr marL="542925" lvl="1" indent="-85725">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Relacionamento com imobiliárias e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tendências observadas, propostas</a:t>
            </a: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877088" y="57558"/>
            <a:ext cx="419813" cy="4714427"/>
          </a:xfrm>
          <a:prstGeom prst="rect">
            <a:avLst/>
          </a:prstGeom>
        </p:spPr>
      </p:pic>
      <p:sp>
        <p:nvSpPr>
          <p:cNvPr id="2" name="Retângulo 1"/>
          <p:cNvSpPr/>
          <p:nvPr/>
        </p:nvSpPr>
        <p:spPr>
          <a:xfrm>
            <a:off x="305180" y="4725144"/>
            <a:ext cx="7363164" cy="957185"/>
          </a:xfrm>
          <a:prstGeom prst="rect">
            <a:avLst/>
          </a:prstGeom>
        </p:spPr>
        <p:txBody>
          <a:bodyPr wrap="square">
            <a:spAutoFit/>
          </a:bodyPr>
          <a:lstStyle/>
          <a:p>
            <a:pPr>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Amicus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 STJ  - </a:t>
            </a:r>
            <a:r>
              <a:rPr lang="pt-BR" sz="1400" dirty="0">
                <a:latin typeface="Tahoma" panose="020B0604030504040204" pitchFamily="34" charset="0"/>
                <a:ea typeface="Tahoma" panose="020B0604030504040204" pitchFamily="34" charset="0"/>
                <a:cs typeface="Tahoma" panose="020B0604030504040204" pitchFamily="34" charset="0"/>
              </a:rPr>
              <a:t>escritório de advocacia Flávio </a:t>
            </a:r>
            <a:r>
              <a:rPr lang="pt-BR" sz="1400" dirty="0" err="1">
                <a:latin typeface="Tahoma" panose="020B0604030504040204" pitchFamily="34" charset="0"/>
                <a:ea typeface="Tahoma" panose="020B0604030504040204" pitchFamily="34" charset="0"/>
                <a:cs typeface="Tahoma" panose="020B0604030504040204" pitchFamily="34" charset="0"/>
              </a:rPr>
              <a:t>Yarshell</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0"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949096" y="2014008"/>
            <a:ext cx="419813" cy="4714427"/>
          </a:xfrm>
          <a:prstGeom prst="rect">
            <a:avLst/>
          </a:prstGeom>
        </p:spPr>
      </p:pic>
    </p:spTree>
    <p:extLst>
      <p:ext uri="{BB962C8B-B14F-4D97-AF65-F5344CB8AC3E}">
        <p14:creationId xmlns:p14="http://schemas.microsoft.com/office/powerpoint/2010/main" val="75086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Ações TJ-SP p/ STJ</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179512" y="764704"/>
            <a:ext cx="8856984" cy="2462213"/>
          </a:xfrm>
          <a:prstGeom prst="rect">
            <a:avLst/>
          </a:prstGeom>
        </p:spPr>
        <p:txBody>
          <a:bodyPr wrap="square">
            <a:spAutoFit/>
          </a:bodyPr>
          <a:lstStyle/>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TOPAZIO BRASIL EMPREENDIMENTO IMOBILIARIO </a:t>
            </a:r>
            <a:r>
              <a:rPr lang="pt-BR" sz="1400" b="1" dirty="0" smtClean="0">
                <a:latin typeface="Tahoma" panose="020B0604030504040204" pitchFamily="34" charset="0"/>
                <a:ea typeface="Tahoma" panose="020B0604030504040204" pitchFamily="34" charset="0"/>
                <a:cs typeface="Tahoma" panose="020B0604030504040204" pitchFamily="34" charset="0"/>
              </a:rPr>
              <a:t>SPE LTDA </a:t>
            </a:r>
          </a:p>
          <a:p>
            <a:pPr marL="85725"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Relator: MINISTRO PAULO DE TARSO SANSEVERINO</a:t>
            </a:r>
          </a:p>
          <a:p>
            <a:pPr marL="85725"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Uniformizar: "legitimidade passiva da incorporadora (promitente vendedora) para responder pela restituição da comissão de corretagem e da taxa de serviço de assessoria técnico-imobiliária (SATI), sob o fundamento da abusividade da transferência desses encargos ao </a:t>
            </a:r>
            <a:r>
              <a:rPr lang="pt-BR" sz="1400" dirty="0" smtClean="0">
                <a:latin typeface="Tahoma" panose="020B0604030504040204" pitchFamily="34" charset="0"/>
                <a:ea typeface="Tahoma" panose="020B0604030504040204" pitchFamily="34" charset="0"/>
                <a:cs typeface="Tahoma" panose="020B0604030504040204" pitchFamily="34" charset="0"/>
              </a:rPr>
              <a:t>consumidor“</a:t>
            </a:r>
          </a:p>
          <a:p>
            <a:pPr marL="542925" lvl="1" indent="-85725">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lvl="2"/>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2" y="2636912"/>
            <a:ext cx="9001000" cy="2569934"/>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GAFISA </a:t>
            </a:r>
            <a:r>
              <a:rPr lang="pt-BR" sz="1400" b="1" dirty="0" smtClean="0">
                <a:latin typeface="Tahoma" panose="020B0604030504040204" pitchFamily="34" charset="0"/>
                <a:ea typeface="Tahoma" panose="020B0604030504040204" pitchFamily="34" charset="0"/>
                <a:cs typeface="Tahoma" panose="020B0604030504040204" pitchFamily="34" charset="0"/>
              </a:rPr>
              <a:t>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Relator: MINISTRO PAULO DE TARSO SANSEVERINO</a:t>
            </a:r>
          </a:p>
          <a:p>
            <a:pPr marL="85725"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Uniformizar:</a:t>
            </a: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Prescrição da pretensão de restituição das parcelas pagas a título de comissão de corretagem e de assessoria imobiliária, sob o fundamento da abusividade da transferência desses encargos ao consumidor;</a:t>
            </a: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Validade da cláusula contratual que transfere ao consumidor a obrigação de pagar comissão de corretagem e taxa de assessoria técnico-imobiliária (SATI).</a:t>
            </a:r>
          </a:p>
        </p:txBody>
      </p:sp>
      <p:sp>
        <p:nvSpPr>
          <p:cNvPr id="3" name="Retângulo 2"/>
          <p:cNvSpPr/>
          <p:nvPr/>
        </p:nvSpPr>
        <p:spPr>
          <a:xfrm>
            <a:off x="251520" y="620688"/>
            <a:ext cx="1696298" cy="307777"/>
          </a:xfrm>
          <a:prstGeom prst="rect">
            <a:avLst/>
          </a:prstGeom>
        </p:spPr>
        <p:txBody>
          <a:bodyPr wrap="non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Status das ações</a:t>
            </a:r>
          </a:p>
        </p:txBody>
      </p:sp>
      <p:sp>
        <p:nvSpPr>
          <p:cNvPr id="4" name="Retângulo 3"/>
          <p:cNvSpPr/>
          <p:nvPr/>
        </p:nvSpPr>
        <p:spPr>
          <a:xfrm>
            <a:off x="251520" y="5139769"/>
            <a:ext cx="8784976" cy="1169551"/>
          </a:xfrm>
          <a:prstGeom prst="rect">
            <a:avLst/>
          </a:prstGeom>
        </p:spPr>
        <p:txBody>
          <a:bodyPr wrap="square">
            <a:spAutoFit/>
          </a:bodyPr>
          <a:lstStyle/>
          <a:p>
            <a:pPr marL="1200150" lvl="2"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PDG REALTY S/A EMPREENDIMENTOS E </a:t>
            </a:r>
            <a:r>
              <a:rPr lang="pt-BR" sz="1400" b="1" dirty="0" smtClean="0">
                <a:latin typeface="Tahoma" panose="020B0604030504040204" pitchFamily="34" charset="0"/>
                <a:ea typeface="Tahoma" panose="020B0604030504040204" pitchFamily="34" charset="0"/>
                <a:cs typeface="Tahoma" panose="020B0604030504040204" pitchFamily="34" charset="0"/>
              </a:rPr>
              <a:t>PARTICIPAÇÕES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Localização: Entrada em GABINETE DO MINISTRO JOÃO OTÁVIO DE NORONHA em 02/09/2015</a:t>
            </a:r>
          </a:p>
          <a:p>
            <a:pPr marL="85725"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Ministro reconheceu a conexão com Resp. </a:t>
            </a:r>
            <a:r>
              <a:rPr lang="pt-BR" sz="1400" dirty="0" err="1" smtClean="0">
                <a:latin typeface="Tahoma" panose="020B0604030504040204" pitchFamily="34" charset="0"/>
                <a:ea typeface="Tahoma" panose="020B0604030504040204" pitchFamily="34" charset="0"/>
                <a:cs typeface="Tahoma" panose="020B0604030504040204" pitchFamily="34" charset="0"/>
              </a:rPr>
              <a:t>Topazio</a:t>
            </a:r>
            <a:r>
              <a:rPr lang="pt-BR" sz="1400" dirty="0" smtClean="0">
                <a:latin typeface="Tahoma" panose="020B0604030504040204" pitchFamily="34" charset="0"/>
                <a:ea typeface="Tahoma" panose="020B0604030504040204" pitchFamily="34" charset="0"/>
                <a:cs typeface="Tahoma" panose="020B0604030504040204" pitchFamily="34" charset="0"/>
              </a:rPr>
              <a:t>. Serão julgados conjuntamente</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332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Ações TJ-SP p/ STJ</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395536" y="1268760"/>
            <a:ext cx="8663576" cy="3970318"/>
          </a:xfrm>
          <a:prstGeom prst="rect">
            <a:avLst/>
          </a:prstGeom>
        </p:spPr>
        <p:txBody>
          <a:bodyPr wrap="square">
            <a:spAutoFit/>
          </a:bodyPr>
          <a:lstStyle/>
          <a:p>
            <a:pPr>
              <a:lnSpc>
                <a:spcPct val="200000"/>
              </a:lnSpc>
            </a:pPr>
            <a:r>
              <a:rPr lang="pt-BR" sz="1400" b="1" dirty="0" smtClean="0">
                <a:latin typeface="Tahoma" panose="020B0604030504040204" pitchFamily="34" charset="0"/>
                <a:ea typeface="Tahoma" panose="020B0604030504040204" pitchFamily="34" charset="0"/>
                <a:cs typeface="Tahoma" panose="020B0604030504040204" pitchFamily="34" charset="0"/>
              </a:rPr>
              <a:t>Atualizações:</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Abrainc aceita como </a:t>
            </a:r>
            <a:r>
              <a:rPr lang="pt-BR" sz="1400" dirty="0" err="1" smtClean="0">
                <a:latin typeface="Tahoma" panose="020B0604030504040204" pitchFamily="34" charset="0"/>
                <a:ea typeface="Tahoma" panose="020B0604030504040204" pitchFamily="34" charset="0"/>
                <a:cs typeface="Tahoma" panose="020B0604030504040204" pitchFamily="34" charset="0"/>
              </a:rPr>
              <a:t>Amicus</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Curiae</a:t>
            </a:r>
            <a:r>
              <a:rPr lang="pt-BR" sz="1400" dirty="0" smtClean="0">
                <a:latin typeface="Tahoma" panose="020B0604030504040204" pitchFamily="34" charset="0"/>
                <a:ea typeface="Tahoma" panose="020B0604030504040204" pitchFamily="34" charset="0"/>
                <a:cs typeface="Tahoma" panose="020B0604030504040204" pitchFamily="34" charset="0"/>
              </a:rPr>
              <a:t> nos Resp. </a:t>
            </a:r>
            <a:r>
              <a:rPr lang="pt-BR" sz="1400" dirty="0" err="1" smtClean="0">
                <a:latin typeface="Tahoma" panose="020B0604030504040204" pitchFamily="34" charset="0"/>
                <a:ea typeface="Tahoma" panose="020B0604030504040204" pitchFamily="34" charset="0"/>
                <a:cs typeface="Tahoma" panose="020B0604030504040204" pitchFamily="34" charset="0"/>
              </a:rPr>
              <a:t>Topazio</a:t>
            </a:r>
            <a:r>
              <a:rPr lang="pt-BR" sz="1400" dirty="0" smtClean="0">
                <a:latin typeface="Tahoma" panose="020B0604030504040204" pitchFamily="34" charset="0"/>
                <a:ea typeface="Tahoma" panose="020B0604030504040204" pitchFamily="34" charset="0"/>
                <a:cs typeface="Tahoma" panose="020B0604030504040204" pitchFamily="34" charset="0"/>
              </a:rPr>
              <a:t> e Gafisa S/A</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Elaborado estudo econômico pela FIPE estimando valores pagos de corretagem nos últimos 10, 5 e 3 anos</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Protocolada manifestação da Abrainc com argumentação de defesa e estudo da FIPE</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Solicitado pelo Ministro manifestação do COFECI sobre SATI – estamos tentando contato via associada para alinhamento</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SECOVI-SP entrará como </a:t>
            </a:r>
            <a:r>
              <a:rPr lang="pt-BR" sz="1400" dirty="0" err="1" smtClean="0">
                <a:latin typeface="Tahoma" panose="020B0604030504040204" pitchFamily="34" charset="0"/>
                <a:ea typeface="Tahoma" panose="020B0604030504040204" pitchFamily="34" charset="0"/>
                <a:cs typeface="Tahoma" panose="020B0604030504040204" pitchFamily="34" charset="0"/>
              </a:rPr>
              <a:t>Amicus</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Curiae</a:t>
            </a:r>
            <a:r>
              <a:rPr lang="pt-BR" sz="1400" dirty="0" smtClean="0">
                <a:latin typeface="Tahoma" panose="020B0604030504040204" pitchFamily="34" charset="0"/>
                <a:ea typeface="Tahoma" panose="020B0604030504040204" pitchFamily="34" charset="0"/>
                <a:cs typeface="Tahoma" panose="020B0604030504040204" pitchFamily="34" charset="0"/>
              </a:rPr>
              <a:t> no Resp. da Gafisa S/A</a:t>
            </a:r>
          </a:p>
          <a:p>
            <a:pPr marL="542925" lvl="1" indent="-85725">
              <a:lnSpc>
                <a:spcPct val="20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Próxima reunião com Yarshell possivelmente no dia 4/11</a:t>
            </a:r>
          </a:p>
        </p:txBody>
      </p:sp>
    </p:spTree>
    <p:extLst>
      <p:ext uri="{BB962C8B-B14F-4D97-AF65-F5344CB8AC3E}">
        <p14:creationId xmlns:p14="http://schemas.microsoft.com/office/powerpoint/2010/main" val="288173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Distratos</a:t>
            </a:r>
            <a:endPar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4" name="Grupo 3"/>
          <p:cNvGrpSpPr/>
          <p:nvPr/>
        </p:nvGrpSpPr>
        <p:grpSpPr>
          <a:xfrm>
            <a:off x="3681413" y="4606969"/>
            <a:ext cx="1781175" cy="307777"/>
            <a:chOff x="3743324" y="4606969"/>
            <a:chExt cx="1781175" cy="307777"/>
          </a:xfrm>
        </p:grpSpPr>
        <p:sp>
          <p:nvSpPr>
            <p:cNvPr id="5" name="CaixaDeTexto 4"/>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09:50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10:40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17562653"/>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Marco Regulatório</a:t>
            </a: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692696"/>
            <a:ext cx="8424936" cy="7235827"/>
          </a:xfrm>
          <a:prstGeom prst="rect">
            <a:avLst/>
          </a:prstGeom>
        </p:spPr>
        <p:txBody>
          <a:bodyPr wrap="square">
            <a:spAutoFit/>
          </a:bodyPr>
          <a:lstStyle/>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dirty="0" smtClean="0">
                <a:latin typeface="Tahoma" panose="020B0604030504040204" pitchFamily="34" charset="0"/>
                <a:ea typeface="Tahoma" panose="020B0604030504040204" pitchFamily="34" charset="0"/>
                <a:cs typeface="Tahoma" panose="020B0604030504040204" pitchFamily="34" charset="0"/>
              </a:rPr>
              <a:t>Regulamentação </a:t>
            </a:r>
            <a:r>
              <a:rPr lang="pt-BR" sz="1400" dirty="0">
                <a:latin typeface="Tahoma" panose="020B0604030504040204" pitchFamily="34" charset="0"/>
                <a:ea typeface="Tahoma" panose="020B0604030504040204" pitchFamily="34" charset="0"/>
                <a:cs typeface="Tahoma" panose="020B0604030504040204" pitchFamily="34" charset="0"/>
              </a:rPr>
              <a:t>dos </a:t>
            </a: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 proteção aos </a:t>
            </a:r>
            <a:r>
              <a:rPr lang="pt-BR" sz="1400" dirty="0" smtClean="0">
                <a:latin typeface="Tahoma" panose="020B0604030504040204" pitchFamily="34" charset="0"/>
                <a:ea typeface="Tahoma" panose="020B0604030504040204" pitchFamily="34" charset="0"/>
                <a:cs typeface="Tahoma" panose="020B0604030504040204" pitchFamily="34" charset="0"/>
              </a:rPr>
              <a:t>empreendimentos – Sen. Romero Jucá</a:t>
            </a: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Senado: grupos para discussão de texto</a:t>
            </a: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proteção ao </a:t>
            </a:r>
            <a:r>
              <a:rPr lang="pt-BR" sz="1400" dirty="0">
                <a:latin typeface="Tahoma" panose="020B0604030504040204" pitchFamily="34" charset="0"/>
                <a:ea typeface="Tahoma" panose="020B0604030504040204" pitchFamily="34" charset="0"/>
                <a:cs typeface="Tahoma" panose="020B0604030504040204" pitchFamily="34" charset="0"/>
              </a:rPr>
              <a:t>consumidor </a:t>
            </a:r>
            <a:r>
              <a:rPr lang="pt-BR" sz="1400" dirty="0" smtClean="0">
                <a:latin typeface="Tahoma" panose="020B0604030504040204" pitchFamily="34" charset="0"/>
                <a:ea typeface="Tahoma" panose="020B0604030504040204" pitchFamily="34" charset="0"/>
                <a:cs typeface="Tahoma" panose="020B0604030504040204" pitchFamily="34" charset="0"/>
              </a:rPr>
              <a:t>- Comitê </a:t>
            </a:r>
            <a:r>
              <a:rPr lang="pt-BR" sz="1400" dirty="0">
                <a:latin typeface="Tahoma" panose="020B0604030504040204" pitchFamily="34" charset="0"/>
                <a:ea typeface="Tahoma" panose="020B0604030504040204" pitchFamily="34" charset="0"/>
                <a:cs typeface="Tahoma" panose="020B0604030504040204" pitchFamily="34" charset="0"/>
              </a:rPr>
              <a:t>Modelo de Negócios </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Terceirização – Mesa de Trabalho – Questões do Trabalho</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Trabalho Análogo à Escravidão - </a:t>
            </a:r>
            <a:r>
              <a:rPr lang="pt-BR" sz="1400" dirty="0">
                <a:latin typeface="Tahoma" panose="020B0604030504040204" pitchFamily="34" charset="0"/>
                <a:ea typeface="Tahoma" panose="020B0604030504040204" pitchFamily="34" charset="0"/>
                <a:cs typeface="Tahoma" panose="020B0604030504040204" pitchFamily="34" charset="0"/>
              </a:rPr>
              <a:t>Mesa de Trabalho – Questões do </a:t>
            </a:r>
            <a:r>
              <a:rPr lang="pt-BR" sz="1400" dirty="0" smtClean="0">
                <a:latin typeface="Tahoma" panose="020B0604030504040204" pitchFamily="34" charset="0"/>
                <a:ea typeface="Tahoma" panose="020B0604030504040204" pitchFamily="34" charset="0"/>
                <a:cs typeface="Tahoma" panose="020B0604030504040204" pitchFamily="34" charset="0"/>
              </a:rPr>
              <a:t>Trabalho</a:t>
            </a: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485775"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1627927"/>
            <a:ext cx="8748464" cy="1585049"/>
          </a:xfrm>
          <a:prstGeom prst="rect">
            <a:avLst/>
          </a:prstGeom>
          <a:solidFill>
            <a:srgbClr val="002060"/>
          </a:solidFill>
          <a:ln>
            <a:solidFill>
              <a:srgbClr val="002060"/>
            </a:solidFill>
          </a:ln>
        </p:spPr>
        <p:txBody>
          <a:bodyPr wrap="square">
            <a:spAutoFit/>
          </a:bodyPr>
          <a:lstStyle/>
          <a:p>
            <a:pPr marL="666750"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Proteção aos compradores</a:t>
            </a:r>
          </a:p>
          <a:p>
            <a:pPr marL="666750"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66750"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Proteção ao sistema</a:t>
            </a:r>
          </a:p>
          <a:p>
            <a:pPr marL="666750" lvl="1" indent="-180975">
              <a:lnSpc>
                <a:spcPct val="110000"/>
              </a:lnSpc>
              <a:spcBef>
                <a:spcPts val="600"/>
              </a:spcBef>
              <a:buClr>
                <a:schemeClr val="tx1"/>
              </a:buClr>
              <a:buFont typeface="Tahoma" panose="020B0604030504040204" pitchFamily="34" charset="0"/>
              <a:buChar char="›"/>
            </a:pP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66750"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Devolução com venda</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323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Marco Regulatório</a:t>
            </a: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88790" y="713478"/>
            <a:ext cx="8875697" cy="5666167"/>
          </a:xfrm>
          <a:prstGeom prst="rect">
            <a:avLst/>
          </a:prstGeom>
        </p:spPr>
        <p:txBody>
          <a:bodyPr wrap="square">
            <a:spAutoFit/>
          </a:bodyPr>
          <a:lstStyle/>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Mesa </a:t>
            </a:r>
            <a:r>
              <a:rPr lang="pt-BR" sz="1400" b="1" dirty="0">
                <a:latin typeface="Tahoma" panose="020B0604030504040204" pitchFamily="34" charset="0"/>
                <a:ea typeface="Tahoma" panose="020B0604030504040204" pitchFamily="34" charset="0"/>
                <a:cs typeface="Tahoma" panose="020B0604030504040204" pitchFamily="34" charset="0"/>
              </a:rPr>
              <a:t>de Trabalho no Ministério da Fazenda e acesso ao Senado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dirty="0" smtClean="0">
                <a:latin typeface="Tahoma" panose="020B0604030504040204" pitchFamily="34" charset="0"/>
                <a:ea typeface="Tahoma" panose="020B0604030504040204" pitchFamily="34" charset="0"/>
                <a:cs typeface="Tahoma" panose="020B0604030504040204" pitchFamily="34" charset="0"/>
              </a:rPr>
              <a:t>Modelo de Negócios - venda </a:t>
            </a:r>
            <a:r>
              <a:rPr lang="pt-BR" sz="1400" dirty="0">
                <a:latin typeface="Tahoma" panose="020B0604030504040204" pitchFamily="34" charset="0"/>
                <a:ea typeface="Tahoma" panose="020B0604030504040204" pitchFamily="34" charset="0"/>
                <a:cs typeface="Tahoma" panose="020B0604030504040204" pitchFamily="34" charset="0"/>
              </a:rPr>
              <a:t>firme com financiamento definido – atualizações</a:t>
            </a: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85775"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Parâmetros </a:t>
            </a:r>
            <a:r>
              <a:rPr lang="pt-BR" sz="1400" b="1" dirty="0">
                <a:latin typeface="Tahoma" panose="020B0604030504040204" pitchFamily="34" charset="0"/>
                <a:ea typeface="Tahoma" panose="020B0604030504040204" pitchFamily="34" charset="0"/>
                <a:cs typeface="Tahoma" panose="020B0604030504040204" pitchFamily="34" charset="0"/>
              </a:rPr>
              <a:t>de Crédito </a:t>
            </a:r>
            <a:r>
              <a:rPr lang="pt-BR" sz="1400" dirty="0">
                <a:latin typeface="Tahoma" panose="020B0604030504040204" pitchFamily="34" charset="0"/>
                <a:ea typeface="Tahoma" panose="020B0604030504040204" pitchFamily="34" charset="0"/>
                <a:cs typeface="Tahoma" panose="020B0604030504040204" pitchFamily="34" charset="0"/>
              </a:rPr>
              <a:t>– reuniões com BB e </a:t>
            </a:r>
            <a:r>
              <a:rPr lang="pt-BR" sz="1400" dirty="0" smtClean="0">
                <a:latin typeface="Tahoma" panose="020B0604030504040204" pitchFamily="34" charset="0"/>
                <a:ea typeface="Tahoma" panose="020B0604030504040204" pitchFamily="34" charset="0"/>
                <a:cs typeface="Tahoma" panose="020B0604030504040204" pitchFamily="34" charset="0"/>
              </a:rPr>
              <a:t>Caixa</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
          <p:cNvSpPr/>
          <p:nvPr/>
        </p:nvSpPr>
        <p:spPr>
          <a:xfrm>
            <a:off x="179512" y="2420888"/>
            <a:ext cx="8735586" cy="2763834"/>
          </a:xfrm>
          <a:prstGeom prst="rect">
            <a:avLst/>
          </a:prstGeom>
          <a:solidFill>
            <a:srgbClr val="002060"/>
          </a:solidFill>
          <a:ln w="19050">
            <a:solidFill>
              <a:srgbClr val="002060"/>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do vendedor</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definitivo.</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20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Aproximação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com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Judiciário</a:t>
            </a:r>
            <a:endPar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709352575"/>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Judiciário</a:t>
            </a: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251520" y="692696"/>
            <a:ext cx="8712968" cy="6823406"/>
          </a:xfrm>
          <a:prstGeom prst="rect">
            <a:avLst/>
          </a:prstGeom>
        </p:spPr>
        <p:txBody>
          <a:bodyPr wrap="square">
            <a:spAutoFit/>
          </a:bodyPr>
          <a:lstStyle/>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Guia </a:t>
            </a:r>
            <a:r>
              <a:rPr lang="pt-BR" sz="1400" b="1" dirty="0">
                <a:latin typeface="Tahoma" panose="020B0604030504040204" pitchFamily="34" charset="0"/>
                <a:ea typeface="Tahoma" panose="020B0604030504040204" pitchFamily="34" charset="0"/>
                <a:cs typeface="Tahoma" panose="020B0604030504040204" pitchFamily="34" charset="0"/>
              </a:rPr>
              <a:t>O Ciclo da Incorporação Imobiliária </a:t>
            </a:r>
            <a:r>
              <a:rPr lang="pt-BR" sz="1400" dirty="0">
                <a:latin typeface="Tahoma" panose="020B0604030504040204" pitchFamily="34" charset="0"/>
                <a:ea typeface="Tahoma" panose="020B0604030504040204" pitchFamily="34" charset="0"/>
                <a:cs typeface="Tahoma" panose="020B0604030504040204" pitchFamily="34" charset="0"/>
              </a:rPr>
              <a:t>- aproximação com Judiciário/ reunião do Conselho da CBIC.</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Aproximação com Judiciário - RJ</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Conselho Jurídico – 29/9:  </a:t>
            </a:r>
            <a:r>
              <a:rPr lang="pt-BR" sz="1400" dirty="0" smtClean="0"/>
              <a:t>definições superadas em 6/10</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6/10: compromisso ABRAINC e das empresas</a:t>
            </a: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Trabalho mais amplo, urgente – forma e escopo a serem detalhados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66750"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Aproximação com Judiciário – SP</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Desembargador </a:t>
            </a:r>
            <a:r>
              <a:rPr lang="pt-BR" sz="1400" dirty="0">
                <a:latin typeface="Tahoma" panose="020B0604030504040204" pitchFamily="34" charset="0"/>
                <a:ea typeface="Tahoma" panose="020B0604030504040204" pitchFamily="34" charset="0"/>
                <a:cs typeface="Tahoma" panose="020B0604030504040204" pitchFamily="34" charset="0"/>
              </a:rPr>
              <a:t>Neves Amorim – 9/10</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Convites </a:t>
            </a:r>
            <a:r>
              <a:rPr lang="pt-BR" sz="1400" dirty="0" smtClean="0">
                <a:latin typeface="Tahoma" panose="020B0604030504040204" pitchFamily="34" charset="0"/>
                <a:ea typeface="Tahoma" panose="020B0604030504040204" pitchFamily="34" charset="0"/>
                <a:cs typeface="Tahoma" panose="020B0604030504040204" pitchFamily="34" charset="0"/>
              </a:rPr>
              <a:t>Secovi, </a:t>
            </a:r>
            <a:r>
              <a:rPr lang="pt-BR" sz="1400" dirty="0" err="1" smtClean="0">
                <a:latin typeface="Tahoma" panose="020B0604030504040204" pitchFamily="34" charset="0"/>
                <a:ea typeface="Tahoma" panose="020B0604030504040204" pitchFamily="34" charset="0"/>
                <a:cs typeface="Tahoma" panose="020B0604030504040204" pitchFamily="34" charset="0"/>
              </a:rPr>
              <a:t>Sinduscon</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Temas</a:t>
            </a:r>
            <a:r>
              <a:rPr lang="pt-BR" sz="1400" dirty="0" smtClean="0">
                <a:latin typeface="Tahoma" panose="020B0604030504040204" pitchFamily="34" charset="0"/>
                <a:ea typeface="Tahoma" panose="020B0604030504040204" pitchFamily="34" charset="0"/>
                <a:cs typeface="Tahoma" panose="020B0604030504040204" pitchFamily="34" charset="0"/>
              </a:rPr>
              <a:t>: insegurança jurídica,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período de tolerância</a:t>
            </a: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26822" y="-3238589"/>
            <a:ext cx="419813" cy="9146480"/>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182806" y="-202019"/>
            <a:ext cx="419813" cy="9146480"/>
          </a:xfrm>
          <a:prstGeom prst="rect">
            <a:avLst/>
          </a:prstGeom>
        </p:spPr>
      </p:pic>
    </p:spTree>
    <p:extLst>
      <p:ext uri="{BB962C8B-B14F-4D97-AF65-F5344CB8AC3E}">
        <p14:creationId xmlns:p14="http://schemas.microsoft.com/office/powerpoint/2010/main" val="28453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038222" cy="738664"/>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8406374" cy="1169551"/>
          </a:xfrm>
          <a:prstGeom prst="rect">
            <a:avLst/>
          </a:prstGeom>
          <a:noFill/>
        </p:spPr>
        <p:txBody>
          <a:bodyPr wrap="square" rtlCol="0">
            <a:spAutoFit/>
          </a:bodyPr>
          <a:lstStyle/>
          <a:p>
            <a:pPr algn="just">
              <a:spcBef>
                <a:spcPts val="600"/>
              </a:spcBef>
            </a:pPr>
            <a:r>
              <a:rPr lang="pt-BR" sz="1400" dirty="0" smtClean="0">
                <a:latin typeface="Tahoma" panose="020B0604030504040204" pitchFamily="34" charset="0"/>
                <a:ea typeface="Tahoma" panose="020B0604030504040204" pitchFamily="34" charset="0"/>
                <a:cs typeface="Tahoma" panose="020B0604030504040204" pitchFamily="34" charset="0"/>
              </a:rPr>
              <a:t>As </a:t>
            </a:r>
            <a:r>
              <a:rPr lang="pt-BR" sz="14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3005774"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8" y="4163481"/>
            <a:ext cx="2362638" cy="1600438"/>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Compreender </a:t>
            </a:r>
            <a:r>
              <a:rPr lang="pt-BR" sz="14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latin typeface="Tahoma" panose="020B0604030504040204" pitchFamily="34" charset="0"/>
                <a:ea typeface="Tahoma" panose="020B0604030504040204" pitchFamily="34" charset="0"/>
                <a:cs typeface="Tahoma" panose="020B0604030504040204" pitchFamily="34" charset="0"/>
              </a:rPr>
              <a:t>reúne, </a:t>
            </a:r>
            <a:r>
              <a:rPr lang="pt-BR" sz="14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256838"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Protestar </a:t>
            </a:r>
            <a:r>
              <a:rPr lang="pt-BR" sz="14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3709" y="1988840"/>
            <a:ext cx="9144000"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p:cNvSpPr txBox="1"/>
          <p:nvPr/>
        </p:nvSpPr>
        <p:spPr>
          <a:xfrm>
            <a:off x="2220686" y="188640"/>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Encontro com Desembargador Neves Amorim –19/10</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188640"/>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Aprox. Judiciário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2" y="764704"/>
            <a:ext cx="8172400" cy="5352234"/>
          </a:xfrm>
          <a:prstGeom prst="rect">
            <a:avLst/>
          </a:prstGeom>
        </p:spPr>
        <p:txBody>
          <a:bodyPr wrap="square">
            <a:spAutoFit/>
          </a:bodyPr>
          <a:lstStyle/>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ABRAINC, com Secovi e  </a:t>
            </a:r>
            <a:r>
              <a:rPr lang="pt-BR" sz="1400" b="1" dirty="0" err="1" smtClean="0">
                <a:latin typeface="Tahoma" panose="020B0604030504040204" pitchFamily="34" charset="0"/>
                <a:ea typeface="Tahoma" panose="020B0604030504040204" pitchFamily="34" charset="0"/>
                <a:cs typeface="Tahoma" panose="020B0604030504040204" pitchFamily="34" charset="0"/>
              </a:rPr>
              <a:t>Sinduscon</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Coordenador do Núcleo de Conciliação de Mediação de SP, Conselheiro CNJ 2011-2013</a:t>
            </a:r>
          </a:p>
          <a:p>
            <a:pPr marL="28575" defTabSz="457200">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Selo Amiga da Justiça para entidades, com indicação de empresas aderentes</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Envio de solicitação de termo de adesão</a:t>
            </a:r>
          </a:p>
          <a:p>
            <a:pPr marL="6667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Requisitos mínimos</a:t>
            </a:r>
          </a:p>
          <a:p>
            <a:pPr marL="6667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Redução do número de demandas</a:t>
            </a:r>
          </a:p>
          <a:p>
            <a:pPr marL="209550" indent="-180975" defTabSz="457200">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09550" indent="-180975" defTabSz="457200">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Mediadores prepostos</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Grupo treinado pelo Judiciário</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Definir pessoas para treinamento</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Banco Itaú – 25 pessoas reduzindo </a:t>
            </a:r>
            <a:r>
              <a:rPr lang="pt-BR" sz="1400" dirty="0" err="1" smtClean="0">
                <a:latin typeface="Tahoma" panose="020B0604030504040204" pitchFamily="34" charset="0"/>
                <a:ea typeface="Tahoma" panose="020B0604030504040204" pitchFamily="34" charset="0"/>
                <a:cs typeface="Tahoma" panose="020B0604030504040204" pitchFamily="34" charset="0"/>
              </a:rPr>
              <a:t>judicialização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defTabSz="457200">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Publicação de trabalho acadêmico (parceria Rubens Carmo Elias)</a:t>
            </a:r>
          </a:p>
          <a:p>
            <a:pPr marL="209550" indent="-180975" defTabSz="457200">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287016" y="1125577"/>
            <a:ext cx="8677472" cy="306944"/>
          </a:xfrm>
          <a:prstGeom prst="rect">
            <a:avLst/>
          </a:prstGeom>
          <a:noFill/>
          <a:ln>
            <a:noFill/>
          </a:ln>
        </p:spPr>
        <p:txBody>
          <a:bodyPr wrap="square">
            <a:spAutoFit/>
          </a:bodyPr>
          <a:lstStyle/>
          <a:p>
            <a:pPr marL="0" lvl="1"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324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Questões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Trabalho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10:40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915816" y="260648"/>
            <a:ext cx="622818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p>
        </p:txBody>
      </p:sp>
      <p:sp>
        <p:nvSpPr>
          <p:cNvPr id="9" name="CaixaDeTexto 8"/>
          <p:cNvSpPr txBox="1"/>
          <p:nvPr/>
        </p:nvSpPr>
        <p:spPr>
          <a:xfrm>
            <a:off x="0" y="260648"/>
            <a:ext cx="291581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Questões do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179512" y="1268760"/>
            <a:ext cx="7500069" cy="5896999"/>
          </a:xfrm>
          <a:prstGeom prst="rect">
            <a:avLst/>
          </a:prstGeom>
          <a:noFill/>
        </p:spPr>
        <p:txBody>
          <a:bodyPr wrap="square" rtlCol="0">
            <a:spAutoFit/>
          </a:bodyPr>
          <a:lstStyle/>
          <a:p>
            <a:pPr algn="just"/>
            <a:r>
              <a:rPr lang="pt-BR" sz="1400" b="1" dirty="0">
                <a:latin typeface="Tahoma" panose="020B0604030504040204" pitchFamily="34" charset="0"/>
                <a:ea typeface="Tahoma" panose="020B0604030504040204" pitchFamily="34" charset="0"/>
                <a:cs typeface="Tahoma" panose="020B0604030504040204" pitchFamily="34" charset="0"/>
              </a:rPr>
              <a:t>Fiscalização Ministério do </a:t>
            </a:r>
            <a:r>
              <a:rPr lang="pt-BR" sz="1400" b="1" dirty="0" smtClean="0">
                <a:latin typeface="Tahoma" panose="020B0604030504040204" pitchFamily="34" charset="0"/>
                <a:ea typeface="Tahoma" panose="020B0604030504040204" pitchFamily="34" charset="0"/>
                <a:cs typeface="Tahoma" panose="020B0604030504040204" pitchFamily="34" charset="0"/>
              </a:rPr>
              <a:t>Trabalho</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em 1/10 com Superintendente de Fiscalização </a:t>
            </a:r>
            <a:r>
              <a:rPr lang="pt-BR" sz="1400" dirty="0" smtClean="0">
                <a:latin typeface="Tahoma" panose="020B0604030504040204" pitchFamily="34" charset="0"/>
                <a:ea typeface="Tahoma" panose="020B0604030504040204" pitchFamily="34" charset="0"/>
                <a:cs typeface="Tahoma" panose="020B0604030504040204" pitchFamily="34" charset="0"/>
              </a:rPr>
              <a:t>– TEM</a:t>
            </a:r>
          </a:p>
          <a:p>
            <a:pPr marL="209550"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Resposta em 10 dias sobre mesa</a:t>
            </a:r>
          </a:p>
          <a:p>
            <a:pPr marL="209550"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Terceirização</a:t>
            </a:r>
          </a:p>
          <a:p>
            <a:pPr marL="28575"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ACP </a:t>
            </a:r>
            <a:r>
              <a:rPr lang="pt-BR" sz="1400" dirty="0" err="1" smtClean="0">
                <a:latin typeface="Tahoma" panose="020B0604030504040204" pitchFamily="34" charset="0"/>
                <a:ea typeface="Tahoma" panose="020B0604030504040204" pitchFamily="34" charset="0"/>
                <a:cs typeface="Tahoma" panose="020B0604030504040204" pitchFamily="34" charset="0"/>
              </a:rPr>
              <a:t>Even</a:t>
            </a:r>
            <a:r>
              <a:rPr lang="pt-BR" sz="1400" dirty="0" smtClean="0">
                <a:latin typeface="Tahoma" panose="020B0604030504040204" pitchFamily="34" charset="0"/>
                <a:ea typeface="Tahoma" panose="020B0604030504040204" pitchFamily="34" charset="0"/>
                <a:cs typeface="Tahoma" panose="020B0604030504040204" pitchFamily="34" charset="0"/>
              </a:rPr>
              <a:t> – MG – decisão e 1ª instância</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marL="0"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910995" y="993661"/>
            <a:ext cx="419813" cy="4714427"/>
          </a:xfrm>
          <a:prstGeom prst="rect">
            <a:avLst/>
          </a:prstGeom>
        </p:spPr>
      </p:pic>
    </p:spTree>
    <p:extLst>
      <p:ext uri="{BB962C8B-B14F-4D97-AF65-F5344CB8AC3E}">
        <p14:creationId xmlns:p14="http://schemas.microsoft.com/office/powerpoint/2010/main" val="161840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PIS/COFINS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sobre</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eceitas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F</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inanceiras</a:t>
            </a:r>
            <a:endPar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
        <p:nvSpPr>
          <p:cNvPr id="4" name="CaixaDeTexto 3"/>
          <p:cNvSpPr txBox="1"/>
          <p:nvPr/>
        </p:nvSpPr>
        <p:spPr>
          <a:xfrm>
            <a:off x="3563888" y="4617176"/>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4702936"/>
            <a:ext cx="166224" cy="166224"/>
          </a:xfrm>
          <a:prstGeom prst="rect">
            <a:avLst/>
          </a:prstGeom>
        </p:spPr>
      </p:pic>
      <p:sp>
        <p:nvSpPr>
          <p:cNvPr id="6" name="CaixaDeTexto 5"/>
          <p:cNvSpPr txBox="1"/>
          <p:nvPr/>
        </p:nvSpPr>
        <p:spPr>
          <a:xfrm>
            <a:off x="3563889" y="4633391"/>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5707385"/>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3709" y="1988840"/>
            <a:ext cx="9144000"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p:cNvSpPr txBox="1"/>
          <p:nvPr/>
        </p:nvSpPr>
        <p:spPr>
          <a:xfrm>
            <a:off x="2220686" y="188640"/>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Orçamento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Tubino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Veloso,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Vitale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Bicalho e Dias Advogados</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188640"/>
            <a:ext cx="2411760" cy="307777"/>
          </a:xfrm>
          <a:prstGeom prst="rect">
            <a:avLst/>
          </a:prstGeom>
          <a:solidFill>
            <a:schemeClr val="accent1"/>
          </a:solidFill>
        </p:spPr>
        <p:txBody>
          <a:bodyPr wrap="square" lIns="36000" rIns="36000" rtlCol="0" anchor="t" anchorCtr="0">
            <a:spAutoFit/>
          </a:bodyPr>
          <a:lstStyle/>
          <a:p>
            <a:pPr marL="17462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PIS/COFINS/Rec.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Fin</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2" y="764704"/>
            <a:ext cx="8172400" cy="5275290"/>
          </a:xfrm>
          <a:prstGeom prst="rect">
            <a:avLst/>
          </a:prstGeom>
        </p:spPr>
        <p:txBody>
          <a:bodyPr wrap="square">
            <a:spAutoFit/>
          </a:bodyPr>
          <a:lstStyle/>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Possível contratação conforme proposta abaixo:</a:t>
            </a: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Pró-labore – R$25.000</a:t>
            </a: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Liminar:</a:t>
            </a:r>
          </a:p>
          <a:p>
            <a:pPr marL="209550" indent="-180975" defTabSz="457200">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Suspensão da aplicação do decreto – R$35.000</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Autorizar dedução de créditos – R$15.000</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Suspensão p/ contratos </a:t>
            </a:r>
            <a:r>
              <a:rPr lang="pt-BR" sz="1400" dirty="0" err="1" smtClean="0">
                <a:latin typeface="Tahoma" panose="020B0604030504040204" pitchFamily="34" charset="0"/>
                <a:ea typeface="Tahoma" panose="020B0604030504040204" pitchFamily="34" charset="0"/>
                <a:cs typeface="Tahoma" panose="020B0604030504040204" pitchFamily="34" charset="0"/>
              </a:rPr>
              <a:t>pré</a:t>
            </a:r>
            <a:r>
              <a:rPr lang="pt-BR" sz="1400" dirty="0" smtClean="0">
                <a:latin typeface="Tahoma" panose="020B0604030504040204" pitchFamily="34" charset="0"/>
                <a:ea typeface="Tahoma" panose="020B0604030504040204" pitchFamily="34" charset="0"/>
                <a:cs typeface="Tahoma" panose="020B0604030504040204" pitchFamily="34" charset="0"/>
              </a:rPr>
              <a:t>-decreto – 15.000</a:t>
            </a: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Êxito: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defTabSz="457200">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Trânsito em julgado pela não aplicação do Decreto – R$250.000</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Trânsito em julgado da autorização de dedução de créditos – R$120.000</a:t>
            </a:r>
          </a:p>
          <a:p>
            <a:pPr marL="209550" indent="-180975" defTabSz="457200">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Trânsito em julgado da não aplicação para contratos </a:t>
            </a:r>
            <a:r>
              <a:rPr lang="pt-BR" sz="1400" dirty="0" err="1" smtClean="0">
                <a:latin typeface="Tahoma" panose="020B0604030504040204" pitchFamily="34" charset="0"/>
                <a:ea typeface="Tahoma" panose="020B0604030504040204" pitchFamily="34" charset="0"/>
                <a:cs typeface="Tahoma" panose="020B0604030504040204" pitchFamily="34" charset="0"/>
              </a:rPr>
              <a:t>pré</a:t>
            </a:r>
            <a:r>
              <a:rPr lang="pt-BR" sz="1400" dirty="0" smtClean="0">
                <a:latin typeface="Tahoma" panose="020B0604030504040204" pitchFamily="34" charset="0"/>
                <a:ea typeface="Tahoma" panose="020B0604030504040204" pitchFamily="34" charset="0"/>
                <a:cs typeface="Tahoma" panose="020B0604030504040204" pitchFamily="34" charset="0"/>
              </a:rPr>
              <a:t>-decreto – R$120.000</a:t>
            </a: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Acompanhamento do processo – 18 x 1 Salário Mínimo</a:t>
            </a: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Proposta contempla 5 reuniões</a:t>
            </a:r>
          </a:p>
          <a:p>
            <a:pPr marL="28575"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Total (salário mínimo 2015 – R$788) – R$324.184</a:t>
            </a:r>
          </a:p>
          <a:p>
            <a:pPr marL="28575"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Contratação indicada pelo novo Comitê Jurídico. Proposta será avaliada pelo Conselho da Abrainc.</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287016" y="1125577"/>
            <a:ext cx="8677472" cy="306944"/>
          </a:xfrm>
          <a:prstGeom prst="rect">
            <a:avLst/>
          </a:prstGeom>
          <a:noFill/>
          <a:ln>
            <a:noFill/>
          </a:ln>
        </p:spPr>
        <p:txBody>
          <a:bodyPr wrap="square">
            <a:spAutoFit/>
          </a:bodyPr>
          <a:lstStyle/>
          <a:p>
            <a:pPr marL="0" lvl="1"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526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00808"/>
            <a:ext cx="7842082" cy="3103414"/>
          </a:xfrm>
          <a:prstGeom prst="rect">
            <a:avLst/>
          </a:prstGeom>
        </p:spPr>
        <p:txBody>
          <a:bodyPr wrap="square">
            <a:spAutoFit/>
          </a:bodyPr>
          <a:lstStyle/>
          <a:p>
            <a:pPr algn="just">
              <a:spcBef>
                <a:spcPts val="1000"/>
              </a:spcBef>
            </a:pPr>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Preços </a:t>
            </a:r>
            <a:r>
              <a:rPr lang="pt-BR" sz="14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Perspectivas </a:t>
            </a:r>
            <a:r>
              <a:rPr lang="pt-BR" sz="14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Ofertas </a:t>
            </a:r>
            <a:r>
              <a:rPr lang="pt-BR" sz="14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Assuntos </a:t>
            </a:r>
            <a:r>
              <a:rPr lang="pt-BR" sz="14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Informações </a:t>
            </a:r>
            <a:r>
              <a:rPr lang="pt-BR" sz="14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41168"/>
            <a:ext cx="7890426" cy="523220"/>
          </a:xfrm>
          <a:prstGeom prst="rect">
            <a:avLst/>
          </a:prstGeom>
        </p:spPr>
        <p:txBody>
          <a:bodyPr wrap="square">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Comitê de Jurídico – 20/10/2015</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2" name="Retângulo 1"/>
          <p:cNvSpPr/>
          <p:nvPr/>
        </p:nvSpPr>
        <p:spPr>
          <a:xfrm>
            <a:off x="827584" y="1988840"/>
            <a:ext cx="7776864" cy="4311950"/>
          </a:xfrm>
          <a:prstGeom prst="rect">
            <a:avLst/>
          </a:prstGeom>
        </p:spPr>
        <p:txBody>
          <a:bodyPr wrap="square">
            <a:spAutoFit/>
          </a:bodyPr>
          <a:lstStyle/>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9:00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9:30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Governança ABRAINC - alterações</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9:30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9:50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Corretagem - atualizações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9:50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10:40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Insegurança Jurídica/ </a:t>
            </a:r>
            <a:r>
              <a:rPr lang="pt-BR" sz="1400" dirty="0">
                <a:latin typeface="Tahoma" panose="020B0604030504040204" pitchFamily="34" charset="0"/>
                <a:ea typeface="Tahoma" panose="020B0604030504040204" pitchFamily="34" charset="0"/>
                <a:cs typeface="Tahoma" panose="020B0604030504040204" pitchFamily="34" charset="0"/>
              </a:rPr>
              <a:t>Modelo de Negócios/ </a:t>
            </a:r>
            <a:r>
              <a:rPr lang="pt-BR" sz="1400" dirty="0" smtClean="0">
                <a:latin typeface="Tahoma" panose="020B0604030504040204" pitchFamily="34" charset="0"/>
                <a:ea typeface="Tahoma" panose="020B0604030504040204" pitchFamily="34" charset="0"/>
                <a:cs typeface="Tahoma" panose="020B0604030504040204" pitchFamily="34" charset="0"/>
              </a:rPr>
              <a:t>Distrato</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Atualizações</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Ações com o Judiciário</a:t>
            </a:r>
          </a:p>
          <a:p>
            <a:pPr marL="6381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10:40 às 10:50 </a:t>
            </a:r>
            <a:r>
              <a:rPr lang="pt-BR" sz="1400" dirty="0" smtClean="0">
                <a:latin typeface="Tahoma" panose="020B0604030504040204" pitchFamily="34" charset="0"/>
                <a:ea typeface="Tahoma" panose="020B0604030504040204" pitchFamily="34" charset="0"/>
                <a:cs typeface="Tahoma" panose="020B0604030504040204" pitchFamily="34" charset="0"/>
              </a:rPr>
              <a:t>– Questões trabalhistas</a:t>
            </a:r>
          </a:p>
          <a:p>
            <a:pPr marL="18097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10:50 às 11:00</a:t>
            </a:r>
            <a:r>
              <a:rPr lang="pt-BR" sz="1400" dirty="0" smtClean="0">
                <a:latin typeface="Tahoma" panose="020B0604030504040204" pitchFamily="34" charset="0"/>
                <a:ea typeface="Tahoma" panose="020B0604030504040204" pitchFamily="34" charset="0"/>
                <a:cs typeface="Tahoma" panose="020B0604030504040204" pitchFamily="34" charset="0"/>
              </a:rPr>
              <a:t> – PIS/ COFINS sobre receitas financeiras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i="1" dirty="0">
              <a:latin typeface="Tahoma" panose="020B0604030504040204" pitchFamily="34" charset="0"/>
              <a:ea typeface="Tahoma" panose="020B0604030504040204" pitchFamily="34" charset="0"/>
              <a:cs typeface="Tahoma" panose="020B0604030504040204" pitchFamily="34" charset="0"/>
            </a:endParaRPr>
          </a:p>
          <a:p>
            <a:pPr>
              <a:spcAft>
                <a:spcPts val="0"/>
              </a:spcAft>
            </a:pPr>
            <a:r>
              <a:rPr lang="pt-BR" sz="1400" b="1" dirty="0">
                <a:solidFill>
                  <a:srgbClr val="1F497D"/>
                </a:solidFill>
                <a:latin typeface="Tahoma" panose="020B0604030504040204" pitchFamily="34" charset="0"/>
                <a:ea typeface="Tahoma" panose="020B0604030504040204" pitchFamily="34" charset="0"/>
                <a:cs typeface="Tahoma" panose="020B0604030504040204" pitchFamily="34" charset="0"/>
              </a:rPr>
              <a:t> </a:t>
            </a:r>
            <a:endParaRPr lang="pt-BR" sz="14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345797"/>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Comitês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e Mesas de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Trabalho</a:t>
            </a:r>
            <a:endPar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4" name="Grupo 3"/>
          <p:cNvGrpSpPr/>
          <p:nvPr/>
        </p:nvGrpSpPr>
        <p:grpSpPr>
          <a:xfrm>
            <a:off x="3681413" y="4606969"/>
            <a:ext cx="1781175" cy="307777"/>
            <a:chOff x="3743324" y="4606969"/>
            <a:chExt cx="1781175" cy="307777"/>
          </a:xfrm>
        </p:grpSpPr>
        <p:sp>
          <p:nvSpPr>
            <p:cNvPr id="5" name="CaixaDeTexto 4"/>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09:00 às 09:30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154898436"/>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Connector 84"/>
          <p:cNvCxnSpPr>
            <a:endCxn id="84" idx="1"/>
          </p:cNvCxnSpPr>
          <p:nvPr/>
        </p:nvCxnSpPr>
        <p:spPr>
          <a:xfrm>
            <a:off x="4496209" y="5157192"/>
            <a:ext cx="0" cy="392332"/>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716016" y="3287284"/>
            <a:ext cx="184736" cy="288032"/>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19" idx="0"/>
          </p:cNvCxnSpPr>
          <p:nvPr/>
        </p:nvCxnSpPr>
        <p:spPr>
          <a:xfrm flipH="1">
            <a:off x="4003584" y="3356992"/>
            <a:ext cx="223671" cy="21659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6" idx="0"/>
          </p:cNvCxnSpPr>
          <p:nvPr/>
        </p:nvCxnSpPr>
        <p:spPr>
          <a:xfrm flipH="1">
            <a:off x="3375037" y="3356992"/>
            <a:ext cx="404875" cy="21659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22" idx="0"/>
          </p:cNvCxnSpPr>
          <p:nvPr/>
        </p:nvCxnSpPr>
        <p:spPr>
          <a:xfrm>
            <a:off x="5163359" y="3287284"/>
            <a:ext cx="395056" cy="288032"/>
          </a:xfrm>
          <a:prstGeom prst="line">
            <a:avLst/>
          </a:prstGeom>
          <a:ln/>
        </p:spPr>
        <p:style>
          <a:lnRef idx="2">
            <a:schemeClr val="accent1"/>
          </a:lnRef>
          <a:fillRef idx="0">
            <a:schemeClr val="accent1"/>
          </a:fillRef>
          <a:effectRef idx="1">
            <a:schemeClr val="accent1"/>
          </a:effectRef>
          <a:fontRef idx="minor">
            <a:schemeClr val="tx1"/>
          </a:fontRef>
        </p:style>
      </p:cxnSp>
      <p:graphicFrame>
        <p:nvGraphicFramePr>
          <p:cNvPr id="8" name="Diagram 7"/>
          <p:cNvGraphicFramePr>
            <a:graphicFrameLocks/>
          </p:cNvGraphicFramePr>
          <p:nvPr>
            <p:extLst/>
          </p:nvPr>
        </p:nvGraphicFramePr>
        <p:xfrm>
          <a:off x="609599" y="914400"/>
          <a:ext cx="7764463" cy="509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1"/>
          <p:cNvGrpSpPr>
            <a:grpSpLocks noChangeAspect="1"/>
          </p:cNvGrpSpPr>
          <p:nvPr/>
        </p:nvGrpSpPr>
        <p:grpSpPr>
          <a:xfrm>
            <a:off x="3151365" y="3573588"/>
            <a:ext cx="447343" cy="617829"/>
            <a:chOff x="2368036" y="191519"/>
            <a:chExt cx="1368028" cy="1368028"/>
          </a:xfrm>
          <a:solidFill>
            <a:srgbClr val="00A6CE"/>
          </a:solidFill>
          <a:scene3d>
            <a:camera prst="orthographicFront"/>
            <a:lightRig rig="threePt" dir="t"/>
          </a:scene3d>
        </p:grpSpPr>
        <p:sp>
          <p:nvSpPr>
            <p:cNvPr id="16" name="Oval 15"/>
            <p:cNvSpPr/>
            <p:nvPr/>
          </p:nvSpPr>
          <p:spPr>
            <a:xfrm>
              <a:off x="2368036" y="191519"/>
              <a:ext cx="1368028" cy="1368028"/>
            </a:xfrm>
            <a:prstGeom prst="ellipse">
              <a:avLst/>
            </a:prstGeom>
            <a:grpFill/>
            <a:ln>
              <a:noFill/>
            </a:ln>
            <a:effectLst>
              <a:outerShdw blurRad="50800" dist="38100" dir="5400000" algn="tl" rotWithShape="0">
                <a:srgbClr val="777877">
                  <a:alpha val="43000"/>
                </a:srgbClr>
              </a:outerShdw>
            </a:effectLst>
            <a:sp3d>
              <a:bevelT/>
            </a:sp3d>
          </p:spPr>
          <p:style>
            <a:lnRef idx="0">
              <a:scrgbClr r="0" g="0" b="0"/>
            </a:lnRef>
            <a:fillRef idx="3">
              <a:scrgbClr r="0" g="0" b="0"/>
            </a:fillRef>
            <a:effectRef idx="2">
              <a:scrgbClr r="0" g="0" b="0"/>
            </a:effectRef>
            <a:fontRef idx="minor">
              <a:schemeClr val="lt1"/>
            </a:fontRef>
          </p:style>
        </p:sp>
        <p:sp>
          <p:nvSpPr>
            <p:cNvPr id="17" name="Oval 6"/>
            <p:cNvSpPr/>
            <p:nvPr/>
          </p:nvSpPr>
          <p:spPr>
            <a:xfrm>
              <a:off x="2568379" y="391862"/>
              <a:ext cx="967342" cy="967342"/>
            </a:xfrm>
            <a:prstGeom prst="rect">
              <a:avLst/>
            </a:prstGeom>
            <a:noFill/>
            <a:ln>
              <a:noFill/>
            </a:ln>
            <a:sp3d/>
          </p:spPr>
          <p:style>
            <a:lnRef idx="0">
              <a:scrgbClr r="0" g="0" b="0"/>
            </a:lnRef>
            <a:fillRef idx="0">
              <a:scrgbClr r="0" g="0" b="0"/>
            </a:fillRef>
            <a:effectRef idx="0">
              <a:scrgbClr r="0" g="0" b="0"/>
            </a:effectRef>
            <a:fontRef idx="minor">
              <a:schemeClr val="lt1"/>
            </a:fontRef>
          </p:style>
          <p:txBody>
            <a:bodyPr lIns="15240" tIns="15240" rIns="15240" bIns="15240" spcCol="1270" anchor="ctr"/>
            <a:lstStyle/>
            <a:p>
              <a:pPr algn="ctr" defTabSz="1066800" fontAlgn="auto">
                <a:lnSpc>
                  <a:spcPct val="90000"/>
                </a:lnSpc>
                <a:spcAft>
                  <a:spcPct val="35000"/>
                </a:spcAft>
                <a:defRPr/>
              </a:pPr>
              <a:r>
                <a:rPr lang="en-US" sz="2400" dirty="0" smtClean="0"/>
                <a:t>C</a:t>
              </a:r>
              <a:endParaRPr lang="en-US" sz="2400" dirty="0"/>
            </a:p>
          </p:txBody>
        </p:sp>
      </p:grpSp>
      <p:grpSp>
        <p:nvGrpSpPr>
          <p:cNvPr id="4" name="Group 12"/>
          <p:cNvGrpSpPr>
            <a:grpSpLocks noChangeAspect="1"/>
          </p:cNvGrpSpPr>
          <p:nvPr/>
        </p:nvGrpSpPr>
        <p:grpSpPr>
          <a:xfrm>
            <a:off x="4716016" y="3573016"/>
            <a:ext cx="447343" cy="617829"/>
            <a:chOff x="2368036" y="2504452"/>
            <a:chExt cx="1368028" cy="1368028"/>
          </a:xfrm>
          <a:solidFill>
            <a:srgbClr val="00A6CE"/>
          </a:solidFill>
          <a:scene3d>
            <a:camera prst="orthographicFront"/>
            <a:lightRig rig="threePt" dir="t"/>
          </a:scene3d>
        </p:grpSpPr>
        <p:sp>
          <p:nvSpPr>
            <p:cNvPr id="14" name="Oval 13"/>
            <p:cNvSpPr/>
            <p:nvPr/>
          </p:nvSpPr>
          <p:spPr>
            <a:xfrm>
              <a:off x="2368036" y="2504452"/>
              <a:ext cx="1368028" cy="1368028"/>
            </a:xfrm>
            <a:prstGeom prst="ellipse">
              <a:avLst/>
            </a:prstGeom>
            <a:grpFill/>
            <a:ln>
              <a:noFill/>
            </a:ln>
            <a:effectLst>
              <a:outerShdw blurRad="50800" dist="38100" dir="5100000" algn="tl" rotWithShape="0">
                <a:srgbClr val="777877">
                  <a:alpha val="43000"/>
                </a:srgbClr>
              </a:outerShdw>
            </a:effectLst>
            <a:sp3d>
              <a:bevelT/>
            </a:sp3d>
          </p:spPr>
          <p:style>
            <a:lnRef idx="0">
              <a:scrgbClr r="0" g="0" b="0"/>
            </a:lnRef>
            <a:fillRef idx="3">
              <a:scrgbClr r="0" g="0" b="0"/>
            </a:fillRef>
            <a:effectRef idx="2">
              <a:scrgbClr r="0" g="0" b="0"/>
            </a:effectRef>
            <a:fontRef idx="minor">
              <a:schemeClr val="lt1"/>
            </a:fontRef>
          </p:style>
        </p:sp>
        <p:sp>
          <p:nvSpPr>
            <p:cNvPr id="15" name="Oval 8"/>
            <p:cNvSpPr/>
            <p:nvPr/>
          </p:nvSpPr>
          <p:spPr>
            <a:xfrm>
              <a:off x="2568379" y="2704795"/>
              <a:ext cx="967342" cy="967342"/>
            </a:xfrm>
            <a:prstGeom prst="rect">
              <a:avLst/>
            </a:prstGeom>
            <a:noFill/>
            <a:ln>
              <a:noFill/>
            </a:ln>
            <a:sp3d/>
          </p:spPr>
          <p:style>
            <a:lnRef idx="0">
              <a:scrgbClr r="0" g="0" b="0"/>
            </a:lnRef>
            <a:fillRef idx="0">
              <a:scrgbClr r="0" g="0" b="0"/>
            </a:fillRef>
            <a:effectRef idx="0">
              <a:scrgbClr r="0" g="0" b="0"/>
            </a:effectRef>
            <a:fontRef idx="minor">
              <a:schemeClr val="lt1"/>
            </a:fontRef>
          </p:style>
          <p:txBody>
            <a:bodyPr lIns="15240" tIns="15240" rIns="15240" bIns="15240" spcCol="1270" anchor="ctr"/>
            <a:lstStyle/>
            <a:p>
              <a:pPr algn="ctr" defTabSz="1066800" fontAlgn="auto">
                <a:lnSpc>
                  <a:spcPct val="90000"/>
                </a:lnSpc>
                <a:spcAft>
                  <a:spcPct val="35000"/>
                </a:spcAft>
                <a:defRPr/>
              </a:pPr>
              <a:r>
                <a:rPr lang="en-US" sz="2400" dirty="0"/>
                <a:t>C</a:t>
              </a:r>
            </a:p>
          </p:txBody>
        </p:sp>
      </p:grpSp>
      <p:grpSp>
        <p:nvGrpSpPr>
          <p:cNvPr id="18" name="Group 11"/>
          <p:cNvGrpSpPr>
            <a:grpSpLocks noChangeAspect="1"/>
          </p:cNvGrpSpPr>
          <p:nvPr/>
        </p:nvGrpSpPr>
        <p:grpSpPr>
          <a:xfrm>
            <a:off x="3779912" y="3573588"/>
            <a:ext cx="447343" cy="617829"/>
            <a:chOff x="2368036" y="191519"/>
            <a:chExt cx="1368028" cy="1368028"/>
          </a:xfrm>
          <a:solidFill>
            <a:srgbClr val="00A6CE"/>
          </a:solidFill>
          <a:scene3d>
            <a:camera prst="orthographicFront"/>
            <a:lightRig rig="threePt" dir="t"/>
          </a:scene3d>
        </p:grpSpPr>
        <p:sp>
          <p:nvSpPr>
            <p:cNvPr id="19" name="Oval 18"/>
            <p:cNvSpPr/>
            <p:nvPr/>
          </p:nvSpPr>
          <p:spPr>
            <a:xfrm>
              <a:off x="2368036" y="191519"/>
              <a:ext cx="1368028" cy="1368028"/>
            </a:xfrm>
            <a:prstGeom prst="ellipse">
              <a:avLst/>
            </a:prstGeom>
            <a:grpFill/>
            <a:ln>
              <a:noFill/>
            </a:ln>
            <a:effectLst>
              <a:outerShdw blurRad="50800" dist="38100" dir="5400000" algn="tl" rotWithShape="0">
                <a:srgbClr val="777877">
                  <a:alpha val="43000"/>
                </a:srgbClr>
              </a:outerShdw>
            </a:effectLst>
            <a:sp3d>
              <a:bevelT/>
            </a:sp3d>
          </p:spPr>
          <p:style>
            <a:lnRef idx="0">
              <a:scrgbClr r="0" g="0" b="0"/>
            </a:lnRef>
            <a:fillRef idx="3">
              <a:scrgbClr r="0" g="0" b="0"/>
            </a:fillRef>
            <a:effectRef idx="2">
              <a:scrgbClr r="0" g="0" b="0"/>
            </a:effectRef>
            <a:fontRef idx="minor">
              <a:schemeClr val="lt1"/>
            </a:fontRef>
          </p:style>
        </p:sp>
        <p:sp>
          <p:nvSpPr>
            <p:cNvPr id="20" name="Oval 6"/>
            <p:cNvSpPr/>
            <p:nvPr/>
          </p:nvSpPr>
          <p:spPr>
            <a:xfrm>
              <a:off x="2568379" y="391862"/>
              <a:ext cx="967342" cy="967342"/>
            </a:xfrm>
            <a:prstGeom prst="rect">
              <a:avLst/>
            </a:prstGeom>
            <a:noFill/>
            <a:ln>
              <a:noFill/>
            </a:ln>
            <a:sp3d/>
          </p:spPr>
          <p:style>
            <a:lnRef idx="0">
              <a:scrgbClr r="0" g="0" b="0"/>
            </a:lnRef>
            <a:fillRef idx="0">
              <a:scrgbClr r="0" g="0" b="0"/>
            </a:fillRef>
            <a:effectRef idx="0">
              <a:scrgbClr r="0" g="0" b="0"/>
            </a:effectRef>
            <a:fontRef idx="minor">
              <a:schemeClr val="lt1"/>
            </a:fontRef>
          </p:style>
          <p:txBody>
            <a:bodyPr lIns="15240" tIns="15240" rIns="15240" bIns="15240" spcCol="1270" anchor="ctr"/>
            <a:lstStyle/>
            <a:p>
              <a:pPr algn="ctr" defTabSz="1066800" fontAlgn="auto">
                <a:lnSpc>
                  <a:spcPct val="90000"/>
                </a:lnSpc>
                <a:spcAft>
                  <a:spcPct val="35000"/>
                </a:spcAft>
                <a:defRPr/>
              </a:pPr>
              <a:r>
                <a:rPr lang="en-US" sz="2400" dirty="0"/>
                <a:t>C</a:t>
              </a:r>
            </a:p>
          </p:txBody>
        </p:sp>
      </p:grpSp>
      <p:grpSp>
        <p:nvGrpSpPr>
          <p:cNvPr id="21" name="Group 12"/>
          <p:cNvGrpSpPr>
            <a:grpSpLocks noChangeAspect="1"/>
          </p:cNvGrpSpPr>
          <p:nvPr/>
        </p:nvGrpSpPr>
        <p:grpSpPr>
          <a:xfrm>
            <a:off x="5334743" y="3575316"/>
            <a:ext cx="447343" cy="617829"/>
            <a:chOff x="2368036" y="2504452"/>
            <a:chExt cx="1368028" cy="1368028"/>
          </a:xfrm>
          <a:solidFill>
            <a:srgbClr val="00A6CE"/>
          </a:solidFill>
          <a:scene3d>
            <a:camera prst="orthographicFront"/>
            <a:lightRig rig="threePt" dir="t"/>
          </a:scene3d>
        </p:grpSpPr>
        <p:sp>
          <p:nvSpPr>
            <p:cNvPr id="22" name="Oval 21"/>
            <p:cNvSpPr/>
            <p:nvPr/>
          </p:nvSpPr>
          <p:spPr>
            <a:xfrm>
              <a:off x="2368036" y="2504452"/>
              <a:ext cx="1368028" cy="1368028"/>
            </a:xfrm>
            <a:prstGeom prst="ellipse">
              <a:avLst/>
            </a:prstGeom>
            <a:grpFill/>
            <a:ln>
              <a:noFill/>
            </a:ln>
            <a:effectLst>
              <a:outerShdw blurRad="50800" dist="38100" dir="5100000" algn="tl" rotWithShape="0">
                <a:srgbClr val="777877">
                  <a:alpha val="43000"/>
                </a:srgbClr>
              </a:outerShdw>
            </a:effectLst>
            <a:sp3d>
              <a:bevelT/>
            </a:sp3d>
          </p:spPr>
          <p:style>
            <a:lnRef idx="0">
              <a:scrgbClr r="0" g="0" b="0"/>
            </a:lnRef>
            <a:fillRef idx="3">
              <a:scrgbClr r="0" g="0" b="0"/>
            </a:fillRef>
            <a:effectRef idx="2">
              <a:scrgbClr r="0" g="0" b="0"/>
            </a:effectRef>
            <a:fontRef idx="minor">
              <a:schemeClr val="lt1"/>
            </a:fontRef>
          </p:style>
        </p:sp>
        <p:sp>
          <p:nvSpPr>
            <p:cNvPr id="23" name="Oval 8"/>
            <p:cNvSpPr/>
            <p:nvPr/>
          </p:nvSpPr>
          <p:spPr>
            <a:xfrm>
              <a:off x="2568379" y="2704795"/>
              <a:ext cx="967342" cy="967342"/>
            </a:xfrm>
            <a:prstGeom prst="rect">
              <a:avLst/>
            </a:prstGeom>
            <a:noFill/>
            <a:ln>
              <a:noFill/>
            </a:ln>
            <a:sp3d/>
          </p:spPr>
          <p:style>
            <a:lnRef idx="0">
              <a:scrgbClr r="0" g="0" b="0"/>
            </a:lnRef>
            <a:fillRef idx="0">
              <a:scrgbClr r="0" g="0" b="0"/>
            </a:fillRef>
            <a:effectRef idx="0">
              <a:scrgbClr r="0" g="0" b="0"/>
            </a:effectRef>
            <a:fontRef idx="minor">
              <a:schemeClr val="lt1"/>
            </a:fontRef>
          </p:style>
          <p:txBody>
            <a:bodyPr lIns="15240" tIns="15240" rIns="15240" bIns="15240" spcCol="1270" anchor="ctr"/>
            <a:lstStyle/>
            <a:p>
              <a:pPr algn="ctr" defTabSz="1066800" fontAlgn="auto">
                <a:lnSpc>
                  <a:spcPct val="90000"/>
                </a:lnSpc>
                <a:spcAft>
                  <a:spcPct val="35000"/>
                </a:spcAft>
                <a:defRPr/>
              </a:pPr>
              <a:r>
                <a:rPr lang="en-US" sz="2400" dirty="0"/>
                <a:t>C</a:t>
              </a:r>
            </a:p>
          </p:txBody>
        </p:sp>
      </p:grpSp>
      <p:sp>
        <p:nvSpPr>
          <p:cNvPr id="24" name="Colchete esquerdo 16"/>
          <p:cNvSpPr/>
          <p:nvPr/>
        </p:nvSpPr>
        <p:spPr>
          <a:xfrm rot="10800000">
            <a:off x="2237350" y="1844824"/>
            <a:ext cx="534450" cy="22485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grpSp>
        <p:nvGrpSpPr>
          <p:cNvPr id="26" name="Group 25"/>
          <p:cNvGrpSpPr/>
          <p:nvPr/>
        </p:nvGrpSpPr>
        <p:grpSpPr>
          <a:xfrm>
            <a:off x="6300192" y="2431170"/>
            <a:ext cx="1857430" cy="925822"/>
            <a:chOff x="2954500" y="2786061"/>
            <a:chExt cx="1857430" cy="925822"/>
          </a:xfrm>
          <a:scene3d>
            <a:camera prst="orthographicFront"/>
            <a:lightRig rig="threePt" dir="t"/>
          </a:scene3d>
        </p:grpSpPr>
        <p:sp>
          <p:nvSpPr>
            <p:cNvPr id="27" name="Rounded Rectangle 26"/>
            <p:cNvSpPr/>
            <p:nvPr/>
          </p:nvSpPr>
          <p:spPr>
            <a:xfrm>
              <a:off x="2954500" y="2786061"/>
              <a:ext cx="1857430" cy="925822"/>
            </a:xfrm>
            <a:prstGeom prst="roundRect">
              <a:avLst>
                <a:gd name="adj" fmla="val 10000"/>
              </a:avLst>
            </a:prstGeom>
            <a:solidFill>
              <a:srgbClr val="777877"/>
            </a:solidFill>
            <a:ln>
              <a:noFill/>
            </a:ln>
            <a:effectLst>
              <a:outerShdw blurRad="50800" dist="38100" dir="5400000" algn="tl" rotWithShape="0">
                <a:srgbClr val="777877">
                  <a:alpha val="43000"/>
                </a:srgbClr>
              </a:outerShdw>
            </a:effectLst>
            <a:sp3d>
              <a:bevelT/>
            </a:sp3d>
          </p:spPr>
          <p:style>
            <a:lnRef idx="0">
              <a:scrgbClr r="0" g="0" b="0"/>
            </a:lnRef>
            <a:fillRef idx="3">
              <a:scrgbClr r="0" g="0" b="0"/>
            </a:fillRef>
            <a:effectRef idx="2">
              <a:scrgbClr r="0" g="0" b="0"/>
            </a:effectRef>
            <a:fontRef idx="minor">
              <a:schemeClr val="lt1"/>
            </a:fontRef>
          </p:style>
        </p:sp>
        <p:sp>
          <p:nvSpPr>
            <p:cNvPr id="29" name="Rounded Rectangle 4"/>
            <p:cNvSpPr/>
            <p:nvPr/>
          </p:nvSpPr>
          <p:spPr>
            <a:xfrm>
              <a:off x="2981616" y="2813177"/>
              <a:ext cx="1803198" cy="87159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Reunião</a:t>
              </a:r>
              <a:r>
                <a:rPr lang="en-US" sz="1800" kern="1200" dirty="0" smtClean="0"/>
                <a:t> de </a:t>
              </a:r>
              <a:r>
                <a:rPr lang="en-US" sz="1800" kern="1200" dirty="0" err="1" smtClean="0"/>
                <a:t>Associados</a:t>
              </a:r>
              <a:endParaRPr lang="en-US" sz="1800" kern="1200" dirty="0"/>
            </a:p>
          </p:txBody>
        </p:sp>
      </p:grpSp>
      <p:grpSp>
        <p:nvGrpSpPr>
          <p:cNvPr id="46" name="Group 45"/>
          <p:cNvGrpSpPr/>
          <p:nvPr/>
        </p:nvGrpSpPr>
        <p:grpSpPr>
          <a:xfrm rot="5400000">
            <a:off x="5478021" y="2615582"/>
            <a:ext cx="608130" cy="506775"/>
            <a:chOff x="3578166" y="3151765"/>
            <a:chExt cx="608130" cy="506775"/>
          </a:xfrm>
        </p:grpSpPr>
        <p:sp>
          <p:nvSpPr>
            <p:cNvPr id="47" name="Right Arrow 46"/>
            <p:cNvSpPr/>
            <p:nvPr/>
          </p:nvSpPr>
          <p:spPr>
            <a:xfrm rot="5400000">
              <a:off x="3628843" y="3101088"/>
              <a:ext cx="506775" cy="608130"/>
            </a:xfrm>
            <a:prstGeom prst="rightArrow">
              <a:avLst>
                <a:gd name="adj1" fmla="val 60000"/>
                <a:gd name="adj2" fmla="val 50000"/>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48" name="Right Arrow 4"/>
            <p:cNvSpPr/>
            <p:nvPr/>
          </p:nvSpPr>
          <p:spPr>
            <a:xfrm>
              <a:off x="3699792" y="3151765"/>
              <a:ext cx="364878" cy="3547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61" name="Rectangle 60"/>
          <p:cNvSpPr/>
          <p:nvPr/>
        </p:nvSpPr>
        <p:spPr>
          <a:xfrm>
            <a:off x="2284324" y="1988888"/>
            <a:ext cx="432000" cy="432000"/>
          </a:xfrm>
          <a:prstGeom prst="rect">
            <a:avLst/>
          </a:prstGeom>
          <a:solidFill>
            <a:srgbClr val="006D87"/>
          </a:solidFill>
          <a:ln/>
        </p:spPr>
        <p:style>
          <a:lnRef idx="0">
            <a:schemeClr val="accent3"/>
          </a:lnRef>
          <a:fillRef idx="3">
            <a:schemeClr val="accent3"/>
          </a:fillRef>
          <a:effectRef idx="3">
            <a:schemeClr val="accent3"/>
          </a:effectRef>
          <a:fontRef idx="minor">
            <a:schemeClr val="lt1"/>
          </a:fontRef>
        </p:style>
        <p:txBody>
          <a:bodyPr/>
          <a:lstStyle/>
          <a:p>
            <a:r>
              <a:rPr lang="en-US" sz="2400" dirty="0">
                <a:solidFill>
                  <a:prstClr val="white"/>
                </a:solidFill>
              </a:rPr>
              <a:t>M</a:t>
            </a:r>
            <a:endParaRPr lang="en-US" dirty="0"/>
          </a:p>
        </p:txBody>
      </p:sp>
      <p:sp>
        <p:nvSpPr>
          <p:cNvPr id="63" name="Rectangle 62"/>
          <p:cNvSpPr/>
          <p:nvPr/>
        </p:nvSpPr>
        <p:spPr>
          <a:xfrm>
            <a:off x="2284276" y="2492896"/>
            <a:ext cx="432000" cy="432000"/>
          </a:xfrm>
          <a:prstGeom prst="rect">
            <a:avLst/>
          </a:prstGeom>
          <a:solidFill>
            <a:srgbClr val="006D87"/>
          </a:solidFill>
          <a:ln/>
        </p:spPr>
        <p:style>
          <a:lnRef idx="0">
            <a:schemeClr val="accent3"/>
          </a:lnRef>
          <a:fillRef idx="3">
            <a:schemeClr val="accent3"/>
          </a:fillRef>
          <a:effectRef idx="3">
            <a:schemeClr val="accent3"/>
          </a:effectRef>
          <a:fontRef idx="minor">
            <a:schemeClr val="lt1"/>
          </a:fontRef>
        </p:style>
        <p:txBody>
          <a:bodyPr/>
          <a:lstStyle/>
          <a:p>
            <a:r>
              <a:rPr lang="en-US" sz="2400" dirty="0">
                <a:solidFill>
                  <a:prstClr val="white"/>
                </a:solidFill>
              </a:rPr>
              <a:t>M</a:t>
            </a:r>
            <a:endParaRPr lang="en-US" dirty="0"/>
          </a:p>
        </p:txBody>
      </p:sp>
      <p:sp>
        <p:nvSpPr>
          <p:cNvPr id="64" name="Rectangle 63"/>
          <p:cNvSpPr/>
          <p:nvPr/>
        </p:nvSpPr>
        <p:spPr>
          <a:xfrm>
            <a:off x="2284324" y="2997000"/>
            <a:ext cx="432000" cy="432000"/>
          </a:xfrm>
          <a:prstGeom prst="rect">
            <a:avLst/>
          </a:prstGeom>
          <a:solidFill>
            <a:srgbClr val="006D87"/>
          </a:solidFill>
          <a:ln/>
        </p:spPr>
        <p:style>
          <a:lnRef idx="0">
            <a:schemeClr val="accent3"/>
          </a:lnRef>
          <a:fillRef idx="3">
            <a:schemeClr val="accent3"/>
          </a:fillRef>
          <a:effectRef idx="3">
            <a:schemeClr val="accent3"/>
          </a:effectRef>
          <a:fontRef idx="minor">
            <a:schemeClr val="lt1"/>
          </a:fontRef>
        </p:style>
        <p:txBody>
          <a:bodyPr/>
          <a:lstStyle/>
          <a:p>
            <a:r>
              <a:rPr lang="en-US" sz="2400" dirty="0">
                <a:solidFill>
                  <a:prstClr val="white"/>
                </a:solidFill>
              </a:rPr>
              <a:t>M</a:t>
            </a:r>
            <a:endParaRPr lang="en-US" dirty="0"/>
          </a:p>
        </p:txBody>
      </p:sp>
      <p:sp>
        <p:nvSpPr>
          <p:cNvPr id="65" name="Rectangle 64"/>
          <p:cNvSpPr/>
          <p:nvPr/>
        </p:nvSpPr>
        <p:spPr>
          <a:xfrm>
            <a:off x="2284324" y="3491168"/>
            <a:ext cx="432000" cy="432000"/>
          </a:xfrm>
          <a:prstGeom prst="rect">
            <a:avLst/>
          </a:prstGeom>
          <a:solidFill>
            <a:srgbClr val="006D87"/>
          </a:solidFill>
          <a:ln/>
        </p:spPr>
        <p:style>
          <a:lnRef idx="0">
            <a:schemeClr val="accent3"/>
          </a:lnRef>
          <a:fillRef idx="3">
            <a:schemeClr val="accent3"/>
          </a:fillRef>
          <a:effectRef idx="3">
            <a:schemeClr val="accent3"/>
          </a:effectRef>
          <a:fontRef idx="minor">
            <a:schemeClr val="lt1"/>
          </a:fontRef>
        </p:style>
        <p:txBody>
          <a:bodyPr/>
          <a:lstStyle/>
          <a:p>
            <a:r>
              <a:rPr lang="en-US" sz="2400" dirty="0">
                <a:solidFill>
                  <a:prstClr val="white"/>
                </a:solidFill>
              </a:rPr>
              <a:t>M</a:t>
            </a:r>
            <a:endParaRPr lang="en-US" dirty="0"/>
          </a:p>
        </p:txBody>
      </p:sp>
      <p:cxnSp>
        <p:nvCxnSpPr>
          <p:cNvPr id="68" name="Straight Connector 67"/>
          <p:cNvCxnSpPr>
            <a:stCxn id="24" idx="1"/>
          </p:cNvCxnSpPr>
          <p:nvPr/>
        </p:nvCxnSpPr>
        <p:spPr>
          <a:xfrm>
            <a:off x="2771800" y="2969083"/>
            <a:ext cx="826908" cy="0"/>
          </a:xfrm>
          <a:prstGeom prst="line">
            <a:avLst/>
          </a:prstGeom>
          <a:ln/>
        </p:spPr>
        <p:style>
          <a:lnRef idx="2">
            <a:schemeClr val="accent1"/>
          </a:lnRef>
          <a:fillRef idx="0">
            <a:schemeClr val="accent1"/>
          </a:fillRef>
          <a:effectRef idx="1">
            <a:schemeClr val="accent1"/>
          </a:effectRef>
          <a:fontRef idx="minor">
            <a:schemeClr val="tx1"/>
          </a:fontRef>
        </p:style>
      </p:cxnSp>
      <p:grpSp>
        <p:nvGrpSpPr>
          <p:cNvPr id="23570" name="Group 23569"/>
          <p:cNvGrpSpPr>
            <a:grpSpLocks noChangeAspect="1"/>
          </p:cNvGrpSpPr>
          <p:nvPr/>
        </p:nvGrpSpPr>
        <p:grpSpPr>
          <a:xfrm>
            <a:off x="3412306" y="5621532"/>
            <a:ext cx="515603" cy="615600"/>
            <a:chOff x="1115615" y="3356992"/>
            <a:chExt cx="576065" cy="687788"/>
          </a:xfrm>
        </p:grpSpPr>
        <p:sp>
          <p:nvSpPr>
            <p:cNvPr id="72" name="Donut 71"/>
            <p:cNvSpPr/>
            <p:nvPr/>
          </p:nvSpPr>
          <p:spPr>
            <a:xfrm>
              <a:off x="1115615" y="3356992"/>
              <a:ext cx="576065" cy="687788"/>
            </a:xfrm>
            <a:prstGeom prst="donut">
              <a:avLst/>
            </a:prstGeom>
            <a:solidFill>
              <a:srgbClr val="777877"/>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569" name="TextBox 23568"/>
            <p:cNvSpPr txBox="1"/>
            <p:nvPr/>
          </p:nvSpPr>
          <p:spPr>
            <a:xfrm>
              <a:off x="1259632" y="3502800"/>
              <a:ext cx="325730" cy="369332"/>
            </a:xfrm>
            <a:prstGeom prst="rect">
              <a:avLst/>
            </a:prstGeom>
            <a:noFill/>
          </p:spPr>
          <p:txBody>
            <a:bodyPr wrap="none" rtlCol="0">
              <a:spAutoFit/>
            </a:bodyPr>
            <a:lstStyle/>
            <a:p>
              <a:pPr algn="ctr"/>
              <a:r>
                <a:rPr lang="en-US" b="1" dirty="0" smtClean="0">
                  <a:latin typeface="Helvetica Neue"/>
                  <a:cs typeface="Helvetica Neue"/>
                </a:rPr>
                <a:t>F</a:t>
              </a:r>
              <a:endParaRPr lang="en-US" b="1" dirty="0">
                <a:latin typeface="Helvetica Neue"/>
                <a:cs typeface="Helvetica Neue"/>
              </a:endParaRPr>
            </a:p>
          </p:txBody>
        </p:sp>
      </p:grpSp>
      <p:grpSp>
        <p:nvGrpSpPr>
          <p:cNvPr id="78" name="Group 77"/>
          <p:cNvGrpSpPr>
            <a:grpSpLocks noChangeAspect="1"/>
          </p:cNvGrpSpPr>
          <p:nvPr/>
        </p:nvGrpSpPr>
        <p:grpSpPr>
          <a:xfrm>
            <a:off x="4204394" y="5621532"/>
            <a:ext cx="515603" cy="615600"/>
            <a:chOff x="1115615" y="3356992"/>
            <a:chExt cx="576065" cy="687788"/>
          </a:xfrm>
        </p:grpSpPr>
        <p:sp>
          <p:nvSpPr>
            <p:cNvPr id="79" name="Donut 78"/>
            <p:cNvSpPr/>
            <p:nvPr/>
          </p:nvSpPr>
          <p:spPr>
            <a:xfrm>
              <a:off x="1115615" y="3356992"/>
              <a:ext cx="576065" cy="687788"/>
            </a:xfrm>
            <a:prstGeom prst="donut">
              <a:avLst/>
            </a:prstGeom>
            <a:solidFill>
              <a:srgbClr val="777877"/>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TextBox 79"/>
            <p:cNvSpPr txBox="1"/>
            <p:nvPr/>
          </p:nvSpPr>
          <p:spPr>
            <a:xfrm>
              <a:off x="1259632" y="3502800"/>
              <a:ext cx="325730" cy="369332"/>
            </a:xfrm>
            <a:prstGeom prst="rect">
              <a:avLst/>
            </a:prstGeom>
            <a:noFill/>
          </p:spPr>
          <p:txBody>
            <a:bodyPr wrap="none" rtlCol="0">
              <a:spAutoFit/>
            </a:bodyPr>
            <a:lstStyle/>
            <a:p>
              <a:pPr algn="ctr"/>
              <a:r>
                <a:rPr lang="en-US" b="1" dirty="0" smtClean="0">
                  <a:latin typeface="Helvetica Neue"/>
                  <a:cs typeface="Helvetica Neue"/>
                </a:rPr>
                <a:t>F</a:t>
              </a:r>
              <a:endParaRPr lang="en-US" b="1" dirty="0">
                <a:latin typeface="Helvetica Neue"/>
                <a:cs typeface="Helvetica Neue"/>
              </a:endParaRPr>
            </a:p>
          </p:txBody>
        </p:sp>
      </p:grpSp>
      <p:grpSp>
        <p:nvGrpSpPr>
          <p:cNvPr id="81" name="Group 80"/>
          <p:cNvGrpSpPr>
            <a:grpSpLocks noChangeAspect="1"/>
          </p:cNvGrpSpPr>
          <p:nvPr/>
        </p:nvGrpSpPr>
        <p:grpSpPr>
          <a:xfrm>
            <a:off x="4996481" y="5621532"/>
            <a:ext cx="515603" cy="615600"/>
            <a:chOff x="1115615" y="3356992"/>
            <a:chExt cx="576065" cy="687788"/>
          </a:xfrm>
        </p:grpSpPr>
        <p:sp>
          <p:nvSpPr>
            <p:cNvPr id="82" name="Donut 81"/>
            <p:cNvSpPr/>
            <p:nvPr/>
          </p:nvSpPr>
          <p:spPr>
            <a:xfrm>
              <a:off x="1115615" y="3356992"/>
              <a:ext cx="576065" cy="687788"/>
            </a:xfrm>
            <a:prstGeom prst="donut">
              <a:avLst/>
            </a:prstGeom>
            <a:solidFill>
              <a:srgbClr val="777877"/>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TextBox 82"/>
            <p:cNvSpPr txBox="1"/>
            <p:nvPr/>
          </p:nvSpPr>
          <p:spPr>
            <a:xfrm>
              <a:off x="1259632" y="3502800"/>
              <a:ext cx="325730" cy="369332"/>
            </a:xfrm>
            <a:prstGeom prst="rect">
              <a:avLst/>
            </a:prstGeom>
            <a:noFill/>
          </p:spPr>
          <p:txBody>
            <a:bodyPr wrap="none" rtlCol="0">
              <a:spAutoFit/>
            </a:bodyPr>
            <a:lstStyle/>
            <a:p>
              <a:pPr algn="ctr"/>
              <a:r>
                <a:rPr lang="en-US" b="1" dirty="0" smtClean="0">
                  <a:latin typeface="Helvetica Neue"/>
                  <a:cs typeface="Helvetica Neue"/>
                </a:rPr>
                <a:t>F</a:t>
              </a:r>
              <a:endParaRPr lang="en-US" b="1" dirty="0">
                <a:latin typeface="Helvetica Neue"/>
                <a:cs typeface="Helvetica Neue"/>
              </a:endParaRPr>
            </a:p>
          </p:txBody>
        </p:sp>
      </p:grpSp>
      <p:sp>
        <p:nvSpPr>
          <p:cNvPr id="84" name="Colchete esquerdo 16"/>
          <p:cNvSpPr/>
          <p:nvPr/>
        </p:nvSpPr>
        <p:spPr>
          <a:xfrm rot="5400000">
            <a:off x="4228984" y="4660838"/>
            <a:ext cx="534450" cy="231182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dirty="0"/>
          </a:p>
        </p:txBody>
      </p:sp>
      <p:pic>
        <p:nvPicPr>
          <p:cNvPr id="23575" name="Picture 23574" descr="Untitle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982" y="5157192"/>
            <a:ext cx="417414" cy="1356596"/>
          </a:xfrm>
          <a:prstGeom prst="rect">
            <a:avLst/>
          </a:prstGeom>
        </p:spPr>
      </p:pic>
      <p:sp>
        <p:nvSpPr>
          <p:cNvPr id="23576" name="TextBox 23575"/>
          <p:cNvSpPr txBox="1"/>
          <p:nvPr/>
        </p:nvSpPr>
        <p:spPr>
          <a:xfrm>
            <a:off x="547705" y="5229200"/>
            <a:ext cx="796867" cy="307777"/>
          </a:xfrm>
          <a:prstGeom prst="rect">
            <a:avLst/>
          </a:prstGeom>
          <a:noFill/>
        </p:spPr>
        <p:txBody>
          <a:bodyPr wrap="none" rtlCol="0">
            <a:spAutoFit/>
          </a:bodyPr>
          <a:lstStyle/>
          <a:p>
            <a:r>
              <a:rPr lang="en-US" sz="1400" i="1" dirty="0" err="1" smtClean="0"/>
              <a:t>Comitê</a:t>
            </a:r>
            <a:endParaRPr lang="en-US" sz="1400" i="1" dirty="0"/>
          </a:p>
        </p:txBody>
      </p:sp>
      <p:sp>
        <p:nvSpPr>
          <p:cNvPr id="102" name="TextBox 101"/>
          <p:cNvSpPr txBox="1"/>
          <p:nvPr/>
        </p:nvSpPr>
        <p:spPr>
          <a:xfrm>
            <a:off x="539552" y="5610726"/>
            <a:ext cx="1612057" cy="307777"/>
          </a:xfrm>
          <a:prstGeom prst="rect">
            <a:avLst/>
          </a:prstGeom>
          <a:noFill/>
        </p:spPr>
        <p:txBody>
          <a:bodyPr wrap="none" rtlCol="0">
            <a:spAutoFit/>
          </a:bodyPr>
          <a:lstStyle/>
          <a:p>
            <a:r>
              <a:rPr lang="en-US" sz="1400" i="1" dirty="0" smtClean="0"/>
              <a:t>Mesa </a:t>
            </a:r>
            <a:r>
              <a:rPr lang="en-US" sz="1400" i="1" dirty="0" err="1" smtClean="0"/>
              <a:t>deTrabalho</a:t>
            </a:r>
            <a:endParaRPr lang="en-US" sz="1400" i="1" dirty="0"/>
          </a:p>
        </p:txBody>
      </p:sp>
      <p:sp>
        <p:nvSpPr>
          <p:cNvPr id="103" name="TextBox 102"/>
          <p:cNvSpPr txBox="1"/>
          <p:nvPr/>
        </p:nvSpPr>
        <p:spPr>
          <a:xfrm>
            <a:off x="539552" y="6093296"/>
            <a:ext cx="1874524" cy="307777"/>
          </a:xfrm>
          <a:prstGeom prst="rect">
            <a:avLst/>
          </a:prstGeom>
          <a:noFill/>
        </p:spPr>
        <p:txBody>
          <a:bodyPr wrap="none" rtlCol="0">
            <a:spAutoFit/>
          </a:bodyPr>
          <a:lstStyle/>
          <a:p>
            <a:r>
              <a:rPr lang="en-US" sz="1400" i="1" dirty="0" smtClean="0"/>
              <a:t>Forum de </a:t>
            </a:r>
            <a:r>
              <a:rPr lang="en-US" sz="1400" i="1" dirty="0" err="1" smtClean="0"/>
              <a:t>Discussão</a:t>
            </a:r>
            <a:endParaRPr lang="en-US" sz="1400" i="1" dirty="0"/>
          </a:p>
        </p:txBody>
      </p:sp>
      <p:sp>
        <p:nvSpPr>
          <p:cNvPr id="49" name="CaixaDeTexto 48"/>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0" name="CaixaDeTexto 49"/>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Novo Modelo</a:t>
            </a:r>
          </a:p>
        </p:txBody>
      </p:sp>
    </p:spTree>
    <p:extLst>
      <p:ext uri="{BB962C8B-B14F-4D97-AF65-F5344CB8AC3E}">
        <p14:creationId xmlns:p14="http://schemas.microsoft.com/office/powerpoint/2010/main" val="190918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251520" y="692696"/>
          <a:ext cx="8784976" cy="5904656"/>
        </p:xfrm>
        <a:graphic>
          <a:graphicData uri="http://schemas.openxmlformats.org/drawingml/2006/table">
            <a:tbl>
              <a:tblPr firstRow="1" bandRow="1">
                <a:tableStyleId>{5C22544A-7EE6-4342-B048-85BDC9FD1C3A}</a:tableStyleId>
              </a:tblPr>
              <a:tblGrid>
                <a:gridCol w="1728192"/>
                <a:gridCol w="1872208"/>
                <a:gridCol w="2016224"/>
                <a:gridCol w="1656184"/>
                <a:gridCol w="1512168"/>
              </a:tblGrid>
              <a:tr h="458553">
                <a:tc>
                  <a:txBody>
                    <a:bodyPr/>
                    <a:lstStyle/>
                    <a:p>
                      <a:pPr algn="ctr"/>
                      <a:r>
                        <a:rPr lang="en-US" dirty="0" smtClean="0"/>
                        <a:t>Antes</a:t>
                      </a:r>
                      <a:endParaRPr lang="en-US" dirty="0"/>
                    </a:p>
                  </a:txBody>
                  <a:tcPr>
                    <a:solidFill>
                      <a:srgbClr val="225E6D"/>
                    </a:solidFill>
                  </a:tcPr>
                </a:tc>
                <a:tc>
                  <a:txBody>
                    <a:bodyPr/>
                    <a:lstStyle/>
                    <a:p>
                      <a:pPr algn="ctr"/>
                      <a:r>
                        <a:rPr lang="en-US" dirty="0" err="1" smtClean="0"/>
                        <a:t>Depois</a:t>
                      </a:r>
                      <a:endParaRPr lang="en-US" dirty="0"/>
                    </a:p>
                  </a:txBody>
                  <a:tcPr>
                    <a:solidFill>
                      <a:srgbClr val="225E6D"/>
                    </a:solidFill>
                  </a:tcPr>
                </a:tc>
                <a:tc>
                  <a:txBody>
                    <a:bodyPr/>
                    <a:lstStyle/>
                    <a:p>
                      <a:pPr algn="ctr"/>
                      <a:r>
                        <a:rPr lang="en-US" dirty="0" err="1" smtClean="0"/>
                        <a:t>Características</a:t>
                      </a:r>
                      <a:endParaRPr lang="en-US" dirty="0"/>
                    </a:p>
                  </a:txBody>
                  <a:tcPr>
                    <a:solidFill>
                      <a:srgbClr val="225E6D"/>
                    </a:solidFill>
                  </a:tcPr>
                </a:tc>
                <a:tc>
                  <a:txBody>
                    <a:bodyPr/>
                    <a:lstStyle/>
                    <a:p>
                      <a:pPr algn="ctr"/>
                      <a:r>
                        <a:rPr lang="en-US" dirty="0" err="1" smtClean="0"/>
                        <a:t>Membros</a:t>
                      </a:r>
                      <a:endParaRPr lang="en-US" dirty="0"/>
                    </a:p>
                  </a:txBody>
                  <a:tcPr>
                    <a:solidFill>
                      <a:srgbClr val="225E6D"/>
                    </a:solidFill>
                  </a:tcPr>
                </a:tc>
                <a:tc>
                  <a:txBody>
                    <a:bodyPr/>
                    <a:lstStyle/>
                    <a:p>
                      <a:pPr algn="ctr"/>
                      <a:r>
                        <a:rPr lang="en-US" dirty="0" err="1" smtClean="0"/>
                        <a:t>Frequência</a:t>
                      </a:r>
                      <a:r>
                        <a:rPr lang="en-US" dirty="0" smtClean="0"/>
                        <a:t> </a:t>
                      </a:r>
                      <a:endParaRPr lang="en-US" dirty="0"/>
                    </a:p>
                  </a:txBody>
                  <a:tcPr>
                    <a:solidFill>
                      <a:srgbClr val="225E6D"/>
                    </a:solidFill>
                  </a:tcPr>
                </a:tc>
              </a:tr>
              <a:tr h="458553">
                <a:tc>
                  <a:txBody>
                    <a:bodyPr/>
                    <a:lstStyle/>
                    <a:p>
                      <a:pPr algn="l"/>
                      <a:r>
                        <a:rPr lang="en-US" sz="1600" dirty="0" smtClean="0"/>
                        <a:t>Assembleia</a:t>
                      </a:r>
                      <a:endParaRPr lang="en-US" sz="1600" dirty="0"/>
                    </a:p>
                  </a:txBody>
                  <a:tcPr anchor="ctr">
                    <a:solidFill>
                      <a:schemeClr val="bg1">
                        <a:lumMod val="85000"/>
                      </a:schemeClr>
                    </a:solidFill>
                  </a:tcPr>
                </a:tc>
                <a:tc>
                  <a:txBody>
                    <a:bodyPr/>
                    <a:lstStyle/>
                    <a:p>
                      <a:pPr algn="l"/>
                      <a:r>
                        <a:rPr lang="en-US" sz="1600" dirty="0" smtClean="0"/>
                        <a:t>Assembleia</a:t>
                      </a:r>
                      <a:endParaRPr lang="en-US" sz="1600" dirty="0"/>
                    </a:p>
                  </a:txBody>
                  <a:tcPr anchor="ctr">
                    <a:solidFill>
                      <a:schemeClr val="bg1">
                        <a:lumMod val="85000"/>
                      </a:schemeClr>
                    </a:solidFill>
                  </a:tcPr>
                </a:tc>
                <a:tc>
                  <a:txBody>
                    <a:bodyPr/>
                    <a:lstStyle/>
                    <a:p>
                      <a:pPr algn="l"/>
                      <a:r>
                        <a:rPr lang="en-US" sz="1600" dirty="0" err="1" smtClean="0"/>
                        <a:t>Deliberativa</a:t>
                      </a:r>
                      <a:endParaRPr lang="en-US" sz="1600" dirty="0"/>
                    </a:p>
                  </a:txBody>
                  <a:tcPr anchor="ctr">
                    <a:solidFill>
                      <a:schemeClr val="bg1">
                        <a:lumMod val="85000"/>
                      </a:schemeClr>
                    </a:solidFill>
                  </a:tcPr>
                </a:tc>
                <a:tc>
                  <a:txBody>
                    <a:bodyPr/>
                    <a:lstStyle/>
                    <a:p>
                      <a:pPr algn="l"/>
                      <a:r>
                        <a:rPr lang="en-US" sz="1600" dirty="0" err="1" smtClean="0"/>
                        <a:t>Todos</a:t>
                      </a:r>
                      <a:endParaRPr lang="en-US" sz="1600" dirty="0"/>
                    </a:p>
                  </a:txBody>
                  <a:tcPr anchor="ctr">
                    <a:solidFill>
                      <a:schemeClr val="bg1">
                        <a:lumMod val="85000"/>
                      </a:schemeClr>
                    </a:solidFill>
                  </a:tcPr>
                </a:tc>
                <a:tc>
                  <a:txBody>
                    <a:bodyPr/>
                    <a:lstStyle/>
                    <a:p>
                      <a:pPr algn="l"/>
                      <a:r>
                        <a:rPr lang="en-US" sz="1600" dirty="0" smtClean="0"/>
                        <a:t>1-2 </a:t>
                      </a:r>
                      <a:r>
                        <a:rPr lang="en-US" sz="1600" dirty="0" err="1" smtClean="0"/>
                        <a:t>ano</a:t>
                      </a:r>
                      <a:endParaRPr lang="en-US" sz="1600" dirty="0"/>
                    </a:p>
                  </a:txBody>
                  <a:tcPr anchor="ctr">
                    <a:solidFill>
                      <a:schemeClr val="bg1">
                        <a:lumMod val="85000"/>
                      </a:schemeClr>
                    </a:solidFill>
                  </a:tcPr>
                </a:tc>
              </a:tr>
              <a:tr h="716097">
                <a:tc>
                  <a:txBody>
                    <a:bodyPr/>
                    <a:lstStyle/>
                    <a:p>
                      <a:pPr algn="l"/>
                      <a:r>
                        <a:rPr lang="en-US" sz="1600" dirty="0" err="1" smtClean="0"/>
                        <a:t>Conselho</a:t>
                      </a:r>
                      <a:endParaRPr lang="en-US" sz="1600" dirty="0"/>
                    </a:p>
                  </a:txBody>
                  <a:tcPr anchor="ctr">
                    <a:solidFill>
                      <a:srgbClr val="F2F2F2"/>
                    </a:solidFill>
                  </a:tcPr>
                </a:tc>
                <a:tc>
                  <a:txBody>
                    <a:bodyPr/>
                    <a:lstStyle/>
                    <a:p>
                      <a:pPr algn="l"/>
                      <a:r>
                        <a:rPr lang="en-US" sz="1600" dirty="0" err="1" smtClean="0"/>
                        <a:t>Reunião</a:t>
                      </a:r>
                      <a:r>
                        <a:rPr lang="en-US" sz="1600" dirty="0" smtClean="0"/>
                        <a:t> de </a:t>
                      </a:r>
                      <a:r>
                        <a:rPr lang="en-US" sz="1600" dirty="0" err="1" smtClean="0"/>
                        <a:t>Associados</a:t>
                      </a:r>
                      <a:endParaRPr lang="en-US" sz="1600" dirty="0"/>
                    </a:p>
                  </a:txBody>
                  <a:tcPr anchor="ctr">
                    <a:solidFill>
                      <a:srgbClr val="F2F2F2"/>
                    </a:solidFill>
                  </a:tcPr>
                </a:tc>
                <a:tc>
                  <a:txBody>
                    <a:bodyPr/>
                    <a:lstStyle/>
                    <a:p>
                      <a:pPr algn="l"/>
                      <a:r>
                        <a:rPr lang="en-US" sz="1600" dirty="0" err="1" smtClean="0"/>
                        <a:t>Informativa</a:t>
                      </a:r>
                      <a:r>
                        <a:rPr lang="en-US" sz="1600" dirty="0" smtClean="0"/>
                        <a:t>/</a:t>
                      </a:r>
                      <a:r>
                        <a:rPr lang="en-US" sz="1600" i="1" dirty="0" smtClean="0"/>
                        <a:t>Sounding Board</a:t>
                      </a:r>
                      <a:endParaRPr lang="en-US" sz="1600" i="1" dirty="0"/>
                    </a:p>
                  </a:txBody>
                  <a:tcPr anchor="ctr">
                    <a:solidFill>
                      <a:srgbClr val="F2F2F2"/>
                    </a:solidFill>
                  </a:tcPr>
                </a:tc>
                <a:tc>
                  <a:txBody>
                    <a:bodyPr/>
                    <a:lstStyle/>
                    <a:p>
                      <a:pPr algn="l"/>
                      <a:r>
                        <a:rPr lang="en-US" sz="1600" dirty="0" err="1" smtClean="0"/>
                        <a:t>Todos</a:t>
                      </a:r>
                      <a:endParaRPr lang="en-US" sz="1600" dirty="0"/>
                    </a:p>
                  </a:txBody>
                  <a:tcPr anchor="ctr">
                    <a:solidFill>
                      <a:srgbClr val="F2F2F2"/>
                    </a:solidFill>
                  </a:tcPr>
                </a:tc>
                <a:tc>
                  <a:txBody>
                    <a:bodyPr/>
                    <a:lstStyle/>
                    <a:p>
                      <a:pPr algn="l"/>
                      <a:r>
                        <a:rPr lang="en-US" sz="1600" dirty="0" smtClean="0"/>
                        <a:t>Bimensal</a:t>
                      </a:r>
                      <a:endParaRPr lang="en-US" sz="1600" dirty="0"/>
                    </a:p>
                  </a:txBody>
                  <a:tcPr anchor="ctr">
                    <a:solidFill>
                      <a:srgbClr val="F2F2F2"/>
                    </a:solidFill>
                  </a:tcPr>
                </a:tc>
              </a:tr>
              <a:tr h="458553">
                <a:tc>
                  <a:txBody>
                    <a:bodyPr/>
                    <a:lstStyle/>
                    <a:p>
                      <a:pPr algn="l"/>
                      <a:r>
                        <a:rPr lang="en-US" sz="1600" dirty="0" err="1" smtClean="0"/>
                        <a:t>Diretoria</a:t>
                      </a:r>
                      <a:endParaRPr lang="en-US" sz="1600" dirty="0"/>
                    </a:p>
                  </a:txBody>
                  <a:tcPr anchor="ctr">
                    <a:solidFill>
                      <a:schemeClr val="bg1">
                        <a:lumMod val="85000"/>
                      </a:schemeClr>
                    </a:solidFill>
                  </a:tcPr>
                </a:tc>
                <a:tc>
                  <a:txBody>
                    <a:bodyPr/>
                    <a:lstStyle/>
                    <a:p>
                      <a:pPr algn="l"/>
                      <a:r>
                        <a:rPr lang="en-US" sz="1600" dirty="0" err="1" smtClean="0"/>
                        <a:t>Conselho</a:t>
                      </a:r>
                      <a:endParaRPr lang="en-US" sz="1600" dirty="0"/>
                    </a:p>
                  </a:txBody>
                  <a:tcPr anchor="ctr">
                    <a:solidFill>
                      <a:schemeClr val="bg1">
                        <a:lumMod val="85000"/>
                      </a:schemeClr>
                    </a:solidFill>
                  </a:tcPr>
                </a:tc>
                <a:tc>
                  <a:txBody>
                    <a:bodyPr/>
                    <a:lstStyle/>
                    <a:p>
                      <a:pPr algn="l"/>
                      <a:r>
                        <a:rPr lang="en-US" sz="1600" dirty="0" err="1" smtClean="0"/>
                        <a:t>Deliberativo</a:t>
                      </a:r>
                      <a:endParaRPr lang="en-US" sz="1600" dirty="0"/>
                    </a:p>
                  </a:txBody>
                  <a:tcPr anchor="ctr">
                    <a:solidFill>
                      <a:schemeClr val="bg1">
                        <a:lumMod val="85000"/>
                      </a:schemeClr>
                    </a:solidFill>
                  </a:tcPr>
                </a:tc>
                <a:tc>
                  <a:txBody>
                    <a:bodyPr/>
                    <a:lstStyle/>
                    <a:p>
                      <a:pPr algn="l"/>
                      <a:r>
                        <a:rPr lang="en-US" sz="1600" dirty="0" smtClean="0"/>
                        <a:t>6</a:t>
                      </a:r>
                      <a:endParaRPr lang="en-US" sz="1600" dirty="0"/>
                    </a:p>
                  </a:txBody>
                  <a:tcPr anchor="ctr">
                    <a:solidFill>
                      <a:schemeClr val="bg1">
                        <a:lumMod val="85000"/>
                      </a:schemeClr>
                    </a:solidFill>
                  </a:tcPr>
                </a:tc>
                <a:tc>
                  <a:txBody>
                    <a:bodyPr/>
                    <a:lstStyle/>
                    <a:p>
                      <a:pPr algn="l"/>
                      <a:r>
                        <a:rPr lang="en-US" sz="1600" dirty="0" smtClean="0"/>
                        <a:t>Mensal </a:t>
                      </a:r>
                      <a:endParaRPr lang="en-US" sz="1600" dirty="0"/>
                    </a:p>
                  </a:txBody>
                  <a:tcPr anchor="ctr">
                    <a:solidFill>
                      <a:schemeClr val="bg1">
                        <a:lumMod val="85000"/>
                      </a:schemeClr>
                    </a:solidFill>
                  </a:tcPr>
                </a:tc>
              </a:tr>
              <a:tr h="458553">
                <a:tc>
                  <a:txBody>
                    <a:bodyPr/>
                    <a:lstStyle/>
                    <a:p>
                      <a:pPr algn="l"/>
                      <a:r>
                        <a:rPr lang="en-US" sz="1600" dirty="0" err="1" smtClean="0"/>
                        <a:t>Superintendencia</a:t>
                      </a:r>
                      <a:endParaRPr lang="en-US" sz="1600" dirty="0"/>
                    </a:p>
                  </a:txBody>
                  <a:tcPr anchor="ctr">
                    <a:solidFill>
                      <a:srgbClr val="F2F2F2"/>
                    </a:solidFill>
                  </a:tcPr>
                </a:tc>
                <a:tc>
                  <a:txBody>
                    <a:bodyPr/>
                    <a:lstStyle/>
                    <a:p>
                      <a:pPr algn="l"/>
                      <a:r>
                        <a:rPr lang="en-US" sz="1600" dirty="0" err="1" smtClean="0"/>
                        <a:t>Superintendencia</a:t>
                      </a:r>
                      <a:endParaRPr lang="en-US" sz="1600" dirty="0"/>
                    </a:p>
                  </a:txBody>
                  <a:tcPr anchor="ctr">
                    <a:solidFill>
                      <a:srgbClr val="F2F2F2"/>
                    </a:solidFill>
                  </a:tcPr>
                </a:tc>
                <a:tc>
                  <a:txBody>
                    <a:bodyPr/>
                    <a:lstStyle/>
                    <a:p>
                      <a:pPr algn="l"/>
                      <a:r>
                        <a:rPr lang="en-US" sz="1600" dirty="0" err="1" smtClean="0"/>
                        <a:t>Executivo</a:t>
                      </a:r>
                      <a:endParaRPr lang="en-US" sz="1600" dirty="0"/>
                    </a:p>
                  </a:txBody>
                  <a:tcPr anchor="ctr">
                    <a:solidFill>
                      <a:srgbClr val="F2F2F2"/>
                    </a:solidFill>
                  </a:tcPr>
                </a:tc>
                <a:tc>
                  <a:txBody>
                    <a:bodyPr/>
                    <a:lstStyle/>
                    <a:p>
                      <a:pPr algn="l"/>
                      <a:r>
                        <a:rPr lang="en-US" sz="1600" dirty="0" err="1" smtClean="0"/>
                        <a:t>Variável</a:t>
                      </a:r>
                      <a:endParaRPr lang="en-US" sz="1600" dirty="0"/>
                    </a:p>
                  </a:txBody>
                  <a:tcPr anchor="ctr">
                    <a:solidFill>
                      <a:srgbClr val="F2F2F2"/>
                    </a:solidFill>
                  </a:tcPr>
                </a:tc>
                <a:tc>
                  <a:txBody>
                    <a:bodyPr/>
                    <a:lstStyle/>
                    <a:p>
                      <a:pPr algn="l"/>
                      <a:endParaRPr lang="en-US" sz="1600" dirty="0"/>
                    </a:p>
                  </a:txBody>
                  <a:tcPr anchor="ctr">
                    <a:solidFill>
                      <a:srgbClr val="F2F2F2"/>
                    </a:solidFill>
                  </a:tcPr>
                </a:tc>
              </a:tr>
              <a:tr h="1319125">
                <a:tc rowSpan="2">
                  <a:txBody>
                    <a:bodyPr/>
                    <a:lstStyle/>
                    <a:p>
                      <a:pPr algn="l"/>
                      <a:r>
                        <a:rPr lang="en-US" sz="1600" dirty="0" err="1" smtClean="0"/>
                        <a:t>Comitês</a:t>
                      </a:r>
                      <a:r>
                        <a:rPr lang="en-US" sz="1600" dirty="0" smtClean="0"/>
                        <a:t> </a:t>
                      </a:r>
                      <a:endParaRPr lang="en-US" sz="1600" dirty="0"/>
                    </a:p>
                  </a:txBody>
                  <a:tcPr anchor="ctr">
                    <a:solidFill>
                      <a:srgbClr val="D9D9D9"/>
                    </a:solidFill>
                  </a:tcPr>
                </a:tc>
                <a:tc>
                  <a:txBody>
                    <a:bodyPr/>
                    <a:lstStyle/>
                    <a:p>
                      <a:pPr algn="l"/>
                      <a:r>
                        <a:rPr lang="en-US" sz="1600" dirty="0" err="1" smtClean="0"/>
                        <a:t>Comitês</a:t>
                      </a:r>
                      <a:endParaRPr lang="en-US" sz="1600" dirty="0" smtClean="0"/>
                    </a:p>
                  </a:txBody>
                  <a:tcPr anchor="ctr">
                    <a:solidFill>
                      <a:srgbClr val="D9D9D9"/>
                    </a:solidFill>
                  </a:tcPr>
                </a:tc>
                <a:tc>
                  <a:txBody>
                    <a:bodyPr/>
                    <a:lstStyle/>
                    <a:p>
                      <a:pPr algn="l"/>
                      <a:r>
                        <a:rPr lang="en-US" sz="1600" dirty="0" err="1" smtClean="0"/>
                        <a:t>Suporte</a:t>
                      </a:r>
                      <a:r>
                        <a:rPr lang="en-US" sz="1600" dirty="0" smtClean="0"/>
                        <a:t> </a:t>
                      </a:r>
                      <a:r>
                        <a:rPr lang="en-US" sz="1600" dirty="0" err="1" smtClean="0"/>
                        <a:t>ao</a:t>
                      </a:r>
                      <a:r>
                        <a:rPr lang="en-US" sz="1600" dirty="0" smtClean="0"/>
                        <a:t> CA</a:t>
                      </a:r>
                    </a:p>
                    <a:p>
                      <a:pPr algn="l"/>
                      <a:r>
                        <a:rPr lang="en-US" sz="1600" dirty="0" err="1" smtClean="0"/>
                        <a:t>Órgão</a:t>
                      </a:r>
                      <a:r>
                        <a:rPr lang="en-US" sz="1600" dirty="0" smtClean="0"/>
                        <a:t> </a:t>
                      </a:r>
                      <a:r>
                        <a:rPr lang="en-US" sz="1600" dirty="0" err="1" smtClean="0"/>
                        <a:t>permanente</a:t>
                      </a:r>
                      <a:endParaRPr lang="en-US" sz="1600" dirty="0" smtClean="0"/>
                    </a:p>
                    <a:p>
                      <a:pPr algn="l"/>
                      <a:r>
                        <a:rPr lang="en-US" sz="1600" dirty="0" err="1" smtClean="0"/>
                        <a:t>Coordenado</a:t>
                      </a:r>
                      <a:r>
                        <a:rPr lang="en-US" sz="1600" baseline="0" dirty="0" smtClean="0"/>
                        <a:t> </a:t>
                      </a:r>
                      <a:r>
                        <a:rPr lang="en-US" sz="1600" baseline="0" dirty="0" err="1" smtClean="0"/>
                        <a:t>por</a:t>
                      </a:r>
                      <a:r>
                        <a:rPr lang="en-US" sz="1600" baseline="0" dirty="0" smtClean="0"/>
                        <a:t> </a:t>
                      </a:r>
                      <a:r>
                        <a:rPr lang="en-US" sz="1600" baseline="0" dirty="0" err="1" smtClean="0"/>
                        <a:t>Conselheiro</a:t>
                      </a:r>
                      <a:endParaRPr lang="en-US" sz="1600" dirty="0"/>
                    </a:p>
                  </a:txBody>
                  <a:tcPr anchor="ctr">
                    <a:solidFill>
                      <a:srgbClr val="D9D9D9"/>
                    </a:solidFill>
                  </a:tcPr>
                </a:tc>
                <a:tc>
                  <a:txBody>
                    <a:bodyPr/>
                    <a:lstStyle/>
                    <a:p>
                      <a:pPr algn="l"/>
                      <a:r>
                        <a:rPr lang="en-US" sz="1600" dirty="0" smtClean="0"/>
                        <a:t>5-6</a:t>
                      </a:r>
                      <a:endParaRPr lang="en-US" sz="1600" dirty="0"/>
                    </a:p>
                  </a:txBody>
                  <a:tcPr anchor="ctr">
                    <a:solidFill>
                      <a:srgbClr val="D9D9D9"/>
                    </a:solidFill>
                  </a:tcPr>
                </a:tc>
                <a:tc>
                  <a:txBody>
                    <a:bodyPr/>
                    <a:lstStyle/>
                    <a:p>
                      <a:pPr algn="l"/>
                      <a:r>
                        <a:rPr lang="en-US" sz="1600" dirty="0" err="1" smtClean="0"/>
                        <a:t>Variável</a:t>
                      </a:r>
                      <a:endParaRPr lang="en-US" sz="1600" dirty="0"/>
                    </a:p>
                  </a:txBody>
                  <a:tcPr anchor="ctr">
                    <a:solidFill>
                      <a:srgbClr val="D9D9D9"/>
                    </a:solidFill>
                  </a:tcPr>
                </a:tc>
              </a:tr>
              <a:tr h="1319125">
                <a:tc vMerge="1">
                  <a:txBody>
                    <a:bodyPr/>
                    <a:lstStyle/>
                    <a:p>
                      <a:pPr algn="l"/>
                      <a:endParaRPr lang="en-US" sz="1600" dirty="0"/>
                    </a:p>
                  </a:txBody>
                  <a:tcPr anchor="ctr">
                    <a:solidFill>
                      <a:srgbClr val="F2F2F2"/>
                    </a:solidFill>
                  </a:tcPr>
                </a:tc>
                <a:tc>
                  <a:txBody>
                    <a:bodyPr/>
                    <a:lstStyle/>
                    <a:p>
                      <a:pPr algn="l"/>
                      <a:r>
                        <a:rPr lang="en-US" sz="1600" dirty="0" smtClean="0"/>
                        <a:t>Mesas de </a:t>
                      </a:r>
                      <a:r>
                        <a:rPr lang="en-US" sz="1600" dirty="0" err="1" smtClean="0"/>
                        <a:t>Trabalho</a:t>
                      </a:r>
                      <a:endParaRPr lang="en-US" sz="1600" dirty="0"/>
                    </a:p>
                  </a:txBody>
                  <a:tcPr anchor="ctr">
                    <a:solidFill>
                      <a:srgbClr val="F2F2F2"/>
                    </a:solidFill>
                  </a:tcPr>
                </a:tc>
                <a:tc>
                  <a:txBody>
                    <a:bodyPr/>
                    <a:lstStyle/>
                    <a:p>
                      <a:pPr algn="l"/>
                      <a:r>
                        <a:rPr lang="en-US" sz="1600" dirty="0" err="1" smtClean="0"/>
                        <a:t>Suporte</a:t>
                      </a:r>
                      <a:r>
                        <a:rPr lang="en-US" sz="1600" dirty="0" smtClean="0"/>
                        <a:t> </a:t>
                      </a:r>
                      <a:r>
                        <a:rPr lang="en-US" sz="1600" dirty="0" err="1" smtClean="0"/>
                        <a:t>ao</a:t>
                      </a:r>
                      <a:r>
                        <a:rPr lang="en-US" sz="1600" dirty="0" smtClean="0"/>
                        <a:t> CA</a:t>
                      </a:r>
                    </a:p>
                    <a:p>
                      <a:pPr algn="l"/>
                      <a:r>
                        <a:rPr lang="en-US" sz="1600" dirty="0" err="1" smtClean="0"/>
                        <a:t>Órgão</a:t>
                      </a:r>
                      <a:r>
                        <a:rPr lang="en-US" sz="1600" dirty="0" smtClean="0"/>
                        <a:t> </a:t>
                      </a:r>
                      <a:r>
                        <a:rPr lang="en-US" sz="1600" dirty="0" err="1" smtClean="0"/>
                        <a:t>temporário</a:t>
                      </a:r>
                      <a:endParaRPr lang="en-US" sz="1600" dirty="0" smtClean="0"/>
                    </a:p>
                    <a:p>
                      <a:pPr algn="l"/>
                      <a:r>
                        <a:rPr lang="en-US" sz="1600" dirty="0" err="1" smtClean="0"/>
                        <a:t>Coordenado</a:t>
                      </a:r>
                      <a:r>
                        <a:rPr lang="en-US" sz="1600" dirty="0" smtClean="0"/>
                        <a:t> </a:t>
                      </a:r>
                      <a:r>
                        <a:rPr lang="en-US" sz="1600" dirty="0" err="1" smtClean="0"/>
                        <a:t>por</a:t>
                      </a:r>
                      <a:r>
                        <a:rPr lang="en-US" sz="1600" baseline="0" dirty="0" smtClean="0"/>
                        <a:t> </a:t>
                      </a:r>
                      <a:r>
                        <a:rPr lang="en-US" sz="1600" baseline="0" dirty="0" err="1" smtClean="0"/>
                        <a:t>Associado</a:t>
                      </a:r>
                      <a:endParaRPr lang="en-US" sz="1600" dirty="0"/>
                    </a:p>
                  </a:txBody>
                  <a:tcPr anchor="ctr">
                    <a:solidFill>
                      <a:srgbClr val="F2F2F2"/>
                    </a:solidFill>
                  </a:tcPr>
                </a:tc>
                <a:tc>
                  <a:txBody>
                    <a:bodyPr/>
                    <a:lstStyle/>
                    <a:p>
                      <a:pPr algn="l"/>
                      <a:r>
                        <a:rPr lang="en-US" sz="1600" dirty="0" smtClean="0"/>
                        <a:t>5-6</a:t>
                      </a:r>
                      <a:endParaRPr lang="en-US" sz="1600" dirty="0"/>
                    </a:p>
                  </a:txBody>
                  <a:tcPr anchor="ctr">
                    <a:solidFill>
                      <a:srgbClr val="F2F2F2"/>
                    </a:solidFill>
                  </a:tcPr>
                </a:tc>
                <a:tc>
                  <a:txBody>
                    <a:bodyPr/>
                    <a:lstStyle/>
                    <a:p>
                      <a:pPr algn="l"/>
                      <a:r>
                        <a:rPr lang="en-US" sz="1600" dirty="0" err="1" smtClean="0"/>
                        <a:t>Variável</a:t>
                      </a:r>
                      <a:endParaRPr lang="en-US" sz="1600" dirty="0"/>
                    </a:p>
                  </a:txBody>
                  <a:tcPr anchor="ctr">
                    <a:solidFill>
                      <a:srgbClr val="F2F2F2"/>
                    </a:solidFill>
                  </a:tcPr>
                </a:tc>
              </a:tr>
              <a:tr h="716097">
                <a:tc>
                  <a:txBody>
                    <a:bodyPr/>
                    <a:lstStyle/>
                    <a:p>
                      <a:pPr algn="l"/>
                      <a:r>
                        <a:rPr lang="en-US" sz="1600" dirty="0" smtClean="0"/>
                        <a:t>-------------</a:t>
                      </a:r>
                      <a:endParaRPr lang="en-US" sz="1600" dirty="0"/>
                    </a:p>
                  </a:txBody>
                  <a:tcPr anchor="ctr">
                    <a:solidFill>
                      <a:schemeClr val="bg1">
                        <a:lumMod val="85000"/>
                      </a:schemeClr>
                    </a:solidFill>
                  </a:tcPr>
                </a:tc>
                <a:tc>
                  <a:txBody>
                    <a:bodyPr/>
                    <a:lstStyle/>
                    <a:p>
                      <a:pPr algn="l"/>
                      <a:r>
                        <a:rPr lang="en-US" sz="1600" dirty="0" err="1" smtClean="0"/>
                        <a:t>Fóruns</a:t>
                      </a:r>
                      <a:r>
                        <a:rPr lang="en-US" sz="1600" dirty="0" smtClean="0"/>
                        <a:t> de </a:t>
                      </a:r>
                      <a:r>
                        <a:rPr lang="en-US" sz="1600" dirty="0" err="1" smtClean="0"/>
                        <a:t>Discussão</a:t>
                      </a:r>
                      <a:endParaRPr lang="en-US" sz="1600" dirty="0" smtClean="0"/>
                    </a:p>
                  </a:txBody>
                  <a:tcPr anchor="ctr">
                    <a:solidFill>
                      <a:schemeClr val="bg1">
                        <a:lumMod val="85000"/>
                      </a:schemeClr>
                    </a:solidFill>
                  </a:tcPr>
                </a:tc>
                <a:tc>
                  <a:txBody>
                    <a:bodyPr/>
                    <a:lstStyle/>
                    <a:p>
                      <a:pPr algn="l"/>
                      <a:r>
                        <a:rPr lang="en-US" sz="1600" dirty="0" smtClean="0"/>
                        <a:t>Networking</a:t>
                      </a:r>
                      <a:endParaRPr lang="en-US" sz="1600" dirty="0"/>
                    </a:p>
                  </a:txBody>
                  <a:tcPr anchor="ctr">
                    <a:solidFill>
                      <a:schemeClr val="bg1">
                        <a:lumMod val="85000"/>
                      </a:schemeClr>
                    </a:solidFill>
                  </a:tcPr>
                </a:tc>
                <a:tc>
                  <a:txBody>
                    <a:bodyPr/>
                    <a:lstStyle/>
                    <a:p>
                      <a:pPr algn="l"/>
                      <a:r>
                        <a:rPr lang="en-US" sz="1600" dirty="0" err="1" smtClean="0"/>
                        <a:t>Definido</a:t>
                      </a:r>
                      <a:r>
                        <a:rPr lang="en-US" sz="1600" dirty="0" smtClean="0"/>
                        <a:t> </a:t>
                      </a:r>
                      <a:r>
                        <a:rPr lang="en-US" sz="1600" dirty="0" err="1" smtClean="0"/>
                        <a:t>por</a:t>
                      </a:r>
                      <a:r>
                        <a:rPr lang="en-US" sz="1600" dirty="0" smtClean="0"/>
                        <a:t> </a:t>
                      </a:r>
                      <a:r>
                        <a:rPr lang="en-US" sz="1600" dirty="0" err="1" smtClean="0"/>
                        <a:t>Superintendência</a:t>
                      </a:r>
                      <a:endParaRPr lang="en-US" sz="1600" dirty="0"/>
                    </a:p>
                  </a:txBody>
                  <a:tcPr anchor="ctr">
                    <a:solidFill>
                      <a:schemeClr val="bg1">
                        <a:lumMod val="85000"/>
                      </a:schemeClr>
                    </a:solidFill>
                  </a:tcPr>
                </a:tc>
                <a:tc>
                  <a:txBody>
                    <a:bodyPr/>
                    <a:lstStyle/>
                    <a:p>
                      <a:pPr algn="l"/>
                      <a:r>
                        <a:rPr lang="en-US" sz="1600" dirty="0" err="1" smtClean="0"/>
                        <a:t>Variável</a:t>
                      </a:r>
                      <a:endParaRPr lang="en-US" sz="1600" dirty="0"/>
                    </a:p>
                  </a:txBody>
                  <a:tcPr anchor="ctr">
                    <a:solidFill>
                      <a:schemeClr val="bg1">
                        <a:lumMod val="85000"/>
                      </a:schemeClr>
                    </a:solidFill>
                  </a:tcPr>
                </a:tc>
              </a:tr>
            </a:tbl>
          </a:graphicData>
        </a:graphic>
      </p:graphicFrame>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Novo Modelo</a:t>
            </a:r>
          </a:p>
        </p:txBody>
      </p:sp>
    </p:spTree>
    <p:extLst>
      <p:ext uri="{BB962C8B-B14F-4D97-AF65-F5344CB8AC3E}">
        <p14:creationId xmlns:p14="http://schemas.microsoft.com/office/powerpoint/2010/main" val="4030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3709" y="764704"/>
            <a:ext cx="9144000" cy="1152128"/>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17"/>
          <p:cNvSpPr txBox="1"/>
          <p:nvPr/>
        </p:nvSpPr>
        <p:spPr>
          <a:xfrm>
            <a:off x="2220686" y="188640"/>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Comitês</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188640"/>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287016" y="2820470"/>
            <a:ext cx="8677472" cy="2840778"/>
          </a:xfrm>
          <a:prstGeom prst="rect">
            <a:avLst/>
          </a:prstGeom>
        </p:spPr>
        <p:txBody>
          <a:bodyPr wrap="square">
            <a:spAutoFit/>
          </a:bodyPr>
          <a:lstStyle/>
          <a:p>
            <a:pPr marL="57150" lvl="1" indent="-342900" defTabSz="457200">
              <a:lnSpc>
                <a:spcPct val="110000"/>
              </a:lnSpc>
              <a:spcBef>
                <a:spcPts val="600"/>
              </a:spcBef>
              <a:buClr>
                <a:schemeClr val="tx1"/>
              </a:buClr>
              <a:buFont typeface="+mj-lt"/>
              <a:buAutoNum type="arabicPeriod"/>
            </a:pPr>
            <a:r>
              <a:rPr lang="pt-BR" sz="1400" b="1" dirty="0" smtClean="0">
                <a:latin typeface="Tahoma" panose="020B0604030504040204" pitchFamily="34" charset="0"/>
                <a:ea typeface="Tahoma" panose="020B0604030504040204" pitchFamily="34" charset="0"/>
                <a:cs typeface="Tahoma" panose="020B0604030504040204" pitchFamily="34" charset="0"/>
              </a:rPr>
              <a:t>Jurídico-Coord. Nick (</a:t>
            </a:r>
            <a:r>
              <a:rPr lang="pt-BR" sz="1400" b="1" dirty="0" err="1" smtClean="0">
                <a:latin typeface="Tahoma" panose="020B0604030504040204" pitchFamily="34" charset="0"/>
                <a:ea typeface="Tahoma" panose="020B0604030504040204" pitchFamily="34" charset="0"/>
                <a:cs typeface="Tahoma" panose="020B0604030504040204" pitchFamily="34" charset="0"/>
              </a:rPr>
              <a:t>Br</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Font typeface="+mj-lt"/>
              <a:buAutoNum type="arabicPeriod"/>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AutoNum type="arabicPeriod" startAt="2"/>
            </a:pPr>
            <a:r>
              <a:rPr lang="pt-BR" sz="1400" b="1" dirty="0" smtClean="0">
                <a:latin typeface="Tahoma" panose="020B0604030504040204" pitchFamily="34" charset="0"/>
                <a:ea typeface="Tahoma" panose="020B0604030504040204" pitchFamily="34" charset="0"/>
                <a:cs typeface="Tahoma" panose="020B0604030504040204" pitchFamily="34" charset="0"/>
              </a:rPr>
              <a:t>Rel. Institucionais – Coord. Rubens (MRV)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AutoNum type="arabicPeriod" startAt="2"/>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AutoNum type="arabicPeriod" startAt="2"/>
            </a:pPr>
            <a:r>
              <a:rPr lang="pt-BR" sz="1400" b="1" dirty="0" smtClean="0">
                <a:latin typeface="Tahoma" panose="020B0604030504040204" pitchFamily="34" charset="0"/>
                <a:ea typeface="Tahoma" panose="020B0604030504040204" pitchFamily="34" charset="0"/>
                <a:cs typeface="Tahoma" panose="020B0604030504040204" pitchFamily="34" charset="0"/>
              </a:rPr>
              <a:t>Comunicação – Coord. Ronaldo (Cury)</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Font typeface="+mj-lt"/>
              <a:buAutoNum type="arabicPeriod"/>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indent="-285750"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4.   Negócio Imobiliário – Coord. Meyer (</a:t>
            </a:r>
            <a:r>
              <a:rPr lang="pt-BR" sz="1400" b="1" dirty="0" err="1" smtClean="0">
                <a:latin typeface="Tahoma" panose="020B0604030504040204" pitchFamily="34" charset="0"/>
                <a:ea typeface="Tahoma" panose="020B0604030504040204" pitchFamily="34" charset="0"/>
                <a:cs typeface="Tahoma" panose="020B0604030504040204" pitchFamily="34" charset="0"/>
              </a:rPr>
              <a:t>Tc</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57150" lvl="1" indent="-342900" defTabSz="457200">
              <a:lnSpc>
                <a:spcPct val="110000"/>
              </a:lnSpc>
              <a:spcBef>
                <a:spcPts val="600"/>
              </a:spcBef>
              <a:buClr>
                <a:schemeClr val="tx1"/>
              </a:buClr>
              <a:buFont typeface="+mj-lt"/>
              <a:buAutoNum type="arabicPeriod"/>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0" lvl="1" indent="-285750"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5.   PMCMV – Coord. Rodrigo (</a:t>
            </a:r>
            <a:r>
              <a:rPr lang="pt-BR" sz="1400" b="1" dirty="0" err="1" smtClean="0">
                <a:latin typeface="Tahoma" panose="020B0604030504040204" pitchFamily="34" charset="0"/>
                <a:ea typeface="Tahoma" panose="020B0604030504040204" pitchFamily="34" charset="0"/>
                <a:cs typeface="Tahoma" panose="020B0604030504040204" pitchFamily="34" charset="0"/>
              </a:rPr>
              <a:t>Td</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2" y="836712"/>
            <a:ext cx="8172400" cy="957185"/>
          </a:xfrm>
          <a:prstGeom prst="rect">
            <a:avLst/>
          </a:prstGeom>
        </p:spPr>
        <p:txBody>
          <a:bodyPr wrap="square">
            <a:spAutoFit/>
          </a:bodyPr>
          <a:lstStyle/>
          <a:p>
            <a:pPr marL="209550"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Reporte ao Conselho/ coordenação exclusivamente por Conselheiro </a:t>
            </a:r>
          </a:p>
          <a:p>
            <a:pPr marL="209550"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Senioridade –</a:t>
            </a:r>
            <a:r>
              <a:rPr lang="pt-BR" sz="1400" dirty="0" err="1">
                <a:latin typeface="Tahoma" panose="020B0604030504040204" pitchFamily="34" charset="0"/>
                <a:ea typeface="Tahoma" panose="020B0604030504040204" pitchFamily="34" charset="0"/>
                <a:cs typeface="Tahoma" panose="020B0604030504040204" pitchFamily="34" charset="0"/>
              </a:rPr>
              <a:t>VPs</a:t>
            </a:r>
            <a:r>
              <a:rPr lang="pt-BR" sz="1400" dirty="0">
                <a:latin typeface="Tahoma" panose="020B0604030504040204" pitchFamily="34" charset="0"/>
                <a:ea typeface="Tahoma" panose="020B0604030504040204" pitchFamily="34" charset="0"/>
                <a:cs typeface="Tahoma" panose="020B0604030504040204" pitchFamily="34" charset="0"/>
              </a:rPr>
              <a:t>, Diretores, Heads de área</a:t>
            </a:r>
          </a:p>
          <a:p>
            <a:pPr marL="209550"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Número de Participantes – 5 (6 em casos particulares) + Executivos Abrainc</a:t>
            </a:r>
          </a:p>
        </p:txBody>
      </p:sp>
      <p:sp>
        <p:nvSpPr>
          <p:cNvPr id="7" name="Retângulo 6"/>
          <p:cNvSpPr/>
          <p:nvPr/>
        </p:nvSpPr>
        <p:spPr>
          <a:xfrm>
            <a:off x="287016" y="2204864"/>
            <a:ext cx="8389440" cy="329321"/>
          </a:xfrm>
          <a:prstGeom prst="rect">
            <a:avLst/>
          </a:prstGeom>
        </p:spPr>
        <p:txBody>
          <a:bodyPr wrap="square">
            <a:spAutoFit/>
          </a:bodyPr>
          <a:lstStyle/>
          <a:p>
            <a:pPr marL="171450" lvl="2" algn="ctr"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Comitês e coordenadores</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470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Fóruns de discussão</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539552" y="1772816"/>
            <a:ext cx="7272808" cy="4096506"/>
          </a:xfrm>
          <a:prstGeom prst="rect">
            <a:avLst/>
          </a:prstGeom>
        </p:spPr>
        <p:txBody>
          <a:bodyPr wrap="square">
            <a:spAutoFit/>
          </a:bodyPr>
          <a:lstStyle/>
          <a:p>
            <a:pPr marL="0" lvl="1"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Pessoas –</a:t>
            </a:r>
            <a:r>
              <a:rPr lang="pt-BR" sz="1400" dirty="0" smtClean="0">
                <a:latin typeface="Tahoma" panose="020B0604030504040204" pitchFamily="34" charset="0"/>
                <a:ea typeface="Tahoma" panose="020B0604030504040204" pitchFamily="34" charset="0"/>
                <a:cs typeface="Tahoma" panose="020B0604030504040204" pitchFamily="34" charset="0"/>
              </a:rPr>
              <a:t>reuniões trimestrais</a:t>
            </a:r>
          </a:p>
          <a:p>
            <a:pPr marL="2095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Indicadores</a:t>
            </a:r>
          </a:p>
          <a:p>
            <a:pPr marL="2095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Apoio </a:t>
            </a:r>
            <a:r>
              <a:rPr lang="pt-BR" sz="1400" dirty="0" err="1" smtClean="0">
                <a:latin typeface="Tahoma" panose="020B0604030504040204" pitchFamily="34" charset="0"/>
                <a:ea typeface="Tahoma" panose="020B0604030504040204" pitchFamily="34" charset="0"/>
                <a:cs typeface="Tahoma" panose="020B0604030504040204" pitchFamily="34" charset="0"/>
              </a:rPr>
              <a:t>Sinduscons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lvl="1" indent="-180975" defTabSz="457200">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lvl="1" indent="-180975" defTabSz="457200">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Relações com clientes </a:t>
            </a:r>
            <a:r>
              <a:rPr lang="pt-BR" sz="1400" dirty="0" smtClean="0">
                <a:latin typeface="Tahoma" panose="020B0604030504040204" pitchFamily="34" charset="0"/>
                <a:ea typeface="Tahoma" panose="020B0604030504040204" pitchFamily="34" charset="0"/>
                <a:cs typeface="Tahoma" panose="020B0604030504040204" pitchFamily="34" charset="0"/>
              </a:rPr>
              <a:t>– reuniões trimestrais </a:t>
            </a:r>
          </a:p>
          <a:p>
            <a:pPr marL="2095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Corretagem,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lvl="1" indent="-180975" defTabSz="457200">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lvl="1" defTabSz="457200">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lvl="1"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ABRAINC RJ</a:t>
            </a:r>
          </a:p>
          <a:p>
            <a:pPr marL="28575" lvl="1" defTabSz="457200">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lvl="1" defTabSz="45720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 lvl="1" defTabSz="45720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Responsabilidade Social, sustentabilidade</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0" y="836712"/>
            <a:ext cx="9144000" cy="792088"/>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179512" y="913539"/>
            <a:ext cx="5940152" cy="643253"/>
          </a:xfrm>
          <a:prstGeom prst="rect">
            <a:avLst/>
          </a:prstGeom>
        </p:spPr>
        <p:txBody>
          <a:bodyPr wrap="square">
            <a:spAutoFit/>
          </a:bodyPr>
          <a:lstStyle/>
          <a:p>
            <a:pPr marL="2095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Reporte ao Superintendente</a:t>
            </a:r>
          </a:p>
          <a:p>
            <a:pPr marL="209550" lvl="1" indent="-180975" defTabSz="457200">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Indicações pelas empresas, grupos de até 10 pessoas</a:t>
            </a:r>
          </a:p>
        </p:txBody>
      </p:sp>
    </p:spTree>
    <p:extLst>
      <p:ext uri="{BB962C8B-B14F-4D97-AF65-F5344CB8AC3E}">
        <p14:creationId xmlns:p14="http://schemas.microsoft.com/office/powerpoint/2010/main" val="4857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43225</TotalTime>
  <Words>1586</Words>
  <Application>Microsoft Office PowerPoint</Application>
  <PresentationFormat>Apresentação na tela (4:3)</PresentationFormat>
  <Paragraphs>346</Paragraphs>
  <Slides>24</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24</vt:i4>
      </vt:variant>
    </vt:vector>
  </HeadingPairs>
  <TitlesOfParts>
    <vt:vector size="31" baseType="lpstr">
      <vt:lpstr>Arial</vt:lpstr>
      <vt:lpstr>Calibri</vt:lpstr>
      <vt:lpstr>Calibri Light</vt:lpstr>
      <vt:lpstr>Helvetica</vt:lpstr>
      <vt:lpstr>Helvetica Neue</vt:lpstr>
      <vt:lpstr>Tahoma</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3736</cp:revision>
  <cp:lastPrinted>2015-10-19T18:54:23Z</cp:lastPrinted>
  <dcterms:created xsi:type="dcterms:W3CDTF">2009-08-13T21:08:28Z</dcterms:created>
  <dcterms:modified xsi:type="dcterms:W3CDTF">2015-10-26T14:32:30Z</dcterms:modified>
</cp:coreProperties>
</file>