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81" r:id="rId2"/>
    <p:sldId id="965" r:id="rId3"/>
    <p:sldId id="1002" r:id="rId4"/>
    <p:sldId id="996" r:id="rId5"/>
    <p:sldId id="1000" r:id="rId6"/>
    <p:sldId id="1001" r:id="rId7"/>
    <p:sldId id="988" r:id="rId8"/>
    <p:sldId id="1003" r:id="rId9"/>
    <p:sldId id="1004" r:id="rId10"/>
    <p:sldId id="1005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69696"/>
    <a:srgbClr val="F8F8F8"/>
    <a:srgbClr val="EAEAEA"/>
    <a:srgbClr val="CCECFF"/>
    <a:srgbClr val="FFCCFF"/>
    <a:srgbClr val="B2B2B2"/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>
        <p:scale>
          <a:sx n="66" d="100"/>
          <a:sy n="66" d="100"/>
        </p:scale>
        <p:origin x="-174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16/02/2013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Desoneração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Folha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15/02/2013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Emendas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MP 601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548680"/>
            <a:ext cx="8784976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Alíquota de 1% - estímulo ao setor e à formalização </a:t>
            </a:r>
            <a:r>
              <a:rPr lang="pt-BR" dirty="0" smtClean="0"/>
              <a:t>- Arnaldo Jardim</a:t>
            </a:r>
          </a:p>
          <a:p>
            <a:endParaRPr lang="pt-BR" dirty="0" smtClean="0"/>
          </a:p>
          <a:p>
            <a:r>
              <a:rPr lang="pt-BR" dirty="0" smtClean="0"/>
              <a:t>Acrescente-se ao art. 1º da Medida Provisória, no inciso VI, do Art. 8º da Lei nº 12.546, de 2011, o seguinte inciso:</a:t>
            </a:r>
            <a:endParaRPr lang="en-US" dirty="0" smtClean="0"/>
          </a:p>
          <a:p>
            <a:r>
              <a:rPr lang="pt-BR" dirty="0" smtClean="0"/>
              <a:t>“Art. 8</a:t>
            </a:r>
            <a:r>
              <a:rPr lang="pt-BR" strike="sngStrike" dirty="0" smtClean="0"/>
              <a:t>º</a:t>
            </a:r>
            <a:r>
              <a:rPr lang="pt-BR" dirty="0" smtClean="0"/>
              <a:t> ...........................................................................</a:t>
            </a:r>
            <a:endParaRPr lang="en-US" dirty="0" smtClean="0"/>
          </a:p>
          <a:p>
            <a:r>
              <a:rPr lang="pt-BR" dirty="0" smtClean="0"/>
              <a:t>VI – empresas do setor de construção civil, enquadradas nos grupos 412, 432, 433 3 439 da CNAE 2.0 </a:t>
            </a:r>
            <a:endParaRPr lang="en-US" dirty="0" smtClean="0"/>
          </a:p>
          <a:p>
            <a:r>
              <a:rPr lang="pt-BR" dirty="0" smtClean="0"/>
              <a:t> Suprima-se do art. 1º da MP, o inciso IV, do Art. 7º da Lei nº 12.546, de 2011.</a:t>
            </a:r>
            <a:endParaRPr lang="en-US" dirty="0" smtClean="0"/>
          </a:p>
          <a:p>
            <a:pPr lvl="0"/>
            <a:endParaRPr lang="pt-BR" dirty="0" smtClean="0"/>
          </a:p>
          <a:p>
            <a:r>
              <a:rPr lang="pt-BR" b="1" dirty="0" smtClean="0"/>
              <a:t>INSS para 10% da Folha e inclusão da incorporação – </a:t>
            </a:r>
            <a:r>
              <a:rPr lang="pt-BR" dirty="0" smtClean="0"/>
              <a:t>Eduardo </a:t>
            </a:r>
            <a:r>
              <a:rPr lang="pt-BR" dirty="0" err="1" smtClean="0"/>
              <a:t>Sciarra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Acrescente-se um novo art. 4º a Medida Provisória, renumerando-se os demais:</a:t>
            </a:r>
            <a:endParaRPr lang="en-US" dirty="0" smtClean="0"/>
          </a:p>
          <a:p>
            <a:r>
              <a:rPr lang="pt-BR" dirty="0" smtClean="0"/>
              <a:t>“.........................................................</a:t>
            </a:r>
            <a:endParaRPr lang="en-US" dirty="0" smtClean="0"/>
          </a:p>
          <a:p>
            <a:r>
              <a:rPr lang="pt-BR" dirty="0" smtClean="0"/>
              <a:t>Art. 4º. As empresas do setor da construção civil enquadradas nos grupos 411, 421, 422, 429 e 431 da CNAE 2.0, contribuirão a alíquota de dez por cento em relação às contribuições previstas nos incisos I e III do art. 22, da Lei nº 8.212, de 24 de julho de 1991.</a:t>
            </a:r>
            <a:endParaRPr lang="en-US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613277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9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620688"/>
            <a:ext cx="8784976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MP 601, de 28/12/2012</a:t>
            </a:r>
            <a:r>
              <a:rPr lang="pt-BR" dirty="0" smtClean="0"/>
              <a:t> - RET 4% e desoneração da Folha (Grupos CNAE 2.0):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412-Construção Edifícios; 432- Instalações; 433- Acabamento; 439- Outros serviços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Prazo - </a:t>
            </a:r>
            <a:r>
              <a:rPr lang="pt-BR" dirty="0" smtClean="0"/>
              <a:t>abr/2013 até dez/2014</a:t>
            </a:r>
          </a:p>
          <a:p>
            <a:endParaRPr lang="pt-BR" b="1" dirty="0" smtClean="0"/>
          </a:p>
          <a:p>
            <a:r>
              <a:rPr lang="pt-BR" b="1" dirty="0" smtClean="0"/>
              <a:t>Reunião com CBIC/ SPE – Min. Fazenda - 20/2 – Brasília - </a:t>
            </a:r>
            <a:r>
              <a:rPr lang="pt-BR" dirty="0" smtClean="0"/>
              <a:t>Comissões CBIC, </a:t>
            </a:r>
            <a:r>
              <a:rPr lang="pt-BR" dirty="0" err="1" smtClean="0"/>
              <a:t>Sinduscon</a:t>
            </a:r>
            <a:r>
              <a:rPr lang="pt-BR" dirty="0" smtClean="0"/>
              <a:t> SP, ABRAINC, FGV, Receita, MF. </a:t>
            </a:r>
            <a:r>
              <a:rPr lang="pt-BR" b="1" dirty="0" smtClean="0"/>
              <a:t>Pontos enviados pela CBIC - 24/1: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1 – CND </a:t>
            </a:r>
            <a:r>
              <a:rPr lang="pt-BR" dirty="0" smtClean="0"/>
              <a:t>- recolhimento passará a se dar, em alguns casos, depois da emissão da CND (ex: repasses de venda de imóveis). Como se dará esta emissão? </a:t>
            </a:r>
          </a:p>
          <a:p>
            <a:endParaRPr lang="en-US" dirty="0" smtClean="0"/>
          </a:p>
          <a:p>
            <a:r>
              <a:rPr lang="pt-BR" b="1" dirty="0" smtClean="0"/>
              <a:t>2. Regras de transição. </a:t>
            </a:r>
            <a:r>
              <a:rPr lang="pt-BR" dirty="0" smtClean="0"/>
              <a:t>Ex: 90% da obra executada, com recolhimentos. Obras que se iniciam até 31/12/14 e se finalizam depois? </a:t>
            </a:r>
          </a:p>
          <a:p>
            <a:endParaRPr lang="en-US" dirty="0" smtClean="0"/>
          </a:p>
          <a:p>
            <a:r>
              <a:rPr lang="pt-BR" b="1" dirty="0" smtClean="0"/>
              <a:t>3.  Empresas com 2 ou mais atividades - </a:t>
            </a:r>
            <a:r>
              <a:rPr lang="pt-BR" dirty="0" smtClean="0"/>
              <a:t>CNAES distintos; ex: incorporação e construção. Como ficarão os recolhimentos tributários?</a:t>
            </a:r>
          </a:p>
          <a:p>
            <a:endParaRPr lang="en-US" dirty="0" smtClean="0"/>
          </a:p>
          <a:p>
            <a:r>
              <a:rPr lang="pt-BR" b="1" dirty="0" smtClean="0"/>
              <a:t>4. Não </a:t>
            </a:r>
            <a:r>
              <a:rPr lang="pt-BR" b="1" dirty="0" err="1" smtClean="0"/>
              <a:t>cumulatividade</a:t>
            </a:r>
            <a:r>
              <a:rPr lang="pt-BR" b="1" dirty="0" smtClean="0"/>
              <a:t> - </a:t>
            </a:r>
            <a:r>
              <a:rPr lang="pt-BR" dirty="0" smtClean="0"/>
              <a:t>dedução dos valores recolhidos por subempreiteiros. </a:t>
            </a:r>
          </a:p>
          <a:p>
            <a:endParaRPr lang="en-US" dirty="0" smtClean="0"/>
          </a:p>
          <a:p>
            <a:r>
              <a:rPr lang="pt-BR" b="1" dirty="0" smtClean="0"/>
              <a:t>5. Operacionalização das novas regras - </a:t>
            </a:r>
            <a:r>
              <a:rPr lang="pt-BR" dirty="0" smtClean="0"/>
              <a:t>data prevista pela Receita Federal para publicação dos normativos? </a:t>
            </a:r>
          </a:p>
          <a:p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0466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476672"/>
            <a:ext cx="8784976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Reunião CBIC – 6/2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Desoneração efetiva- R$ 3 bi (claro p/ mão de obra própria - &gt; 40% )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Simplificação nos processos – 6% (Simples na Construção Civil) – pagamentos/fiscalização; adequação no fluxo de caixa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Discussão de encaminhamento alternativo: </a:t>
            </a:r>
            <a:r>
              <a:rPr lang="pt-BR" dirty="0" smtClean="0"/>
              <a:t>continuidade nas discussões na direção indicada (uso de base faturamento), com obtenção das respostas adequadas 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Implicações políticas, avanço na solução das dúvidas, simplificação e troca de </a:t>
            </a:r>
            <a:r>
              <a:rPr lang="pt-BR" dirty="0" smtClean="0"/>
              <a:t>base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smtClean="0"/>
              <a:t>Incentivo à formalização e à padronização no setor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SW (</a:t>
            </a:r>
            <a:r>
              <a:rPr lang="pt-BR" b="1" dirty="0" err="1" smtClean="0"/>
              <a:t>Sinduscon</a:t>
            </a:r>
            <a:r>
              <a:rPr lang="pt-BR" b="1" dirty="0" smtClean="0"/>
              <a:t> SP) – FSP, OESP -10/2 </a:t>
            </a:r>
            <a:r>
              <a:rPr lang="pt-BR" dirty="0" smtClean="0"/>
              <a:t> - desonera parte das empresas; onera outras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Abatimento das contribuições feitas pelas terceirizadas; regra de transição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Contribuição sobre Vendas e não Receita Bruta (exclusão de ativos fixos)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Pesquisa CBIC 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64% das construtoras querem que a alteração seja postergada p/ jan/15 – até lá, alíquota reduzida de 20% para 10% 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61% desinteressante mudança sem abatimento</a:t>
            </a:r>
          </a:p>
          <a:p>
            <a:endParaRPr lang="pt-BR" b="1" dirty="0" smtClean="0"/>
          </a:p>
          <a:p>
            <a:r>
              <a:rPr lang="pt-BR" b="1" dirty="0" smtClean="0"/>
              <a:t>Reunião CJ -  7/2 </a:t>
            </a:r>
            <a:r>
              <a:rPr lang="pt-BR" dirty="0" smtClean="0"/>
              <a:t>- agregação da incorporação, redução de 20% para 10% no INSS. </a:t>
            </a: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2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28/1, OR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548680"/>
            <a:ext cx="8784976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1 - Abatimento dos recolhimentos de subempreiteiros vinculados ao CEI da obra  - </a:t>
            </a:r>
            <a:r>
              <a:rPr lang="pt-BR" dirty="0" err="1" smtClean="0"/>
              <a:t>não-cumulatividade</a:t>
            </a:r>
            <a:r>
              <a:rPr lang="pt-BR" dirty="0" smtClean="0"/>
              <a:t> nos recolhimentos, com abatimento dos recolhimentos do Subempreiteiro no valor a ser recolhido pela Construtora. Efetividade, incentivos e não deflação em INCC, CUB (sobre custos diretos) </a:t>
            </a:r>
          </a:p>
          <a:p>
            <a:endParaRPr lang="pt-BR" b="1" i="1" dirty="0" smtClean="0"/>
          </a:p>
          <a:p>
            <a:r>
              <a:rPr lang="pt-BR" b="1" i="1" dirty="0" smtClean="0"/>
              <a:t>Consulta CBIC-RF – </a:t>
            </a:r>
            <a:r>
              <a:rPr lang="pt-BR" b="1" dirty="0" err="1" smtClean="0"/>
              <a:t>Não-cumulatividade</a:t>
            </a:r>
            <a:r>
              <a:rPr lang="pt-BR" b="1" dirty="0" smtClean="0"/>
              <a:t> – </a:t>
            </a:r>
            <a:r>
              <a:rPr lang="pt-BR" dirty="0" smtClean="0"/>
              <a:t>dedução valores recolhidos por subempreiteiros</a:t>
            </a:r>
            <a:endParaRPr lang="pt-BR" b="1" i="1" dirty="0" smtClean="0"/>
          </a:p>
          <a:p>
            <a:endParaRPr lang="pt-BR" b="1" i="1" dirty="0" smtClean="0"/>
          </a:p>
          <a:p>
            <a:pPr lvl="0"/>
            <a:r>
              <a:rPr lang="pt-BR" b="1" dirty="0" smtClean="0"/>
              <a:t>OR</a:t>
            </a:r>
            <a:r>
              <a:rPr lang="pt-BR" dirty="0" smtClean="0"/>
              <a:t> - </a:t>
            </a:r>
            <a:r>
              <a:rPr lang="pt-BR" dirty="0" smtClean="0"/>
              <a:t>Qual </a:t>
            </a:r>
            <a:r>
              <a:rPr lang="pt-BR" dirty="0" smtClean="0"/>
              <a:t>o tratamento a ser dado nas retenções por parte das incorporadoras quando os </a:t>
            </a:r>
            <a:r>
              <a:rPr lang="pt-BR" dirty="0" smtClean="0"/>
              <a:t>empreiteiros no SIMPLES estiverem </a:t>
            </a:r>
            <a:r>
              <a:rPr lang="pt-BR" dirty="0" smtClean="0"/>
              <a:t>enquadrados nos </a:t>
            </a:r>
            <a:r>
              <a:rPr lang="pt-BR" dirty="0" err="1" smtClean="0"/>
              <a:t>CNAE’s</a:t>
            </a:r>
            <a:r>
              <a:rPr lang="pt-BR" dirty="0" smtClean="0"/>
              <a:t> especificados na MP 601/13?</a:t>
            </a:r>
          </a:p>
          <a:p>
            <a:endParaRPr lang="pt-BR" b="1" dirty="0" smtClean="0"/>
          </a:p>
          <a:p>
            <a:r>
              <a:rPr lang="pt-BR" b="1" dirty="0" smtClean="0"/>
              <a:t>2 - Exigência de CND (recolhimento posterior ao término da obra) – </a:t>
            </a:r>
            <a:r>
              <a:rPr lang="pt-BR" dirty="0" smtClean="0"/>
              <a:t>adaptação </a:t>
            </a:r>
            <a:r>
              <a:rPr lang="pt-BR" dirty="0" smtClean="0"/>
              <a:t>nos normativos para abatimento de mão de obra no ISS nos diversos municípios </a:t>
            </a:r>
          </a:p>
          <a:p>
            <a:endParaRPr lang="pt-BR" dirty="0" smtClean="0"/>
          </a:p>
          <a:p>
            <a:r>
              <a:rPr lang="pt-BR" b="1" i="1" dirty="0" smtClean="0"/>
              <a:t>Consulta CBIC – RF - </a:t>
            </a:r>
            <a:r>
              <a:rPr lang="pt-BR" dirty="0" smtClean="0"/>
              <a:t>Recolhimento passará a se dar, em alguns casos, depois da emissão da CND (ex: repasses de venda de imóveis). Como se dará esta emissão? 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Reunião 15/2 </a:t>
            </a:r>
            <a:r>
              <a:rPr lang="pt-BR" dirty="0" smtClean="0"/>
              <a:t>– problema não é emissão, é sim definição de critérios para fiscalização a ser realizada em anos vindouros</a:t>
            </a:r>
            <a:endParaRPr lang="en-US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3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28/1, OR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548680"/>
            <a:ext cx="8784976" cy="498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3 - Enquadramento: 2 ou mais </a:t>
            </a:r>
            <a:r>
              <a:rPr lang="pt-BR" b="1" dirty="0" err="1" smtClean="0"/>
              <a:t>CNAEs</a:t>
            </a:r>
            <a:r>
              <a:rPr lang="pt-BR" b="1" dirty="0" smtClean="0"/>
              <a:t> (construção e incorporação) – </a:t>
            </a:r>
            <a:r>
              <a:rPr lang="pt-BR" dirty="0" smtClean="0"/>
              <a:t>proporcionalidade dos recolhimentos - receitas por atividade, independentemente de atividade primária ou secundária no CNPJ </a:t>
            </a:r>
            <a:r>
              <a:rPr lang="pt-BR" dirty="0" smtClean="0"/>
              <a:t>- </a:t>
            </a:r>
            <a:r>
              <a:rPr lang="pt-BR" b="1" dirty="0" smtClean="0"/>
              <a:t>Art. 6º do Decreto nº 7.828/2012 </a:t>
            </a:r>
            <a:endParaRPr lang="pt-BR" dirty="0" smtClean="0"/>
          </a:p>
          <a:p>
            <a:endParaRPr lang="pt-BR" b="1" i="1" dirty="0" smtClean="0"/>
          </a:p>
          <a:p>
            <a:r>
              <a:rPr lang="pt-BR" b="1" i="1" dirty="0" smtClean="0"/>
              <a:t>Consulta CBIC –RF - </a:t>
            </a:r>
            <a:r>
              <a:rPr lang="pt-BR" dirty="0" smtClean="0"/>
              <a:t>CNAES distintos; ex: incorporação e construção. Como ficarão os recolhimentos tributários</a:t>
            </a:r>
            <a:r>
              <a:rPr lang="pt-BR" dirty="0" smtClean="0"/>
              <a:t>?</a:t>
            </a:r>
          </a:p>
          <a:p>
            <a:endParaRPr lang="pt-BR" dirty="0" smtClean="0"/>
          </a:p>
          <a:p>
            <a:pPr lvl="0"/>
            <a:r>
              <a:rPr lang="pt-BR" b="1" dirty="0" smtClean="0"/>
              <a:t>Reunião 15/2 </a:t>
            </a:r>
            <a:r>
              <a:rPr lang="pt-BR" dirty="0" smtClean="0"/>
              <a:t>– entendimento ok. </a:t>
            </a:r>
            <a:r>
              <a:rPr lang="pt-BR" dirty="0" smtClean="0"/>
              <a:t>Base fiscal </a:t>
            </a:r>
            <a:r>
              <a:rPr lang="pt-BR" dirty="0" smtClean="0"/>
              <a:t>(IN 84), com recebimentos via regime de caixa </a:t>
            </a:r>
            <a:endParaRPr lang="en-US" dirty="0" smtClean="0"/>
          </a:p>
          <a:p>
            <a:endParaRPr lang="pt-BR" dirty="0" smtClean="0"/>
          </a:p>
          <a:p>
            <a:endParaRPr lang="pt-BR" sz="1600" i="1" dirty="0" smtClean="0"/>
          </a:p>
          <a:p>
            <a:endParaRPr lang="pt-BR" sz="1600" i="1" dirty="0" smtClean="0"/>
          </a:p>
          <a:p>
            <a:pPr lvl="0"/>
            <a:r>
              <a:rPr lang="pt-BR" b="1" dirty="0" smtClean="0"/>
              <a:t>OR - </a:t>
            </a:r>
            <a:r>
              <a:rPr lang="pt-BR" dirty="0" smtClean="0"/>
              <a:t> No caso das empresas com a atividade de incorporação e construção (</a:t>
            </a:r>
            <a:r>
              <a:rPr lang="pt-BR" dirty="0" err="1" smtClean="0"/>
              <a:t>CNAEs</a:t>
            </a:r>
            <a:r>
              <a:rPr lang="pt-BR" dirty="0" smtClean="0"/>
              <a:t> 411 e 412)com receitas de ambas as atividades, qual o procedimento a adotar na proporcionalidade da receita desonerada e receita onerada </a:t>
            </a:r>
            <a:r>
              <a:rPr lang="pt-BR" b="1" dirty="0" smtClean="0"/>
              <a:t>considerando que a receita de incorporação imobiliária possui tratamento distinto na contabilidade societária (conforme as novas regras contábeis (</a:t>
            </a:r>
            <a:r>
              <a:rPr lang="pt-BR" b="1" dirty="0" err="1" smtClean="0"/>
              <a:t>CPCs</a:t>
            </a:r>
            <a:r>
              <a:rPr lang="pt-BR" b="1" dirty="0" smtClean="0"/>
              <a:t>)) e na contabilidade fiscal (IN 84/79 da Receita Federal</a:t>
            </a:r>
            <a:r>
              <a:rPr lang="pt-BR" dirty="0" smtClean="0"/>
              <a:t>)?</a:t>
            </a:r>
            <a:endParaRPr lang="en-US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4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28/1, OR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548680"/>
            <a:ext cx="8784976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4 - Transição: </a:t>
            </a:r>
            <a:r>
              <a:rPr lang="pt-BR" dirty="0" smtClean="0"/>
              <a:t>dúvida estaria superada com não inclusão de incorporação e  definições adequadas de enquadramento? </a:t>
            </a:r>
          </a:p>
          <a:p>
            <a:endParaRPr lang="pt-BR" b="1" i="1" dirty="0" smtClean="0"/>
          </a:p>
          <a:p>
            <a:r>
              <a:rPr lang="pt-BR" b="1" i="1" dirty="0" smtClean="0"/>
              <a:t>Consulta CBIC – RF  -</a:t>
            </a:r>
            <a:r>
              <a:rPr lang="pt-BR" b="1" dirty="0" smtClean="0"/>
              <a:t> </a:t>
            </a:r>
            <a:r>
              <a:rPr lang="pt-BR" dirty="0" smtClean="0"/>
              <a:t>Ex: 90% da obra executada (com recolhimentos efetuados no regime anterior), como será recolhido o restante, evitando-se a dupla tributação sobre o mesmo fato gerador? Obras que se iniciam até 31/12/14 e se finalizam depois? </a:t>
            </a:r>
          </a:p>
          <a:p>
            <a:endParaRPr lang="pt-BR" dirty="0" smtClean="0"/>
          </a:p>
          <a:p>
            <a:r>
              <a:rPr lang="pt-BR" b="1" dirty="0" smtClean="0"/>
              <a:t>Reunião 15/2 </a:t>
            </a:r>
            <a:r>
              <a:rPr lang="pt-BR" dirty="0" smtClean="0"/>
              <a:t>– regras claras para fiscalização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5. Operacionalização das novas regras - </a:t>
            </a:r>
            <a:r>
              <a:rPr lang="pt-BR" dirty="0" smtClean="0"/>
              <a:t>data prevista pela Receita Federal para publicação dos normativos? 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Reunião 15/2 </a:t>
            </a:r>
            <a:r>
              <a:rPr lang="pt-BR" dirty="0" smtClean="0"/>
              <a:t>– </a:t>
            </a:r>
            <a:r>
              <a:rPr lang="pt-BR" dirty="0" smtClean="0"/>
              <a:t>definições o quanto antes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b="1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5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OR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548680"/>
            <a:ext cx="8784976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b="1" dirty="0" smtClean="0"/>
              <a:t>6 </a:t>
            </a:r>
            <a:r>
              <a:rPr lang="pt-BR" b="1" dirty="0" smtClean="0"/>
              <a:t>- GPS x DARF</a:t>
            </a:r>
            <a:r>
              <a:rPr lang="pt-BR" dirty="0" smtClean="0"/>
              <a:t>: empresa com receitas desoneradas e oneradas na matriz e filiais. Qual o critério de redução das guias de GPS, emitidas por estabelecimento (</a:t>
            </a:r>
            <a:r>
              <a:rPr lang="pt-BR" dirty="0" err="1" smtClean="0"/>
              <a:t>CNPJs</a:t>
            </a:r>
            <a:r>
              <a:rPr lang="pt-BR" dirty="0" smtClean="0"/>
              <a:t> matriz e filiais), e o recolhimento dos 2% sobre a Receita desonerada (DARF) é efetuada na Matriz? Exemplo</a:t>
            </a:r>
            <a:r>
              <a:rPr lang="pt-BR" dirty="0" smtClean="0"/>
              <a:t>: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Reunião 15/2: necessária clara definição para operacionalização. Entende-se uso de proporção única, geral (30% no exemplo), com recolhimentos em cada CEI. Questão: conciliação DARF vs. CEI da obra </a:t>
            </a:r>
            <a:r>
              <a:rPr lang="pt-BR" smtClean="0"/>
              <a:t>(campo com CEI na DARF?)</a:t>
            </a:r>
            <a:endParaRPr lang="en-US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613277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6</a:t>
            </a:r>
            <a:endParaRPr lang="en-US" sz="1000" dirty="0"/>
          </a:p>
        </p:txBody>
      </p:sp>
      <p:pic>
        <p:nvPicPr>
          <p:cNvPr id="7" name="Imagem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988840"/>
            <a:ext cx="7920880" cy="306588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Emendas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MP 601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548680"/>
            <a:ext cx="8784976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err="1" smtClean="0"/>
              <a:t>CNAEs</a:t>
            </a:r>
            <a:r>
              <a:rPr lang="pt-BR" b="1" dirty="0" smtClean="0"/>
              <a:t> </a:t>
            </a:r>
            <a:r>
              <a:rPr lang="pt-BR" dirty="0" smtClean="0"/>
              <a:t>- Dep. Ricardo </a:t>
            </a:r>
            <a:r>
              <a:rPr lang="pt-BR" dirty="0" err="1" smtClean="0"/>
              <a:t>Izar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dirty="0" smtClean="0"/>
              <a:t>Acrescente-se ao Art. 1º da Medida Provisória, no inciso IV, do Art. 7º da Lei nº 12.546, de 2011, a seguinte alínea:</a:t>
            </a:r>
            <a:endParaRPr lang="en-US" dirty="0" smtClean="0"/>
          </a:p>
          <a:p>
            <a:r>
              <a:rPr lang="pt-BR" dirty="0" smtClean="0"/>
              <a:t>“Art. 7</a:t>
            </a:r>
            <a:r>
              <a:rPr lang="pt-BR" strike="sngStrike" dirty="0" smtClean="0"/>
              <a:t>º</a:t>
            </a:r>
            <a:r>
              <a:rPr lang="pt-BR" dirty="0" smtClean="0"/>
              <a:t> ...........................................................................</a:t>
            </a:r>
            <a:endParaRPr lang="en-US" dirty="0" smtClean="0"/>
          </a:p>
          <a:p>
            <a:r>
              <a:rPr lang="pt-BR" dirty="0" smtClean="0"/>
              <a:t>IV - as empresas do setor de construção civil, enquadradas nos grupos 412, 432, 433 e 439 da CNAE 2.0.</a:t>
            </a:r>
            <a:endParaRPr lang="en-US" dirty="0" smtClean="0"/>
          </a:p>
          <a:p>
            <a:pPr marL="342900" indent="-342900">
              <a:buAutoNum type="alphaLcParenR"/>
            </a:pPr>
            <a:r>
              <a:rPr lang="pt-BR" dirty="0" smtClean="0"/>
              <a:t>Quando a empresa estiver enquadrada em mais de um CNAE, mesmo naqueles não indicados no inciso anterior, e exercer mais de uma atividade ela poderá optar a forma de recolhimento, se pela folha de salário ou pelo seu faturamento. </a:t>
            </a:r>
          </a:p>
          <a:p>
            <a:pPr marL="342900" indent="-342900"/>
            <a:endParaRPr lang="pt-BR" b="1" dirty="0" smtClean="0"/>
          </a:p>
          <a:p>
            <a:r>
              <a:rPr lang="pt-BR" b="1" dirty="0" smtClean="0"/>
              <a:t>Subempreiteiros </a:t>
            </a:r>
            <a:r>
              <a:rPr lang="pt-BR" dirty="0" smtClean="0"/>
              <a:t>– Dep. Ricardo </a:t>
            </a:r>
            <a:r>
              <a:rPr lang="pt-BR" dirty="0" err="1" smtClean="0"/>
              <a:t>Izar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Acrescente-se ao Art. 9º, §7º da Lei 12.546, de 2012 (</a:t>
            </a:r>
            <a:r>
              <a:rPr lang="pt-BR" i="1" dirty="0" smtClean="0"/>
              <a:t>exclusões</a:t>
            </a:r>
            <a:r>
              <a:rPr lang="pt-BR" dirty="0" smtClean="0"/>
              <a:t>) , o seguinte inciso: </a:t>
            </a:r>
            <a:endParaRPr lang="en-US" dirty="0" smtClean="0"/>
          </a:p>
          <a:p>
            <a:r>
              <a:rPr lang="pt-BR" dirty="0" smtClean="0"/>
              <a:t>“Art. 9</a:t>
            </a:r>
            <a:r>
              <a:rPr lang="pt-BR" strike="sngStrike" dirty="0" smtClean="0"/>
              <a:t>º</a:t>
            </a:r>
            <a:r>
              <a:rPr lang="pt-BR" dirty="0" smtClean="0"/>
              <a:t> .....§7º......................................................................................</a:t>
            </a:r>
            <a:endParaRPr lang="en-US" dirty="0" smtClean="0"/>
          </a:p>
          <a:p>
            <a:r>
              <a:rPr lang="pt-BR" dirty="0" smtClean="0"/>
              <a:t>V – os valores já recolhidos e quitados relativos à CEI da obra, devidamente identificados, no caso das empresas referidas no inciso IV do art. 7º desta Lei. </a:t>
            </a:r>
            <a:endParaRPr lang="en-US" dirty="0" smtClean="0"/>
          </a:p>
          <a:p>
            <a:pPr marL="342900" indent="-342900"/>
            <a:endParaRPr lang="pt-BR" b="1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613277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7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Emendas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MP 601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548680"/>
            <a:ext cx="8784976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Transição para obra em andamento por opção da empresa </a:t>
            </a:r>
            <a:r>
              <a:rPr lang="pt-BR" dirty="0" smtClean="0"/>
              <a:t>- Arnaldo Jardim</a:t>
            </a:r>
          </a:p>
          <a:p>
            <a:endParaRPr lang="pt-BR" dirty="0" smtClean="0"/>
          </a:p>
          <a:p>
            <a:r>
              <a:rPr lang="pt-BR" dirty="0" smtClean="0"/>
              <a:t>Acrescente-se ao Art. 1º da Medida Provisória, no inciso IV, do Art. 7º da Lei nº 12.546, de 2011, a seguinte expressão:</a:t>
            </a:r>
            <a:endParaRPr lang="en-US" b="1" dirty="0" smtClean="0"/>
          </a:p>
          <a:p>
            <a:r>
              <a:rPr lang="pt-BR" dirty="0" smtClean="0"/>
              <a:t>“Art. 7</a:t>
            </a:r>
            <a:r>
              <a:rPr lang="pt-BR" strike="sngStrike" dirty="0" smtClean="0"/>
              <a:t>º</a:t>
            </a:r>
            <a:r>
              <a:rPr lang="pt-BR" dirty="0" smtClean="0"/>
              <a:t> ...........................................................................</a:t>
            </a:r>
            <a:endParaRPr lang="en-US" dirty="0" smtClean="0"/>
          </a:p>
          <a:p>
            <a:r>
              <a:rPr lang="pt-BR" dirty="0" smtClean="0"/>
              <a:t>IV - ...</a:t>
            </a:r>
            <a:endParaRPr lang="en-US" dirty="0" smtClean="0"/>
          </a:p>
          <a:p>
            <a:pPr lvl="0"/>
            <a:r>
              <a:rPr lang="pt-BR" dirty="0" smtClean="0"/>
              <a:t>às empresas a que se refere o inciso anterior será facultada a opção de contribuição na forma  prevista nos incisos I e III do art. 22 da Lei nº 8.212, de 24 de julho de 1991, relativamente às </a:t>
            </a:r>
            <a:r>
              <a:rPr lang="pt-BR" dirty="0" err="1" smtClean="0"/>
              <a:t>CEI’s</a:t>
            </a:r>
            <a:r>
              <a:rPr lang="pt-BR" dirty="0" smtClean="0"/>
              <a:t> emitidas até 31 de março de 2013.</a:t>
            </a:r>
          </a:p>
          <a:p>
            <a:pPr lvl="0"/>
            <a:endParaRPr lang="pt-BR" dirty="0" smtClean="0"/>
          </a:p>
          <a:p>
            <a:r>
              <a:rPr lang="pt-BR" b="1" dirty="0" smtClean="0"/>
              <a:t>Opção por obra - </a:t>
            </a:r>
            <a:r>
              <a:rPr lang="pt-BR" dirty="0" smtClean="0"/>
              <a:t>Arnaldo Jardim</a:t>
            </a:r>
          </a:p>
          <a:p>
            <a:endParaRPr lang="pt-BR" dirty="0" smtClean="0"/>
          </a:p>
          <a:p>
            <a:r>
              <a:rPr lang="pt-BR" dirty="0" smtClean="0"/>
              <a:t>Acrescente-se ao Art. 1º da Medida Provisória, no inciso IV, do Art. 7º da Lei nº 12.546, de 2011, a seguinte expressão:</a:t>
            </a:r>
            <a:endParaRPr lang="en-US" b="1" dirty="0" smtClean="0"/>
          </a:p>
          <a:p>
            <a:r>
              <a:rPr lang="pt-BR" dirty="0" smtClean="0"/>
              <a:t>“Art. 7</a:t>
            </a:r>
            <a:r>
              <a:rPr lang="pt-BR" strike="sngStrike" dirty="0" smtClean="0"/>
              <a:t>º</a:t>
            </a:r>
            <a:r>
              <a:rPr lang="pt-BR" dirty="0" smtClean="0"/>
              <a:t> ...........................................................................</a:t>
            </a:r>
            <a:endParaRPr lang="en-US" dirty="0" smtClean="0"/>
          </a:p>
          <a:p>
            <a:r>
              <a:rPr lang="pt-BR" dirty="0" smtClean="0"/>
              <a:t>IV - ...</a:t>
            </a:r>
            <a:endParaRPr lang="en-US" dirty="0" smtClean="0"/>
          </a:p>
          <a:p>
            <a:pPr lvl="0"/>
            <a:r>
              <a:rPr lang="pt-BR" dirty="0" smtClean="0"/>
              <a:t>às empresas a que se refere o inciso anterior será facultada a opção de contribuição na forma  prevista nos incisos I e III do art. 22 da Lei nº 8.212, de 24 de julho de 1991.</a:t>
            </a:r>
            <a:endParaRPr lang="pt-BR" b="1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613277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8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24059</TotalTime>
  <Words>1501</Words>
  <Application>Microsoft Office PowerPoint</Application>
  <PresentationFormat>Apresentação na tela (4:3)</PresentationFormat>
  <Paragraphs>149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Design padrão</vt:lpstr>
      <vt:lpstr>Slide 1</vt:lpstr>
      <vt:lpstr>Desoneração da Folha</vt:lpstr>
      <vt:lpstr>Desoneração da Folha</vt:lpstr>
      <vt:lpstr>Desoneração da Folha – 28/1, OR</vt:lpstr>
      <vt:lpstr>Desoneração da Folha – Reunião 28/1, OR</vt:lpstr>
      <vt:lpstr>Desoneração da Folha – 28/1, OR</vt:lpstr>
      <vt:lpstr>Desoneração da Folha – OR</vt:lpstr>
      <vt:lpstr>Desoneração da Folha – Emendas MP 601</vt:lpstr>
      <vt:lpstr>Desoneração da Folha – Emendas MP 601</vt:lpstr>
      <vt:lpstr>Desoneração da Folha – Emendas MP 601</vt:lpstr>
    </vt:vector>
  </TitlesOfParts>
  <Company>BorghierhLowe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2483</cp:revision>
  <dcterms:created xsi:type="dcterms:W3CDTF">2009-08-13T21:08:28Z</dcterms:created>
  <dcterms:modified xsi:type="dcterms:W3CDTF">2013-02-16T11:21:58Z</dcterms:modified>
</cp:coreProperties>
</file>