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851" r:id="rId1"/>
  </p:sldMasterIdLst>
  <p:notesMasterIdLst>
    <p:notesMasterId r:id="rId74"/>
  </p:notesMasterIdLst>
  <p:handoutMasterIdLst>
    <p:handoutMasterId r:id="rId75"/>
  </p:handoutMasterIdLst>
  <p:sldIdLst>
    <p:sldId id="256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258" r:id="rId10"/>
    <p:sldId id="259" r:id="rId11"/>
    <p:sldId id="260" r:id="rId12"/>
    <p:sldId id="329" r:id="rId13"/>
    <p:sldId id="261" r:id="rId14"/>
    <p:sldId id="359" r:id="rId15"/>
    <p:sldId id="360" r:id="rId16"/>
    <p:sldId id="361" r:id="rId17"/>
    <p:sldId id="362" r:id="rId18"/>
    <p:sldId id="266" r:id="rId19"/>
    <p:sldId id="2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4" r:id="rId28"/>
    <p:sldId id="371" r:id="rId29"/>
    <p:sldId id="372" r:id="rId30"/>
    <p:sldId id="375" r:id="rId31"/>
    <p:sldId id="376" r:id="rId32"/>
    <p:sldId id="379" r:id="rId33"/>
    <p:sldId id="337" r:id="rId34"/>
    <p:sldId id="380" r:id="rId35"/>
    <p:sldId id="325" r:id="rId36"/>
    <p:sldId id="268" r:id="rId37"/>
    <p:sldId id="269" r:id="rId38"/>
    <p:sldId id="270" r:id="rId39"/>
    <p:sldId id="340" r:id="rId40"/>
    <p:sldId id="341" r:id="rId41"/>
    <p:sldId id="342" r:id="rId42"/>
    <p:sldId id="355" r:id="rId43"/>
    <p:sldId id="344" r:id="rId44"/>
    <p:sldId id="275" r:id="rId45"/>
    <p:sldId id="276" r:id="rId46"/>
    <p:sldId id="277" r:id="rId47"/>
    <p:sldId id="299" r:id="rId48"/>
    <p:sldId id="278" r:id="rId49"/>
    <p:sldId id="280" r:id="rId50"/>
    <p:sldId id="347" r:id="rId51"/>
    <p:sldId id="349" r:id="rId52"/>
    <p:sldId id="285" r:id="rId53"/>
    <p:sldId id="300" r:id="rId54"/>
    <p:sldId id="351" r:id="rId55"/>
    <p:sldId id="287" r:id="rId56"/>
    <p:sldId id="288" r:id="rId57"/>
    <p:sldId id="307" r:id="rId58"/>
    <p:sldId id="289" r:id="rId59"/>
    <p:sldId id="290" r:id="rId60"/>
    <p:sldId id="291" r:id="rId61"/>
    <p:sldId id="308" r:id="rId62"/>
    <p:sldId id="310" r:id="rId63"/>
    <p:sldId id="298" r:id="rId64"/>
    <p:sldId id="282" r:id="rId65"/>
    <p:sldId id="281" r:id="rId66"/>
    <p:sldId id="283" r:id="rId67"/>
    <p:sldId id="311" r:id="rId68"/>
    <p:sldId id="284" r:id="rId69"/>
    <p:sldId id="315" r:id="rId70"/>
    <p:sldId id="356" r:id="rId71"/>
    <p:sldId id="358" r:id="rId72"/>
    <p:sldId id="297" r:id="rId73"/>
  </p:sldIdLst>
  <p:sldSz cx="9144000" cy="6858000" type="screen4x3"/>
  <p:notesSz cx="6797675" cy="9874250"/>
  <p:embeddedFontLst>
    <p:embeddedFont>
      <p:font typeface="TH SarabunPSK" panose="020B0500040200020003" pitchFamily="34" charset="-34"/>
      <p:regular r:id="rId76"/>
      <p:bold r:id="rId77"/>
      <p:italic r:id="rId78"/>
      <p:boldItalic r:id="rId79"/>
    </p:embeddedFont>
    <p:embeddedFont>
      <p:font typeface="Comic Sans MS" panose="030F0702030302020204" pitchFamily="66" charset="0"/>
      <p:regular r:id="rId80"/>
      <p:bold r:id="rId81"/>
      <p:italic r:id="rId82"/>
      <p:boldItalic r:id="rId83"/>
    </p:embeddedFont>
    <p:embeddedFont>
      <p:font typeface="LilyUPC" panose="020B0604020202020204" pitchFamily="34" charset="-34"/>
      <p:regular r:id="rId84"/>
      <p:bold r:id="rId85"/>
      <p:italic r:id="rId86"/>
      <p:boldItalic r:id="rId87"/>
    </p:embeddedFont>
    <p:embeddedFont>
      <p:font typeface="Angsana New" panose="02020603050405020304" pitchFamily="18" charset="-34"/>
      <p:regular r:id="rId88"/>
      <p:bold r:id="rId89"/>
      <p:italic r:id="rId90"/>
      <p:boldItalic r:id="rId91"/>
    </p:embeddedFont>
    <p:embeddedFont>
      <p:font typeface="Calibri" panose="020F0502020204030204" pitchFamily="34" charset="0"/>
      <p:regular r:id="rId92"/>
      <p:bold r:id="rId93"/>
      <p:italic r:id="rId94"/>
      <p:boldItalic r:id="rId95"/>
    </p:embeddedFont>
    <p:embeddedFont>
      <p:font typeface="Lucida Sans Typewriter" panose="020B0509030504030204" pitchFamily="49" charset="0"/>
      <p:regular r:id="rId96"/>
      <p:bold r:id="rId97"/>
      <p:italic r:id="rId98"/>
      <p:boldItalic r:id="rId99"/>
    </p:embeddedFont>
    <p:embeddedFont>
      <p:font typeface="Tahoma" panose="020B0604030504040204" pitchFamily="34" charset="0"/>
      <p:regular r:id="rId100"/>
      <p:bold r:id="rId101"/>
    </p:embeddedFont>
    <p:embeddedFont>
      <p:font typeface="FreesiaUPC" panose="020B0604020202020204" pitchFamily="34" charset="-34"/>
      <p:regular r:id="rId102"/>
      <p:bold r:id="rId103"/>
      <p:italic r:id="rId104"/>
      <p:boldItalic r:id="rId105"/>
    </p:embeddedFont>
    <p:embeddedFont>
      <p:font typeface="Browallia New" panose="020B0604020202020204" pitchFamily="34" charset="-34"/>
      <p:regular r:id="rId106"/>
      <p:bold r:id="rId107"/>
      <p:italic r:id="rId108"/>
      <p:boldItalic r:id="rId109"/>
    </p:embeddedFont>
    <p:embeddedFont>
      <p:font typeface="Cordia New" panose="020B0304020202020204" pitchFamily="34" charset="-34"/>
      <p:regular r:id="rId110"/>
      <p:bold r:id="rId111"/>
      <p:italic r:id="rId112"/>
      <p:boldItalic r:id="rId113"/>
    </p:embeddedFont>
  </p:embeddedFontLst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CCE"/>
    <a:srgbClr val="002060"/>
    <a:srgbClr val="FF9901"/>
    <a:srgbClr val="FFE6CD"/>
    <a:srgbClr val="FFFF99"/>
    <a:srgbClr val="3499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726" y="-86"/>
      </p:cViewPr>
      <p:guideLst>
        <p:guide orient="horz" pos="3110"/>
        <p:guide pos="2141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9.fntdata"/><Relationship Id="rId89" Type="http://schemas.openxmlformats.org/officeDocument/2006/relationships/font" Target="fonts/font14.fntdata"/><Relationship Id="rId112" Type="http://schemas.openxmlformats.org/officeDocument/2006/relationships/font" Target="fonts/font37.fntdata"/><Relationship Id="rId16" Type="http://schemas.openxmlformats.org/officeDocument/2006/relationships/slide" Target="slides/slide15.xml"/><Relationship Id="rId107" Type="http://schemas.openxmlformats.org/officeDocument/2006/relationships/font" Target="fonts/font32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notesMaster" Target="notesMasters/notesMaster1.xml"/><Relationship Id="rId79" Type="http://schemas.openxmlformats.org/officeDocument/2006/relationships/font" Target="fonts/font4.fntdata"/><Relationship Id="rId102" Type="http://schemas.openxmlformats.org/officeDocument/2006/relationships/font" Target="fonts/font27.fntdata"/><Relationship Id="rId5" Type="http://schemas.openxmlformats.org/officeDocument/2006/relationships/slide" Target="slides/slide4.xml"/><Relationship Id="rId90" Type="http://schemas.openxmlformats.org/officeDocument/2006/relationships/font" Target="fonts/font15.fntdata"/><Relationship Id="rId95" Type="http://schemas.openxmlformats.org/officeDocument/2006/relationships/font" Target="fonts/font20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font" Target="fonts/font38.fntdata"/><Relationship Id="rId80" Type="http://schemas.openxmlformats.org/officeDocument/2006/relationships/font" Target="fonts/font5.fntdata"/><Relationship Id="rId85" Type="http://schemas.openxmlformats.org/officeDocument/2006/relationships/font" Target="fonts/font10.fntdata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28.fntdata"/><Relationship Id="rId108" Type="http://schemas.openxmlformats.org/officeDocument/2006/relationships/font" Target="fonts/font33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91" Type="http://schemas.openxmlformats.org/officeDocument/2006/relationships/font" Target="fonts/font16.fntdata"/><Relationship Id="rId96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3.fntdata"/><Relationship Id="rId81" Type="http://schemas.openxmlformats.org/officeDocument/2006/relationships/font" Target="fonts/font6.fntdata"/><Relationship Id="rId86" Type="http://schemas.openxmlformats.org/officeDocument/2006/relationships/font" Target="fonts/font11.fntdata"/><Relationship Id="rId94" Type="http://schemas.openxmlformats.org/officeDocument/2006/relationships/font" Target="fonts/font19.fntdata"/><Relationship Id="rId99" Type="http://schemas.openxmlformats.org/officeDocument/2006/relationships/font" Target="fonts/font24.fntdata"/><Relationship Id="rId101" Type="http://schemas.openxmlformats.org/officeDocument/2006/relationships/font" Target="fonts/font2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34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.fntdata"/><Relationship Id="rId97" Type="http://schemas.openxmlformats.org/officeDocument/2006/relationships/font" Target="fonts/font22.fntdata"/><Relationship Id="rId104" Type="http://schemas.openxmlformats.org/officeDocument/2006/relationships/font" Target="fonts/font29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7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2.fntdata"/><Relationship Id="rId110" Type="http://schemas.openxmlformats.org/officeDocument/2006/relationships/font" Target="fonts/font35.fntdata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2.fntdata"/><Relationship Id="rId100" Type="http://schemas.openxmlformats.org/officeDocument/2006/relationships/font" Target="fonts/font25.fntdata"/><Relationship Id="rId105" Type="http://schemas.openxmlformats.org/officeDocument/2006/relationships/font" Target="fonts/font3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18.fntdata"/><Relationship Id="rId98" Type="http://schemas.openxmlformats.org/officeDocument/2006/relationships/font" Target="fonts/font23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font" Target="fonts/font8.fntdata"/><Relationship Id="rId88" Type="http://schemas.openxmlformats.org/officeDocument/2006/relationships/font" Target="fonts/font13.fntdata"/><Relationship Id="rId111" Type="http://schemas.openxmlformats.org/officeDocument/2006/relationships/font" Target="fonts/font36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font" Target="fonts/font3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/>
          <a:lstStyle>
            <a:lvl1pPr algn="r">
              <a:defRPr sz="1200"/>
            </a:lvl1pPr>
          </a:lstStyle>
          <a:p>
            <a:fld id="{9FB585A7-B59F-4B24-A149-273195F1B8FB}" type="datetimeFigureOut">
              <a:rPr lang="th-TH" smtClean="0"/>
              <a:t>18/09/60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50F81BA5-8283-4B10-9048-1DBFB33637E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4587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E5BBCBC-FE7D-404F-B548-B1C5906ABEB2}" type="datetimeFigureOut">
              <a:rPr lang="th-TH"/>
              <a:pPr>
                <a:defRPr/>
              </a:pPr>
              <a:t>18/09/60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pPr lvl="0"/>
            <a:endParaRPr lang="th-TH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th-TH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7D847A5A-076D-4C5E-A7C2-7609882CC232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6147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Cordia New" pitchFamily="34" charset="-34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B77CF7-11F3-47C3-8BB3-2EC85817310C}" type="slidenum">
              <a:rPr lang="th-TH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th-TH" smtClean="0"/>
          </a:p>
        </p:txBody>
      </p:sp>
    </p:spTree>
    <p:extLst>
      <p:ext uri="{BB962C8B-B14F-4D97-AF65-F5344CB8AC3E}">
        <p14:creationId xmlns:p14="http://schemas.microsoft.com/office/powerpoint/2010/main" val="1388234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defTabSz="955675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defTabSz="955675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defTabSz="955675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defTabSz="955675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fld id="{DB0E9D08-D8B9-4A99-BA7C-8B070DF9B31D}" type="slidenum">
              <a:rPr lang="en-US" sz="1300" smtClean="0"/>
              <a:pPr eaLnBrk="1" hangingPunct="1"/>
              <a:t>31</a:t>
            </a:fld>
            <a:endParaRPr lang="th-TH" sz="130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h-TH" smtClean="0"/>
          </a:p>
        </p:txBody>
      </p:sp>
    </p:spTree>
    <p:extLst>
      <p:ext uri="{BB962C8B-B14F-4D97-AF65-F5344CB8AC3E}">
        <p14:creationId xmlns:p14="http://schemas.microsoft.com/office/powerpoint/2010/main" val="1080484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36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8380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37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16319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38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33138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44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53208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45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3753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46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90392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47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4411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48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8910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49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247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6965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52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49707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53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63295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55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027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56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16390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57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93238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58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226196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59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436066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60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77959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61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32534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62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7667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2243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63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09964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64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38330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65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52068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66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772504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67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54659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68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959923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72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0972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259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8160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defTabSz="955675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defTabSz="955675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defTabSz="955675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defTabSz="955675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fld id="{78067ABF-0D16-451B-98ED-84704934FBF6}" type="slidenum">
              <a:rPr lang="en-US" sz="1300" smtClean="0"/>
              <a:pPr eaLnBrk="1" hangingPunct="1"/>
              <a:t>15</a:t>
            </a:fld>
            <a:endParaRPr lang="th-TH" sz="130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h-TH" smtClean="0"/>
          </a:p>
        </p:txBody>
      </p:sp>
    </p:spTree>
    <p:extLst>
      <p:ext uri="{BB962C8B-B14F-4D97-AF65-F5344CB8AC3E}">
        <p14:creationId xmlns:p14="http://schemas.microsoft.com/office/powerpoint/2010/main" val="360107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04921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847A5A-076D-4C5E-A7C2-7609882CC232}" type="slidenum">
              <a:rPr lang="th-TH" smtClean="0"/>
              <a:pPr>
                <a:defRPr/>
              </a:pPr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54036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defTabSz="955675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defTabSz="955675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defTabSz="955675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defTabSz="955675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fld id="{24B28CFC-FDCA-46E4-A24D-7A804A555CAC}" type="slidenum">
              <a:rPr lang="en-US" sz="1300" smtClean="0"/>
              <a:pPr eaLnBrk="1" hangingPunct="1"/>
              <a:t>27</a:t>
            </a:fld>
            <a:endParaRPr lang="th-TH" sz="130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h-TH" smtClean="0"/>
          </a:p>
        </p:txBody>
      </p:sp>
    </p:spTree>
    <p:extLst>
      <p:ext uri="{BB962C8B-B14F-4D97-AF65-F5344CB8AC3E}">
        <p14:creationId xmlns:p14="http://schemas.microsoft.com/office/powerpoint/2010/main" val="80613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b="1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b="1" cap="all" spc="200" baseline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1800" y="6758112"/>
            <a:ext cx="7492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ผลการค้นหารูปภาพสำหรับ สอวน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356" y="774066"/>
            <a:ext cx="930616" cy="115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ผลการค้นหารูปภาพสำหรับ สตรีอ่างทอง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426" y="917090"/>
            <a:ext cx="890374" cy="114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C5B914-893E-4FF1-AC10-8EF96F2FB2E0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83163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857250"/>
            <a:ext cx="5257800" cy="762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h-TH">
              <a:latin typeface="+mn-lt"/>
              <a:cs typeface="+mn-cs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20" y="122220"/>
            <a:ext cx="8715405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54237-95EA-4F27-BA5A-07D2CD11B764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57250"/>
            <a:ext cx="5257800" cy="762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h-TH">
              <a:latin typeface="+mn-lt"/>
              <a:cs typeface="+mn-cs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20" y="122220"/>
            <a:ext cx="8715405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688D9-BF8B-42FF-A56A-DEB9492D4F31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8" name="ตัวยึดเนื้อหา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วันที่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ตัวยึดหมายเลขภาพนิ่ง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F4CED-1700-49E0-8564-659F158B2895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6328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560" y="0"/>
            <a:ext cx="7543800" cy="1005794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560" y="1956632"/>
            <a:ext cx="7543801" cy="4023360"/>
          </a:xfrm>
        </p:spPr>
        <p:txBody>
          <a:bodyPr/>
          <a:lstStyle>
            <a:lvl1pPr>
              <a:defRPr b="1"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  <a:lvl2pPr>
              <a:defRPr b="1">
                <a:latin typeface="TH SarabunPSK" panose="020B0500040200020003" pitchFamily="34" charset="-34"/>
                <a:cs typeface="TH SarabunPSK" panose="020B0500040200020003" pitchFamily="34" charset="-34"/>
              </a:defRPr>
            </a:lvl2pPr>
            <a:lvl3pPr>
              <a:defRPr b="1">
                <a:latin typeface="TH SarabunPSK" panose="020B0500040200020003" pitchFamily="34" charset="-34"/>
                <a:cs typeface="TH SarabunPSK" panose="020B0500040200020003" pitchFamily="34" charset="-34"/>
              </a:defRPr>
            </a:lvl3pPr>
            <a:lvl4pPr>
              <a:defRPr b="1">
                <a:latin typeface="TH SarabunPSK" panose="020B0500040200020003" pitchFamily="34" charset="-34"/>
                <a:cs typeface="TH SarabunPSK" panose="020B0500040200020003" pitchFamily="34" charset="-34"/>
              </a:defRPr>
            </a:lvl4pPr>
            <a:lvl5pPr>
              <a:defRPr b="1">
                <a:latin typeface="TH SarabunPSK" panose="020B0500040200020003" pitchFamily="34" charset="-34"/>
                <a:cs typeface="TH SarabunPSK" panose="020B0500040200020003" pitchFamily="34" charset="-34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13350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80160" y="108804"/>
            <a:ext cx="7543800" cy="9782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BBBB4-A694-40CD-B13B-919470059610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6862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6332D0-B886-43FA-9A69-41C8BFEA5EF3}" type="slidenum">
              <a:rPr lang="th-TH" smtClean="0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88669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6332D0-B886-43FA-9A69-41C8BFEA5EF3}" type="slidenum">
              <a:rPr lang="th-TH" smtClean="0"/>
              <a:pPr>
                <a:defRPr/>
              </a:pPr>
              <a:t>‹#›</a:t>
            </a:fld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9144000" cy="36068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371600"/>
            <a:ext cx="8813800" cy="33274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524000"/>
            <a:ext cx="8531860" cy="30353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4500" y="1676400"/>
            <a:ext cx="8216900" cy="27305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830" y="2452439"/>
            <a:ext cx="7543800" cy="9227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4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470" y="29356"/>
            <a:ext cx="7543800" cy="1005794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11" y="1028163"/>
            <a:ext cx="9021689" cy="5147553"/>
          </a:xfrm>
          <a:solidFill>
            <a:schemeClr val="bg1"/>
          </a:solidFill>
        </p:spPr>
        <p:txBody>
          <a:bodyPr/>
          <a:lstStyle>
            <a:lvl1pPr>
              <a:defRPr b="1"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  <a:lvl2pPr>
              <a:defRPr b="1">
                <a:latin typeface="TH SarabunPSK" panose="020B0500040200020003" pitchFamily="34" charset="-34"/>
                <a:cs typeface="TH SarabunPSK" panose="020B0500040200020003" pitchFamily="34" charset="-34"/>
              </a:defRPr>
            </a:lvl2pPr>
            <a:lvl3pPr>
              <a:defRPr b="1">
                <a:latin typeface="TH SarabunPSK" panose="020B0500040200020003" pitchFamily="34" charset="-34"/>
                <a:cs typeface="TH SarabunPSK" panose="020B0500040200020003" pitchFamily="34" charset="-34"/>
              </a:defRPr>
            </a:lvl3pPr>
            <a:lvl4pPr>
              <a:defRPr b="1">
                <a:latin typeface="TH SarabunPSK" panose="020B0500040200020003" pitchFamily="34" charset="-34"/>
                <a:cs typeface="TH SarabunPSK" panose="020B0500040200020003" pitchFamily="34" charset="-34"/>
              </a:defRPr>
            </a:lvl4pPr>
            <a:lvl5pPr>
              <a:defRPr b="1">
                <a:latin typeface="TH SarabunPSK" panose="020B0500040200020003" pitchFamily="34" charset="-34"/>
                <a:cs typeface="TH SarabunPSK" panose="020B0500040200020003" pitchFamily="34" charset="-34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82920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779055"/>
            <a:ext cx="5257800" cy="76200"/>
          </a:xfrm>
          <a:prstGeom prst="rect">
            <a:avLst/>
          </a:prstGeom>
          <a:gradFill rotWithShape="0">
            <a:gsLst>
              <a:gs pos="0">
                <a:srgbClr val="C0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h-TH"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12EB9-3444-4F6D-B5CA-38E0B5C66CC1}" type="slidenum">
              <a:rPr lang="th-TH"/>
              <a:pPr>
                <a:defRPr/>
              </a:pPr>
              <a:t>‹#›</a:t>
            </a:fld>
            <a:endParaRPr lang="th-TH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93830" y="76810"/>
            <a:ext cx="8807295" cy="66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dirty="0" smtClean="0"/>
              <a:t>Title </a:t>
            </a:r>
            <a:r>
              <a:rPr lang="th-TH" dirty="0" smtClean="0"/>
              <a:t>ภาษาไทย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857250"/>
            <a:ext cx="5257800" cy="762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h-TH"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1546"/>
            <a:ext cx="4038600" cy="505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1546"/>
            <a:ext cx="4038600" cy="505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20" y="122220"/>
            <a:ext cx="8715405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81438-27F9-4212-ACA7-745883B8E870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857250"/>
            <a:ext cx="5257800" cy="762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h-TH">
              <a:latin typeface="+mn-lt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20" y="122220"/>
            <a:ext cx="8715405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BBBB4-A694-40CD-B13B-919470059610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15900" y="908006"/>
            <a:ext cx="89281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559" y="1096300"/>
            <a:ext cx="8013701" cy="50320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1360" y="6450261"/>
            <a:ext cx="721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pPr>
              <a:defRPr/>
            </a:pPr>
            <a:fld id="{E36332D0-B886-43FA-9A69-41C8BFEA5EF3}" type="slidenum">
              <a:rPr lang="th-TH" smtClean="0"/>
              <a:pPr>
                <a:defRPr/>
              </a:pPr>
              <a:t>‹#›</a:t>
            </a:fld>
            <a:endParaRPr lang="th-TH" dirty="0"/>
          </a:p>
        </p:txBody>
      </p:sp>
      <p:sp>
        <p:nvSpPr>
          <p:cNvPr id="13" name="Rectangle 12"/>
          <p:cNvSpPr/>
          <p:nvPr/>
        </p:nvSpPr>
        <p:spPr>
          <a:xfrm>
            <a:off x="12700" y="6526460"/>
            <a:ext cx="406400" cy="231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31800" y="6758112"/>
            <a:ext cx="7492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ผลการค้นหารูปภาพสำหรับ สอวน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600622" cy="74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ผลการค้นหารูปภาพสำหรับ สตรีอ่างทอง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00" y="82418"/>
            <a:ext cx="574650" cy="73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9100" y="6442231"/>
            <a:ext cx="8023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Control Statement</a:t>
            </a:r>
            <a:r>
              <a:rPr lang="th-TH" sz="2000" b="1" baseline="0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(6 Oct. 2017) </a:t>
            </a:r>
            <a:r>
              <a:rPr lang="th-TH" sz="20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ศูนย์โอลิมปิกวิชาการ สอวน. ค่าย1 วิชาคอมพิวเตอร์ โรงเรียนสตรีอ่างทอง</a:t>
            </a:r>
            <a:endParaRPr lang="en-US" sz="2000" b="1" dirty="0" smtClean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2860" y="100410"/>
            <a:ext cx="7543800" cy="7919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3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5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rgbClr val="002060"/>
          </a:solidFill>
          <a:latin typeface="TH SarabunPSK" panose="020B0500040200020003" pitchFamily="34" charset="-34"/>
          <a:ea typeface="+mj-ea"/>
          <a:cs typeface="TH SarabunPSK" panose="020B0500040200020003" pitchFamily="34" charset="-34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b="1" kern="1200">
          <a:solidFill>
            <a:schemeClr val="tx1">
              <a:lumMod val="75000"/>
              <a:lumOff val="25000"/>
            </a:schemeClr>
          </a:solidFill>
          <a:latin typeface="TH SarabunPSK" panose="020B0500040200020003" pitchFamily="34" charset="-34"/>
          <a:ea typeface="+mn-ea"/>
          <a:cs typeface="TH SarabunPSK" panose="020B0500040200020003" pitchFamily="34" charset="-34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b="1" kern="1200">
          <a:solidFill>
            <a:schemeClr val="tx1">
              <a:lumMod val="75000"/>
              <a:lumOff val="25000"/>
            </a:schemeClr>
          </a:solidFill>
          <a:latin typeface="TH SarabunPSK" panose="020B0500040200020003" pitchFamily="34" charset="-34"/>
          <a:ea typeface="+mn-ea"/>
          <a:cs typeface="TH SarabunPSK" panose="020B0500040200020003" pitchFamily="34" charset="-34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b="1" kern="1200">
          <a:solidFill>
            <a:schemeClr val="tx1">
              <a:lumMod val="75000"/>
              <a:lumOff val="25000"/>
            </a:schemeClr>
          </a:solidFill>
          <a:latin typeface="TH SarabunPSK" panose="020B0500040200020003" pitchFamily="34" charset="-34"/>
          <a:ea typeface="+mn-ea"/>
          <a:cs typeface="TH SarabunPSK" panose="020B0500040200020003" pitchFamily="34" charset="-34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b="1" kern="1200">
          <a:solidFill>
            <a:schemeClr val="tx1">
              <a:lumMod val="75000"/>
              <a:lumOff val="25000"/>
            </a:schemeClr>
          </a:solidFill>
          <a:latin typeface="TH SarabunPSK" panose="020B0500040200020003" pitchFamily="34" charset="-34"/>
          <a:ea typeface="+mn-ea"/>
          <a:cs typeface="TH SarabunPSK" panose="020B0500040200020003" pitchFamily="34" charset="-34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b="1" kern="1200">
          <a:solidFill>
            <a:schemeClr val="tx1">
              <a:lumMod val="75000"/>
              <a:lumOff val="25000"/>
            </a:schemeClr>
          </a:solidFill>
          <a:latin typeface="TH SarabunPSK" panose="020B0500040200020003" pitchFamily="34" charset="-34"/>
          <a:ea typeface="+mn-ea"/>
          <a:cs typeface="TH SarabunPSK" panose="020B0500040200020003" pitchFamily="34" charset="-34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746575" y="2483895"/>
            <a:ext cx="7772400" cy="1873095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Control Statement</a:t>
            </a:r>
            <a:br>
              <a:rPr lang="en-US" dirty="0" smtClean="0"/>
            </a:br>
            <a:r>
              <a:rPr lang="th-TH" dirty="0" smtClean="0"/>
              <a:t>คำสั่งควบคุม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10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814160" y="1707349"/>
            <a:ext cx="4333904" cy="2909902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#include &lt;</a:t>
            </a:r>
            <a:r>
              <a:rPr lang="en-US" sz="2400" kern="0" dirty="0" err="1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stdio.h</a:t>
            </a:r>
            <a:r>
              <a:rPr lang="en-US" sz="2400" kern="0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&gt;</a:t>
            </a:r>
            <a:endParaRPr lang="th-TH" sz="2400" kern="0" dirty="0" smtClean="0">
              <a:solidFill>
                <a:schemeClr val="accent3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err="1" smtClean="0">
                <a:latin typeface="Tahoma" pitchFamily="34" charset="0"/>
                <a:cs typeface="Tahoma" pitchFamily="34" charset="0"/>
              </a:rPr>
              <a:t>int</a:t>
            </a:r>
            <a:r>
              <a:rPr lang="en-US" sz="2400" b="1" kern="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smtClean="0">
                <a:latin typeface="Tahoma" pitchFamily="34" charset="0"/>
                <a:cs typeface="Tahoma" pitchFamily="34" charset="0"/>
              </a:rPr>
              <a:t>main()</a:t>
            </a:r>
            <a:endParaRPr lang="en-US" sz="2400" kern="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>
                <a:latin typeface="Tahoma" pitchFamily="34" charset="0"/>
                <a:cs typeface="Tahoma" pitchFamily="34" charset="0"/>
              </a:rPr>
              <a:t>{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Tahoma" pitchFamily="34" charset="0"/>
                <a:cs typeface="Tahoma" pitchFamily="34" charset="0"/>
              </a:rPr>
              <a:t>  </a:t>
            </a:r>
            <a:r>
              <a:rPr lang="en-US" sz="2400" b="1" kern="0" dirty="0" err="1" smtClean="0">
                <a:latin typeface="Tahoma" pitchFamily="34" charset="0"/>
                <a:cs typeface="Tahoma" pitchFamily="34" charset="0"/>
              </a:rPr>
              <a:t>int</a:t>
            </a:r>
            <a:r>
              <a:rPr lang="en-US" sz="2400" kern="0" dirty="0" smtClean="0">
                <a:latin typeface="Tahoma" pitchFamily="34" charset="0"/>
                <a:cs typeface="Tahoma" pitchFamily="34" charset="0"/>
              </a:rPr>
              <a:t> score;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Tahoma" pitchFamily="34" charset="0"/>
                <a:cs typeface="Tahoma" pitchFamily="34" charset="0"/>
              </a:rPr>
              <a:t>  </a:t>
            </a:r>
            <a:r>
              <a:rPr lang="en-US" sz="2400" b="1" kern="0" dirty="0" err="1" smtClean="0">
                <a:latin typeface="Tahoma" pitchFamily="34" charset="0"/>
                <a:cs typeface="Tahoma" pitchFamily="34" charset="0"/>
              </a:rPr>
              <a:t>scanf</a:t>
            </a:r>
            <a:r>
              <a:rPr lang="en-US" sz="2400" kern="0" dirty="0" smtClean="0">
                <a:latin typeface="Tahoma" pitchFamily="34" charset="0"/>
                <a:cs typeface="Tahoma" pitchFamily="34" charset="0"/>
              </a:rPr>
              <a:t>("%</a:t>
            </a:r>
            <a:r>
              <a:rPr lang="en-US" sz="2400" kern="0" dirty="0" err="1" smtClean="0">
                <a:latin typeface="Tahoma" pitchFamily="34" charset="0"/>
                <a:cs typeface="Tahoma" pitchFamily="34" charset="0"/>
              </a:rPr>
              <a:t>d",&amp;score</a:t>
            </a:r>
            <a:r>
              <a:rPr lang="en-US" sz="2400" kern="0" dirty="0" smtClean="0">
                <a:latin typeface="Tahoma" pitchFamily="34" charset="0"/>
                <a:cs typeface="Tahoma" pitchFamily="34" charset="0"/>
              </a:rPr>
              <a:t>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Tahoma" pitchFamily="34" charset="0"/>
                <a:cs typeface="Tahoma" pitchFamily="34" charset="0"/>
              </a:rPr>
              <a:t>  </a:t>
            </a:r>
            <a:r>
              <a:rPr lang="en-US" sz="2400" b="1" kern="0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if (score &gt;= 50)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Tahoma" pitchFamily="34" charset="0"/>
                <a:cs typeface="Tahoma" pitchFamily="34" charset="0"/>
              </a:rPr>
              <a:t>  </a:t>
            </a:r>
            <a:r>
              <a:rPr lang="en-US" sz="2400" b="1" kern="0" dirty="0" smtClean="0">
                <a:latin typeface="Tahoma" pitchFamily="34" charset="0"/>
                <a:cs typeface="Tahoma" pitchFamily="34" charset="0"/>
              </a:rPr>
              <a:t>printf</a:t>
            </a:r>
            <a:r>
              <a:rPr lang="en-US" sz="2400" kern="0" dirty="0" smtClean="0">
                <a:latin typeface="Tahoma" pitchFamily="34" charset="0"/>
                <a:cs typeface="Tahoma" pitchFamily="34" charset="0"/>
              </a:rPr>
              <a:t>("You Passed \n");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Tahoma" pitchFamily="34" charset="0"/>
                <a:cs typeface="Tahoma" pitchFamily="34" charset="0"/>
              </a:rPr>
              <a:t>  </a:t>
            </a:r>
            <a:r>
              <a:rPr lang="en-US" sz="2400" b="1" kern="0" dirty="0" smtClean="0">
                <a:latin typeface="Tahoma" pitchFamily="34" charset="0"/>
                <a:cs typeface="Tahoma" pitchFamily="34" charset="0"/>
              </a:rPr>
              <a:t>printf</a:t>
            </a:r>
            <a:r>
              <a:rPr lang="en-US" sz="2400" kern="0" dirty="0" smtClean="0">
                <a:latin typeface="Tahoma" pitchFamily="34" charset="0"/>
                <a:cs typeface="Tahoma" pitchFamily="34" charset="0"/>
              </a:rPr>
              <a:t>("Good bye \n");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kern="0" dirty="0" smtClean="0">
                <a:latin typeface="Tahoma" pitchFamily="34" charset="0"/>
                <a:cs typeface="Tahoma" pitchFamily="34" charset="0"/>
              </a:rPr>
              <a:t>}</a:t>
            </a:r>
            <a:endParaRPr lang="en-US" sz="2400" kern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1818573"/>
            <a:ext cx="2052626" cy="11620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b="1" dirty="0" smtClean="0">
                <a:latin typeface="Lucida Sans Typewriter" pitchFamily="49" charset="0"/>
                <a:cs typeface="Tahoma" pitchFamily="34" charset="0"/>
              </a:rPr>
              <a:t>70</a:t>
            </a:r>
          </a:p>
          <a:p>
            <a:r>
              <a:rPr lang="en-US" sz="2000" b="1" dirty="0" smtClean="0">
                <a:latin typeface="Lucida Sans Typewriter" pitchFamily="49" charset="0"/>
                <a:cs typeface="Tahoma" pitchFamily="34" charset="0"/>
              </a:rPr>
              <a:t>You Passed</a:t>
            </a:r>
          </a:p>
          <a:p>
            <a:r>
              <a:rPr lang="en-US" sz="2000" b="1" dirty="0" smtClean="0">
                <a:latin typeface="Lucida Sans Typewriter" pitchFamily="49" charset="0"/>
                <a:cs typeface="Tahoma" pitchFamily="34" charset="0"/>
              </a:rPr>
              <a:t>Good bye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0" y="3456873"/>
            <a:ext cx="2052626" cy="11620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b="1" dirty="0" smtClean="0">
                <a:latin typeface="Lucida Sans Typewriter" pitchFamily="49" charset="0"/>
                <a:cs typeface="Tahoma" pitchFamily="34" charset="0"/>
              </a:rPr>
              <a:t>49</a:t>
            </a:r>
          </a:p>
          <a:p>
            <a:r>
              <a:rPr lang="en-US" sz="2000" b="1" dirty="0" smtClean="0">
                <a:latin typeface="Lucida Sans Typewriter" pitchFamily="49" charset="0"/>
                <a:cs typeface="Tahoma" pitchFamily="34" charset="0"/>
              </a:rPr>
              <a:t>Good bye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14160" y="1707349"/>
            <a:ext cx="4747950" cy="2909902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h-TH" sz="2000" b="1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score;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d",&amp;score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 (score &gt;= 50)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printf("You Passed \n");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printf("Good bye \n");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5770" y="28575"/>
            <a:ext cx="1675568" cy="716710"/>
          </a:xfrm>
          <a:prstGeom prst="wedgeRectCallout">
            <a:avLst>
              <a:gd name="adj1" fmla="val 42412"/>
              <a:gd name="adj2" fmla="val 7540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Aft>
                <a:spcPts val="1000"/>
              </a:spcAft>
            </a:pP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1</a:t>
            </a:r>
            <a:endParaRPr lang="th-TH" sz="4000" b="1" dirty="0">
              <a:latin typeface="TH SarabunPSK" panose="020B0500040200020003" pitchFamily="34" charset="-34"/>
              <a:ea typeface="Angsana New" pitchFamily="18" charset="-34"/>
              <a:cs typeface="TH SarabunPSK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คำสั่งเงื่อนไข </a:t>
            </a:r>
            <a:r>
              <a:rPr lang="en-US" dirty="0" smtClean="0"/>
              <a:t>if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990110"/>
          </a:xfrm>
        </p:spPr>
        <p:txBody>
          <a:bodyPr>
            <a:normAutofit/>
          </a:bodyPr>
          <a:lstStyle/>
          <a:p>
            <a:r>
              <a:rPr lang="th-TH" sz="3200" dirty="0" smtClean="0"/>
              <a:t>คำสั่งที่อยู่ใน </a:t>
            </a:r>
            <a:r>
              <a:rPr lang="en-US" sz="3200" dirty="0" smtClean="0"/>
              <a:t>if </a:t>
            </a:r>
            <a:r>
              <a:rPr lang="th-TH" sz="3200" dirty="0" smtClean="0"/>
              <a:t>หากมีคำสั่งมากกว่า 1 คำสั่งสามารถทำได้โดยการใช้เครื่องหมายวงเล็บปีกกา </a:t>
            </a:r>
            <a:r>
              <a:rPr lang="th-TH" sz="3200" b="1" dirty="0" smtClean="0">
                <a:solidFill>
                  <a:schemeClr val="accent6">
                    <a:lumMod val="75000"/>
                  </a:schemeClr>
                </a:solidFill>
              </a:rPr>
              <a:t>{  }</a:t>
            </a:r>
            <a:r>
              <a:rPr lang="th-TH" sz="3200" dirty="0" smtClean="0"/>
              <a:t> เพื่อจัดคำสั่งเป็นกลุ่มเดียวกัน</a:t>
            </a:r>
            <a:endParaRPr lang="th-TH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11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386535" y="2513383"/>
            <a:ext cx="2324100" cy="2667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th-TH" sz="2000" b="1" dirty="0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เงื่อนไข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th-TH" sz="2000" b="1" dirty="0" smtClean="0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th-TH" sz="20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คำสั่ง1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;</a:t>
            </a:r>
            <a:endParaRPr lang="th-TH" sz="2000" b="1" dirty="0" smtClean="0">
              <a:solidFill>
                <a:srgbClr val="00B050"/>
              </a:solidFill>
              <a:latin typeface="Courier New" pitchFamily="49" charset="0"/>
              <a:cs typeface="Tahoma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0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 คำสั่ง2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th-TH" sz="2000" b="1" dirty="0" smtClean="0">
              <a:solidFill>
                <a:srgbClr val="00B050"/>
              </a:solidFill>
              <a:latin typeface="Courier New" pitchFamily="49" charset="0"/>
              <a:cs typeface="Tahoma" pitchFamily="34" charset="0"/>
            </a:endParaRPr>
          </a:p>
          <a:p>
            <a:pPr>
              <a:buNone/>
            </a:pPr>
            <a:r>
              <a:rPr lang="th-TH" sz="20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  คำสั่ง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 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041831" y="2258870"/>
            <a:ext cx="5715634" cy="3886200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h-TH" sz="2000" b="1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main()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score;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d",&amp;score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 (score &gt;= 50)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printf("Score = %d \</a:t>
            </a:r>
            <a:r>
              <a:rPr lang="en-US" sz="2000" b="1" kern="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n",score</a:t>
            </a:r>
            <a:r>
              <a:rPr lang="en-US" sz="20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printf("You Passed \n");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printf("Good bye \n");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57265" y="2394113"/>
            <a:ext cx="2095500" cy="1409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70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Score = 70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You Passed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Good bye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56565" y="1358770"/>
            <a:ext cx="7772400" cy="4860540"/>
          </a:xfrm>
          <a:solidFill>
            <a:srgbClr val="FEFCCE"/>
          </a:solidFill>
          <a:ln w="28575">
            <a:solidFill>
              <a:srgbClr val="FFC000"/>
            </a:solidFill>
          </a:ln>
        </p:spPr>
        <p:txBody>
          <a:bodyPr>
            <a:noAutofit/>
          </a:bodyPr>
          <a:lstStyle/>
          <a:p>
            <a:pPr lvl="1">
              <a:buFontTx/>
              <a:buNone/>
            </a:pPr>
            <a:r>
              <a:rPr lang="en-US" altLang="th-T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th-TH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th-T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buFontTx/>
              <a:buNone/>
            </a:pPr>
            <a:r>
              <a:rPr lang="en-US" altLang="th-T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lvl="1">
              <a:buFontTx/>
              <a:buNone/>
            </a:pPr>
            <a:r>
              <a:rPr lang="en-US" altLang="th-T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altLang="th-T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char ch1,ch2;</a:t>
            </a:r>
          </a:p>
          <a:p>
            <a:pPr lvl="1">
              <a:buFontTx/>
              <a:buNone/>
            </a:pPr>
            <a:r>
              <a:rPr lang="en-US" altLang="th-T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ch1 = ‘g’;</a:t>
            </a:r>
          </a:p>
          <a:p>
            <a:pPr lvl="1">
              <a:buFontTx/>
              <a:buNone/>
            </a:pPr>
            <a:r>
              <a:rPr lang="en-US" altLang="th-T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ch2 = ‘k’;</a:t>
            </a:r>
          </a:p>
          <a:p>
            <a:pPr lvl="1">
              <a:buFontTx/>
              <a:buNone/>
            </a:pPr>
            <a:r>
              <a:rPr lang="en-US" altLang="th-T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th-TH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th-T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(“ch1 = %d\n“,ch1);</a:t>
            </a:r>
          </a:p>
          <a:p>
            <a:pPr lvl="1">
              <a:buFontTx/>
              <a:buNone/>
            </a:pPr>
            <a:r>
              <a:rPr lang="en-US" altLang="th-T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th-TH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th-T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(“ch2 = %d\n”,ch2);</a:t>
            </a:r>
          </a:p>
          <a:p>
            <a:pPr lvl="1">
              <a:buFontTx/>
              <a:buNone/>
            </a:pPr>
            <a:r>
              <a:rPr lang="en-US" altLang="th-T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(ch2 &gt; ch1)</a:t>
            </a:r>
          </a:p>
          <a:p>
            <a:pPr lvl="1">
              <a:buFontTx/>
              <a:buNone/>
            </a:pPr>
            <a:r>
              <a:rPr lang="en-US" altLang="th-T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 </a:t>
            </a:r>
            <a:r>
              <a:rPr lang="en-US" altLang="th-TH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th-T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(“ch2 is more than ch1\n”);</a:t>
            </a:r>
          </a:p>
          <a:p>
            <a:pPr lvl="1">
              <a:buFontTx/>
              <a:buNone/>
            </a:pPr>
            <a:r>
              <a:rPr lang="en-US" altLang="th-T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343400" y="2291795"/>
            <a:ext cx="4343400" cy="137318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ข้อสังเกต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จะเห็นว่าการเปรียบเทียบตัวอักขระ </a:t>
            </a:r>
            <a:br>
              <a:rPr lang="th-TH" altLang="th-TH" sz="2800" b="1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altLang="th-TH" sz="2800" b="1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ระบบจะนำรหัส </a:t>
            </a:r>
            <a:r>
              <a:rPr lang="en-US" altLang="th-TH" sz="2800" b="1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ASCII </a:t>
            </a:r>
            <a:r>
              <a:rPr lang="th-TH" altLang="th-TH" sz="2800" b="1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มาเปรียบเทียบกัน</a:t>
            </a:r>
            <a:endParaRPr lang="th-TH" alt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12</a:t>
            </a:fld>
            <a:endParaRPr lang="th-T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0" y="8620"/>
            <a:ext cx="1675568" cy="716710"/>
          </a:xfrm>
          <a:prstGeom prst="wedgeRectCallout">
            <a:avLst>
              <a:gd name="adj1" fmla="val 42412"/>
              <a:gd name="adj2" fmla="val 7540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Aft>
                <a:spcPts val="1000"/>
              </a:spcAft>
            </a:pP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2</a:t>
            </a:r>
            <a:endParaRPr lang="th-TH" sz="4000" b="1" dirty="0">
              <a:latin typeface="TH SarabunPSK" panose="020B0500040200020003" pitchFamily="34" charset="-34"/>
              <a:ea typeface="Angsana New" pitchFamily="18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8819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คำสั่งเงื่อนไข </a:t>
            </a:r>
            <a:r>
              <a:rPr lang="en-US" dirty="0" smtClean="0"/>
              <a:t>if - else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1550" y="1192689"/>
            <a:ext cx="8344585" cy="4023360"/>
          </a:xfrm>
        </p:spPr>
        <p:txBody>
          <a:bodyPr>
            <a:normAutofit/>
          </a:bodyPr>
          <a:lstStyle/>
          <a:p>
            <a:r>
              <a:rPr lang="th-TH" sz="3600" dirty="0" smtClean="0"/>
              <a:t>คำสั่งเงื่อนไข </a:t>
            </a:r>
            <a:r>
              <a:rPr lang="en-US" sz="3600" dirty="0" smtClean="0"/>
              <a:t>if </a:t>
            </a:r>
            <a:r>
              <a:rPr lang="th-TH" sz="3600" dirty="0" smtClean="0"/>
              <a:t>เป็นคำสั่งให้ตรวจสอบผลลัพธ์ของเงื่อนไข (นิพจน์)</a:t>
            </a:r>
          </a:p>
          <a:p>
            <a:pPr lvl="1"/>
            <a:r>
              <a:rPr lang="th-TH" sz="3200" dirty="0" smtClean="0"/>
              <a:t>ถ้าเป็น </a:t>
            </a:r>
            <a:r>
              <a:rPr lang="th-TH" sz="3200" b="1" dirty="0" smtClean="0">
                <a:solidFill>
                  <a:srgbClr val="00B050"/>
                </a:solidFill>
              </a:rPr>
              <a:t>จริง (</a:t>
            </a:r>
            <a:r>
              <a:rPr lang="en-US" sz="3200" b="1" dirty="0" smtClean="0">
                <a:solidFill>
                  <a:srgbClr val="00B050"/>
                </a:solidFill>
              </a:rPr>
              <a:t>true) </a:t>
            </a:r>
            <a:r>
              <a:rPr lang="th-TH" sz="3200" dirty="0" smtClean="0"/>
              <a:t>ให้ทำคำสั่งต่าง ๆ ใน </a:t>
            </a:r>
            <a:r>
              <a:rPr lang="en-US" sz="3200" dirty="0" smtClean="0"/>
              <a:t>if</a:t>
            </a:r>
          </a:p>
          <a:p>
            <a:pPr lvl="1"/>
            <a:r>
              <a:rPr lang="th-TH" sz="3200" dirty="0" smtClean="0"/>
              <a:t>ถ้าเป็น </a:t>
            </a:r>
            <a:r>
              <a:rPr lang="th-TH" sz="3200" b="1" dirty="0" smtClean="0">
                <a:solidFill>
                  <a:srgbClr val="FF0000"/>
                </a:solidFill>
              </a:rPr>
              <a:t>เท็จ (</a:t>
            </a:r>
            <a:r>
              <a:rPr lang="en-US" sz="3200" b="1" dirty="0" smtClean="0">
                <a:solidFill>
                  <a:srgbClr val="FF0000"/>
                </a:solidFill>
              </a:rPr>
              <a:t>false) </a:t>
            </a:r>
            <a:r>
              <a:rPr lang="th-TH" sz="3200" dirty="0" smtClean="0"/>
              <a:t>ให้ทำคำสั่งต่าง ๆ ใน </a:t>
            </a:r>
            <a:r>
              <a:rPr lang="en-US" sz="3200" dirty="0" smtClean="0"/>
              <a:t>else</a:t>
            </a:r>
            <a:endParaRPr lang="th-TH" sz="3200" dirty="0" smtClean="0"/>
          </a:p>
          <a:p>
            <a:endParaRPr lang="th-TH" sz="3600" dirty="0" smtClean="0"/>
          </a:p>
          <a:p>
            <a:endParaRPr lang="th-TH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13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405196" y="3204369"/>
            <a:ext cx="2700299" cy="163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th-TH" sz="2000" b="1" dirty="0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เงื่อนไข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th-TH" sz="2000" b="1" dirty="0" smtClean="0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  <a:p>
            <a:pPr>
              <a:buNone/>
            </a:pP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   </a:t>
            </a:r>
            <a:r>
              <a:rPr lang="th-TH" sz="20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คำสั่งของ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 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buNone/>
            </a:pP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th-TH" sz="20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คำสั่งของ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 ;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409560" y="3204369"/>
            <a:ext cx="5456575" cy="2743200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endParaRPr lang="nn-NO" sz="20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AutoShape 30"/>
          <p:cNvSpPr>
            <a:spLocks noChangeArrowheads="1"/>
          </p:cNvSpPr>
          <p:nvPr/>
        </p:nvSpPr>
        <p:spPr bwMode="auto">
          <a:xfrm>
            <a:off x="3714361" y="4575969"/>
            <a:ext cx="1828800" cy="419100"/>
          </a:xfrm>
          <a:prstGeom prst="parallelogram">
            <a:avLst>
              <a:gd name="adj" fmla="val 0"/>
            </a:avLst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/>
            <a:r>
              <a:rPr lang="th-TH" sz="20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คำสั่งของ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5829308" y="3527822"/>
            <a:ext cx="495301" cy="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4"/>
          </p:cNvCxnSpPr>
          <p:nvPr/>
        </p:nvCxnSpPr>
        <p:spPr>
          <a:xfrm rot="5400000">
            <a:off x="5962261" y="5657850"/>
            <a:ext cx="304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/>
          <p:cNvSpPr/>
          <p:nvPr/>
        </p:nvSpPr>
        <p:spPr>
          <a:xfrm>
            <a:off x="5962261" y="5200650"/>
            <a:ext cx="304800" cy="304800"/>
          </a:xfrm>
          <a:prstGeom prst="flowChartConnec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" name="Shape 13"/>
          <p:cNvCxnSpPr>
            <a:stCxn id="10" idx="4"/>
            <a:endCxn id="13" idx="2"/>
          </p:cNvCxnSpPr>
          <p:nvPr/>
        </p:nvCxnSpPr>
        <p:spPr>
          <a:xfrm rot="16200000" flipH="1">
            <a:off x="5116521" y="4507309"/>
            <a:ext cx="357981" cy="1333500"/>
          </a:xfrm>
          <a:prstGeom prst="bentConnector2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endCxn id="10" idx="0"/>
          </p:cNvCxnSpPr>
          <p:nvPr/>
        </p:nvCxnSpPr>
        <p:spPr>
          <a:xfrm rot="10800000" flipV="1">
            <a:off x="4628761" y="4092179"/>
            <a:ext cx="609600" cy="483790"/>
          </a:xfrm>
          <a:prstGeom prst="bentConnector2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533511" y="3638550"/>
            <a:ext cx="5870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จริง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95711" y="3676650"/>
            <a:ext cx="5918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เท็จ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32"/>
          <p:cNvGrpSpPr/>
          <p:nvPr/>
        </p:nvGrpSpPr>
        <p:grpSpPr>
          <a:xfrm>
            <a:off x="5238361" y="3775870"/>
            <a:ext cx="1676400" cy="632618"/>
            <a:chOff x="6019800" y="3848101"/>
            <a:chExt cx="1676400" cy="632618"/>
          </a:xfrm>
        </p:grpSpPr>
        <p:sp>
          <p:nvSpPr>
            <p:cNvPr id="22" name="AutoShape 85"/>
            <p:cNvSpPr>
              <a:spLocks noChangeArrowheads="1"/>
            </p:cNvSpPr>
            <p:nvPr/>
          </p:nvSpPr>
          <p:spPr bwMode="auto">
            <a:xfrm>
              <a:off x="6019800" y="3848101"/>
              <a:ext cx="1676400" cy="632618"/>
            </a:xfrm>
            <a:prstGeom prst="diamond">
              <a:avLst/>
            </a:prstGeom>
            <a:noFill/>
            <a:ln w="25400">
              <a:solidFill>
                <a:srgbClr val="0070C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323559" y="3928591"/>
              <a:ext cx="10631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h-TH" sz="2000" b="1" dirty="0" smtClean="0">
                  <a:solidFill>
                    <a:srgbClr val="0070C0"/>
                  </a:solidFill>
                  <a:latin typeface="Courier New" pitchFamily="49" charset="0"/>
                  <a:cs typeface="Tahoma" pitchFamily="34" charset="0"/>
                </a:rPr>
                <a:t>เงื่อนไข</a:t>
              </a:r>
              <a:endPara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9" name="AutoShape 30"/>
          <p:cNvSpPr>
            <a:spLocks noChangeArrowheads="1"/>
          </p:cNvSpPr>
          <p:nvPr/>
        </p:nvSpPr>
        <p:spPr bwMode="auto">
          <a:xfrm>
            <a:off x="6570881" y="4575969"/>
            <a:ext cx="2070230" cy="419100"/>
          </a:xfrm>
          <a:prstGeom prst="parallelogram">
            <a:avLst>
              <a:gd name="adj" fmla="val 0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/>
            <a:r>
              <a:rPr lang="th-TH" sz="20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คำสั่งของ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Shape 19"/>
          <p:cNvCxnSpPr>
            <a:stCxn id="22" idx="3"/>
            <a:endCxn id="19" idx="0"/>
          </p:cNvCxnSpPr>
          <p:nvPr/>
        </p:nvCxnSpPr>
        <p:spPr>
          <a:xfrm>
            <a:off x="6914761" y="4092179"/>
            <a:ext cx="691235" cy="483790"/>
          </a:xfrm>
          <a:prstGeom prst="bentConnector2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19" idx="3"/>
            <a:endCxn id="13" idx="6"/>
          </p:cNvCxnSpPr>
          <p:nvPr/>
        </p:nvCxnSpPr>
        <p:spPr>
          <a:xfrm rot="5400000">
            <a:off x="6757539" y="4504592"/>
            <a:ext cx="357981" cy="1338935"/>
          </a:xfrm>
          <a:prstGeom prst="bentConnector2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ชื่อเรื่อง 1"/>
          <p:cNvSpPr>
            <a:spLocks noGrp="1"/>
          </p:cNvSpPr>
          <p:nvPr>
            <p:ph type="title"/>
          </p:nvPr>
        </p:nvSpPr>
        <p:spPr>
          <a:xfrm>
            <a:off x="1781690" y="86116"/>
            <a:ext cx="7362310" cy="913552"/>
          </a:xfrm>
        </p:spPr>
        <p:txBody>
          <a:bodyPr>
            <a:noAutofit/>
          </a:bodyPr>
          <a:lstStyle/>
          <a:p>
            <a:r>
              <a:rPr lang="th-TH" sz="3200" dirty="0" smtClean="0"/>
              <a:t>ให้</a:t>
            </a:r>
            <a:r>
              <a:rPr lang="th-TH" sz="3200" dirty="0" smtClean="0"/>
              <a:t>เขียนโปรแกรมตรวจสอบค่าที่รับมา  ถ้าค่ามากกว่า 10 ให้แสดงคำว่า </a:t>
            </a:r>
            <a:r>
              <a:rPr lang="en-US" sz="3200" dirty="0" smtClean="0"/>
              <a:t>Good  </a:t>
            </a:r>
            <a:r>
              <a:rPr lang="th-TH" sz="3200" dirty="0" smtClean="0"/>
              <a:t>ถ้าไม่ใช่ให้แสดงคำว่า </a:t>
            </a:r>
            <a:r>
              <a:rPr lang="en-US" sz="3200" dirty="0" smtClean="0"/>
              <a:t>Bad</a:t>
            </a:r>
            <a:endParaRPr lang="th-TH" sz="3200" dirty="0" smtClean="0"/>
          </a:p>
        </p:txBody>
      </p:sp>
      <p:sp>
        <p:nvSpPr>
          <p:cNvPr id="26627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fld id="{66557538-9A85-418B-9753-D9CE8F9F54FC}" type="slidenum">
              <a:rPr lang="en-US" sz="1400" smtClean="0">
                <a:solidFill>
                  <a:schemeClr val="tx2"/>
                </a:solidFill>
                <a:latin typeface="TH SarabunIT๙" pitchFamily="34" charset="-34"/>
                <a:cs typeface="TH SarabunIT๙" pitchFamily="34" charset="-34"/>
              </a:rPr>
              <a:pPr eaLnBrk="1" hangingPunct="1"/>
              <a:t>14</a:t>
            </a:fld>
            <a:endParaRPr lang="th-TH" sz="1400" smtClean="0">
              <a:solidFill>
                <a:schemeClr val="tx2"/>
              </a:solidFill>
              <a:latin typeface="TH SarabunIT๙" pitchFamily="34" charset="-34"/>
              <a:cs typeface="TH SarabunIT๙" pitchFamily="34" charset="-34"/>
            </a:endParaRPr>
          </a:p>
        </p:txBody>
      </p:sp>
      <p:grpSp>
        <p:nvGrpSpPr>
          <p:cNvPr id="26628" name="Group 2"/>
          <p:cNvGrpSpPr>
            <a:grpSpLocks/>
          </p:cNvGrpSpPr>
          <p:nvPr/>
        </p:nvGrpSpPr>
        <p:grpSpPr bwMode="auto">
          <a:xfrm>
            <a:off x="844145" y="1128922"/>
            <a:ext cx="7858125" cy="5075238"/>
            <a:chOff x="2010" y="2457"/>
            <a:chExt cx="9015" cy="6578"/>
          </a:xfrm>
        </p:grpSpPr>
        <p:sp>
          <p:nvSpPr>
            <p:cNvPr id="26629" name="Text Box 3"/>
            <p:cNvSpPr txBox="1">
              <a:spLocks noChangeArrowheads="1"/>
            </p:cNvSpPr>
            <p:nvPr/>
          </p:nvSpPr>
          <p:spPr bwMode="auto">
            <a:xfrm>
              <a:off x="2010" y="2457"/>
              <a:ext cx="5835" cy="6578"/>
            </a:xfrm>
            <a:prstGeom prst="rect">
              <a:avLst/>
            </a:prstGeom>
            <a:solidFill>
              <a:srgbClr val="FEFCCE"/>
            </a:solidFill>
            <a:ln w="31750">
              <a:solidFill>
                <a:srgbClr val="4BACC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lvl="1" eaLnBrk="1" hangingPunct="1"/>
              <a:r>
                <a:rPr lang="en-US" sz="24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#include &lt;</a:t>
              </a:r>
              <a:r>
                <a:rPr lang="en-US" sz="2400" b="1" dirty="0" err="1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stdio.h</a:t>
              </a:r>
              <a:r>
                <a:rPr lang="en-US" sz="24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&gt;</a:t>
              </a:r>
            </a:p>
            <a:p>
              <a:pPr lvl="1" eaLnBrk="1" hangingPunct="1"/>
              <a:r>
                <a:rPr lang="en-US" sz="24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main() {</a:t>
              </a:r>
            </a:p>
            <a:p>
              <a:pPr lvl="1" eaLnBrk="1" hangingPunct="1"/>
              <a:r>
                <a:rPr lang="th-TH" sz="2400" b="1" dirty="0">
                  <a:latin typeface="Courier New" panose="02070309020205020404" pitchFamily="49" charset="0"/>
                  <a:ea typeface="Angsana New" pitchFamily="18" charset="-34"/>
                  <a:cs typeface="TH SarabunPSK" pitchFamily="34" charset="-34"/>
                </a:rPr>
                <a:t>    </a:t>
              </a:r>
              <a:r>
                <a:rPr lang="en-US" sz="2400" b="1" dirty="0" err="1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int</a:t>
              </a:r>
              <a:r>
                <a:rPr lang="en-US" sz="24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 a;</a:t>
              </a:r>
            </a:p>
            <a:p>
              <a:pPr lvl="1" eaLnBrk="1" hangingPunct="1"/>
              <a:r>
                <a:rPr lang="en-US" sz="24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    </a:t>
              </a:r>
              <a:r>
                <a:rPr lang="en-US" sz="2400" b="1" dirty="0" err="1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printf</a:t>
              </a:r>
              <a:r>
                <a:rPr lang="en-US" sz="24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(“input number = ”);</a:t>
              </a:r>
            </a:p>
            <a:p>
              <a:pPr lvl="1" eaLnBrk="1" hangingPunct="1"/>
              <a:r>
                <a:rPr lang="en-US" sz="24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    </a:t>
              </a:r>
              <a:r>
                <a:rPr lang="en-US" sz="2400" b="1" dirty="0" err="1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scanf</a:t>
              </a:r>
              <a:r>
                <a:rPr lang="en-US" sz="24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(“%</a:t>
              </a:r>
              <a:r>
                <a:rPr lang="en-US" sz="2400" b="1" dirty="0" err="1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d”,&amp;a</a:t>
              </a:r>
              <a:r>
                <a:rPr lang="en-US" sz="24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);</a:t>
              </a:r>
            </a:p>
            <a:p>
              <a:pPr lvl="1" eaLnBrk="1" hangingPunct="1"/>
              <a:r>
                <a:rPr lang="en-US" sz="24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    if(a&gt;10){</a:t>
              </a:r>
            </a:p>
            <a:p>
              <a:pPr lvl="1" eaLnBrk="1" hangingPunct="1"/>
              <a:r>
                <a:rPr lang="en-US" sz="24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        </a:t>
              </a:r>
              <a:r>
                <a:rPr lang="en-US" sz="2400" b="1" dirty="0" err="1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printf</a:t>
              </a:r>
              <a:r>
                <a:rPr lang="en-US" sz="24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(“GOOD”);</a:t>
              </a:r>
              <a:r>
                <a:rPr lang="th-TH" sz="2400" b="1" dirty="0">
                  <a:latin typeface="Courier New" panose="02070309020205020404" pitchFamily="49" charset="0"/>
                  <a:ea typeface="Angsana New" pitchFamily="18" charset="-34"/>
                  <a:cs typeface="TH SarabunPSK" pitchFamily="34" charset="-34"/>
                </a:rPr>
                <a:t> </a:t>
              </a:r>
              <a:endParaRPr lang="en-US" sz="2400" b="1" dirty="0"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endParaRPr>
            </a:p>
            <a:p>
              <a:pPr lvl="1" eaLnBrk="1" hangingPunct="1"/>
              <a:r>
                <a:rPr lang="th-TH" sz="2400" b="1" dirty="0">
                  <a:latin typeface="Courier New" panose="02070309020205020404" pitchFamily="49" charset="0"/>
                  <a:ea typeface="Angsana New" pitchFamily="18" charset="-34"/>
                  <a:cs typeface="TH SarabunPSK" pitchFamily="34" charset="-34"/>
                </a:rPr>
                <a:t>    </a:t>
              </a:r>
              <a:r>
                <a:rPr lang="en-US" sz="24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}</a:t>
              </a:r>
            </a:p>
            <a:p>
              <a:pPr lvl="1" eaLnBrk="1" hangingPunct="1"/>
              <a:r>
                <a:rPr lang="en-US" sz="24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    else{</a:t>
              </a:r>
            </a:p>
            <a:p>
              <a:pPr lvl="1" eaLnBrk="1" hangingPunct="1"/>
              <a:r>
                <a:rPr lang="en-US" sz="24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        </a:t>
              </a:r>
              <a:r>
                <a:rPr lang="en-US" sz="2400" b="1" dirty="0" err="1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printf</a:t>
              </a:r>
              <a:r>
                <a:rPr lang="en-US" sz="24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(“BAD”);</a:t>
              </a:r>
              <a:r>
                <a:rPr lang="th-TH" sz="2400" b="1" dirty="0">
                  <a:latin typeface="Courier New" panose="02070309020205020404" pitchFamily="49" charset="0"/>
                  <a:ea typeface="Angsana New" pitchFamily="18" charset="-34"/>
                  <a:cs typeface="TH SarabunPSK" pitchFamily="34" charset="-34"/>
                </a:rPr>
                <a:t> </a:t>
              </a:r>
              <a:endParaRPr lang="en-US" sz="2400" b="1" dirty="0"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endParaRPr>
            </a:p>
            <a:p>
              <a:pPr lvl="1" eaLnBrk="1" hangingPunct="1"/>
              <a:r>
                <a:rPr lang="th-TH" sz="2400" b="1" dirty="0">
                  <a:latin typeface="Courier New" panose="02070309020205020404" pitchFamily="49" charset="0"/>
                  <a:ea typeface="Angsana New" pitchFamily="18" charset="-34"/>
                  <a:cs typeface="TH SarabunPSK" pitchFamily="34" charset="-34"/>
                </a:rPr>
                <a:t>    </a:t>
              </a:r>
              <a:r>
                <a:rPr lang="en-US" sz="24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}</a:t>
              </a:r>
            </a:p>
            <a:p>
              <a:pPr lvl="1" eaLnBrk="1" hangingPunct="1"/>
              <a:r>
                <a:rPr lang="en-US" sz="24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}</a:t>
              </a:r>
              <a:r>
                <a:rPr lang="th-TH" sz="2400" b="1" dirty="0">
                  <a:latin typeface="Courier New" panose="02070309020205020404" pitchFamily="49" charset="0"/>
                  <a:ea typeface="Angsana New" pitchFamily="18" charset="-34"/>
                  <a:cs typeface="TH SarabunPSK" pitchFamily="34" charset="-34"/>
                </a:rPr>
                <a:t> </a:t>
              </a:r>
              <a:endParaRPr lang="en-US" sz="2400" b="1" dirty="0"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endParaRPr>
            </a:p>
            <a:p>
              <a:pPr eaLnBrk="1" hangingPunct="1"/>
              <a:endParaRPr lang="th-TH" sz="2000" dirty="0"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endParaRPr>
            </a:p>
          </p:txBody>
        </p:sp>
        <p:sp>
          <p:nvSpPr>
            <p:cNvPr id="26630" name="AutoShape 6"/>
            <p:cNvSpPr>
              <a:spLocks noChangeArrowheads="1"/>
            </p:cNvSpPr>
            <p:nvPr/>
          </p:nvSpPr>
          <p:spPr bwMode="auto">
            <a:xfrm>
              <a:off x="7747" y="3306"/>
              <a:ext cx="3180" cy="1669"/>
            </a:xfrm>
            <a:prstGeom prst="flowChartProcess">
              <a:avLst/>
            </a:prstGeom>
            <a:solidFill>
              <a:srgbClr val="FFFFFF"/>
            </a:solidFill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sz="2800" b="1">
                  <a:latin typeface="TH SarabunPSK" pitchFamily="34" charset="-34"/>
                  <a:ea typeface="Angsana New" pitchFamily="18" charset="-34"/>
                  <a:cs typeface="TH SarabunPSK" pitchFamily="34" charset="-34"/>
                </a:rPr>
                <a:t> input number = </a:t>
              </a:r>
              <a:r>
                <a:rPr lang="en-US" sz="2800" b="1">
                  <a:solidFill>
                    <a:srgbClr val="FF0000"/>
                  </a:solidFill>
                  <a:latin typeface="TH SarabunPSK" pitchFamily="34" charset="-34"/>
                  <a:ea typeface="Angsana New" pitchFamily="18" charset="-34"/>
                  <a:cs typeface="TH SarabunPSK" pitchFamily="34" charset="-34"/>
                </a:rPr>
                <a:t>15</a:t>
              </a:r>
              <a:endParaRPr lang="en-US" sz="2800" b="1">
                <a:latin typeface="TH SarabunPSK" pitchFamily="34" charset="-34"/>
                <a:ea typeface="Angsana New" pitchFamily="18" charset="-34"/>
                <a:cs typeface="TH SarabunPSK" pitchFamily="34" charset="-34"/>
              </a:endParaRPr>
            </a:p>
            <a:p>
              <a:r>
                <a:rPr lang="en-US" sz="2800" b="1">
                  <a:latin typeface="TH SarabunPSK" pitchFamily="34" charset="-34"/>
                  <a:ea typeface="Angsana New" pitchFamily="18" charset="-34"/>
                  <a:cs typeface="TH SarabunPSK" pitchFamily="34" charset="-34"/>
                </a:rPr>
                <a:t>GOOD</a:t>
              </a:r>
              <a:endParaRPr lang="th-TH" sz="2400">
                <a:latin typeface="TH SarabunPSK" pitchFamily="34" charset="-34"/>
                <a:ea typeface="Angsana New" pitchFamily="18" charset="-34"/>
                <a:cs typeface="TH SarabunPSK" pitchFamily="34" charset="-34"/>
              </a:endParaRPr>
            </a:p>
          </p:txBody>
        </p:sp>
        <p:sp>
          <p:nvSpPr>
            <p:cNvPr id="26631" name="AutoShape 7"/>
            <p:cNvSpPr>
              <a:spLocks noChangeArrowheads="1"/>
            </p:cNvSpPr>
            <p:nvPr/>
          </p:nvSpPr>
          <p:spPr bwMode="auto">
            <a:xfrm>
              <a:off x="7950" y="2554"/>
              <a:ext cx="2040" cy="555"/>
            </a:xfrm>
            <a:prstGeom prst="wedgeRectCallout">
              <a:avLst>
                <a:gd name="adj1" fmla="val -44361"/>
                <a:gd name="adj2" fmla="val 78106"/>
              </a:avLst>
            </a:prstGeom>
            <a:solidFill>
              <a:srgbClr val="FFFFFF"/>
            </a:solidFill>
            <a:ln w="9525">
              <a:solidFill>
                <a:srgbClr val="E36C0A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th-TH" sz="2000" b="1">
                  <a:latin typeface="TH SarabunPSK" pitchFamily="34" charset="-34"/>
                  <a:ea typeface="Angsana New" pitchFamily="18" charset="-34"/>
                  <a:cs typeface="TH SarabunPSK" pitchFamily="34" charset="-34"/>
                </a:rPr>
                <a:t>ผลการรันโปรแกรม</a:t>
              </a:r>
              <a:endParaRPr lang="th-TH" sz="2400">
                <a:latin typeface="TH SarabunPSK" pitchFamily="34" charset="-34"/>
                <a:ea typeface="Angsana New" pitchFamily="18" charset="-34"/>
                <a:cs typeface="TH SarabunPSK" pitchFamily="34" charset="-34"/>
              </a:endParaRPr>
            </a:p>
          </p:txBody>
        </p:sp>
        <p:sp>
          <p:nvSpPr>
            <p:cNvPr id="26632" name="AutoShape 8"/>
            <p:cNvSpPr>
              <a:spLocks noChangeArrowheads="1"/>
            </p:cNvSpPr>
            <p:nvPr/>
          </p:nvSpPr>
          <p:spPr bwMode="auto">
            <a:xfrm>
              <a:off x="7770" y="6213"/>
              <a:ext cx="3255" cy="1593"/>
            </a:xfrm>
            <a:prstGeom prst="flowChartProcess">
              <a:avLst/>
            </a:prstGeom>
            <a:solidFill>
              <a:srgbClr val="FFFFFF"/>
            </a:solidFill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sz="2800" b="1">
                  <a:latin typeface="TH SarabunPSK" pitchFamily="34" charset="-34"/>
                  <a:ea typeface="Angsana New" pitchFamily="18" charset="-34"/>
                  <a:cs typeface="TH SarabunPSK" pitchFamily="34" charset="-34"/>
                </a:rPr>
                <a:t> input number = </a:t>
              </a:r>
              <a:r>
                <a:rPr lang="en-US" sz="2800" b="1">
                  <a:solidFill>
                    <a:srgbClr val="FF0000"/>
                  </a:solidFill>
                  <a:latin typeface="TH SarabunPSK" pitchFamily="34" charset="-34"/>
                  <a:ea typeface="Angsana New" pitchFamily="18" charset="-34"/>
                  <a:cs typeface="TH SarabunPSK" pitchFamily="34" charset="-34"/>
                </a:rPr>
                <a:t>3</a:t>
              </a:r>
              <a:endParaRPr lang="en-US" sz="2800" b="1">
                <a:latin typeface="TH SarabunPSK" pitchFamily="34" charset="-34"/>
                <a:ea typeface="Angsana New" pitchFamily="18" charset="-34"/>
                <a:cs typeface="TH SarabunPSK" pitchFamily="34" charset="-34"/>
              </a:endParaRPr>
            </a:p>
            <a:p>
              <a:r>
                <a:rPr lang="en-US" sz="2800" b="1">
                  <a:latin typeface="TH SarabunPSK" pitchFamily="34" charset="-34"/>
                  <a:ea typeface="Angsana New" pitchFamily="18" charset="-34"/>
                  <a:cs typeface="TH SarabunPSK" pitchFamily="34" charset="-34"/>
                </a:rPr>
                <a:t> BAD</a:t>
              </a:r>
              <a:endParaRPr lang="th-TH" sz="2400">
                <a:latin typeface="TH SarabunPSK" pitchFamily="34" charset="-34"/>
                <a:ea typeface="Angsana New" pitchFamily="18" charset="-34"/>
                <a:cs typeface="TH SarabunPSK" pitchFamily="34" charset="-34"/>
              </a:endParaRPr>
            </a:p>
          </p:txBody>
        </p:sp>
        <p:sp>
          <p:nvSpPr>
            <p:cNvPr id="26633" name="AutoShape 9"/>
            <p:cNvSpPr>
              <a:spLocks noChangeArrowheads="1"/>
            </p:cNvSpPr>
            <p:nvPr/>
          </p:nvSpPr>
          <p:spPr bwMode="auto">
            <a:xfrm>
              <a:off x="7935" y="5637"/>
              <a:ext cx="2040" cy="555"/>
            </a:xfrm>
            <a:prstGeom prst="wedgeRectCallout">
              <a:avLst>
                <a:gd name="adj1" fmla="val -44361"/>
                <a:gd name="adj2" fmla="val 78106"/>
              </a:avLst>
            </a:prstGeom>
            <a:solidFill>
              <a:srgbClr val="FFFFFF"/>
            </a:solidFill>
            <a:ln w="9525">
              <a:solidFill>
                <a:srgbClr val="E36C0A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th-TH" sz="2000" b="1">
                  <a:latin typeface="TH SarabunPSK" pitchFamily="34" charset="-34"/>
                  <a:ea typeface="Angsana New" pitchFamily="18" charset="-34"/>
                  <a:cs typeface="TH SarabunPSK" pitchFamily="34" charset="-34"/>
                </a:rPr>
                <a:t>ผลการรันโปรแกรม</a:t>
              </a:r>
              <a:endParaRPr lang="th-TH" sz="2400">
                <a:latin typeface="TH SarabunPSK" pitchFamily="34" charset="-34"/>
                <a:ea typeface="Angsana New" pitchFamily="18" charset="-34"/>
                <a:cs typeface="TH SarabunPSK" pitchFamily="34" charset="-34"/>
              </a:endParaRPr>
            </a:p>
          </p:txBody>
        </p:sp>
      </p:grp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0" y="8620"/>
            <a:ext cx="1675568" cy="716710"/>
          </a:xfrm>
          <a:prstGeom prst="wedgeRectCallout">
            <a:avLst>
              <a:gd name="adj1" fmla="val 42412"/>
              <a:gd name="adj2" fmla="val 7540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Aft>
                <a:spcPts val="1000"/>
              </a:spcAft>
            </a:pP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3</a:t>
            </a:r>
            <a:endParaRPr lang="th-TH" sz="4000" b="1" dirty="0">
              <a:latin typeface="TH SarabunPSK" panose="020B0500040200020003" pitchFamily="34" charset="-34"/>
              <a:ea typeface="Angsana New" pitchFamily="18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4790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42532" y="137431"/>
            <a:ext cx="7543800" cy="791937"/>
          </a:xfrm>
        </p:spPr>
        <p:txBody>
          <a:bodyPr>
            <a:normAutofit/>
          </a:bodyPr>
          <a:lstStyle/>
          <a:p>
            <a:pPr eaLnBrk="1" hangingPunct="1"/>
            <a:r>
              <a:rPr lang="th-TH" sz="4400" dirty="0" smtClean="0"/>
              <a:t>โจทย์ </a:t>
            </a:r>
            <a:r>
              <a:rPr lang="en-US" sz="4400" dirty="0" smtClean="0">
                <a:cs typeface="Browallia New" pitchFamily="34" charset="-34"/>
              </a:rPr>
              <a:t>if </a:t>
            </a:r>
            <a:r>
              <a:rPr lang="th-TH" sz="4400" dirty="0" smtClean="0"/>
              <a:t>และ </a:t>
            </a:r>
            <a:r>
              <a:rPr lang="en-US" sz="4400" dirty="0" smtClean="0">
                <a:cs typeface="Browallia New" pitchFamily="34" charset="-34"/>
              </a:rPr>
              <a:t>else  </a:t>
            </a:r>
            <a:r>
              <a:rPr lang="th-TH" sz="4400" dirty="0" smtClean="0"/>
              <a:t>โปรแกรมสอบถามอายุ</a:t>
            </a:r>
          </a:p>
        </p:txBody>
      </p:sp>
      <p:sp>
        <p:nvSpPr>
          <p:cNvPr id="36867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fld id="{4B8AD796-758A-464F-8DD6-B0235C10DF23}" type="slidenum">
              <a:rPr lang="en-US" sz="1400" smtClean="0">
                <a:solidFill>
                  <a:schemeClr val="tx2"/>
                </a:solidFill>
              </a:rPr>
              <a:pPr eaLnBrk="1" hangingPunct="1"/>
              <a:t>15</a:t>
            </a:fld>
            <a:endParaRPr lang="th-TH" sz="1400" smtClean="0">
              <a:solidFill>
                <a:schemeClr val="tx2"/>
              </a:solidFill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371600"/>
            <a:ext cx="4267200" cy="4953000"/>
          </a:xfrm>
          <a:solidFill>
            <a:srgbClr val="FEFCCE"/>
          </a:solidFill>
          <a:ln>
            <a:solidFill>
              <a:srgbClr val="FFC000"/>
            </a:solidFill>
          </a:ln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(“How old are you ?”);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d”,&amp;age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if(age &gt;= 60)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(“You are old \n”);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(“You are young\n”);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(“Good bye!”);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th-TH" b="1" dirty="0" smtClean="0">
              <a:latin typeface="Courier New" panose="02070309020205020404" pitchFamily="49" charset="0"/>
            </a:endParaRPr>
          </a:p>
        </p:txBody>
      </p:sp>
      <p:sp>
        <p:nvSpPr>
          <p:cNvPr id="7" name="ข้าวหลามตัด 6"/>
          <p:cNvSpPr/>
          <p:nvPr/>
        </p:nvSpPr>
        <p:spPr>
          <a:xfrm>
            <a:off x="5105400" y="1752600"/>
            <a:ext cx="2133600" cy="9144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Age&gt;=60</a:t>
            </a:r>
            <a:endParaRPr lang="th-TH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8" name="ลูกศรเชื่อมต่อแบบตรง 7"/>
          <p:cNvCxnSpPr/>
          <p:nvPr/>
        </p:nvCxnSpPr>
        <p:spPr>
          <a:xfrm>
            <a:off x="6172200" y="1447800"/>
            <a:ext cx="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ลูกศรเชื่อมต่อแบบตรง 8"/>
          <p:cNvCxnSpPr>
            <a:stCxn id="7" idx="2"/>
          </p:cNvCxnSpPr>
          <p:nvPr/>
        </p:nvCxnSpPr>
        <p:spPr>
          <a:xfrm>
            <a:off x="6172200" y="2667000"/>
            <a:ext cx="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รูปร่าง 47"/>
          <p:cNvCxnSpPr>
            <a:stCxn id="7" idx="3"/>
          </p:cNvCxnSpPr>
          <p:nvPr/>
        </p:nvCxnSpPr>
        <p:spPr>
          <a:xfrm>
            <a:off x="7239000" y="2209800"/>
            <a:ext cx="876300" cy="13716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แผนผังลำดับงาน: จอภาพ 10"/>
          <p:cNvSpPr/>
          <p:nvPr/>
        </p:nvSpPr>
        <p:spPr>
          <a:xfrm>
            <a:off x="7315200" y="3581400"/>
            <a:ext cx="1600200" cy="609600"/>
          </a:xfrm>
          <a:prstGeom prst="flowChartDisp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are young</a:t>
            </a:r>
            <a:endParaRPr lang="th-TH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แผนผังลำดับงาน: จอภาพ 11"/>
          <p:cNvSpPr/>
          <p:nvPr/>
        </p:nvSpPr>
        <p:spPr>
          <a:xfrm>
            <a:off x="5372100" y="3581400"/>
            <a:ext cx="1600200" cy="609600"/>
          </a:xfrm>
          <a:prstGeom prst="flowChartDisp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are old</a:t>
            </a:r>
            <a:endParaRPr lang="th-TH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6877" name="TextBox 12"/>
          <p:cNvSpPr txBox="1">
            <a:spLocks noChangeArrowheads="1"/>
          </p:cNvSpPr>
          <p:nvPr/>
        </p:nvSpPr>
        <p:spPr bwMode="auto">
          <a:xfrm>
            <a:off x="5562600" y="2895600"/>
            <a:ext cx="503664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จริง</a:t>
            </a:r>
          </a:p>
        </p:txBody>
      </p:sp>
      <p:sp>
        <p:nvSpPr>
          <p:cNvPr id="36878" name="TextBox 13"/>
          <p:cNvSpPr txBox="1">
            <a:spLocks noChangeArrowheads="1"/>
          </p:cNvSpPr>
          <p:nvPr/>
        </p:nvSpPr>
        <p:spPr bwMode="auto">
          <a:xfrm>
            <a:off x="7543800" y="2890838"/>
            <a:ext cx="503664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เท็จ</a:t>
            </a:r>
          </a:p>
        </p:txBody>
      </p:sp>
      <p:cxnSp>
        <p:nvCxnSpPr>
          <p:cNvPr id="15" name="รูปร่าง 47"/>
          <p:cNvCxnSpPr/>
          <p:nvPr/>
        </p:nvCxnSpPr>
        <p:spPr>
          <a:xfrm rot="5400000">
            <a:off x="6972300" y="3352800"/>
            <a:ext cx="304800" cy="19812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/>
          <p:cNvCxnSpPr/>
          <p:nvPr/>
        </p:nvCxnSpPr>
        <p:spPr>
          <a:xfrm>
            <a:off x="6172200" y="4191000"/>
            <a:ext cx="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แผนผังลำดับงาน: จอภาพ 21"/>
          <p:cNvSpPr/>
          <p:nvPr/>
        </p:nvSpPr>
        <p:spPr>
          <a:xfrm>
            <a:off x="5372100" y="4876800"/>
            <a:ext cx="1600200" cy="609600"/>
          </a:xfrm>
          <a:prstGeom prst="flowChartDisp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 bye</a:t>
            </a:r>
            <a:endParaRPr lang="th-TH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23" name="ลูกศรเชื่อมต่อแบบตรง 22"/>
          <p:cNvCxnSpPr>
            <a:stCxn id="22" idx="2"/>
          </p:cNvCxnSpPr>
          <p:nvPr/>
        </p:nvCxnSpPr>
        <p:spPr>
          <a:xfrm>
            <a:off x="6172200" y="5486400"/>
            <a:ext cx="22225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0" y="8620"/>
            <a:ext cx="1675568" cy="716710"/>
          </a:xfrm>
          <a:prstGeom prst="wedgeRectCallout">
            <a:avLst>
              <a:gd name="adj1" fmla="val 42412"/>
              <a:gd name="adj2" fmla="val 7540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Aft>
                <a:spcPts val="1000"/>
              </a:spcAft>
            </a:pP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4</a:t>
            </a:r>
            <a:endParaRPr lang="th-TH" sz="4000" b="1" dirty="0">
              <a:latin typeface="TH SarabunPSK" panose="020B0500040200020003" pitchFamily="34" charset="-34"/>
              <a:ea typeface="Angsana New" pitchFamily="18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994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ชื่อเรื่อง 1"/>
          <p:cNvSpPr>
            <a:spLocks noGrp="1"/>
          </p:cNvSpPr>
          <p:nvPr>
            <p:ph type="title"/>
          </p:nvPr>
        </p:nvSpPr>
        <p:spPr>
          <a:xfrm>
            <a:off x="1781690" y="-155598"/>
            <a:ext cx="7054970" cy="791937"/>
          </a:xfrm>
        </p:spPr>
        <p:txBody>
          <a:bodyPr>
            <a:normAutofit fontScale="90000"/>
          </a:bodyPr>
          <a:lstStyle/>
          <a:p>
            <a:r>
              <a:rPr lang="th-TH" sz="4000" dirty="0" smtClean="0"/>
              <a:t>การสร้างเงื่อนไขแบบเปรียบเทียบค่าจากสูตรคำนวณ</a:t>
            </a:r>
          </a:p>
        </p:txBody>
      </p:sp>
      <p:sp>
        <p:nvSpPr>
          <p:cNvPr id="2867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fld id="{019BAB69-7A47-46C7-BDEE-4CB3AF509590}" type="slidenum">
              <a:rPr lang="en-US" sz="140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pPr eaLnBrk="1" hangingPunct="1"/>
              <a:t>16</a:t>
            </a:fld>
            <a:endParaRPr lang="th-TH" sz="1400" smtClean="0">
              <a:solidFill>
                <a:schemeClr val="tx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2209800" y="1295400"/>
            <a:ext cx="4781550" cy="666750"/>
          </a:xfrm>
          <a:prstGeom prst="rect">
            <a:avLst/>
          </a:prstGeom>
          <a:solidFill>
            <a:srgbClr val="FFFFFF"/>
          </a:solidFill>
          <a:ln w="31750">
            <a:solidFill>
              <a:srgbClr val="4BACC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lvl="1" eaLnBrk="1" hangingPunct="1">
              <a:spcAft>
                <a:spcPts val="1000"/>
              </a:spcAft>
            </a:pPr>
            <a:r>
              <a:rPr lang="th-TH" sz="2600" b="1" i="1" dirty="0">
                <a:solidFill>
                  <a:srgbClr val="FF0000"/>
                </a:solidFill>
                <a:latin typeface="TH SarabunPSK" panose="020B0500040200020003" pitchFamily="34" charset="-34"/>
                <a:ea typeface="Angsana New" pitchFamily="18" charset="-34"/>
                <a:cs typeface="TH SarabunPSK" pitchFamily="34" charset="-34"/>
              </a:rPr>
              <a:t>สูตรคำนวณ</a:t>
            </a:r>
            <a:r>
              <a:rPr lang="th-TH" sz="2600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ตัวดำเนินการ </a:t>
            </a:r>
            <a:r>
              <a:rPr lang="th-TH" sz="2600" b="1" i="1" dirty="0">
                <a:solidFill>
                  <a:srgbClr val="FF0000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ค่าเปรียบเทียบ</a:t>
            </a:r>
            <a:endParaRPr lang="th-TH" sz="2600" b="1" dirty="0">
              <a:solidFill>
                <a:srgbClr val="0066FF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eaLnBrk="1" hangingPunct="1"/>
            <a:endParaRPr lang="th-TH" sz="1800" dirty="0">
              <a:latin typeface="TH SarabunPSK" panose="020B0500040200020003" pitchFamily="34" charset="-34"/>
              <a:ea typeface="Angsana New" pitchFamily="18" charset="-34"/>
              <a:cs typeface="TH SarabunPSK" panose="020B0500040200020003" pitchFamily="34" charset="-34"/>
            </a:endParaRPr>
          </a:p>
        </p:txBody>
      </p:sp>
      <p:sp>
        <p:nvSpPr>
          <p:cNvPr id="28690" name="Text Box 4"/>
          <p:cNvSpPr txBox="1">
            <a:spLocks noChangeArrowheads="1"/>
          </p:cNvSpPr>
          <p:nvPr/>
        </p:nvSpPr>
        <p:spPr bwMode="auto">
          <a:xfrm>
            <a:off x="375486" y="2353938"/>
            <a:ext cx="3663114" cy="3361062"/>
          </a:xfrm>
          <a:prstGeom prst="rect">
            <a:avLst/>
          </a:prstGeom>
          <a:solidFill>
            <a:srgbClr val="FFFFFF"/>
          </a:solidFill>
          <a:ln w="31750">
            <a:solidFill>
              <a:srgbClr val="8064A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endParaRPr lang="en-US"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lvl="1" eaLnBrk="1" hangingPunct="1"/>
            <a:r>
              <a:rPr lang="th-TH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เขียนโปรแกรมรับค่า</a:t>
            </a:r>
            <a:r>
              <a:rPr lang="th-TH" b="1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เงินเดือน</a:t>
            </a:r>
            <a:r>
              <a:rPr lang="th-TH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กับ</a:t>
            </a:r>
            <a:r>
              <a:rPr lang="th-TH" b="1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รายจ่าย</a:t>
            </a:r>
            <a:r>
              <a:rPr lang="th-TH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ถ้าเงินเดือนมากกว่า</a:t>
            </a:r>
            <a:r>
              <a:rPr lang="en-US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3 </a:t>
            </a:r>
            <a:r>
              <a:rPr lang="th-TH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เท่าของรายจ่าย ให้แสดงคำว่า </a:t>
            </a:r>
            <a:r>
              <a:rPr lang="en-US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GOOD </a:t>
            </a:r>
            <a:r>
              <a:rPr lang="th-TH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ถ้าไม่ใช่ให้แสดงคำว่า </a:t>
            </a:r>
            <a:r>
              <a:rPr lang="en-US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BAD</a:t>
            </a:r>
            <a:r>
              <a:rPr lang="en-US" b="1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</a:p>
          <a:p>
            <a:pPr lvl="1" eaLnBrk="1" hangingPunct="1"/>
            <a:endParaRPr lang="en-US" b="1"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eaLnBrk="1" hangingPunct="1"/>
            <a:endParaRPr lang="th-TH">
              <a:latin typeface="TH SarabunPSK" panose="020B0500040200020003" pitchFamily="34" charset="-34"/>
              <a:ea typeface="Angsana New" pitchFamily="18" charset="-34"/>
              <a:cs typeface="TH SarabunPSK" panose="020B0500040200020003" pitchFamily="34" charset="-34"/>
            </a:endParaRPr>
          </a:p>
        </p:txBody>
      </p:sp>
      <p:sp>
        <p:nvSpPr>
          <p:cNvPr id="16" name="ข้าวหลามตัด 15"/>
          <p:cNvSpPr/>
          <p:nvPr/>
        </p:nvSpPr>
        <p:spPr>
          <a:xfrm>
            <a:off x="5181600" y="3352800"/>
            <a:ext cx="2133600" cy="9144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Salary &gt; expend*3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7" name="ลูกศรเชื่อมต่อแบบตรง 16"/>
          <p:cNvCxnSpPr/>
          <p:nvPr/>
        </p:nvCxnSpPr>
        <p:spPr>
          <a:xfrm>
            <a:off x="6248400" y="3048000"/>
            <a:ext cx="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ลูกศรเชื่อมต่อแบบตรง 17"/>
          <p:cNvCxnSpPr>
            <a:stCxn id="16" idx="2"/>
          </p:cNvCxnSpPr>
          <p:nvPr/>
        </p:nvCxnSpPr>
        <p:spPr>
          <a:xfrm>
            <a:off x="6248400" y="4267200"/>
            <a:ext cx="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รูปร่าง 47"/>
          <p:cNvCxnSpPr>
            <a:stCxn id="16" idx="3"/>
          </p:cNvCxnSpPr>
          <p:nvPr/>
        </p:nvCxnSpPr>
        <p:spPr>
          <a:xfrm>
            <a:off x="7315200" y="3810000"/>
            <a:ext cx="876300" cy="13716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แผนผังลำดับงาน: จอภาพ 19"/>
          <p:cNvSpPr/>
          <p:nvPr/>
        </p:nvSpPr>
        <p:spPr>
          <a:xfrm>
            <a:off x="7391400" y="5181600"/>
            <a:ext cx="1600200" cy="609600"/>
          </a:xfrm>
          <a:prstGeom prst="flowChartDisp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BAD</a:t>
            </a:r>
            <a:endParaRPr lang="th-TH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แผนผังลำดับงาน: จอภาพ 20"/>
          <p:cNvSpPr/>
          <p:nvPr/>
        </p:nvSpPr>
        <p:spPr>
          <a:xfrm>
            <a:off x="5029200" y="5181600"/>
            <a:ext cx="2019300" cy="609600"/>
          </a:xfrm>
          <a:prstGeom prst="flowChartDisp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GOOD</a:t>
            </a:r>
            <a:endParaRPr lang="th-TH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8685" name="TextBox 12"/>
          <p:cNvSpPr txBox="1">
            <a:spLocks noChangeArrowheads="1"/>
          </p:cNvSpPr>
          <p:nvPr/>
        </p:nvSpPr>
        <p:spPr bwMode="auto">
          <a:xfrm>
            <a:off x="5638800" y="4495800"/>
            <a:ext cx="508000" cy="4619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จริง</a:t>
            </a:r>
          </a:p>
        </p:txBody>
      </p:sp>
      <p:sp>
        <p:nvSpPr>
          <p:cNvPr id="28686" name="TextBox 13"/>
          <p:cNvSpPr txBox="1">
            <a:spLocks noChangeArrowheads="1"/>
          </p:cNvSpPr>
          <p:nvPr/>
        </p:nvSpPr>
        <p:spPr bwMode="auto">
          <a:xfrm>
            <a:off x="7620000" y="4491038"/>
            <a:ext cx="503664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เท็จ</a:t>
            </a:r>
          </a:p>
        </p:txBody>
      </p:sp>
      <p:cxnSp>
        <p:nvCxnSpPr>
          <p:cNvPr id="24" name="รูปร่าง 47"/>
          <p:cNvCxnSpPr/>
          <p:nvPr/>
        </p:nvCxnSpPr>
        <p:spPr>
          <a:xfrm rot="5400000">
            <a:off x="7048500" y="4953000"/>
            <a:ext cx="304800" cy="19812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ลูกศรเชื่อมต่อแบบตรง 24"/>
          <p:cNvCxnSpPr/>
          <p:nvPr/>
        </p:nvCxnSpPr>
        <p:spPr>
          <a:xfrm>
            <a:off x="6248400" y="5791200"/>
            <a:ext cx="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แผนผังลำดับงาน: ข้อมูล 25"/>
          <p:cNvSpPr/>
          <p:nvPr/>
        </p:nvSpPr>
        <p:spPr>
          <a:xfrm>
            <a:off x="4953000" y="2286000"/>
            <a:ext cx="2743200" cy="762000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รับค่า </a:t>
            </a:r>
            <a:r>
              <a:rPr lang="en-US" sz="2400" b="1" dirty="0" err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salary,expend</a:t>
            </a:r>
            <a:endParaRPr lang="th-TH" sz="24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0" y="8620"/>
            <a:ext cx="1675568" cy="716710"/>
          </a:xfrm>
          <a:prstGeom prst="wedgeRectCallout">
            <a:avLst>
              <a:gd name="adj1" fmla="val 42412"/>
              <a:gd name="adj2" fmla="val 7540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Aft>
                <a:spcPts val="1000"/>
              </a:spcAft>
            </a:pP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5</a:t>
            </a:r>
            <a:endParaRPr lang="th-TH" sz="4000" b="1" dirty="0">
              <a:latin typeface="TH SarabunPSK" panose="020B0500040200020003" pitchFamily="34" charset="-34"/>
              <a:ea typeface="Angsana New" pitchFamily="18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222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ชื่อเรื่อง 1"/>
          <p:cNvSpPr>
            <a:spLocks noGrp="1"/>
          </p:cNvSpPr>
          <p:nvPr>
            <p:ph type="title"/>
          </p:nvPr>
        </p:nvSpPr>
        <p:spPr>
          <a:xfrm>
            <a:off x="1106615" y="100410"/>
            <a:ext cx="8037385" cy="791937"/>
          </a:xfrm>
        </p:spPr>
        <p:txBody>
          <a:bodyPr>
            <a:noAutofit/>
          </a:bodyPr>
          <a:lstStyle/>
          <a:p>
            <a:r>
              <a:rPr lang="th-TH" sz="4000" dirty="0" smtClean="0"/>
              <a:t>การสร้างเงื่อนไขแบบเปรียบเทียบค่าจากสูตรคำนวณ (ต่อ)</a:t>
            </a:r>
          </a:p>
        </p:txBody>
      </p:sp>
      <p:sp>
        <p:nvSpPr>
          <p:cNvPr id="29699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fld id="{DEB6BEB5-A048-49A3-A499-71DBEA692C80}" type="slidenum">
              <a:rPr lang="en-US" sz="1400" smtClean="0">
                <a:solidFill>
                  <a:schemeClr val="tx2"/>
                </a:solidFill>
              </a:rPr>
              <a:pPr eaLnBrk="1" hangingPunct="1"/>
              <a:t>17</a:t>
            </a:fld>
            <a:endParaRPr lang="th-TH" sz="1400" smtClean="0">
              <a:solidFill>
                <a:schemeClr val="tx2"/>
              </a:solidFill>
            </a:endParaRPr>
          </a:p>
        </p:txBody>
      </p:sp>
      <p:grpSp>
        <p:nvGrpSpPr>
          <p:cNvPr id="29700" name="Group 3"/>
          <p:cNvGrpSpPr>
            <a:grpSpLocks/>
          </p:cNvGrpSpPr>
          <p:nvPr/>
        </p:nvGrpSpPr>
        <p:grpSpPr bwMode="auto">
          <a:xfrm>
            <a:off x="496021" y="999980"/>
            <a:ext cx="8383701" cy="5286111"/>
            <a:chOff x="1560" y="4819"/>
            <a:chExt cx="9422" cy="9626"/>
          </a:xfrm>
        </p:grpSpPr>
        <p:sp>
          <p:nvSpPr>
            <p:cNvPr id="29702" name="Text Box 4"/>
            <p:cNvSpPr txBox="1">
              <a:spLocks noChangeArrowheads="1"/>
            </p:cNvSpPr>
            <p:nvPr/>
          </p:nvSpPr>
          <p:spPr bwMode="auto">
            <a:xfrm>
              <a:off x="1560" y="4819"/>
              <a:ext cx="9330" cy="9626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8064A2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endParaRPr lang="en-US" sz="900" dirty="0"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endParaRPr>
            </a:p>
            <a:p>
              <a:pPr lvl="1" eaLnBrk="1" hangingPunct="1"/>
              <a:r>
                <a:rPr lang="en-US" sz="20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#include &lt;</a:t>
              </a:r>
              <a:r>
                <a:rPr lang="en-US" sz="2000" b="1" dirty="0" err="1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stdio.h</a:t>
              </a:r>
              <a:r>
                <a:rPr lang="en-US" sz="20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&gt;</a:t>
              </a:r>
            </a:p>
            <a:p>
              <a:pPr lvl="1" eaLnBrk="1" hangingPunct="1"/>
              <a:r>
                <a:rPr lang="en-US" sz="20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main(){</a:t>
              </a:r>
            </a:p>
            <a:p>
              <a:pPr lvl="1" eaLnBrk="1" hangingPunct="1"/>
              <a:r>
                <a:rPr lang="en-US" sz="20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   </a:t>
              </a:r>
              <a:r>
                <a:rPr lang="en-US" sz="2000" b="1" dirty="0" err="1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int</a:t>
              </a:r>
              <a:r>
                <a:rPr lang="en-US" sz="20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 </a:t>
              </a:r>
              <a:r>
                <a:rPr lang="en-US" sz="2000" b="1" dirty="0" err="1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a,b</a:t>
              </a:r>
              <a:r>
                <a:rPr lang="en-US" sz="20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;</a:t>
              </a:r>
            </a:p>
            <a:p>
              <a:pPr lvl="1" eaLnBrk="1" hangingPunct="1"/>
              <a:r>
                <a:rPr lang="en-US" sz="20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   </a:t>
              </a:r>
              <a:r>
                <a:rPr lang="en-US" sz="2000" b="1" dirty="0" err="1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printf</a:t>
              </a:r>
              <a:r>
                <a:rPr lang="en-US" sz="20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(“input salary = ”);</a:t>
              </a:r>
            </a:p>
            <a:p>
              <a:pPr lvl="1" eaLnBrk="1" hangingPunct="1"/>
              <a:r>
                <a:rPr lang="en-US" sz="20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   </a:t>
              </a:r>
              <a:r>
                <a:rPr lang="en-US" sz="2000" b="1" dirty="0" err="1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scanf</a:t>
              </a:r>
              <a:r>
                <a:rPr lang="en-US" sz="20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(“%</a:t>
              </a:r>
              <a:r>
                <a:rPr lang="en-US" sz="2000" b="1" dirty="0" err="1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d”,&amp;a</a:t>
              </a:r>
              <a:r>
                <a:rPr lang="en-US" sz="20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);</a:t>
              </a:r>
            </a:p>
            <a:p>
              <a:pPr lvl="1" eaLnBrk="1" hangingPunct="1"/>
              <a:r>
                <a:rPr lang="en-US" sz="20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   </a:t>
              </a:r>
              <a:r>
                <a:rPr lang="en-US" sz="2000" b="1" dirty="0" err="1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printf</a:t>
              </a:r>
              <a:r>
                <a:rPr lang="en-US" sz="20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(“input expend = ”);</a:t>
              </a:r>
            </a:p>
            <a:p>
              <a:pPr lvl="1" eaLnBrk="1" hangingPunct="1"/>
              <a:r>
                <a:rPr lang="en-US" sz="20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   </a:t>
              </a:r>
              <a:r>
                <a:rPr lang="en-US" sz="2000" b="1" dirty="0" err="1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scanf</a:t>
              </a:r>
              <a:r>
                <a:rPr lang="en-US" sz="20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(“%</a:t>
              </a:r>
              <a:r>
                <a:rPr lang="en-US" sz="2000" b="1" dirty="0" err="1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d”,&amp;b</a:t>
              </a:r>
              <a:r>
                <a:rPr lang="en-US" sz="20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);</a:t>
              </a:r>
            </a:p>
            <a:p>
              <a:pPr lvl="1" eaLnBrk="1" hangingPunct="1"/>
              <a:r>
                <a:rPr lang="en-US" sz="20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   if(a&gt;b*3){</a:t>
              </a:r>
            </a:p>
            <a:p>
              <a:pPr lvl="1" eaLnBrk="1" hangingPunct="1"/>
              <a:r>
                <a:rPr lang="en-US" sz="20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        </a:t>
              </a:r>
              <a:r>
                <a:rPr lang="en-US" sz="2000" b="1" dirty="0" err="1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printf</a:t>
              </a:r>
              <a:r>
                <a:rPr lang="en-US" sz="20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(“GOOD”);</a:t>
              </a:r>
              <a:r>
                <a:rPr lang="th-TH" sz="2000" b="1" dirty="0">
                  <a:latin typeface="Courier New" panose="02070309020205020404" pitchFamily="49" charset="0"/>
                  <a:ea typeface="Angsana New" pitchFamily="18" charset="-34"/>
                  <a:cs typeface="TH SarabunPSK" pitchFamily="34" charset="-34"/>
                </a:rPr>
                <a:t> </a:t>
              </a:r>
              <a:endParaRPr lang="en-US" sz="2000" b="1" dirty="0"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endParaRPr>
            </a:p>
            <a:p>
              <a:pPr lvl="1" eaLnBrk="1" hangingPunct="1"/>
              <a:r>
                <a:rPr lang="th-TH" sz="2000" b="1" dirty="0">
                  <a:latin typeface="Courier New" panose="02070309020205020404" pitchFamily="49" charset="0"/>
                  <a:ea typeface="Angsana New" pitchFamily="18" charset="-34"/>
                  <a:cs typeface="TH SarabunPSK" pitchFamily="34" charset="-34"/>
                </a:rPr>
                <a:t>    </a:t>
              </a:r>
              <a:r>
                <a:rPr lang="en-US" sz="20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}</a:t>
              </a:r>
            </a:p>
            <a:p>
              <a:pPr lvl="1" eaLnBrk="1" hangingPunct="1"/>
              <a:r>
                <a:rPr lang="en-US" sz="20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    else{</a:t>
              </a:r>
            </a:p>
            <a:p>
              <a:pPr lvl="1" eaLnBrk="1" hangingPunct="1"/>
              <a:r>
                <a:rPr lang="en-US" sz="20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        </a:t>
              </a:r>
              <a:r>
                <a:rPr lang="en-US" sz="2000" b="1" dirty="0" err="1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printf</a:t>
              </a:r>
              <a:r>
                <a:rPr lang="en-US" sz="20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(“BAD”);</a:t>
              </a:r>
              <a:r>
                <a:rPr lang="th-TH" sz="2000" b="1" dirty="0">
                  <a:latin typeface="Courier New" panose="02070309020205020404" pitchFamily="49" charset="0"/>
                  <a:ea typeface="Angsana New" pitchFamily="18" charset="-34"/>
                  <a:cs typeface="TH SarabunPSK" pitchFamily="34" charset="-34"/>
                </a:rPr>
                <a:t> </a:t>
              </a:r>
              <a:endParaRPr lang="en-US" sz="2000" b="1" dirty="0"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endParaRPr>
            </a:p>
            <a:p>
              <a:pPr lvl="1" eaLnBrk="1" hangingPunct="1"/>
              <a:r>
                <a:rPr lang="th-TH" sz="2000" b="1" dirty="0">
                  <a:latin typeface="Courier New" panose="02070309020205020404" pitchFamily="49" charset="0"/>
                  <a:ea typeface="Angsana New" pitchFamily="18" charset="-34"/>
                  <a:cs typeface="TH SarabunPSK" pitchFamily="34" charset="-34"/>
                </a:rPr>
                <a:t>    </a:t>
              </a:r>
              <a:r>
                <a:rPr lang="en-US" sz="20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}</a:t>
              </a:r>
            </a:p>
            <a:p>
              <a:pPr lvl="1" eaLnBrk="1" hangingPunct="1"/>
              <a:r>
                <a:rPr lang="en-US" sz="20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}</a:t>
              </a:r>
            </a:p>
            <a:p>
              <a:pPr eaLnBrk="1" hangingPunct="1"/>
              <a:endParaRPr lang="th-TH" sz="2400" dirty="0"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endParaRPr>
            </a:p>
          </p:txBody>
        </p:sp>
        <p:sp>
          <p:nvSpPr>
            <p:cNvPr id="29704" name="AutoShape 6"/>
            <p:cNvSpPr>
              <a:spLocks noChangeArrowheads="1"/>
            </p:cNvSpPr>
            <p:nvPr/>
          </p:nvSpPr>
          <p:spPr bwMode="auto">
            <a:xfrm>
              <a:off x="7233" y="5973"/>
              <a:ext cx="3525" cy="2719"/>
            </a:xfrm>
            <a:prstGeom prst="flowChartProcess">
              <a:avLst/>
            </a:prstGeom>
            <a:solidFill>
              <a:srgbClr val="EAF1DD"/>
            </a:solidFill>
            <a:ln w="38100">
              <a:solidFill>
                <a:srgbClr val="92D05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>
                <a:spcAft>
                  <a:spcPts val="1000"/>
                </a:spcAft>
              </a:pPr>
              <a:r>
                <a:rPr lang="en-US" sz="18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input salary = </a:t>
              </a:r>
              <a:r>
                <a:rPr lang="en-US" sz="1800" b="1" dirty="0">
                  <a:solidFill>
                    <a:srgbClr val="FF0000"/>
                  </a:solidFill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10000</a:t>
              </a:r>
              <a:endParaRPr lang="en-US" sz="1800" b="1" dirty="0"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endParaRPr>
            </a:p>
            <a:p>
              <a:pPr>
                <a:spcAft>
                  <a:spcPts val="1000"/>
                </a:spcAft>
              </a:pPr>
              <a:r>
                <a:rPr lang="en-US" sz="18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input expend = </a:t>
              </a:r>
              <a:r>
                <a:rPr lang="en-US" sz="1800" b="1" dirty="0">
                  <a:solidFill>
                    <a:srgbClr val="FF0000"/>
                  </a:solidFill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2500</a:t>
              </a:r>
              <a:endParaRPr lang="en-US" sz="1800" b="1" dirty="0"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endParaRPr>
            </a:p>
            <a:p>
              <a:pPr>
                <a:spcAft>
                  <a:spcPts val="1000"/>
                </a:spcAft>
              </a:pPr>
              <a:r>
                <a:rPr lang="en-US" sz="18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GOOD</a:t>
              </a:r>
              <a:endParaRPr lang="th-TH" sz="2400" dirty="0"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endParaRPr>
            </a:p>
          </p:txBody>
        </p:sp>
        <p:sp>
          <p:nvSpPr>
            <p:cNvPr id="29705" name="AutoShape 7"/>
            <p:cNvSpPr>
              <a:spLocks noChangeArrowheads="1"/>
            </p:cNvSpPr>
            <p:nvPr/>
          </p:nvSpPr>
          <p:spPr bwMode="auto">
            <a:xfrm>
              <a:off x="8942" y="5317"/>
              <a:ext cx="2040" cy="555"/>
            </a:xfrm>
            <a:prstGeom prst="wedgeRectCallout">
              <a:avLst>
                <a:gd name="adj1" fmla="val -44361"/>
                <a:gd name="adj2" fmla="val 78106"/>
              </a:avLst>
            </a:prstGeom>
            <a:solidFill>
              <a:srgbClr val="FFFFFF"/>
            </a:solidFill>
            <a:ln w="9525">
              <a:solidFill>
                <a:srgbClr val="E36C0A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th-TH" sz="1400" b="1" dirty="0">
                  <a:latin typeface="Courier New" panose="02070309020205020404" pitchFamily="49" charset="0"/>
                  <a:ea typeface="Angsana New" pitchFamily="18" charset="-34"/>
                  <a:cs typeface="TH SarabunPSK" pitchFamily="34" charset="-34"/>
                </a:rPr>
                <a:t>ผลการรันโปรแกรม</a:t>
              </a:r>
              <a:endParaRPr lang="th-TH" sz="2400" dirty="0"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endParaRPr>
            </a:p>
          </p:txBody>
        </p:sp>
        <p:sp>
          <p:nvSpPr>
            <p:cNvPr id="29706" name="AutoShape 8"/>
            <p:cNvSpPr>
              <a:spLocks noChangeArrowheads="1"/>
            </p:cNvSpPr>
            <p:nvPr/>
          </p:nvSpPr>
          <p:spPr bwMode="auto">
            <a:xfrm>
              <a:off x="7233" y="9275"/>
              <a:ext cx="3525" cy="2662"/>
            </a:xfrm>
            <a:prstGeom prst="flowChartProcess">
              <a:avLst/>
            </a:prstGeom>
            <a:solidFill>
              <a:srgbClr val="EAF1DD"/>
            </a:solidFill>
            <a:ln w="38100">
              <a:solidFill>
                <a:srgbClr val="92D05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>
                <a:spcAft>
                  <a:spcPts val="1000"/>
                </a:spcAft>
              </a:pPr>
              <a:r>
                <a:rPr lang="en-US" sz="20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input salary = </a:t>
              </a:r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5000</a:t>
              </a:r>
              <a:endParaRPr lang="en-US" sz="2000" b="1" dirty="0"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endParaRPr>
            </a:p>
            <a:p>
              <a:pPr>
                <a:spcAft>
                  <a:spcPts val="1000"/>
                </a:spcAft>
              </a:pPr>
              <a:r>
                <a:rPr lang="en-US" sz="20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input expend = </a:t>
              </a:r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2500</a:t>
              </a:r>
              <a:endParaRPr lang="en-US" sz="2000" b="1" dirty="0"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endParaRPr>
            </a:p>
            <a:p>
              <a:pPr>
                <a:spcAft>
                  <a:spcPts val="1000"/>
                </a:spcAft>
              </a:pPr>
              <a:r>
                <a:rPr lang="en-US" sz="2000" b="1" dirty="0">
                  <a:latin typeface="Courier New" panose="02070309020205020404" pitchFamily="49" charset="0"/>
                  <a:ea typeface="Angsana New" pitchFamily="18" charset="-34"/>
                  <a:cs typeface="Courier New" panose="02070309020205020404" pitchFamily="49" charset="0"/>
                </a:rPr>
                <a:t>BAD</a:t>
              </a:r>
              <a:endParaRPr lang="th-TH" dirty="0"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endParaRPr>
            </a:p>
          </p:txBody>
        </p:sp>
        <p:sp>
          <p:nvSpPr>
            <p:cNvPr id="29707" name="AutoShape 9"/>
            <p:cNvSpPr>
              <a:spLocks noChangeArrowheads="1"/>
            </p:cNvSpPr>
            <p:nvPr/>
          </p:nvSpPr>
          <p:spPr bwMode="auto">
            <a:xfrm>
              <a:off x="8942" y="8874"/>
              <a:ext cx="2040" cy="555"/>
            </a:xfrm>
            <a:prstGeom prst="wedgeRectCallout">
              <a:avLst>
                <a:gd name="adj1" fmla="val -44361"/>
                <a:gd name="adj2" fmla="val 78106"/>
              </a:avLst>
            </a:prstGeom>
            <a:solidFill>
              <a:srgbClr val="FFFFFF"/>
            </a:solidFill>
            <a:ln w="9525">
              <a:solidFill>
                <a:srgbClr val="E36C0A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th-TH" sz="1400" b="1">
                  <a:latin typeface="Courier New" panose="02070309020205020404" pitchFamily="49" charset="0"/>
                  <a:ea typeface="Angsana New" pitchFamily="18" charset="-34"/>
                  <a:cs typeface="TH SarabunPSK" pitchFamily="34" charset="-34"/>
                </a:rPr>
                <a:t>ผลการรันโปรแกรม</a:t>
              </a:r>
              <a:endParaRPr lang="th-TH" sz="2400"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endParaRPr>
            </a:p>
          </p:txBody>
        </p:sp>
        <p:sp>
          <p:nvSpPr>
            <p:cNvPr id="29708" name="Text Box 10"/>
            <p:cNvSpPr txBox="1">
              <a:spLocks noChangeArrowheads="1"/>
            </p:cNvSpPr>
            <p:nvPr/>
          </p:nvSpPr>
          <p:spPr bwMode="auto">
            <a:xfrm>
              <a:off x="4911" y="12450"/>
              <a:ext cx="5715" cy="1875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C0504D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marL="57150" lvl="1" eaLnBrk="1" hangingPunct="1">
                <a:spcAft>
                  <a:spcPts val="1000"/>
                </a:spcAft>
              </a:pPr>
              <a:r>
                <a:rPr lang="th-TH" sz="2000" b="1" dirty="0" smtClean="0">
                  <a:latin typeface="Courier New" panose="02070309020205020404" pitchFamily="49" charset="0"/>
                  <a:ea typeface="Angsana New" pitchFamily="18" charset="-34"/>
                  <a:cs typeface="TH SarabunPSK" pitchFamily="34" charset="-34"/>
                </a:rPr>
                <a:t>*</a:t>
              </a:r>
              <a:r>
                <a:rPr lang="th-TH" sz="2000" b="1" dirty="0">
                  <a:latin typeface="Courier New" panose="02070309020205020404" pitchFamily="49" charset="0"/>
                  <a:ea typeface="Angsana New" pitchFamily="18" charset="-34"/>
                  <a:cs typeface="TH SarabunPSK" pitchFamily="34" charset="-34"/>
                </a:rPr>
                <a:t>*จากตัวอย่างนี้แสดงให้เห็นว่า เงื่อนไขสามารถใช้ตัวแปรมาเปรียบเทียบกัน หรือสูตรคำนวณมาเปรียบเทียบก็ได้</a:t>
              </a:r>
            </a:p>
            <a:p>
              <a:pPr lvl="1" eaLnBrk="1" hangingPunct="1">
                <a:spcAft>
                  <a:spcPts val="1000"/>
                </a:spcAft>
              </a:pPr>
              <a:r>
                <a:rPr lang="th-TH" sz="2000" b="1" dirty="0">
                  <a:latin typeface="Courier New" panose="02070309020205020404" pitchFamily="49" charset="0"/>
                  <a:ea typeface="Angsana New" pitchFamily="18" charset="-34"/>
                  <a:cs typeface="TH SarabunPSK" pitchFamily="34" charset="-34"/>
                </a:rPr>
                <a:t> </a:t>
              </a:r>
            </a:p>
            <a:p>
              <a:pPr eaLnBrk="1" hangingPunct="1"/>
              <a:endParaRPr lang="th-TH" sz="2000" dirty="0"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839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คำสั่งเงื่อนไข </a:t>
            </a:r>
            <a:r>
              <a:rPr lang="en-US" dirty="0" smtClean="0"/>
              <a:t>if – else </a:t>
            </a:r>
            <a:r>
              <a:rPr lang="th-TH" dirty="0" smtClean="0"/>
              <a:t>แบบย่อ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180" y="1268760"/>
            <a:ext cx="7543801" cy="4023360"/>
          </a:xfrm>
        </p:spPr>
        <p:txBody>
          <a:bodyPr>
            <a:normAutofit/>
          </a:bodyPr>
          <a:lstStyle/>
          <a:p>
            <a:r>
              <a:rPr lang="th-TH" sz="3200" dirty="0" smtClean="0"/>
              <a:t>ย่อคำสั่ง </a:t>
            </a:r>
            <a:r>
              <a:rPr lang="en-US" sz="3200" dirty="0" smtClean="0"/>
              <a:t>if-else </a:t>
            </a:r>
            <a:r>
              <a:rPr lang="th-TH" sz="3200" dirty="0" smtClean="0"/>
              <a:t>ให้กระชับ ดูง่ายมากยิ่งขึ้น</a:t>
            </a:r>
          </a:p>
          <a:p>
            <a:endParaRPr lang="th-TH" sz="3200" dirty="0" smtClean="0"/>
          </a:p>
          <a:p>
            <a:r>
              <a:rPr lang="th-TH" sz="3200" dirty="0" smtClean="0"/>
              <a:t>ตรวจสอบผลลัพธ์ของเงื่อนไข (นิพจน์)</a:t>
            </a:r>
          </a:p>
          <a:p>
            <a:pPr lvl="1"/>
            <a:r>
              <a:rPr lang="th-TH" sz="2800" dirty="0" smtClean="0"/>
              <a:t>ถ้าเป็น </a:t>
            </a:r>
            <a:r>
              <a:rPr lang="th-TH" sz="2800" b="1" dirty="0" smtClean="0">
                <a:solidFill>
                  <a:srgbClr val="00B050"/>
                </a:solidFill>
              </a:rPr>
              <a:t>จริง (</a:t>
            </a:r>
            <a:r>
              <a:rPr lang="en-US" sz="2800" b="1" dirty="0" smtClean="0">
                <a:solidFill>
                  <a:srgbClr val="00B050"/>
                </a:solidFill>
              </a:rPr>
              <a:t>true) </a:t>
            </a:r>
            <a:r>
              <a:rPr lang="th-TH" sz="2800" dirty="0" smtClean="0"/>
              <a:t>ให้ทำคำสั่ง1</a:t>
            </a:r>
          </a:p>
          <a:p>
            <a:pPr lvl="1"/>
            <a:r>
              <a:rPr lang="th-TH" sz="2800" dirty="0" smtClean="0"/>
              <a:t>ถ้าเป็น </a:t>
            </a:r>
            <a:r>
              <a:rPr lang="th-TH" sz="2800" b="1" dirty="0" smtClean="0">
                <a:solidFill>
                  <a:srgbClr val="FF0000"/>
                </a:solidFill>
              </a:rPr>
              <a:t>เท็จ (</a:t>
            </a:r>
            <a:r>
              <a:rPr lang="en-US" sz="2800" b="1" dirty="0" smtClean="0">
                <a:solidFill>
                  <a:srgbClr val="FF0000"/>
                </a:solidFill>
              </a:rPr>
              <a:t>false) </a:t>
            </a:r>
            <a:r>
              <a:rPr lang="th-TH" sz="2800" dirty="0" smtClean="0"/>
              <a:t>ให้ทำคำสั่ง2</a:t>
            </a:r>
          </a:p>
          <a:p>
            <a:endParaRPr lang="th-TH" sz="3200" dirty="0" smtClean="0"/>
          </a:p>
          <a:p>
            <a:endParaRPr lang="th-TH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18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1781690" y="1873618"/>
            <a:ext cx="5638800" cy="488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2400" b="1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เงื่อนไข</a:t>
            </a:r>
            <a:r>
              <a:rPr lang="th-TH" sz="24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dirty="0" smtClean="0">
                <a:latin typeface="Tahoma" pitchFamily="34" charset="0"/>
                <a:cs typeface="Tahoma" pitchFamily="34" charset="0"/>
              </a:rPr>
              <a:t>? </a:t>
            </a:r>
            <a:r>
              <a:rPr lang="th-TH" sz="2400" b="1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คำสั่ง</a:t>
            </a:r>
            <a:r>
              <a:rPr lang="en-US" sz="2400" b="1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1</a:t>
            </a:r>
            <a:r>
              <a:rPr lang="en-US" sz="2400" b="1" dirty="0" smtClean="0">
                <a:latin typeface="Tahoma" pitchFamily="34" charset="0"/>
                <a:cs typeface="Tahoma" pitchFamily="34" charset="0"/>
              </a:rPr>
              <a:t> :</a:t>
            </a:r>
            <a:r>
              <a:rPr lang="th-TH" sz="24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th-TH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คำสั่ง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2</a:t>
            </a:r>
            <a:endParaRPr lang="en-US" sz="2400" b="1" kern="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180" y="4751775"/>
            <a:ext cx="5867400" cy="1447800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a, b, max;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max = 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(a &gt; b) ? </a:t>
            </a:r>
            <a:r>
              <a:rPr lang="en-US" sz="20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20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ถ้า		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a = 2	b = 3 </a:t>
            </a: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เป็น </a:t>
            </a:r>
            <a:r>
              <a:rPr lang="th-TH" sz="2000" b="1" kern="0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เท็จ</a:t>
            </a: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 คำตอบคือ </a:t>
            </a:r>
            <a:r>
              <a:rPr lang="en-US" sz="2000" b="1" kern="0" dirty="0">
                <a:latin typeface="Courier New" pitchFamily="49" charset="0"/>
                <a:cs typeface="Tahoma" pitchFamily="34" charset="0"/>
              </a:rPr>
              <a:t>3</a:t>
            </a:r>
            <a:endParaRPr lang="th-TH" sz="2000" b="1" kern="0" dirty="0" smtClean="0">
              <a:latin typeface="Courier New" pitchFamily="49" charset="0"/>
              <a:cs typeface="Tahoma" pitchFamily="34" charset="0"/>
            </a:endParaRP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ถ้า		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sz="2000" b="1" kern="0" dirty="0">
                <a:latin typeface="Courier New" pitchFamily="49" charset="0"/>
                <a:cs typeface="Tahoma" pitchFamily="34" charset="0"/>
              </a:rPr>
              <a:t>4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	b = 3 </a:t>
            </a: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เป็น </a:t>
            </a:r>
            <a:r>
              <a:rPr lang="th-TH" sz="2000" b="1" kern="0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จริง</a:t>
            </a: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 คำตอบคือ </a:t>
            </a:r>
            <a:r>
              <a:rPr lang="en-US" sz="2000" b="1" kern="0" dirty="0" smtClean="0">
                <a:latin typeface="Courier New" pitchFamily="49" charset="0"/>
                <a:cs typeface="Tahoma" pitchFamily="34" charset="0"/>
              </a:rPr>
              <a:t>4</a:t>
            </a:r>
            <a:endParaRPr lang="es-ES" sz="2000" b="1" kern="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endParaRPr lang="es-ES" sz="2000" b="1" kern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568380" y="4751775"/>
            <a:ext cx="2324100" cy="1447800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(a&gt;b)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max = a;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 = b;</a:t>
            </a:r>
            <a:endParaRPr lang="es-ES" sz="2000" b="1" kern="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urved Left Arrow 9"/>
          <p:cNvSpPr/>
          <p:nvPr/>
        </p:nvSpPr>
        <p:spPr>
          <a:xfrm rot="15939498">
            <a:off x="4820037" y="2840649"/>
            <a:ext cx="673303" cy="346017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คำสั่งเงื่อนไข </a:t>
            </a:r>
            <a:r>
              <a:rPr lang="en-US" dirty="0" smtClean="0"/>
              <a:t>if </a:t>
            </a:r>
            <a:r>
              <a:rPr lang="th-TH" dirty="0" smtClean="0"/>
              <a:t>ซ้อน </a:t>
            </a:r>
            <a:r>
              <a:rPr lang="en-US" dirty="0" smtClean="0"/>
              <a:t>if (nested if)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720874"/>
          </a:xfrm>
        </p:spPr>
        <p:txBody>
          <a:bodyPr>
            <a:noAutofit/>
          </a:bodyPr>
          <a:lstStyle/>
          <a:p>
            <a:pPr algn="thaiDist"/>
            <a:r>
              <a:rPr lang="th-TH" sz="2800" dirty="0" smtClean="0"/>
              <a:t>เป็นการนำ คำสั่ง </a:t>
            </a:r>
            <a:r>
              <a:rPr lang="en-US" sz="2800" dirty="0" smtClean="0"/>
              <a:t>if-else </a:t>
            </a:r>
            <a:r>
              <a:rPr lang="th-TH" sz="2800" dirty="0" smtClean="0"/>
              <a:t>ไปใส่ไว้ภายใน </a:t>
            </a:r>
            <a:r>
              <a:rPr lang="en-US" sz="2800" dirty="0" smtClean="0"/>
              <a:t>if </a:t>
            </a:r>
            <a:r>
              <a:rPr lang="th-TH" sz="2800" dirty="0" smtClean="0"/>
              <a:t>หรือ </a:t>
            </a:r>
            <a:r>
              <a:rPr lang="en-US" sz="2800" dirty="0" smtClean="0"/>
              <a:t>if-else </a:t>
            </a:r>
            <a:r>
              <a:rPr lang="th-TH" sz="2800" dirty="0" smtClean="0"/>
              <a:t>อีกทีนึง ทำให้สามารถตรวจสอบเงื่อนไขได้มากขึ้น</a:t>
            </a:r>
            <a:endParaRPr lang="th-TH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19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179512" y="2636912"/>
            <a:ext cx="2590800" cy="2697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th-TH" sz="1800" b="1" dirty="0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เงื่อนไข1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th-TH" sz="1800" b="1" dirty="0" smtClean="0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  <a:p>
            <a:pPr>
              <a:buNone/>
            </a:pPr>
            <a:r>
              <a:rPr lang="th-TH" sz="1800" b="1" dirty="0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   คำสั่ง1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;</a:t>
            </a:r>
          </a:p>
          <a:p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th-TH" sz="18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th-TH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เงื่อนไข2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th-TH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th-TH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คำสั่ง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 ;</a:t>
            </a:r>
            <a:endParaRPr lang="th-TH" sz="1800" b="1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th-TH" sz="18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th-TH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เงื่อนไข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3)</a:t>
            </a:r>
          </a:p>
          <a:p>
            <a:pPr>
              <a:buNone/>
            </a:pPr>
            <a:r>
              <a:rPr lang="th-TH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th-TH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คำสั่ง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 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th-TH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คำสั่ง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 ;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915816" y="1855812"/>
            <a:ext cx="6048672" cy="4453508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endParaRPr lang="nn-NO" sz="20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6012160" y="4941168"/>
            <a:ext cx="248444" cy="248444"/>
          </a:xfrm>
          <a:prstGeom prst="flowChartConnector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AutoShape 85"/>
          <p:cNvSpPr>
            <a:spLocks noChangeArrowheads="1"/>
          </p:cNvSpPr>
          <p:nvPr/>
        </p:nvSpPr>
        <p:spPr bwMode="auto">
          <a:xfrm>
            <a:off x="3923928" y="2204864"/>
            <a:ext cx="1584176" cy="576064"/>
          </a:xfrm>
          <a:prstGeom prst="diamond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995936" y="2348880"/>
            <a:ext cx="1463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1800" b="1" dirty="0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เงื่อนไข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sz="18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AutoShape 30"/>
          <p:cNvSpPr>
            <a:spLocks noChangeArrowheads="1"/>
          </p:cNvSpPr>
          <p:nvPr/>
        </p:nvSpPr>
        <p:spPr bwMode="auto">
          <a:xfrm>
            <a:off x="3059832" y="2924944"/>
            <a:ext cx="958180" cy="360041"/>
          </a:xfrm>
          <a:prstGeom prst="parallelogram">
            <a:avLst>
              <a:gd name="adj" fmla="val 0"/>
            </a:avLst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</p:spPr>
        <p:txBody>
          <a:bodyPr lIns="0" rIns="0" anchor="t"/>
          <a:lstStyle/>
          <a:p>
            <a:pPr algn="ctr"/>
            <a:r>
              <a:rPr lang="th-TH" sz="1800" b="1" dirty="0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คำสั่ง1</a:t>
            </a:r>
            <a:endParaRPr lang="en-US" sz="18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08104" y="2132856"/>
            <a:ext cx="55175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เท็จ</a:t>
            </a:r>
            <a:endParaRPr lang="en-US" sz="18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19872" y="2132856"/>
            <a:ext cx="54694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จริง</a:t>
            </a:r>
            <a:endParaRPr lang="en-US" sz="18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AutoShape 85"/>
          <p:cNvSpPr>
            <a:spLocks noChangeArrowheads="1"/>
          </p:cNvSpPr>
          <p:nvPr/>
        </p:nvSpPr>
        <p:spPr bwMode="auto">
          <a:xfrm>
            <a:off x="5292080" y="2780928"/>
            <a:ext cx="1584176" cy="576064"/>
          </a:xfrm>
          <a:prstGeom prst="diamond">
            <a:avLst/>
          </a:prstGeom>
          <a:noFill/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82090" y="2888940"/>
            <a:ext cx="14639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เงื่อนไข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AutoShape 85"/>
          <p:cNvSpPr>
            <a:spLocks noChangeArrowheads="1"/>
          </p:cNvSpPr>
          <p:nvPr/>
        </p:nvSpPr>
        <p:spPr bwMode="auto">
          <a:xfrm>
            <a:off x="6444208" y="3356992"/>
            <a:ext cx="1584176" cy="576064"/>
          </a:xfrm>
          <a:prstGeom prst="diamond">
            <a:avLst/>
          </a:prstGeom>
          <a:noFill/>
          <a:ln w="2540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sz="18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16216" y="3464713"/>
            <a:ext cx="14639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เงื่อนไข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sz="1800" b="1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AutoShape 30"/>
          <p:cNvSpPr>
            <a:spLocks noChangeArrowheads="1"/>
          </p:cNvSpPr>
          <p:nvPr/>
        </p:nvSpPr>
        <p:spPr bwMode="auto">
          <a:xfrm>
            <a:off x="4427984" y="3429000"/>
            <a:ext cx="958180" cy="360041"/>
          </a:xfrm>
          <a:prstGeom prst="parallelogram">
            <a:avLst>
              <a:gd name="adj" fmla="val 0"/>
            </a:avLst>
          </a:prstGeom>
          <a:noFill/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0" rIns="0" anchor="t"/>
          <a:lstStyle/>
          <a:p>
            <a:pPr algn="ctr"/>
            <a:r>
              <a:rPr lang="th-TH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คำสั่ง2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" name="AutoShape 30"/>
          <p:cNvSpPr>
            <a:spLocks noChangeArrowheads="1"/>
          </p:cNvSpPr>
          <p:nvPr/>
        </p:nvSpPr>
        <p:spPr bwMode="auto">
          <a:xfrm>
            <a:off x="5652120" y="4005064"/>
            <a:ext cx="958180" cy="360041"/>
          </a:xfrm>
          <a:prstGeom prst="parallelogram">
            <a:avLst>
              <a:gd name="adj" fmla="val 0"/>
            </a:avLst>
          </a:prstGeom>
          <a:noFill/>
          <a:ln w="2540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lIns="0" rIns="0" anchor="t"/>
          <a:lstStyle/>
          <a:p>
            <a:pPr algn="ctr"/>
            <a:r>
              <a:rPr lang="th-TH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คำสั่ง3</a:t>
            </a:r>
            <a:endParaRPr lang="en-US" sz="1800" b="1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AutoShape 30"/>
          <p:cNvSpPr>
            <a:spLocks noChangeArrowheads="1"/>
          </p:cNvSpPr>
          <p:nvPr/>
        </p:nvSpPr>
        <p:spPr bwMode="auto">
          <a:xfrm>
            <a:off x="7862292" y="4005064"/>
            <a:ext cx="958180" cy="360041"/>
          </a:xfrm>
          <a:prstGeom prst="parallelogram">
            <a:avLst>
              <a:gd name="adj" fmla="val 0"/>
            </a:avLst>
          </a:prstGeom>
          <a:noFill/>
          <a:ln w="2540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lIns="0" rIns="0" anchor="t"/>
          <a:lstStyle/>
          <a:p>
            <a:pPr algn="ctr"/>
            <a:r>
              <a:rPr lang="th-TH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คำสั่ง4</a:t>
            </a:r>
            <a:endParaRPr lang="en-US" sz="1800" b="1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Flowchart: Connector 51"/>
          <p:cNvSpPr/>
          <p:nvPr/>
        </p:nvSpPr>
        <p:spPr>
          <a:xfrm>
            <a:off x="7308304" y="4548708"/>
            <a:ext cx="248444" cy="248444"/>
          </a:xfrm>
          <a:prstGeom prst="flowChartConnector">
            <a:avLst/>
          </a:prstGeom>
          <a:noFill/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" name="Shape 26"/>
          <p:cNvCxnSpPr>
            <a:stCxn id="39" idx="1"/>
            <a:endCxn id="14" idx="0"/>
          </p:cNvCxnSpPr>
          <p:nvPr/>
        </p:nvCxnSpPr>
        <p:spPr>
          <a:xfrm rot="10800000" flipV="1">
            <a:off x="3538922" y="2492896"/>
            <a:ext cx="385006" cy="432048"/>
          </a:xfrm>
          <a:prstGeom prst="bentConnector2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39" idx="3"/>
            <a:endCxn id="43" idx="0"/>
          </p:cNvCxnSpPr>
          <p:nvPr/>
        </p:nvCxnSpPr>
        <p:spPr>
          <a:xfrm>
            <a:off x="5508104" y="2492896"/>
            <a:ext cx="576064" cy="288032"/>
          </a:xfrm>
          <a:prstGeom prst="bentConnector2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43" idx="1"/>
            <a:endCxn id="49" idx="0"/>
          </p:cNvCxnSpPr>
          <p:nvPr/>
        </p:nvCxnSpPr>
        <p:spPr>
          <a:xfrm rot="10800000" flipV="1">
            <a:off x="4907074" y="3068960"/>
            <a:ext cx="385006" cy="360040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43" idx="3"/>
            <a:endCxn id="46" idx="0"/>
          </p:cNvCxnSpPr>
          <p:nvPr/>
        </p:nvCxnSpPr>
        <p:spPr>
          <a:xfrm>
            <a:off x="6876256" y="3068960"/>
            <a:ext cx="360040" cy="288032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stCxn id="46" idx="1"/>
            <a:endCxn id="50" idx="0"/>
          </p:cNvCxnSpPr>
          <p:nvPr/>
        </p:nvCxnSpPr>
        <p:spPr>
          <a:xfrm rot="10800000" flipV="1">
            <a:off x="6131210" y="3645024"/>
            <a:ext cx="312998" cy="360040"/>
          </a:xfrm>
          <a:prstGeom prst="bentConnector2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46" idx="3"/>
            <a:endCxn id="51" idx="0"/>
          </p:cNvCxnSpPr>
          <p:nvPr/>
        </p:nvCxnSpPr>
        <p:spPr>
          <a:xfrm>
            <a:off x="8028384" y="3645024"/>
            <a:ext cx="312998" cy="360040"/>
          </a:xfrm>
          <a:prstGeom prst="bentConnector2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stCxn id="50" idx="3"/>
            <a:endCxn id="52" idx="2"/>
          </p:cNvCxnSpPr>
          <p:nvPr/>
        </p:nvCxnSpPr>
        <p:spPr>
          <a:xfrm rot="16200000" flipH="1">
            <a:off x="6565845" y="3930470"/>
            <a:ext cx="307825" cy="1177094"/>
          </a:xfrm>
          <a:prstGeom prst="bentConnector2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52"/>
          <p:cNvCxnSpPr>
            <a:stCxn id="51" idx="3"/>
            <a:endCxn id="52" idx="6"/>
          </p:cNvCxnSpPr>
          <p:nvPr/>
        </p:nvCxnSpPr>
        <p:spPr>
          <a:xfrm rot="5400000">
            <a:off x="7795153" y="4126700"/>
            <a:ext cx="307825" cy="784634"/>
          </a:xfrm>
          <a:prstGeom prst="bentConnector2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Connector 53"/>
          <p:cNvSpPr/>
          <p:nvPr/>
        </p:nvSpPr>
        <p:spPr>
          <a:xfrm>
            <a:off x="4591794" y="5301208"/>
            <a:ext cx="248444" cy="248444"/>
          </a:xfrm>
          <a:prstGeom prst="flowChartConnector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6" name="Shape 55"/>
          <p:cNvCxnSpPr>
            <a:stCxn id="52" idx="4"/>
            <a:endCxn id="12" idx="6"/>
          </p:cNvCxnSpPr>
          <p:nvPr/>
        </p:nvCxnSpPr>
        <p:spPr>
          <a:xfrm rot="5400000">
            <a:off x="6712446" y="4345310"/>
            <a:ext cx="268238" cy="1171922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hape 57"/>
          <p:cNvCxnSpPr>
            <a:stCxn id="49" idx="3"/>
            <a:endCxn id="12" idx="2"/>
          </p:cNvCxnSpPr>
          <p:nvPr/>
        </p:nvCxnSpPr>
        <p:spPr>
          <a:xfrm rot="16200000" flipH="1">
            <a:off x="4821443" y="3874672"/>
            <a:ext cx="1276349" cy="1105086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utoShape 30"/>
          <p:cNvSpPr>
            <a:spLocks noChangeArrowheads="1"/>
          </p:cNvSpPr>
          <p:nvPr/>
        </p:nvSpPr>
        <p:spPr bwMode="auto">
          <a:xfrm>
            <a:off x="3995936" y="5805263"/>
            <a:ext cx="1440160" cy="360041"/>
          </a:xfrm>
          <a:prstGeom prst="parallelogram">
            <a:avLst>
              <a:gd name="adj" fmla="val 0"/>
            </a:avLst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t"/>
          <a:lstStyle/>
          <a:p>
            <a:pPr algn="ctr"/>
            <a:r>
              <a:rPr lang="th-TH" sz="1800" b="1" dirty="0" smtClean="0">
                <a:latin typeface="Courier New" pitchFamily="49" charset="0"/>
                <a:cs typeface="Tahoma" pitchFamily="34" charset="0"/>
              </a:rPr>
              <a:t>คำสั่งอื่นๆ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4" name="Shape 63"/>
          <p:cNvCxnSpPr>
            <a:stCxn id="12" idx="4"/>
            <a:endCxn id="54" idx="6"/>
          </p:cNvCxnSpPr>
          <p:nvPr/>
        </p:nvCxnSpPr>
        <p:spPr>
          <a:xfrm rot="5400000">
            <a:off x="5370401" y="4659449"/>
            <a:ext cx="235818" cy="1296144"/>
          </a:xfrm>
          <a:prstGeom prst="bentConnector2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65"/>
          <p:cNvCxnSpPr>
            <a:stCxn id="14" idx="3"/>
            <a:endCxn id="54" idx="2"/>
          </p:cNvCxnSpPr>
          <p:nvPr/>
        </p:nvCxnSpPr>
        <p:spPr>
          <a:xfrm rot="16200000" flipH="1">
            <a:off x="2995136" y="3828771"/>
            <a:ext cx="2140445" cy="1052872"/>
          </a:xfrm>
          <a:prstGeom prst="bentConnector2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804248" y="2708920"/>
            <a:ext cx="55175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เท็จ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716016" y="2708920"/>
            <a:ext cx="54694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จริง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956376" y="3293985"/>
            <a:ext cx="55175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เท็จ</a:t>
            </a:r>
            <a:endParaRPr lang="en-US" sz="1800" b="1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68144" y="3293985"/>
            <a:ext cx="54694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จริง</a:t>
            </a:r>
            <a:endParaRPr lang="en-US" sz="1800" b="1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7" name="Straight Arrow Connector 76"/>
          <p:cNvCxnSpPr>
            <a:stCxn id="54" idx="4"/>
            <a:endCxn id="59" idx="0"/>
          </p:cNvCxnSpPr>
          <p:nvPr/>
        </p:nvCxnSpPr>
        <p:spPr>
          <a:xfrm rot="5400000">
            <a:off x="4588211" y="5677457"/>
            <a:ext cx="255611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39" idx="0"/>
          </p:cNvCxnSpPr>
          <p:nvPr/>
        </p:nvCxnSpPr>
        <p:spPr>
          <a:xfrm rot="5400000">
            <a:off x="4608004" y="2096852"/>
            <a:ext cx="216024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th-TH" sz="6600" b="1" dirty="0" smtClean="0">
                <a:solidFill>
                  <a:srgbClr val="000066"/>
                </a:solidFill>
              </a:rPr>
              <a:t>คำสั่งควบคุมการทำงาน</a:t>
            </a:r>
            <a:endParaRPr lang="en-US" dirty="0" smtClean="0"/>
          </a:p>
        </p:txBody>
      </p:sp>
      <p:sp>
        <p:nvSpPr>
          <p:cNvPr id="8195" name="Text Box 15"/>
          <p:cNvSpPr txBox="1">
            <a:spLocks noChangeArrowheads="1"/>
          </p:cNvSpPr>
          <p:nvPr/>
        </p:nvSpPr>
        <p:spPr bwMode="auto">
          <a:xfrm>
            <a:off x="409575" y="1447800"/>
            <a:ext cx="812286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</a:t>
            </a:r>
            <a:r>
              <a:rPr lang="th-TH" alt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โดยทั่วไป</a:t>
            </a:r>
            <a:r>
              <a:rPr lang="th-TH" alt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แล้วโปรแกรมเกิดจากการนำคำสั่งมาต่อเรียงกันให้ทำงานต่อเนื่องกันไปเป็น</a:t>
            </a:r>
            <a:r>
              <a:rPr lang="th-TH" alt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โปรแกรม</a:t>
            </a:r>
            <a:r>
              <a:rPr lang="en-US" alt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alt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</a:t>
            </a:r>
            <a:r>
              <a:rPr lang="th-TH" alt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ควบคุมหมายถึงคำสั่งที่ให้โปรแกรมทำงานข้ามขั้นตอนหรือกระโดดไป หรือทำซ้ำที่จะใด</a:t>
            </a:r>
            <a:r>
              <a:rPr lang="th-TH" alt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จุดหนึ่ง</a:t>
            </a:r>
            <a:r>
              <a:rPr lang="th-TH" alt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ตามข้อมูลที่ได้จากการประมวลผล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52506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9" name="Text Box 4"/>
          <p:cNvSpPr txBox="1">
            <a:spLocks noChangeArrowheads="1"/>
          </p:cNvSpPr>
          <p:nvPr/>
        </p:nvSpPr>
        <p:spPr bwMode="auto">
          <a:xfrm>
            <a:off x="160462" y="2376409"/>
            <a:ext cx="4566326" cy="2136969"/>
          </a:xfrm>
          <a:prstGeom prst="rect">
            <a:avLst/>
          </a:prstGeom>
          <a:solidFill>
            <a:srgbClr val="FFFFFF"/>
          </a:solidFill>
          <a:ln w="31750">
            <a:solidFill>
              <a:srgbClr val="8064A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endParaRPr lang="en-US" b="1" dirty="0"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eaLnBrk="1" hangingPunct="1"/>
            <a:r>
              <a:rPr lang="th-TH" sz="3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ถ้าค่ามากกว่า 10 ให้แสดงคำว่า </a:t>
            </a:r>
            <a:r>
              <a:rPr lang="en-US" sz="3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GOOD  </a:t>
            </a:r>
            <a:r>
              <a:rPr lang="th-TH" sz="3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ถ้าน้อยกว่า 10 ให้แสดงคำว่า </a:t>
            </a:r>
            <a:r>
              <a:rPr lang="en-US" sz="3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BAD </a:t>
            </a:r>
          </a:p>
          <a:p>
            <a:pPr eaLnBrk="1" hangingPunct="1"/>
            <a:r>
              <a:rPr lang="th-TH" sz="3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ถ้าเท่ากับ 10 ให้แสดงคำว่า </a:t>
            </a:r>
            <a:r>
              <a:rPr lang="en-US" sz="3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OK</a:t>
            </a:r>
          </a:p>
        </p:txBody>
      </p:sp>
      <p:cxnSp>
        <p:nvCxnSpPr>
          <p:cNvPr id="17" name="ลูกศรเชื่อมต่อแบบตรง 16"/>
          <p:cNvCxnSpPr/>
          <p:nvPr/>
        </p:nvCxnSpPr>
        <p:spPr>
          <a:xfrm>
            <a:off x="5597370" y="1811746"/>
            <a:ext cx="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ลูกศรเชื่อมต่อแบบตรง 17"/>
          <p:cNvCxnSpPr>
            <a:stCxn id="37" idx="3"/>
            <a:endCxn id="20" idx="1"/>
          </p:cNvCxnSpPr>
          <p:nvPr/>
        </p:nvCxnSpPr>
        <p:spPr>
          <a:xfrm>
            <a:off x="6435570" y="2403468"/>
            <a:ext cx="71755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รูปร่าง 47"/>
          <p:cNvCxnSpPr>
            <a:stCxn id="21" idx="3"/>
          </p:cNvCxnSpPr>
          <p:nvPr/>
        </p:nvCxnSpPr>
        <p:spPr>
          <a:xfrm>
            <a:off x="8678221" y="3542830"/>
            <a:ext cx="329099" cy="1136002"/>
          </a:xfrm>
          <a:prstGeom prst="bentConnector2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แผนผังลำดับงาน: จอภาพ 19"/>
          <p:cNvSpPr/>
          <p:nvPr/>
        </p:nvSpPr>
        <p:spPr>
          <a:xfrm>
            <a:off x="7153121" y="2224373"/>
            <a:ext cx="1525100" cy="358189"/>
          </a:xfrm>
          <a:prstGeom prst="flowChartDisplay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GOOD</a:t>
            </a:r>
            <a:endParaRPr lang="th-TH" sz="24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แผนผังลำดับงาน: จอภาพ 20"/>
          <p:cNvSpPr/>
          <p:nvPr/>
        </p:nvSpPr>
        <p:spPr>
          <a:xfrm>
            <a:off x="7153121" y="3363735"/>
            <a:ext cx="1525100" cy="358189"/>
          </a:xfrm>
          <a:prstGeom prst="flowChartDisplay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BAD</a:t>
            </a:r>
            <a:endParaRPr lang="th-TH" sz="24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3804" name="TextBox 12"/>
          <p:cNvSpPr txBox="1">
            <a:spLocks noChangeArrowheads="1"/>
          </p:cNvSpPr>
          <p:nvPr/>
        </p:nvSpPr>
        <p:spPr bwMode="auto">
          <a:xfrm>
            <a:off x="4981420" y="2759428"/>
            <a:ext cx="503664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เท็จ</a:t>
            </a:r>
            <a:endParaRPr lang="th-TH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3805" name="TextBox 13"/>
          <p:cNvSpPr txBox="1">
            <a:spLocks noChangeArrowheads="1"/>
          </p:cNvSpPr>
          <p:nvPr/>
        </p:nvSpPr>
        <p:spPr bwMode="auto">
          <a:xfrm>
            <a:off x="6485779" y="1885713"/>
            <a:ext cx="508473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จริง</a:t>
            </a:r>
            <a:endParaRPr lang="th-TH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24" name="รูปร่าง 47"/>
          <p:cNvCxnSpPr>
            <a:stCxn id="20" idx="3"/>
          </p:cNvCxnSpPr>
          <p:nvPr/>
        </p:nvCxnSpPr>
        <p:spPr>
          <a:xfrm>
            <a:off x="8678221" y="2403468"/>
            <a:ext cx="329099" cy="1139362"/>
          </a:xfrm>
          <a:prstGeom prst="bentConnector2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ลูกศรเชื่อมต่อแบบตรง 24"/>
          <p:cNvCxnSpPr>
            <a:stCxn id="35" idx="2"/>
          </p:cNvCxnSpPr>
          <p:nvPr/>
        </p:nvCxnSpPr>
        <p:spPr>
          <a:xfrm flipH="1">
            <a:off x="5591020" y="4890324"/>
            <a:ext cx="2857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แผนผังลำดับงาน: ข้อมูล 25"/>
          <p:cNvSpPr/>
          <p:nvPr/>
        </p:nvSpPr>
        <p:spPr>
          <a:xfrm>
            <a:off x="4301970" y="1049746"/>
            <a:ext cx="2743200" cy="762000"/>
          </a:xfrm>
          <a:prstGeom prst="flowChartInputOutp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รับค่า </a:t>
            </a:r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a</a:t>
            </a:r>
            <a:endParaRPr lang="th-TH" sz="24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27" name="ลูกศรเชื่อมต่อแบบตรง 26"/>
          <p:cNvCxnSpPr>
            <a:stCxn id="37" idx="2"/>
            <a:endCxn id="36" idx="0"/>
          </p:cNvCxnSpPr>
          <p:nvPr/>
        </p:nvCxnSpPr>
        <p:spPr>
          <a:xfrm flipH="1">
            <a:off x="5593877" y="2654879"/>
            <a:ext cx="3493" cy="6288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ข้าวหลามตัด 34"/>
          <p:cNvSpPr/>
          <p:nvPr/>
        </p:nvSpPr>
        <p:spPr>
          <a:xfrm>
            <a:off x="4755677" y="4387502"/>
            <a:ext cx="1676400" cy="502822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  == 10</a:t>
            </a:r>
            <a:endParaRPr lang="th-TH" sz="18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6" name="ข้าวหลามตัด 35"/>
          <p:cNvSpPr/>
          <p:nvPr/>
        </p:nvSpPr>
        <p:spPr>
          <a:xfrm>
            <a:off x="4755677" y="3283774"/>
            <a:ext cx="1676400" cy="502822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  &lt; 10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7" name="ข้าวหลามตัด 36"/>
          <p:cNvSpPr/>
          <p:nvPr/>
        </p:nvSpPr>
        <p:spPr>
          <a:xfrm>
            <a:off x="4759170" y="2152057"/>
            <a:ext cx="1676400" cy="502822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  &gt; 10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41" name="ลูกศรเชื่อมต่อแบบตรง 40"/>
          <p:cNvCxnSpPr>
            <a:stCxn id="36" idx="2"/>
            <a:endCxn id="35" idx="0"/>
          </p:cNvCxnSpPr>
          <p:nvPr/>
        </p:nvCxnSpPr>
        <p:spPr>
          <a:xfrm>
            <a:off x="5593877" y="3786596"/>
            <a:ext cx="0" cy="6009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รูปร่าง 47"/>
          <p:cNvCxnSpPr/>
          <p:nvPr/>
        </p:nvCxnSpPr>
        <p:spPr>
          <a:xfrm rot="10800000" flipV="1">
            <a:off x="5591020" y="4637618"/>
            <a:ext cx="3051372" cy="595606"/>
          </a:xfrm>
          <a:prstGeom prst="bentConnector3">
            <a:avLst>
              <a:gd name="adj1" fmla="val -1201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แผนผังลำดับงาน: จอภาพ 49"/>
          <p:cNvSpPr/>
          <p:nvPr/>
        </p:nvSpPr>
        <p:spPr>
          <a:xfrm>
            <a:off x="7178520" y="4458524"/>
            <a:ext cx="1476572" cy="358189"/>
          </a:xfrm>
          <a:prstGeom prst="flowChartDisplay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OK</a:t>
            </a:r>
            <a:endParaRPr lang="th-TH" sz="24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66" name="ลูกศรเชื่อมต่อแบบตรง 65"/>
          <p:cNvCxnSpPr>
            <a:stCxn id="35" idx="3"/>
            <a:endCxn id="50" idx="1"/>
          </p:cNvCxnSpPr>
          <p:nvPr/>
        </p:nvCxnSpPr>
        <p:spPr>
          <a:xfrm flipV="1">
            <a:off x="6432077" y="4637619"/>
            <a:ext cx="746443" cy="12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ลูกศรเชื่อมต่อแบบตรง 66"/>
          <p:cNvCxnSpPr>
            <a:stCxn id="36" idx="3"/>
            <a:endCxn id="21" idx="1"/>
          </p:cNvCxnSpPr>
          <p:nvPr/>
        </p:nvCxnSpPr>
        <p:spPr>
          <a:xfrm>
            <a:off x="6432077" y="3535185"/>
            <a:ext cx="721044" cy="764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แผนผังลำดับงาน: สิ้นสุด 74"/>
          <p:cNvSpPr/>
          <p:nvPr/>
        </p:nvSpPr>
        <p:spPr>
          <a:xfrm>
            <a:off x="4968720" y="5576124"/>
            <a:ext cx="1143000" cy="381000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END</a:t>
            </a:r>
            <a:endParaRPr lang="th-TH" sz="2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3" name="แผนผังลำดับงาน: สิ้นสุด 82"/>
          <p:cNvSpPr/>
          <p:nvPr/>
        </p:nvSpPr>
        <p:spPr>
          <a:xfrm>
            <a:off x="5019519" y="394524"/>
            <a:ext cx="1143000" cy="381000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Start</a:t>
            </a:r>
            <a:endParaRPr lang="th-TH" sz="2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84" name="ลูกศรเชื่อมต่อแบบตรง 83"/>
          <p:cNvCxnSpPr/>
          <p:nvPr/>
        </p:nvCxnSpPr>
        <p:spPr>
          <a:xfrm>
            <a:off x="5559270" y="744946"/>
            <a:ext cx="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12"/>
          <p:cNvSpPr txBox="1">
            <a:spLocks noChangeArrowheads="1"/>
          </p:cNvSpPr>
          <p:nvPr/>
        </p:nvSpPr>
        <p:spPr bwMode="auto">
          <a:xfrm>
            <a:off x="5063971" y="3827400"/>
            <a:ext cx="503664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เท็จ</a:t>
            </a:r>
            <a:endParaRPr lang="th-TH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6" name="TextBox 12"/>
          <p:cNvSpPr txBox="1">
            <a:spLocks noChangeArrowheads="1"/>
          </p:cNvSpPr>
          <p:nvPr/>
        </p:nvSpPr>
        <p:spPr bwMode="auto">
          <a:xfrm>
            <a:off x="4997614" y="5002392"/>
            <a:ext cx="503664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เท็จ</a:t>
            </a:r>
            <a:endParaRPr lang="th-TH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7" name="TextBox 13"/>
          <p:cNvSpPr txBox="1">
            <a:spLocks noChangeArrowheads="1"/>
          </p:cNvSpPr>
          <p:nvPr/>
        </p:nvSpPr>
        <p:spPr bwMode="auto">
          <a:xfrm>
            <a:off x="6435570" y="3052927"/>
            <a:ext cx="508473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จริง</a:t>
            </a:r>
            <a:endParaRPr lang="th-TH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8" name="TextBox 13"/>
          <p:cNvSpPr txBox="1">
            <a:spLocks noChangeArrowheads="1"/>
          </p:cNvSpPr>
          <p:nvPr/>
        </p:nvSpPr>
        <p:spPr bwMode="auto">
          <a:xfrm>
            <a:off x="6485779" y="4128820"/>
            <a:ext cx="508473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จริง</a:t>
            </a:r>
            <a:endParaRPr lang="th-TH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6F4CED-1700-49E0-8564-659F158B2895}" type="slidenum">
              <a:rPr lang="en-US" smtClean="0"/>
              <a:pPr>
                <a:defRPr/>
              </a:pPr>
              <a:t>20</a:t>
            </a:fld>
            <a:endParaRPr lang="th-TH"/>
          </a:p>
        </p:txBody>
      </p:sp>
      <p:sp>
        <p:nvSpPr>
          <p:cNvPr id="38" name="AutoShape 5"/>
          <p:cNvSpPr>
            <a:spLocks noChangeArrowheads="1"/>
          </p:cNvSpPr>
          <p:nvPr/>
        </p:nvSpPr>
        <p:spPr bwMode="auto">
          <a:xfrm>
            <a:off x="0" y="8620"/>
            <a:ext cx="1675568" cy="716710"/>
          </a:xfrm>
          <a:prstGeom prst="wedgeRectCallout">
            <a:avLst>
              <a:gd name="adj1" fmla="val 42412"/>
              <a:gd name="adj2" fmla="val 7540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Aft>
                <a:spcPts val="1000"/>
              </a:spcAft>
            </a:pP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6</a:t>
            </a:r>
            <a:endParaRPr lang="th-TH" sz="4000" b="1" dirty="0">
              <a:latin typeface="TH SarabunPSK" panose="020B0500040200020003" pitchFamily="34" charset="-34"/>
              <a:ea typeface="Angsana New" pitchFamily="18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9771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>
          <a:xfrm>
            <a:off x="8349390" y="6444335"/>
            <a:ext cx="721821" cy="365125"/>
          </a:xfrm>
        </p:spPr>
        <p:txBody>
          <a:bodyPr/>
          <a:lstStyle/>
          <a:p>
            <a:pPr>
              <a:defRPr/>
            </a:pPr>
            <a:fld id="{CF6F4CED-1700-49E0-8564-659F158B2895}" type="slidenum">
              <a:rPr lang="en-US" smtClean="0"/>
              <a:pPr>
                <a:defRPr/>
              </a:pPr>
              <a:t>21</a:t>
            </a:fld>
            <a:endParaRPr lang="th-TH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76545" y="1025088"/>
            <a:ext cx="4800600" cy="5238633"/>
          </a:xfrm>
          <a:prstGeom prst="rect">
            <a:avLst/>
          </a:prstGeom>
          <a:ln w="38100"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/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#include &lt;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stdio.h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&gt;</a:t>
            </a:r>
          </a:p>
          <a:p>
            <a:pPr marL="0" marR="0" lvl="1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main() {</a:t>
            </a:r>
          </a:p>
          <a:p>
            <a:pPr marL="0" marR="0" lvl="1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rPr>
              <a:t>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a;</a:t>
            </a:r>
          </a:p>
          <a:p>
            <a:pPr marL="0" marR="0" lvl="1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printf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(“input number = ”);</a:t>
            </a:r>
          </a:p>
          <a:p>
            <a:pPr marL="0" marR="0" lvl="1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scanf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(“%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d”,&amp;a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);</a:t>
            </a:r>
          </a:p>
          <a:p>
            <a:pPr marL="0" marR="0" lvl="1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 if(a&gt;10){</a:t>
            </a:r>
          </a:p>
          <a:p>
            <a:pPr marL="0" marR="0" lvl="1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 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printf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(“GOOD”);</a:t>
            </a:r>
            <a:r>
              <a:rPr kumimoji="0" lang="th-TH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rPr>
              <a:t>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Angsana New" pitchFamily="18" charset="-34"/>
              <a:cs typeface="Courier New" panose="02070309020205020404" pitchFamily="49" charset="0"/>
            </a:endParaRPr>
          </a:p>
          <a:p>
            <a:pPr marL="0" marR="0" lvl="1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rPr>
              <a:t>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}</a:t>
            </a:r>
          </a:p>
          <a:p>
            <a:pPr marL="0" marR="0" lvl="1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 else if(a&lt;10){</a:t>
            </a:r>
          </a:p>
          <a:p>
            <a:pPr marL="0" marR="0" lvl="1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 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printf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(“BAD”);</a:t>
            </a:r>
            <a:r>
              <a:rPr kumimoji="0" lang="th-TH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rPr>
              <a:t>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Angsana New" pitchFamily="18" charset="-34"/>
              <a:cs typeface="Courier New" panose="02070309020205020404" pitchFamily="49" charset="0"/>
            </a:endParaRPr>
          </a:p>
          <a:p>
            <a:pPr marL="0" marR="0" lvl="1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rPr>
              <a:t>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}</a:t>
            </a:r>
          </a:p>
          <a:p>
            <a:pPr marL="0" marR="0" lvl="1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 else if(a==10){</a:t>
            </a:r>
          </a:p>
          <a:p>
            <a:pPr marL="0" marR="0" lvl="1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 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printf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(“OK”);</a:t>
            </a:r>
            <a:r>
              <a:rPr kumimoji="0" lang="th-TH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rPr>
              <a:t>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Angsana New" pitchFamily="18" charset="-34"/>
              <a:cs typeface="Courier New" panose="02070309020205020404" pitchFamily="49" charset="0"/>
            </a:endParaRPr>
          </a:p>
          <a:p>
            <a:pPr marL="0" marR="0" lvl="1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rPr>
              <a:t>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}</a:t>
            </a:r>
          </a:p>
          <a:p>
            <a:pPr marL="0" marR="0" lvl="1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}</a:t>
            </a:r>
            <a:r>
              <a:rPr kumimoji="0" lang="th-TH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rPr>
              <a:t>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Angsana New" pitchFamily="18" charset="-34"/>
              <a:cs typeface="Courier New" panose="02070309020205020404" pitchFamily="49" charset="0"/>
            </a:endParaRPr>
          </a:p>
          <a:p>
            <a:pPr marR="0" lvl="0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Angsana New" pitchFamily="18" charset="-34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461868" y="978386"/>
            <a:ext cx="2987076" cy="1207108"/>
          </a:xfrm>
          <a:prstGeom prst="flowChartProcess">
            <a:avLst/>
          </a:prstGeom>
          <a:ln w="38100">
            <a:solidFill>
              <a:srgbClr val="FF9999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input number = </a:t>
            </a: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15</a:t>
            </a: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GOOD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464367" y="2870770"/>
            <a:ext cx="3057525" cy="1151089"/>
          </a:xfrm>
          <a:prstGeom prst="flowChartProcess">
            <a:avLst/>
          </a:prstGeom>
          <a:ln w="38100">
            <a:solidFill>
              <a:srgbClr val="FF9999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input number = </a:t>
            </a: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3</a:t>
            </a: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BAD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500593" y="4571739"/>
            <a:ext cx="3057525" cy="1151090"/>
          </a:xfrm>
          <a:prstGeom prst="flowChartProcess">
            <a:avLst/>
          </a:prstGeom>
          <a:solidFill>
            <a:srgbClr val="FFFFFF"/>
          </a:solidFill>
          <a:ln w="38100">
            <a:solidFill>
              <a:srgbClr val="FF99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input number = </a:t>
            </a: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10</a:t>
            </a: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OK</a:t>
            </a:r>
            <a:endParaRPr kumimoji="0" lang="th-TH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7214469" y="4171653"/>
            <a:ext cx="1764549" cy="401165"/>
          </a:xfrm>
          <a:prstGeom prst="wedgeRectCallout">
            <a:avLst>
              <a:gd name="adj1" fmla="val -44361"/>
              <a:gd name="adj2" fmla="val 78106"/>
            </a:avLst>
          </a:prstGeom>
          <a:solidFill>
            <a:srgbClr val="FFFFFF"/>
          </a:solidFill>
          <a:ln w="28575">
            <a:solidFill>
              <a:srgbClr val="92D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h-TH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ผลการรันโปรแกรม</a:t>
            </a: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7214469" y="2440600"/>
            <a:ext cx="1764549" cy="401165"/>
          </a:xfrm>
          <a:prstGeom prst="wedgeRectCallout">
            <a:avLst>
              <a:gd name="adj1" fmla="val -44361"/>
              <a:gd name="adj2" fmla="val 78106"/>
            </a:avLst>
          </a:prstGeom>
          <a:solidFill>
            <a:srgbClr val="FFFFFF"/>
          </a:solidFill>
          <a:ln w="28575">
            <a:solidFill>
              <a:srgbClr val="92D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h-TH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ผลการรันโปรแกรม</a:t>
            </a: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7214469" y="623923"/>
            <a:ext cx="1764549" cy="401165"/>
          </a:xfrm>
          <a:prstGeom prst="wedgeRectCallout">
            <a:avLst>
              <a:gd name="adj1" fmla="val -44361"/>
              <a:gd name="adj2" fmla="val 78106"/>
            </a:avLst>
          </a:prstGeom>
          <a:solidFill>
            <a:srgbClr val="FFFFFF"/>
          </a:solidFill>
          <a:ln w="28575">
            <a:solidFill>
              <a:srgbClr val="92D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h-TH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ผลการรันโปรแกรม</a:t>
            </a: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191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th-TH" sz="3600" dirty="0"/>
              <a:t>ข้อแตกต่างระหว่างการใช้ </a:t>
            </a:r>
            <a:r>
              <a:rPr lang="en-US" sz="3600" dirty="0"/>
              <a:t>if </a:t>
            </a:r>
            <a:r>
              <a:rPr lang="th-TH" sz="3600" dirty="0"/>
              <a:t>อย่างเดียวกับการใช้ </a:t>
            </a:r>
            <a:r>
              <a:rPr lang="en-US" sz="3600" dirty="0"/>
              <a:t>else if </a:t>
            </a:r>
            <a:endParaRPr lang="th-TH" sz="3600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6F4CED-1700-49E0-8564-659F158B2895}" type="slidenum">
              <a:rPr lang="en-US" smtClean="0"/>
              <a:pPr>
                <a:defRPr/>
              </a:pPr>
              <a:t>22</a:t>
            </a:fld>
            <a:endParaRPr lang="th-TH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084729" y="2177715"/>
            <a:ext cx="2752725" cy="3186500"/>
          </a:xfrm>
          <a:prstGeom prst="rect">
            <a:avLst/>
          </a:prstGeom>
          <a:solidFill>
            <a:srgbClr val="FFFFFF"/>
          </a:solidFill>
          <a:ln w="31750">
            <a:solidFill>
              <a:srgbClr val="4BACC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 if(a&gt;10){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printf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(“GOOD”);</a:t>
            </a:r>
            <a:r>
              <a:rPr kumimoji="0" lang="th-TH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rPr>
              <a:t> 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Angsana New" pitchFamily="18" charset="-34"/>
              <a:cs typeface="Courier New" panose="02070309020205020404" pitchFamily="49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}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 else if(a&lt;10){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printf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(“BAD”);</a:t>
            </a:r>
            <a:r>
              <a:rPr kumimoji="0" lang="th-TH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rPr>
              <a:t> 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Angsana New" pitchFamily="18" charset="-34"/>
              <a:cs typeface="Courier New" panose="02070309020205020404" pitchFamily="49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}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 else if(a==10){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printf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(“OK”);</a:t>
            </a:r>
            <a:r>
              <a:rPr kumimoji="0" lang="th-TH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rPr>
              <a:t> 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Angsana New" pitchFamily="18" charset="-34"/>
              <a:cs typeface="Courier New" panose="02070309020205020404" pitchFamily="49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894730" y="2177715"/>
            <a:ext cx="2657476" cy="31865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 if(a&gt;10){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     printf(“GOOD”);</a:t>
            </a:r>
            <a:r>
              <a:rPr kumimoji="0" lang="th-TH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rPr>
              <a:t> </a:t>
            </a: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Angsana New" pitchFamily="18" charset="-34"/>
              <a:cs typeface="Courier New" panose="02070309020205020404" pitchFamily="49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}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 if(a&lt;10){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     printf(“BAD”);</a:t>
            </a:r>
            <a:r>
              <a:rPr kumimoji="0" lang="th-TH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rPr>
              <a:t> </a:t>
            </a: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Angsana New" pitchFamily="18" charset="-34"/>
              <a:cs typeface="Courier New" panose="02070309020205020404" pitchFamily="49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}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 if(a==10){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     printf(“OK”);</a:t>
            </a:r>
            <a:r>
              <a:rPr kumimoji="0" lang="th-TH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rPr>
              <a:t> </a:t>
            </a: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Angsana New" pitchFamily="18" charset="-34"/>
              <a:cs typeface="Courier New" panose="02070309020205020404" pitchFamily="49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Angsana New" pitchFamily="18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3837454" y="2787315"/>
            <a:ext cx="1107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VS</a:t>
            </a:r>
            <a:endParaRPr lang="th-TH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3743752" y="1339515"/>
            <a:ext cx="1295400" cy="492125"/>
          </a:xfrm>
          <a:prstGeom prst="wedgeRectCallout">
            <a:avLst>
              <a:gd name="adj1" fmla="val -41519"/>
              <a:gd name="adj2" fmla="val 74653"/>
            </a:avLst>
          </a:prstGeom>
          <a:solidFill>
            <a:srgbClr val="FFFFFF"/>
          </a:solidFill>
          <a:ln w="28575">
            <a:solidFill>
              <a:srgbClr val="850C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h-TH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ป้อนค่า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=</a:t>
            </a:r>
            <a:r>
              <a:rPr kumimoji="0" lang="th-TH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15</a:t>
            </a:r>
            <a:endParaRPr kumimoji="0" lang="th-T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7" name="ลูกศรโค้งขวา 16"/>
          <p:cNvSpPr/>
          <p:nvPr/>
        </p:nvSpPr>
        <p:spPr>
          <a:xfrm>
            <a:off x="1084730" y="2317982"/>
            <a:ext cx="457200" cy="457200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18" name="ลูกศรโค้งขวา 17"/>
          <p:cNvSpPr/>
          <p:nvPr/>
        </p:nvSpPr>
        <p:spPr>
          <a:xfrm>
            <a:off x="920403" y="3098209"/>
            <a:ext cx="685800" cy="2119032"/>
          </a:xfrm>
          <a:prstGeom prst="curvedRightArrow">
            <a:avLst>
              <a:gd name="adj1" fmla="val 25000"/>
              <a:gd name="adj2" fmla="val 50000"/>
              <a:gd name="adj3" fmla="val 2107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19" name="ลูกศรโค้งขวา 18"/>
          <p:cNvSpPr/>
          <p:nvPr/>
        </p:nvSpPr>
        <p:spPr>
          <a:xfrm flipH="1">
            <a:off x="7361706" y="2253915"/>
            <a:ext cx="381000" cy="533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0" name="ลูกศรโค้งขวา 19"/>
          <p:cNvSpPr/>
          <p:nvPr/>
        </p:nvSpPr>
        <p:spPr>
          <a:xfrm flipH="1">
            <a:off x="7323606" y="3210880"/>
            <a:ext cx="381000" cy="533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1" name="ลูกศรโค้งขวา 20"/>
          <p:cNvSpPr/>
          <p:nvPr/>
        </p:nvSpPr>
        <p:spPr>
          <a:xfrm flipH="1">
            <a:off x="7361706" y="4118014"/>
            <a:ext cx="381000" cy="533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1541930" y="1098903"/>
            <a:ext cx="6467477" cy="1031091"/>
          </a:xfrm>
          <a:prstGeom prst="flowChartProcess">
            <a:avLst/>
          </a:prstGeom>
          <a:solidFill>
            <a:srgbClr val="EAF1DD"/>
          </a:solidFill>
          <a:ln w="38100">
            <a:solidFill>
              <a:srgbClr val="92D05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Aft>
                <a:spcPts val="1000"/>
              </a:spcAft>
            </a:pP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กรณีเงื่อนไขสุดท้ายคือเงื่อนไขที่ครอบคลุมถึงกรณีที่เหลือทั้งหมดสามารถเขียนลดรูปโดยใช้ 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else 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แทนได้</a:t>
            </a:r>
            <a:endParaRPr lang="th-TH" sz="2400" b="1" dirty="0"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554425" y="809414"/>
            <a:ext cx="786935" cy="375310"/>
          </a:xfrm>
          <a:prstGeom prst="wedgeRectCallout">
            <a:avLst>
              <a:gd name="adj1" fmla="val -44361"/>
              <a:gd name="adj2" fmla="val 78106"/>
            </a:avLst>
          </a:prstGeom>
          <a:solidFill>
            <a:srgbClr val="FFFFFF"/>
          </a:solidFill>
          <a:ln w="9525">
            <a:solidFill>
              <a:srgbClr val="E36C0A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Tip</a:t>
            </a:r>
            <a:endParaRPr lang="th-TH" sz="2400" dirty="0">
              <a:ea typeface="Angsana New" pitchFamily="18" charset="-34"/>
              <a:cs typeface="TH SarabunPSK" pitchFamily="34" charset="-34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3287634" y="3519102"/>
            <a:ext cx="2295254" cy="329628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" marR="0" lvl="1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 if(a&gt;10){</a:t>
            </a:r>
          </a:p>
          <a:p>
            <a:pPr marL="57150" marR="0" lvl="1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   </a:t>
            </a:r>
            <a:r>
              <a:rPr kumimoji="0" lang="th-TH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rPr>
              <a:t>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printf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(“GOOD”);</a:t>
            </a:r>
            <a:r>
              <a:rPr kumimoji="0" lang="th-TH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rPr>
              <a:t> 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Angsana New" pitchFamily="18" charset="-34"/>
              <a:cs typeface="Courier New" panose="02070309020205020404" pitchFamily="49" charset="0"/>
            </a:endParaRPr>
          </a:p>
          <a:p>
            <a:pPr marL="57150" marR="0" lvl="1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rPr>
              <a:t>   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}</a:t>
            </a:r>
          </a:p>
          <a:p>
            <a:pPr marL="57150" marR="0" lvl="1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 else if(a&lt;10){</a:t>
            </a:r>
          </a:p>
          <a:p>
            <a:pPr marL="57150" marR="0" lvl="1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    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printf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(“BAD”);</a:t>
            </a:r>
            <a:r>
              <a:rPr kumimoji="0" lang="th-TH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rPr>
              <a:t> 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Angsana New" pitchFamily="18" charset="-34"/>
              <a:cs typeface="Courier New" panose="02070309020205020404" pitchFamily="49" charset="0"/>
            </a:endParaRPr>
          </a:p>
          <a:p>
            <a:pPr marL="57150" marR="0" lvl="1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rPr>
              <a:t>   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}</a:t>
            </a:r>
          </a:p>
          <a:p>
            <a:pPr marL="57150" marR="0" lvl="1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 else{</a:t>
            </a:r>
          </a:p>
          <a:p>
            <a:pPr marL="57150" marR="0" lvl="1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    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printf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(“OK”);</a:t>
            </a:r>
            <a:r>
              <a:rPr kumimoji="0" lang="th-TH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rPr>
              <a:t> 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Angsana New" pitchFamily="18" charset="-34"/>
              <a:cs typeface="Courier New" panose="02070309020205020404" pitchFamily="49" charset="0"/>
            </a:endParaRPr>
          </a:p>
          <a:p>
            <a:pPr marL="57150" marR="0" lvl="1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rPr>
              <a:t>   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}</a:t>
            </a:r>
          </a:p>
          <a:p>
            <a:pPr marL="57150" marR="0" lvl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9052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7" grpId="1" animBg="1"/>
      <p:bldP spid="8" grpId="0" animBg="1"/>
      <p:bldP spid="8" grpId="1" animBg="1"/>
      <p:bldP spid="9" grpId="0"/>
      <p:bldP spid="9" grpId="1"/>
      <p:bldP spid="11" grpId="0" animBg="1"/>
      <p:bldP spid="11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 bwMode="auto">
          <a:xfrm>
            <a:off x="8577445" y="6129300"/>
            <a:ext cx="721821" cy="365125"/>
          </a:xfr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fld id="{94DD22E1-1B61-4DDB-B08D-F422CF838BEB}" type="slidenum">
              <a:rPr lang="en-US" sz="1400" smtClean="0"/>
              <a:pPr eaLnBrk="1" hangingPunct="1"/>
              <a:t>23</a:t>
            </a:fld>
            <a:endParaRPr lang="th-TH" sz="1400" smtClean="0"/>
          </a:p>
        </p:txBody>
      </p:sp>
      <p:sp>
        <p:nvSpPr>
          <p:cNvPr id="33809" name="Text Box 4"/>
          <p:cNvSpPr txBox="1">
            <a:spLocks noChangeArrowheads="1"/>
          </p:cNvSpPr>
          <p:nvPr/>
        </p:nvSpPr>
        <p:spPr bwMode="auto">
          <a:xfrm>
            <a:off x="389057" y="752341"/>
            <a:ext cx="3664523" cy="5458662"/>
          </a:xfrm>
          <a:prstGeom prst="rect">
            <a:avLst/>
          </a:prstGeom>
          <a:solidFill>
            <a:srgbClr val="FFFFFF"/>
          </a:solidFill>
          <a:ln w="31750">
            <a:solidFill>
              <a:srgbClr val="8064A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endParaRPr lang="th-TH" b="1" dirty="0" smtClean="0"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eaLnBrk="1" hangingPunct="1"/>
            <a:r>
              <a:rPr lang="th-TH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จงเขียนโปรแกรมตัดเกรดโดยรับค่าคะแนนจากคีย์บอร์ด ถ้าได้คะแนนตั้งแต่ 80 ขึ้นไปได้เกรด </a:t>
            </a:r>
            <a:r>
              <a:rPr lang="en-US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G  </a:t>
            </a:r>
            <a:r>
              <a:rPr lang="th-TH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ถ้าได้คะแนนตั้งแต่ 50 แต่ไม่ถึง 80 ได้เกรด </a:t>
            </a:r>
            <a:r>
              <a:rPr lang="en-US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P </a:t>
            </a:r>
            <a:r>
              <a:rPr lang="th-TH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ถ้าได้คะแนนไม่ถึง 50 ได้เกรด </a:t>
            </a:r>
            <a:r>
              <a:rPr lang="en-US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F</a:t>
            </a:r>
            <a:endParaRPr lang="en-US" sz="3200" b="1" dirty="0" smtClean="0"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</p:txBody>
      </p:sp>
      <p:cxnSp>
        <p:nvCxnSpPr>
          <p:cNvPr id="17" name="ลูกศรเชื่อมต่อแบบตรง 16"/>
          <p:cNvCxnSpPr/>
          <p:nvPr/>
        </p:nvCxnSpPr>
        <p:spPr>
          <a:xfrm>
            <a:off x="5633586" y="2086861"/>
            <a:ext cx="0" cy="3048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ลูกศรเชื่อมต่อแบบตรง 17"/>
          <p:cNvCxnSpPr>
            <a:stCxn id="37" idx="3"/>
            <a:endCxn id="20" idx="1"/>
          </p:cNvCxnSpPr>
          <p:nvPr/>
        </p:nvCxnSpPr>
        <p:spPr>
          <a:xfrm>
            <a:off x="6865485" y="2678583"/>
            <a:ext cx="323852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รูปร่าง 47"/>
          <p:cNvCxnSpPr>
            <a:stCxn id="21" idx="3"/>
          </p:cNvCxnSpPr>
          <p:nvPr/>
        </p:nvCxnSpPr>
        <p:spPr>
          <a:xfrm>
            <a:off x="8714437" y="3817945"/>
            <a:ext cx="329099" cy="1136002"/>
          </a:xfrm>
          <a:prstGeom prst="bentConnector2">
            <a:avLst/>
          </a:prstGeom>
          <a:ln w="381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แผนผังลำดับงาน: จอภาพ 19"/>
          <p:cNvSpPr/>
          <p:nvPr/>
        </p:nvSpPr>
        <p:spPr>
          <a:xfrm>
            <a:off x="7189337" y="2499488"/>
            <a:ext cx="1525100" cy="358189"/>
          </a:xfrm>
          <a:prstGeom prst="flowChartDispla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G</a:t>
            </a:r>
            <a:endParaRPr lang="th-TH" b="1" dirty="0">
              <a:solidFill>
                <a:schemeClr val="tx1"/>
              </a:solidFill>
            </a:endParaRPr>
          </a:p>
        </p:txBody>
      </p:sp>
      <p:sp>
        <p:nvSpPr>
          <p:cNvPr id="21" name="แผนผังลำดับงาน: จอภาพ 20"/>
          <p:cNvSpPr/>
          <p:nvPr/>
        </p:nvSpPr>
        <p:spPr>
          <a:xfrm>
            <a:off x="7189337" y="3638850"/>
            <a:ext cx="1525100" cy="358189"/>
          </a:xfrm>
          <a:prstGeom prst="flowChartDispla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P</a:t>
            </a:r>
            <a:endParaRPr lang="th-TH" b="1" dirty="0">
              <a:solidFill>
                <a:schemeClr val="tx1"/>
              </a:solidFill>
            </a:endParaRPr>
          </a:p>
        </p:txBody>
      </p:sp>
      <p:sp>
        <p:nvSpPr>
          <p:cNvPr id="33804" name="TextBox 12"/>
          <p:cNvSpPr txBox="1">
            <a:spLocks noChangeArrowheads="1"/>
          </p:cNvSpPr>
          <p:nvPr/>
        </p:nvSpPr>
        <p:spPr bwMode="auto">
          <a:xfrm>
            <a:off x="5017636" y="3034543"/>
            <a:ext cx="492443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2400" b="1" dirty="0" smtClean="0"/>
              <a:t>เท็จ</a:t>
            </a:r>
            <a:endParaRPr lang="th-TH" sz="2400" b="1" dirty="0"/>
          </a:p>
        </p:txBody>
      </p:sp>
      <p:sp>
        <p:nvSpPr>
          <p:cNvPr id="33805" name="TextBox 13"/>
          <p:cNvSpPr txBox="1">
            <a:spLocks noChangeArrowheads="1"/>
          </p:cNvSpPr>
          <p:nvPr/>
        </p:nvSpPr>
        <p:spPr bwMode="auto">
          <a:xfrm>
            <a:off x="6661812" y="2117439"/>
            <a:ext cx="508473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2400" b="1" dirty="0" smtClean="0"/>
              <a:t>จริง</a:t>
            </a:r>
            <a:endParaRPr lang="th-TH" sz="2400" b="1" dirty="0"/>
          </a:p>
        </p:txBody>
      </p:sp>
      <p:cxnSp>
        <p:nvCxnSpPr>
          <p:cNvPr id="24" name="รูปร่าง 47"/>
          <p:cNvCxnSpPr>
            <a:stCxn id="20" idx="3"/>
          </p:cNvCxnSpPr>
          <p:nvPr/>
        </p:nvCxnSpPr>
        <p:spPr>
          <a:xfrm>
            <a:off x="8714437" y="2678583"/>
            <a:ext cx="329099" cy="1139362"/>
          </a:xfrm>
          <a:prstGeom prst="bentConnector2">
            <a:avLst/>
          </a:prstGeom>
          <a:ln w="381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ลูกศรเชื่อมต่อแบบตรง 24"/>
          <p:cNvCxnSpPr>
            <a:stCxn id="35" idx="2"/>
            <a:endCxn id="75" idx="0"/>
          </p:cNvCxnSpPr>
          <p:nvPr/>
        </p:nvCxnSpPr>
        <p:spPr>
          <a:xfrm flipH="1">
            <a:off x="5639415" y="5165439"/>
            <a:ext cx="13474" cy="6858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แผนผังลำดับงาน: ข้อมูล 25"/>
          <p:cNvSpPr/>
          <p:nvPr/>
        </p:nvSpPr>
        <p:spPr>
          <a:xfrm>
            <a:off x="4338186" y="1324861"/>
            <a:ext cx="2743200" cy="762000"/>
          </a:xfrm>
          <a:prstGeom prst="flowChartInputOutpu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รับค่า </a:t>
            </a:r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score</a:t>
            </a:r>
            <a:endParaRPr lang="th-TH" sz="24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27" name="ลูกศรเชื่อมต่อแบบตรง 26"/>
          <p:cNvCxnSpPr>
            <a:stCxn id="37" idx="2"/>
            <a:endCxn id="36" idx="0"/>
          </p:cNvCxnSpPr>
          <p:nvPr/>
        </p:nvCxnSpPr>
        <p:spPr>
          <a:xfrm flipH="1">
            <a:off x="5652889" y="2929994"/>
            <a:ext cx="3493" cy="62889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ข้าวหลามตัด 34"/>
          <p:cNvSpPr/>
          <p:nvPr/>
        </p:nvSpPr>
        <p:spPr>
          <a:xfrm>
            <a:off x="4443785" y="4662617"/>
            <a:ext cx="2418207" cy="502822"/>
          </a:xfrm>
          <a:prstGeom prst="diamond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Score&lt;50</a:t>
            </a:r>
            <a:endParaRPr lang="th-TH" sz="1400" b="1" dirty="0">
              <a:solidFill>
                <a:schemeClr val="tx1"/>
              </a:solidFill>
            </a:endParaRPr>
          </a:p>
        </p:txBody>
      </p:sp>
      <p:sp>
        <p:nvSpPr>
          <p:cNvPr id="36" name="ข้าวหลามตัด 35"/>
          <p:cNvSpPr/>
          <p:nvPr/>
        </p:nvSpPr>
        <p:spPr>
          <a:xfrm>
            <a:off x="4443785" y="3558889"/>
            <a:ext cx="2418207" cy="502822"/>
          </a:xfrm>
          <a:prstGeom prst="diamond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score  &gt;= 50</a:t>
            </a:r>
            <a:endParaRPr lang="th-TH" sz="1400" b="1" dirty="0">
              <a:solidFill>
                <a:schemeClr val="tx1"/>
              </a:solidFill>
            </a:endParaRPr>
          </a:p>
        </p:txBody>
      </p:sp>
      <p:sp>
        <p:nvSpPr>
          <p:cNvPr id="37" name="ข้าวหลามตัด 36"/>
          <p:cNvSpPr/>
          <p:nvPr/>
        </p:nvSpPr>
        <p:spPr>
          <a:xfrm>
            <a:off x="4447278" y="2427172"/>
            <a:ext cx="2418207" cy="502822"/>
          </a:xfrm>
          <a:prstGeom prst="diamond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score  &gt;= 80</a:t>
            </a:r>
            <a:endParaRPr lang="th-TH" sz="1400" b="1" dirty="0">
              <a:solidFill>
                <a:schemeClr val="tx1"/>
              </a:solidFill>
            </a:endParaRPr>
          </a:p>
        </p:txBody>
      </p:sp>
      <p:cxnSp>
        <p:nvCxnSpPr>
          <p:cNvPr id="41" name="ลูกศรเชื่อมต่อแบบตรง 40"/>
          <p:cNvCxnSpPr>
            <a:stCxn id="36" idx="2"/>
            <a:endCxn id="35" idx="0"/>
          </p:cNvCxnSpPr>
          <p:nvPr/>
        </p:nvCxnSpPr>
        <p:spPr>
          <a:xfrm>
            <a:off x="5652889" y="4061711"/>
            <a:ext cx="0" cy="60090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รูปร่าง 47"/>
          <p:cNvCxnSpPr/>
          <p:nvPr/>
        </p:nvCxnSpPr>
        <p:spPr>
          <a:xfrm rot="10800000" flipV="1">
            <a:off x="5627236" y="4912733"/>
            <a:ext cx="3051372" cy="595606"/>
          </a:xfrm>
          <a:prstGeom prst="bentConnector3">
            <a:avLst>
              <a:gd name="adj1" fmla="val -12015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แผนผังลำดับงาน: จอภาพ 49"/>
          <p:cNvSpPr/>
          <p:nvPr/>
        </p:nvSpPr>
        <p:spPr>
          <a:xfrm>
            <a:off x="7214736" y="4733639"/>
            <a:ext cx="1476572" cy="358189"/>
          </a:xfrm>
          <a:prstGeom prst="flowChartDispla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F</a:t>
            </a:r>
            <a:endParaRPr lang="th-TH" b="1" dirty="0">
              <a:solidFill>
                <a:schemeClr val="tx1"/>
              </a:solidFill>
            </a:endParaRPr>
          </a:p>
        </p:txBody>
      </p:sp>
      <p:cxnSp>
        <p:nvCxnSpPr>
          <p:cNvPr id="66" name="ลูกศรเชื่อมต่อแบบตรง 65"/>
          <p:cNvCxnSpPr>
            <a:stCxn id="35" idx="3"/>
            <a:endCxn id="50" idx="1"/>
          </p:cNvCxnSpPr>
          <p:nvPr/>
        </p:nvCxnSpPr>
        <p:spPr>
          <a:xfrm flipV="1">
            <a:off x="6861992" y="4912734"/>
            <a:ext cx="352744" cy="1294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ลูกศรเชื่อมต่อแบบตรง 66"/>
          <p:cNvCxnSpPr>
            <a:stCxn id="36" idx="3"/>
            <a:endCxn id="21" idx="1"/>
          </p:cNvCxnSpPr>
          <p:nvPr/>
        </p:nvCxnSpPr>
        <p:spPr>
          <a:xfrm>
            <a:off x="6861992" y="3810300"/>
            <a:ext cx="327345" cy="764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แผนผังลำดับงาน: สิ้นสุด 74"/>
          <p:cNvSpPr/>
          <p:nvPr/>
        </p:nvSpPr>
        <p:spPr>
          <a:xfrm>
            <a:off x="5067915" y="5851239"/>
            <a:ext cx="1143000" cy="381000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83" name="แผนผังลำดับงาน: สิ้นสุด 82"/>
          <p:cNvSpPr/>
          <p:nvPr/>
        </p:nvSpPr>
        <p:spPr>
          <a:xfrm>
            <a:off x="5055735" y="669639"/>
            <a:ext cx="1143000" cy="381000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th-TH" dirty="0">
              <a:solidFill>
                <a:schemeClr val="tx1"/>
              </a:solidFill>
            </a:endParaRPr>
          </a:p>
        </p:txBody>
      </p:sp>
      <p:cxnSp>
        <p:nvCxnSpPr>
          <p:cNvPr id="84" name="ลูกศรเชื่อมต่อแบบตรง 83"/>
          <p:cNvCxnSpPr/>
          <p:nvPr/>
        </p:nvCxnSpPr>
        <p:spPr>
          <a:xfrm>
            <a:off x="5595486" y="1020061"/>
            <a:ext cx="0" cy="3048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12"/>
          <p:cNvSpPr txBox="1">
            <a:spLocks noChangeArrowheads="1"/>
          </p:cNvSpPr>
          <p:nvPr/>
        </p:nvSpPr>
        <p:spPr bwMode="auto">
          <a:xfrm>
            <a:off x="5100187" y="4102515"/>
            <a:ext cx="492443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2400" b="1" dirty="0" smtClean="0"/>
              <a:t>เท็จ</a:t>
            </a:r>
            <a:endParaRPr lang="th-TH" sz="2400" b="1" dirty="0"/>
          </a:p>
        </p:txBody>
      </p:sp>
      <p:sp>
        <p:nvSpPr>
          <p:cNvPr id="86" name="TextBox 12"/>
          <p:cNvSpPr txBox="1">
            <a:spLocks noChangeArrowheads="1"/>
          </p:cNvSpPr>
          <p:nvPr/>
        </p:nvSpPr>
        <p:spPr bwMode="auto">
          <a:xfrm>
            <a:off x="5033830" y="5277507"/>
            <a:ext cx="492443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2400" b="1" dirty="0" smtClean="0"/>
              <a:t>เท็จ</a:t>
            </a:r>
            <a:endParaRPr lang="th-TH" sz="2400" b="1" dirty="0"/>
          </a:p>
        </p:txBody>
      </p:sp>
      <p:sp>
        <p:nvSpPr>
          <p:cNvPr id="87" name="TextBox 13"/>
          <p:cNvSpPr txBox="1">
            <a:spLocks noChangeArrowheads="1"/>
          </p:cNvSpPr>
          <p:nvPr/>
        </p:nvSpPr>
        <p:spPr bwMode="auto">
          <a:xfrm>
            <a:off x="6471786" y="3184239"/>
            <a:ext cx="508473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2400" b="1" dirty="0" smtClean="0"/>
              <a:t>จริง</a:t>
            </a:r>
            <a:endParaRPr lang="th-TH" sz="2400" b="1" dirty="0"/>
          </a:p>
        </p:txBody>
      </p:sp>
      <p:sp>
        <p:nvSpPr>
          <p:cNvPr id="88" name="TextBox 13"/>
          <p:cNvSpPr txBox="1">
            <a:spLocks noChangeArrowheads="1"/>
          </p:cNvSpPr>
          <p:nvPr/>
        </p:nvSpPr>
        <p:spPr bwMode="auto">
          <a:xfrm>
            <a:off x="6661812" y="4327239"/>
            <a:ext cx="508473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2400" b="1" dirty="0" smtClean="0"/>
              <a:t>จริง</a:t>
            </a:r>
            <a:endParaRPr lang="th-TH" sz="2400" b="1" dirty="0"/>
          </a:p>
        </p:txBody>
      </p:sp>
      <p:sp>
        <p:nvSpPr>
          <p:cNvPr id="33" name="AutoShape 5"/>
          <p:cNvSpPr>
            <a:spLocks noChangeArrowheads="1"/>
          </p:cNvSpPr>
          <p:nvPr/>
        </p:nvSpPr>
        <p:spPr bwMode="auto">
          <a:xfrm>
            <a:off x="0" y="8620"/>
            <a:ext cx="1675568" cy="716710"/>
          </a:xfrm>
          <a:prstGeom prst="wedgeRectCallout">
            <a:avLst>
              <a:gd name="adj1" fmla="val 42412"/>
              <a:gd name="adj2" fmla="val 7540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Aft>
                <a:spcPts val="1000"/>
              </a:spcAft>
            </a:pP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7</a:t>
            </a:r>
            <a:endParaRPr lang="th-TH" sz="4000" b="1" dirty="0">
              <a:latin typeface="TH SarabunPSK" panose="020B0500040200020003" pitchFamily="34" charset="-34"/>
              <a:ea typeface="Angsana New" pitchFamily="18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7610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fld id="{94DD22E1-1B61-4DDB-B08D-F422CF838BEB}" type="slidenum">
              <a:rPr lang="en-US" sz="1400" smtClean="0">
                <a:solidFill>
                  <a:schemeClr val="tx2"/>
                </a:solidFill>
              </a:rPr>
              <a:pPr eaLnBrk="1" hangingPunct="1"/>
              <a:t>24</a:t>
            </a:fld>
            <a:endParaRPr lang="th-TH" sz="1400" smtClean="0">
              <a:solidFill>
                <a:schemeClr val="tx2"/>
              </a:solidFill>
            </a:endParaRPr>
          </a:p>
        </p:txBody>
      </p:sp>
      <p:sp>
        <p:nvSpPr>
          <p:cNvPr id="33809" name="Text Box 4"/>
          <p:cNvSpPr txBox="1">
            <a:spLocks noChangeArrowheads="1"/>
          </p:cNvSpPr>
          <p:nvPr/>
        </p:nvSpPr>
        <p:spPr bwMode="auto">
          <a:xfrm>
            <a:off x="276145" y="666238"/>
            <a:ext cx="3664523" cy="5458662"/>
          </a:xfrm>
          <a:prstGeom prst="rect">
            <a:avLst/>
          </a:prstGeom>
          <a:solidFill>
            <a:srgbClr val="FFFFFF"/>
          </a:solidFill>
          <a:ln w="31750">
            <a:solidFill>
              <a:srgbClr val="8064A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endParaRPr lang="th-TH" b="1" dirty="0" smtClean="0"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eaLnBrk="1" hangingPunct="1"/>
            <a:r>
              <a:rPr lang="th-TH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จงเขียนโปรแกรมตัดเกรดโดยรับค่าคะแนนจากคีย์บอร์ด ถ้าได้คะแนนตั้งแต่ 80 ขึ้นไปได้เกรด </a:t>
            </a:r>
            <a:r>
              <a:rPr lang="en-US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G  </a:t>
            </a:r>
            <a:r>
              <a:rPr lang="th-TH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ถ้าได้คะแนนตั้งแต่ 50 แต่ไม่ถึง 80 ได้เกรด </a:t>
            </a:r>
            <a:r>
              <a:rPr lang="en-US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P </a:t>
            </a:r>
            <a:r>
              <a:rPr lang="th-TH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ถ้าได้คะแนนไม่ถึง 50 ได้เกรด </a:t>
            </a:r>
            <a:r>
              <a:rPr lang="en-US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F</a:t>
            </a:r>
            <a:endParaRPr lang="en-US" sz="3200" b="1" dirty="0" smtClean="0"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</p:txBody>
      </p:sp>
      <p:cxnSp>
        <p:nvCxnSpPr>
          <p:cNvPr id="17" name="ลูกศรเชื่อมต่อแบบตรง 16"/>
          <p:cNvCxnSpPr/>
          <p:nvPr/>
        </p:nvCxnSpPr>
        <p:spPr>
          <a:xfrm>
            <a:off x="5520674" y="2000758"/>
            <a:ext cx="0" cy="3048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ลูกศรเชื่อมต่อแบบตรง 17"/>
          <p:cNvCxnSpPr>
            <a:stCxn id="37" idx="3"/>
            <a:endCxn id="20" idx="1"/>
          </p:cNvCxnSpPr>
          <p:nvPr/>
        </p:nvCxnSpPr>
        <p:spPr>
          <a:xfrm>
            <a:off x="6752573" y="2592480"/>
            <a:ext cx="323852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รูปร่าง 47"/>
          <p:cNvCxnSpPr>
            <a:stCxn id="21" idx="3"/>
          </p:cNvCxnSpPr>
          <p:nvPr/>
        </p:nvCxnSpPr>
        <p:spPr>
          <a:xfrm>
            <a:off x="8601525" y="3731842"/>
            <a:ext cx="329099" cy="1136002"/>
          </a:xfrm>
          <a:prstGeom prst="bentConnector2">
            <a:avLst/>
          </a:prstGeom>
          <a:ln w="381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แผนผังลำดับงาน: จอภาพ 19"/>
          <p:cNvSpPr/>
          <p:nvPr/>
        </p:nvSpPr>
        <p:spPr>
          <a:xfrm>
            <a:off x="7076425" y="2413385"/>
            <a:ext cx="1525100" cy="358189"/>
          </a:xfrm>
          <a:prstGeom prst="flowChartDispla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G</a:t>
            </a:r>
            <a:endParaRPr lang="th-TH" b="1" dirty="0">
              <a:solidFill>
                <a:schemeClr val="tx1"/>
              </a:solidFill>
            </a:endParaRPr>
          </a:p>
        </p:txBody>
      </p:sp>
      <p:sp>
        <p:nvSpPr>
          <p:cNvPr id="21" name="แผนผังลำดับงาน: จอภาพ 20"/>
          <p:cNvSpPr/>
          <p:nvPr/>
        </p:nvSpPr>
        <p:spPr>
          <a:xfrm>
            <a:off x="7076425" y="3552747"/>
            <a:ext cx="1525100" cy="358189"/>
          </a:xfrm>
          <a:prstGeom prst="flowChartDispla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P</a:t>
            </a:r>
            <a:endParaRPr lang="th-TH" b="1" dirty="0">
              <a:solidFill>
                <a:schemeClr val="tx1"/>
              </a:solidFill>
            </a:endParaRPr>
          </a:p>
        </p:txBody>
      </p:sp>
      <p:sp>
        <p:nvSpPr>
          <p:cNvPr id="33804" name="TextBox 12"/>
          <p:cNvSpPr txBox="1">
            <a:spLocks noChangeArrowheads="1"/>
          </p:cNvSpPr>
          <p:nvPr/>
        </p:nvSpPr>
        <p:spPr bwMode="auto">
          <a:xfrm>
            <a:off x="4904724" y="2948440"/>
            <a:ext cx="492443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2400" b="1" dirty="0" smtClean="0"/>
              <a:t>เท็จ</a:t>
            </a:r>
            <a:endParaRPr lang="th-TH" sz="2400" b="1" dirty="0"/>
          </a:p>
        </p:txBody>
      </p:sp>
      <p:sp>
        <p:nvSpPr>
          <p:cNvPr id="33805" name="TextBox 13"/>
          <p:cNvSpPr txBox="1">
            <a:spLocks noChangeArrowheads="1"/>
          </p:cNvSpPr>
          <p:nvPr/>
        </p:nvSpPr>
        <p:spPr bwMode="auto">
          <a:xfrm>
            <a:off x="6548900" y="2031336"/>
            <a:ext cx="508473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2400" b="1" dirty="0" smtClean="0"/>
              <a:t>จริง</a:t>
            </a:r>
            <a:endParaRPr lang="th-TH" sz="2400" b="1" dirty="0"/>
          </a:p>
        </p:txBody>
      </p:sp>
      <p:cxnSp>
        <p:nvCxnSpPr>
          <p:cNvPr id="24" name="รูปร่าง 47"/>
          <p:cNvCxnSpPr>
            <a:stCxn id="20" idx="3"/>
          </p:cNvCxnSpPr>
          <p:nvPr/>
        </p:nvCxnSpPr>
        <p:spPr>
          <a:xfrm>
            <a:off x="8601525" y="2592480"/>
            <a:ext cx="329099" cy="1139362"/>
          </a:xfrm>
          <a:prstGeom prst="bentConnector2">
            <a:avLst/>
          </a:prstGeom>
          <a:ln w="381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ลูกศรเชื่อมต่อแบบตรง 24"/>
          <p:cNvCxnSpPr>
            <a:stCxn id="50" idx="2"/>
            <a:endCxn id="75" idx="0"/>
          </p:cNvCxnSpPr>
          <p:nvPr/>
        </p:nvCxnSpPr>
        <p:spPr>
          <a:xfrm flipH="1">
            <a:off x="5526503" y="4934703"/>
            <a:ext cx="16967" cy="830433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แผนผังลำดับงาน: ข้อมูล 25"/>
          <p:cNvSpPr/>
          <p:nvPr/>
        </p:nvSpPr>
        <p:spPr>
          <a:xfrm>
            <a:off x="4225274" y="1238758"/>
            <a:ext cx="2743200" cy="762000"/>
          </a:xfrm>
          <a:prstGeom prst="flowChartInputOutpu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รับค่า </a:t>
            </a:r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score</a:t>
            </a:r>
            <a:endParaRPr lang="th-TH" sz="24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27" name="ลูกศรเชื่อมต่อแบบตรง 26"/>
          <p:cNvCxnSpPr>
            <a:stCxn id="37" idx="2"/>
            <a:endCxn id="36" idx="0"/>
          </p:cNvCxnSpPr>
          <p:nvPr/>
        </p:nvCxnSpPr>
        <p:spPr>
          <a:xfrm flipH="1">
            <a:off x="5539977" y="2843891"/>
            <a:ext cx="3493" cy="62889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ข้าวหลามตัด 35"/>
          <p:cNvSpPr/>
          <p:nvPr/>
        </p:nvSpPr>
        <p:spPr>
          <a:xfrm>
            <a:off x="4330873" y="3472786"/>
            <a:ext cx="2418207" cy="502822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score  &gt;= 50</a:t>
            </a:r>
            <a:endParaRPr lang="th-TH" sz="1400" b="1" dirty="0">
              <a:solidFill>
                <a:schemeClr val="tx1"/>
              </a:solidFill>
            </a:endParaRPr>
          </a:p>
        </p:txBody>
      </p:sp>
      <p:sp>
        <p:nvSpPr>
          <p:cNvPr id="37" name="ข้าวหลามตัด 36"/>
          <p:cNvSpPr/>
          <p:nvPr/>
        </p:nvSpPr>
        <p:spPr>
          <a:xfrm>
            <a:off x="4334366" y="2341069"/>
            <a:ext cx="2418207" cy="502822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score  &gt;= 80</a:t>
            </a:r>
            <a:endParaRPr lang="th-TH" sz="1400" b="1" dirty="0">
              <a:solidFill>
                <a:schemeClr val="tx1"/>
              </a:solidFill>
            </a:endParaRPr>
          </a:p>
        </p:txBody>
      </p:sp>
      <p:cxnSp>
        <p:nvCxnSpPr>
          <p:cNvPr id="41" name="ลูกศรเชื่อมต่อแบบตรง 40"/>
          <p:cNvCxnSpPr>
            <a:stCxn id="36" idx="2"/>
          </p:cNvCxnSpPr>
          <p:nvPr/>
        </p:nvCxnSpPr>
        <p:spPr>
          <a:xfrm>
            <a:off x="5539977" y="3975608"/>
            <a:ext cx="0" cy="60090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รูปร่าง 47"/>
          <p:cNvCxnSpPr/>
          <p:nvPr/>
        </p:nvCxnSpPr>
        <p:spPr>
          <a:xfrm rot="10800000" flipV="1">
            <a:off x="5539978" y="4826630"/>
            <a:ext cx="3371379" cy="445556"/>
          </a:xfrm>
          <a:prstGeom prst="bentConnector3">
            <a:avLst>
              <a:gd name="adj1" fmla="val -431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แผนผังลำดับงาน: จอภาพ 49"/>
          <p:cNvSpPr/>
          <p:nvPr/>
        </p:nvSpPr>
        <p:spPr>
          <a:xfrm>
            <a:off x="4805184" y="4576514"/>
            <a:ext cx="1476572" cy="358189"/>
          </a:xfrm>
          <a:prstGeom prst="flowChartDisplay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F</a:t>
            </a:r>
            <a:endParaRPr lang="th-TH" b="1" dirty="0">
              <a:solidFill>
                <a:schemeClr val="tx1"/>
              </a:solidFill>
            </a:endParaRPr>
          </a:p>
        </p:txBody>
      </p:sp>
      <p:cxnSp>
        <p:nvCxnSpPr>
          <p:cNvPr id="67" name="ลูกศรเชื่อมต่อแบบตรง 66"/>
          <p:cNvCxnSpPr>
            <a:stCxn id="36" idx="3"/>
            <a:endCxn id="21" idx="1"/>
          </p:cNvCxnSpPr>
          <p:nvPr/>
        </p:nvCxnSpPr>
        <p:spPr>
          <a:xfrm>
            <a:off x="6749080" y="3724197"/>
            <a:ext cx="327345" cy="764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แผนผังลำดับงาน: สิ้นสุด 74"/>
          <p:cNvSpPr/>
          <p:nvPr/>
        </p:nvSpPr>
        <p:spPr>
          <a:xfrm>
            <a:off x="4955003" y="5765136"/>
            <a:ext cx="1143000" cy="381000"/>
          </a:xfrm>
          <a:prstGeom prst="flowChartTerminator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83" name="แผนผังลำดับงาน: สิ้นสุด 82"/>
          <p:cNvSpPr/>
          <p:nvPr/>
        </p:nvSpPr>
        <p:spPr>
          <a:xfrm>
            <a:off x="4942823" y="583536"/>
            <a:ext cx="1143000" cy="381000"/>
          </a:xfrm>
          <a:prstGeom prst="flowChartTerminator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th-TH" dirty="0">
              <a:solidFill>
                <a:schemeClr val="tx1"/>
              </a:solidFill>
            </a:endParaRPr>
          </a:p>
        </p:txBody>
      </p:sp>
      <p:cxnSp>
        <p:nvCxnSpPr>
          <p:cNvPr id="84" name="ลูกศรเชื่อมต่อแบบตรง 83"/>
          <p:cNvCxnSpPr/>
          <p:nvPr/>
        </p:nvCxnSpPr>
        <p:spPr>
          <a:xfrm>
            <a:off x="5482574" y="933958"/>
            <a:ext cx="0" cy="3048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12"/>
          <p:cNvSpPr txBox="1">
            <a:spLocks noChangeArrowheads="1"/>
          </p:cNvSpPr>
          <p:nvPr/>
        </p:nvSpPr>
        <p:spPr bwMode="auto">
          <a:xfrm>
            <a:off x="4987275" y="4016412"/>
            <a:ext cx="492443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2400" b="1" dirty="0" smtClean="0"/>
              <a:t>เท็จ</a:t>
            </a:r>
            <a:endParaRPr lang="th-TH" sz="2400" b="1" dirty="0"/>
          </a:p>
        </p:txBody>
      </p:sp>
      <p:sp>
        <p:nvSpPr>
          <p:cNvPr id="87" name="TextBox 13"/>
          <p:cNvSpPr txBox="1">
            <a:spLocks noChangeArrowheads="1"/>
          </p:cNvSpPr>
          <p:nvPr/>
        </p:nvSpPr>
        <p:spPr bwMode="auto">
          <a:xfrm>
            <a:off x="6358874" y="3098136"/>
            <a:ext cx="508473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2400" b="1" dirty="0" smtClean="0"/>
              <a:t>จริง</a:t>
            </a:r>
            <a:endParaRPr lang="th-TH" sz="2400" b="1" dirty="0"/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1342373" y="4055397"/>
            <a:ext cx="2238375" cy="1066800"/>
          </a:xfrm>
          <a:prstGeom prst="flowChartProcess">
            <a:avLst/>
          </a:prstGeom>
          <a:solidFill>
            <a:srgbClr val="CFFCA2"/>
          </a:solidFill>
          <a:ln w="38100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กรณีเขียนแบบลดรูป</a:t>
            </a:r>
            <a:endParaRPr kumimoji="0" lang="th-T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42" name="AutoShape 8"/>
          <p:cNvSpPr>
            <a:spLocks noChangeArrowheads="1"/>
          </p:cNvSpPr>
          <p:nvPr/>
        </p:nvSpPr>
        <p:spPr bwMode="auto">
          <a:xfrm>
            <a:off x="2461560" y="3807747"/>
            <a:ext cx="1295400" cy="352425"/>
          </a:xfrm>
          <a:prstGeom prst="wedgeRectCallout">
            <a:avLst>
              <a:gd name="adj1" fmla="val -44361"/>
              <a:gd name="adj2" fmla="val 78106"/>
            </a:avLst>
          </a:prstGeom>
          <a:solidFill>
            <a:srgbClr val="FFFFFF"/>
          </a:solidFill>
          <a:ln w="9525">
            <a:solidFill>
              <a:srgbClr val="E36C0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TH SarabunPSK" pitchFamily="34" charset="-34"/>
                <a:cs typeface="TH SarabunPSK" pitchFamily="34" charset="-34"/>
              </a:rPr>
              <a:t>FLOW CHART</a:t>
            </a:r>
            <a:endParaRPr kumimoji="0" lang="th-T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33" name="AutoShape 5"/>
          <p:cNvSpPr>
            <a:spLocks noChangeArrowheads="1"/>
          </p:cNvSpPr>
          <p:nvPr/>
        </p:nvSpPr>
        <p:spPr bwMode="auto">
          <a:xfrm>
            <a:off x="0" y="8620"/>
            <a:ext cx="1675568" cy="716710"/>
          </a:xfrm>
          <a:prstGeom prst="wedgeRectCallout">
            <a:avLst>
              <a:gd name="adj1" fmla="val 42412"/>
              <a:gd name="adj2" fmla="val 7540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Aft>
                <a:spcPts val="1000"/>
              </a:spcAft>
            </a:pP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7</a:t>
            </a:r>
            <a:endParaRPr lang="th-TH" sz="4000" b="1" dirty="0">
              <a:latin typeface="TH SarabunPSK" panose="020B0500040200020003" pitchFamily="34" charset="-34"/>
              <a:ea typeface="Angsana New" pitchFamily="18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4731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>
          <a:xfrm>
            <a:off x="7961246" y="6437419"/>
            <a:ext cx="898479" cy="365125"/>
          </a:xfrm>
        </p:spPr>
        <p:txBody>
          <a:bodyPr/>
          <a:lstStyle/>
          <a:p>
            <a:pPr>
              <a:defRPr/>
            </a:pPr>
            <a:fld id="{CF6F4CED-1700-49E0-8564-659F158B2895}" type="slidenum">
              <a:rPr lang="en-US" sz="2400" smtClean="0"/>
              <a:pPr>
                <a:defRPr/>
              </a:pPr>
              <a:t>25</a:t>
            </a:fld>
            <a:endParaRPr lang="th-TH" sz="240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56565" y="638690"/>
            <a:ext cx="7753921" cy="5505450"/>
          </a:xfrm>
          <a:prstGeom prst="rect">
            <a:avLst/>
          </a:prstGeom>
          <a:solidFill>
            <a:srgbClr val="FFFFFF"/>
          </a:solidFill>
          <a:ln w="31750">
            <a:solidFill>
              <a:srgbClr val="8064A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1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Angsana New" pitchFamily="18" charset="-34"/>
              <a:cs typeface="Courier New" panose="02070309020205020404" pitchFamily="49" charset="0"/>
            </a:endParaRPr>
          </a:p>
          <a:p>
            <a:pPr marL="108000" marR="0" lvl="1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#include &lt;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stdio.h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&gt;</a:t>
            </a:r>
          </a:p>
          <a:p>
            <a:pPr marL="108000" marR="0" lvl="1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main(){</a:t>
            </a:r>
          </a:p>
          <a:p>
            <a:pPr marL="108000" marR="0" lvl="1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score;</a:t>
            </a:r>
          </a:p>
          <a:p>
            <a:pPr marL="108000" marR="0" lvl="1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printf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(“input score = ”);</a:t>
            </a:r>
          </a:p>
          <a:p>
            <a:pPr marL="108000" marR="0" lvl="1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scanf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(“%d”,&amp;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sc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);</a:t>
            </a:r>
          </a:p>
          <a:p>
            <a:pPr marL="108000" lvl="1">
              <a:lnSpc>
                <a:spcPts val="2600"/>
              </a:lnSpc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if(score &gt;=80){</a:t>
            </a:r>
          </a:p>
          <a:p>
            <a:pPr marL="108000" marR="0" lvl="1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 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printf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(“grade G”);</a:t>
            </a:r>
            <a:r>
              <a:rPr kumimoji="0" lang="th-TH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rPr>
              <a:t>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Angsana New" pitchFamily="18" charset="-34"/>
              <a:cs typeface="Courier New" panose="02070309020205020404" pitchFamily="49" charset="0"/>
            </a:endParaRPr>
          </a:p>
          <a:p>
            <a:pPr marL="108000" marR="0" lvl="1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rPr>
              <a:t>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}</a:t>
            </a:r>
          </a:p>
          <a:p>
            <a:pPr marL="108000" lvl="1">
              <a:lnSpc>
                <a:spcPts val="2600"/>
              </a:lnSpc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 else if(score &gt;=50){</a:t>
            </a:r>
          </a:p>
          <a:p>
            <a:pPr marL="108000" marR="0" lvl="1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 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printf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(“grade P”);</a:t>
            </a:r>
          </a:p>
          <a:p>
            <a:pPr marL="108000" marR="0" lvl="1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rPr>
              <a:t>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}</a:t>
            </a:r>
          </a:p>
          <a:p>
            <a:pPr marL="108000" lvl="1">
              <a:lnSpc>
                <a:spcPts val="2600"/>
              </a:lnSpc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 else if(score &lt;50){</a:t>
            </a:r>
          </a:p>
          <a:p>
            <a:pPr marL="108000" marR="0" lvl="1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 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printf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(“grade F”);</a:t>
            </a:r>
          </a:p>
          <a:p>
            <a:pPr marL="108000" marR="0" lvl="1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rPr>
              <a:t>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}</a:t>
            </a:r>
          </a:p>
          <a:p>
            <a:pPr marL="108000" marR="0" lvl="1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}</a:t>
            </a:r>
          </a:p>
          <a:p>
            <a:pPr marL="10800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5382090" y="1482790"/>
            <a:ext cx="2786195" cy="1066800"/>
          </a:xfrm>
          <a:prstGeom prst="flowChartProcess">
            <a:avLst/>
          </a:prstGeom>
          <a:solidFill>
            <a:srgbClr val="CFFCA2"/>
          </a:solidFill>
          <a:ln w="38100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input score =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90</a:t>
            </a:r>
            <a:endParaRPr kumimoji="0" lang="en-US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grade G</a:t>
            </a: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5382090" y="2959165"/>
            <a:ext cx="2786195" cy="1066800"/>
          </a:xfrm>
          <a:prstGeom prst="flowChartProcess">
            <a:avLst/>
          </a:prstGeom>
          <a:solidFill>
            <a:srgbClr val="CFFCA2"/>
          </a:solidFill>
          <a:ln w="38100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input score =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75</a:t>
            </a:r>
            <a:endParaRPr kumimoji="0" lang="en-US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grade P</a:t>
            </a: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382090" y="4464115"/>
            <a:ext cx="2786195" cy="1066800"/>
          </a:xfrm>
          <a:prstGeom prst="flowChartProcess">
            <a:avLst/>
          </a:prstGeom>
          <a:solidFill>
            <a:srgbClr val="CFFCA2"/>
          </a:solidFill>
          <a:ln w="38100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input score =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40</a:t>
            </a:r>
            <a:endParaRPr kumimoji="0" lang="en-US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grade F</a:t>
            </a: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501277" y="1273240"/>
            <a:ext cx="1612436" cy="352425"/>
          </a:xfrm>
          <a:prstGeom prst="wedgeRectCallout">
            <a:avLst>
              <a:gd name="adj1" fmla="val -44361"/>
              <a:gd name="adj2" fmla="val 78106"/>
            </a:avLst>
          </a:prstGeom>
          <a:solidFill>
            <a:srgbClr val="FFFFFF"/>
          </a:solidFill>
          <a:ln w="9525">
            <a:solidFill>
              <a:srgbClr val="E36C0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h-TH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ผลการรันโปรแกรม</a:t>
            </a: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501277" y="2692465"/>
            <a:ext cx="1612436" cy="352425"/>
          </a:xfrm>
          <a:prstGeom prst="wedgeRectCallout">
            <a:avLst>
              <a:gd name="adj1" fmla="val -44361"/>
              <a:gd name="adj2" fmla="val 78106"/>
            </a:avLst>
          </a:prstGeom>
          <a:solidFill>
            <a:srgbClr val="FFFFFF"/>
          </a:solidFill>
          <a:ln w="9525">
            <a:solidFill>
              <a:srgbClr val="E36C0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h-TH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ผลการรันโปรแกรม</a:t>
            </a: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501277" y="4216465"/>
            <a:ext cx="1612436" cy="352425"/>
          </a:xfrm>
          <a:prstGeom prst="wedgeRectCallout">
            <a:avLst>
              <a:gd name="adj1" fmla="val -44361"/>
              <a:gd name="adj2" fmla="val 78106"/>
            </a:avLst>
          </a:prstGeom>
          <a:solidFill>
            <a:srgbClr val="FFFFFF"/>
          </a:solidFill>
          <a:ln w="9525">
            <a:solidFill>
              <a:srgbClr val="E36C0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h-TH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ผลการรันโปรแกรม</a:t>
            </a: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0" y="8620"/>
            <a:ext cx="1675568" cy="716710"/>
          </a:xfrm>
          <a:prstGeom prst="wedgeRectCallout">
            <a:avLst>
              <a:gd name="adj1" fmla="val 42412"/>
              <a:gd name="adj2" fmla="val 7540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Aft>
                <a:spcPts val="1000"/>
              </a:spcAft>
            </a:pP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7</a:t>
            </a:r>
            <a:endParaRPr lang="th-TH" sz="4000" b="1" dirty="0">
              <a:latin typeface="TH SarabunPSK" panose="020B0500040200020003" pitchFamily="34" charset="-34"/>
              <a:ea typeface="Angsana New" pitchFamily="18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5805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th-TH" sz="4800" dirty="0"/>
              <a:t>คำสั่งเงื่อนไขเชิงซ้อน</a:t>
            </a: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6F4CED-1700-49E0-8564-659F158B2895}" type="slidenum">
              <a:rPr lang="en-US" smtClean="0"/>
              <a:pPr>
                <a:defRPr/>
              </a:pPr>
              <a:t>26</a:t>
            </a:fld>
            <a:endParaRPr lang="th-TH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914400" y="1608576"/>
            <a:ext cx="7696200" cy="1384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h-TH" sz="2800" b="1" dirty="0">
                <a:latin typeface="TH SarabunPSK" pitchFamily="34" charset="-34"/>
                <a:cs typeface="TH SarabunPSK" pitchFamily="34" charset="-34"/>
              </a:rPr>
              <a:t>การเขียนคำสั่งเงื่อนไข ในบางครั้งจะมีกรณีที่ต้องตรวจสอบเงื่อนไขครั้งเดียวแต่มีเงื่อนไขมากกว่าหนึ่ง เงื่อนไขเพื่อให้ได้ผลลัพธ์เดียว เราสามารถใช้รูปแบบของ </a:t>
            </a:r>
            <a:r>
              <a:rPr lang="en-US" sz="2800" b="1" dirty="0">
                <a:latin typeface="TH SarabunPSK" pitchFamily="34" charset="-34"/>
                <a:cs typeface="TH SarabunPSK" pitchFamily="34" charset="-34"/>
              </a:rPr>
              <a:t>if </a:t>
            </a:r>
            <a:r>
              <a:rPr lang="th-TH" sz="2800" b="1" dirty="0">
                <a:latin typeface="TH SarabunPSK" pitchFamily="34" charset="-34"/>
                <a:cs typeface="TH SarabunPSK" pitchFamily="34" charset="-34"/>
              </a:rPr>
              <a:t>ซ้อน </a:t>
            </a:r>
            <a:r>
              <a:rPr lang="en-US" sz="2800" b="1" dirty="0">
                <a:latin typeface="TH SarabunPSK" pitchFamily="34" charset="-34"/>
                <a:cs typeface="TH SarabunPSK" pitchFamily="34" charset="-34"/>
              </a:rPr>
              <a:t>if </a:t>
            </a:r>
            <a:r>
              <a:rPr lang="th-TH" sz="2800" b="1" dirty="0">
                <a:latin typeface="TH SarabunPSK" pitchFamily="34" charset="-34"/>
                <a:cs typeface="TH SarabunPSK" pitchFamily="34" charset="-34"/>
              </a:rPr>
              <a:t>แบบนี้ได้</a:t>
            </a:r>
            <a:endParaRPr lang="en-US" sz="28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819400" y="3429000"/>
            <a:ext cx="3886200" cy="2657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if(</a:t>
            </a:r>
            <a:r>
              <a:rPr kumimoji="0" lang="th-TH" sz="3200" b="1" i="1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เงื่อนไข 1</a:t>
            </a: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){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 </a:t>
            </a: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if(</a:t>
            </a:r>
            <a:r>
              <a:rPr kumimoji="0" lang="th-TH" sz="3200" b="1" i="1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เงื่อนไข 2</a:t>
            </a: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){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   </a:t>
            </a:r>
            <a:r>
              <a:rPr kumimoji="0" lang="th-TH" sz="3200" b="1" i="1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คำสั่งเมื่อเป็นจริง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  }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7" name="ชื่อเรื่อง 1"/>
          <p:cNvSpPr txBox="1">
            <a:spLocks/>
          </p:cNvSpPr>
          <p:nvPr/>
        </p:nvSpPr>
        <p:spPr bwMode="auto">
          <a:xfrm>
            <a:off x="5664140" y="471714"/>
            <a:ext cx="3048000" cy="99060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TH SarabunPSK" pitchFamily="34" charset="-34"/>
                <a:ea typeface="+mj-ea"/>
                <a:cs typeface="TH SarabunPSK" pitchFamily="34" charset="-34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defRPr>
            </a:lvl9pPr>
          </a:lstStyle>
          <a:p>
            <a:r>
              <a:rPr lang="en-US" sz="4400" dirty="0" smtClean="0"/>
              <a:t>If </a:t>
            </a:r>
            <a:r>
              <a:rPr lang="th-TH" sz="4400" dirty="0" smtClean="0"/>
              <a:t>หลายเงื่อนไข</a:t>
            </a:r>
            <a:endParaRPr lang="th-TH" sz="4400" dirty="0"/>
          </a:p>
        </p:txBody>
      </p:sp>
    </p:spTree>
    <p:extLst>
      <p:ext uri="{BB962C8B-B14F-4D97-AF65-F5344CB8AC3E}">
        <p14:creationId xmlns:p14="http://schemas.microsoft.com/office/powerpoint/2010/main" val="51906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38465" y="247876"/>
            <a:ext cx="7543800" cy="791937"/>
          </a:xfrm>
          <a:noFill/>
        </p:spPr>
        <p:txBody>
          <a:bodyPr>
            <a:noAutofit/>
          </a:bodyPr>
          <a:lstStyle/>
          <a:p>
            <a:r>
              <a:rPr lang="th-TH" sz="3600" dirty="0" smtClean="0"/>
              <a:t>ตัวอย่าง </a:t>
            </a:r>
            <a:r>
              <a:rPr lang="th-TH" sz="3600" dirty="0"/>
              <a:t>หากต้องการเปรียบเทียบพร้อมๆ กัน และทำเมื่อการเปรียบเทียบเป็นจริงทุกค่าเท่านั้น </a:t>
            </a:r>
            <a:endParaRPr lang="th-TH" sz="3600" dirty="0" smtClean="0"/>
          </a:p>
        </p:txBody>
      </p:sp>
      <p:sp>
        <p:nvSpPr>
          <p:cNvPr id="38915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fld id="{86FD5E19-B662-4D9E-A1EB-4BC685E57040}" type="slidenum">
              <a:rPr lang="en-US" sz="1400" smtClean="0">
                <a:solidFill>
                  <a:schemeClr val="bg1"/>
                </a:solidFill>
              </a:rPr>
              <a:pPr eaLnBrk="1" hangingPunct="1"/>
              <a:t>27</a:t>
            </a:fld>
            <a:endParaRPr lang="th-TH" sz="1400" dirty="0" smtClean="0">
              <a:solidFill>
                <a:schemeClr val="bg1"/>
              </a:solidFill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28865" y="1217697"/>
            <a:ext cx="8153400" cy="113118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th-TH" sz="3200" b="1" dirty="0" smtClean="0"/>
              <a:t>เช่น ใช้ </a:t>
            </a:r>
            <a:r>
              <a:rPr lang="en-US" sz="3200" b="1" dirty="0" smtClean="0">
                <a:cs typeface="Cordia New" pitchFamily="34" charset="-34"/>
              </a:rPr>
              <a:t>if </a:t>
            </a:r>
            <a:r>
              <a:rPr lang="th-TH" sz="3200" b="1" dirty="0" smtClean="0"/>
              <a:t>ตรวจสอบว่าค่าตัวแปร </a:t>
            </a:r>
            <a:r>
              <a:rPr lang="en-US" sz="3200" b="1" dirty="0" smtClean="0">
                <a:cs typeface="Cordia New" pitchFamily="34" charset="-34"/>
              </a:rPr>
              <a:t>a </a:t>
            </a:r>
            <a:r>
              <a:rPr lang="th-TH" sz="3200" b="1" dirty="0" smtClean="0"/>
              <a:t>กับ </a:t>
            </a:r>
            <a:r>
              <a:rPr lang="en-US" sz="3200" b="1" dirty="0" smtClean="0">
                <a:cs typeface="Cordia New" pitchFamily="34" charset="-34"/>
              </a:rPr>
              <a:t>b </a:t>
            </a:r>
            <a:r>
              <a:rPr lang="th-TH" sz="3200" b="1" dirty="0" smtClean="0"/>
              <a:t>นั้นมากกว่า 0 ทั้งคู่หรือไม่ ถ้าเขียนโปรแกรมโดยใช้ </a:t>
            </a:r>
            <a:r>
              <a:rPr lang="en-US" sz="3200" b="1" dirty="0" smtClean="0">
                <a:cs typeface="Cordia New" pitchFamily="34" charset="-34"/>
              </a:rPr>
              <a:t>if </a:t>
            </a:r>
            <a:r>
              <a:rPr lang="th-TH" sz="3200" b="1" dirty="0" smtClean="0"/>
              <a:t>จะเขียนได้</a:t>
            </a:r>
            <a:r>
              <a:rPr lang="th-TH" sz="3200" b="1" dirty="0" smtClean="0"/>
              <a:t>ดังนี้</a:t>
            </a:r>
            <a:endParaRPr lang="th-TH" sz="32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386535" y="2348881"/>
            <a:ext cx="8295730" cy="3745615"/>
          </a:xfrm>
          <a:prstGeom prst="rect">
            <a:avLst/>
          </a:prstGeom>
          <a:solidFill>
            <a:srgbClr val="FEFCCE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a=20;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b=6;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if(a&gt;0)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if(b&gt;0)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(“Yes!! a&gt;0 and b&gt;0”);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th-TH" b="1" dirty="0">
              <a:latin typeface="Courier New" panose="02070309020205020404" pitchFamily="49" charset="0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8376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9" name="Text Box 4"/>
          <p:cNvSpPr txBox="1">
            <a:spLocks noChangeArrowheads="1"/>
          </p:cNvSpPr>
          <p:nvPr/>
        </p:nvSpPr>
        <p:spPr bwMode="auto">
          <a:xfrm>
            <a:off x="244956" y="413075"/>
            <a:ext cx="8561432" cy="1009391"/>
          </a:xfrm>
          <a:prstGeom prst="rect">
            <a:avLst/>
          </a:prstGeom>
          <a:solidFill>
            <a:srgbClr val="FFFFFF"/>
          </a:solidFill>
          <a:ln w="31750">
            <a:solidFill>
              <a:srgbClr val="8064A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endParaRPr lang="th-TH" b="1" dirty="0" smtClean="0"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eaLnBrk="1" hangingPunct="1"/>
            <a:r>
              <a:rPr lang="th-TH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ถ้าค่ามากกว่า 10 แต่ไม่เกิน 20 ให้แสดงคำว่า </a:t>
            </a:r>
            <a:r>
              <a:rPr lang="en-US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GOOD</a:t>
            </a:r>
            <a:endParaRPr lang="en-US" sz="3200" b="1" dirty="0" smtClean="0"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</p:txBody>
      </p:sp>
      <p:sp>
        <p:nvSpPr>
          <p:cNvPr id="30" name="ชื่อเรื่อง 1"/>
          <p:cNvSpPr txBox="1">
            <a:spLocks/>
          </p:cNvSpPr>
          <p:nvPr/>
        </p:nvSpPr>
        <p:spPr bwMode="auto">
          <a:xfrm>
            <a:off x="6096000" y="457200"/>
            <a:ext cx="3048000" cy="99060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TH SarabunPSK" pitchFamily="34" charset="-34"/>
                <a:ea typeface="+mj-ea"/>
                <a:cs typeface="TH SarabunPSK" pitchFamily="34" charset="-34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cs typeface="Browallia New" pitchFamily="34" charset="-34"/>
              </a:defRPr>
            </a:lvl9pPr>
          </a:lstStyle>
          <a:p>
            <a:r>
              <a:rPr lang="th-TH" sz="4400" dirty="0" smtClean="0"/>
              <a:t>ตรวจสอบเป็นช่วง</a:t>
            </a:r>
            <a:endParaRPr lang="th-TH" sz="4400" dirty="0"/>
          </a:p>
        </p:txBody>
      </p:sp>
      <p:sp>
        <p:nvSpPr>
          <p:cNvPr id="3379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fld id="{94DD22E1-1B61-4DDB-B08D-F422CF838BEB}" type="slidenum">
              <a:rPr lang="en-US" sz="1400" smtClean="0">
                <a:solidFill>
                  <a:schemeClr val="tx2"/>
                </a:solidFill>
              </a:rPr>
              <a:pPr eaLnBrk="1" hangingPunct="1"/>
              <a:t>28</a:t>
            </a:fld>
            <a:endParaRPr lang="th-TH" sz="1400" smtClean="0">
              <a:solidFill>
                <a:schemeClr val="tx2"/>
              </a:solidFill>
            </a:endParaRPr>
          </a:p>
        </p:txBody>
      </p:sp>
      <p:cxnSp>
        <p:nvCxnSpPr>
          <p:cNvPr id="17" name="ลูกศรเชื่อมต่อแบบตรง 16"/>
          <p:cNvCxnSpPr>
            <a:stCxn id="26" idx="4"/>
            <a:endCxn id="37" idx="0"/>
          </p:cNvCxnSpPr>
          <p:nvPr/>
        </p:nvCxnSpPr>
        <p:spPr>
          <a:xfrm flipH="1">
            <a:off x="5672310" y="2801981"/>
            <a:ext cx="1260" cy="3403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4" name="TextBox 12"/>
          <p:cNvSpPr txBox="1">
            <a:spLocks noChangeArrowheads="1"/>
          </p:cNvSpPr>
          <p:nvPr/>
        </p:nvSpPr>
        <p:spPr bwMode="auto">
          <a:xfrm>
            <a:off x="6567778" y="2840226"/>
            <a:ext cx="503664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เท็จ</a:t>
            </a:r>
            <a:endParaRPr lang="th-TH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3805" name="TextBox 13"/>
          <p:cNvSpPr txBox="1">
            <a:spLocks noChangeArrowheads="1"/>
          </p:cNvSpPr>
          <p:nvPr/>
        </p:nvSpPr>
        <p:spPr bwMode="auto">
          <a:xfrm>
            <a:off x="4763905" y="3682357"/>
            <a:ext cx="503664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จริง</a:t>
            </a:r>
            <a:endParaRPr lang="th-TH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25" name="ลูกศรเชื่อมต่อแบบตรง 24"/>
          <p:cNvCxnSpPr>
            <a:stCxn id="50" idx="2"/>
            <a:endCxn id="75" idx="0"/>
          </p:cNvCxnSpPr>
          <p:nvPr/>
        </p:nvCxnSpPr>
        <p:spPr>
          <a:xfrm flipH="1">
            <a:off x="5680593" y="5386687"/>
            <a:ext cx="128" cy="5562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แผนผังลำดับงาน: ข้อมูล 25"/>
          <p:cNvSpPr/>
          <p:nvPr/>
        </p:nvSpPr>
        <p:spPr>
          <a:xfrm>
            <a:off x="4301970" y="2177989"/>
            <a:ext cx="2743200" cy="623992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รับค่า </a:t>
            </a:r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score</a:t>
            </a:r>
            <a:endParaRPr lang="th-TH" sz="24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27" name="ลูกศรเชื่อมต่อแบบตรง 26"/>
          <p:cNvCxnSpPr>
            <a:stCxn id="37" idx="2"/>
            <a:endCxn id="31" idx="0"/>
          </p:cNvCxnSpPr>
          <p:nvPr/>
        </p:nvCxnSpPr>
        <p:spPr>
          <a:xfrm>
            <a:off x="5672310" y="3645114"/>
            <a:ext cx="18225" cy="3927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ข้าวหลามตัด 36"/>
          <p:cNvSpPr/>
          <p:nvPr/>
        </p:nvSpPr>
        <p:spPr>
          <a:xfrm>
            <a:off x="4463206" y="3142292"/>
            <a:ext cx="2418207" cy="50282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 &gt;10</a:t>
            </a:r>
            <a:endParaRPr lang="th-TH" sz="24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41" name="ลูกศรเชื่อมต่อแบบตรง 40"/>
          <p:cNvCxnSpPr>
            <a:stCxn id="31" idx="2"/>
            <a:endCxn id="50" idx="0"/>
          </p:cNvCxnSpPr>
          <p:nvPr/>
        </p:nvCxnSpPr>
        <p:spPr>
          <a:xfrm flipH="1">
            <a:off x="5680721" y="4540720"/>
            <a:ext cx="9814" cy="4877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รูปร่าง 47"/>
          <p:cNvCxnSpPr>
            <a:stCxn id="37" idx="3"/>
          </p:cNvCxnSpPr>
          <p:nvPr/>
        </p:nvCxnSpPr>
        <p:spPr>
          <a:xfrm flipH="1">
            <a:off x="5667893" y="3393703"/>
            <a:ext cx="1213520" cy="2219636"/>
          </a:xfrm>
          <a:prstGeom prst="bentConnector4">
            <a:avLst>
              <a:gd name="adj1" fmla="val -18838"/>
              <a:gd name="adj2" fmla="val 100128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แผนผังลำดับงาน: จอภาพ 49"/>
          <p:cNvSpPr/>
          <p:nvPr/>
        </p:nvSpPr>
        <p:spPr>
          <a:xfrm>
            <a:off x="4942435" y="5028498"/>
            <a:ext cx="1476572" cy="358189"/>
          </a:xfrm>
          <a:prstGeom prst="flowChartDisp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Good</a:t>
            </a:r>
            <a:endParaRPr lang="th-TH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5" name="แผนผังลำดับงาน: สิ้นสุด 74"/>
          <p:cNvSpPr/>
          <p:nvPr/>
        </p:nvSpPr>
        <p:spPr>
          <a:xfrm>
            <a:off x="5109093" y="5942898"/>
            <a:ext cx="1143000" cy="38100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END</a:t>
            </a:r>
            <a:endParaRPr lang="th-TH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3" name="แผนผังลำดับงาน: สิ้นสุด 82"/>
          <p:cNvSpPr/>
          <p:nvPr/>
        </p:nvSpPr>
        <p:spPr>
          <a:xfrm>
            <a:off x="5095719" y="1418193"/>
            <a:ext cx="1143000" cy="38100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Start</a:t>
            </a:r>
            <a:endParaRPr lang="th-TH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84" name="ลูกศรเชื่อมต่อแบบตรง 83"/>
          <p:cNvCxnSpPr>
            <a:stCxn id="83" idx="2"/>
            <a:endCxn id="26" idx="1"/>
          </p:cNvCxnSpPr>
          <p:nvPr/>
        </p:nvCxnSpPr>
        <p:spPr>
          <a:xfrm>
            <a:off x="5667219" y="1799193"/>
            <a:ext cx="6351" cy="3787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12"/>
          <p:cNvSpPr txBox="1">
            <a:spLocks noChangeArrowheads="1"/>
          </p:cNvSpPr>
          <p:nvPr/>
        </p:nvSpPr>
        <p:spPr bwMode="auto">
          <a:xfrm>
            <a:off x="6608735" y="3714210"/>
            <a:ext cx="503664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เท็จ</a:t>
            </a:r>
            <a:endParaRPr lang="th-TH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1" name="ข้าวหลามตัด 30"/>
          <p:cNvSpPr/>
          <p:nvPr/>
        </p:nvSpPr>
        <p:spPr>
          <a:xfrm>
            <a:off x="4367094" y="4037898"/>
            <a:ext cx="2646881" cy="50282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 </a:t>
            </a:r>
            <a:r>
              <a:rPr lang="en-US" sz="24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&lt;= 20</a:t>
            </a:r>
            <a:endParaRPr lang="th-TH" sz="24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3" name="TextBox 13"/>
          <p:cNvSpPr txBox="1">
            <a:spLocks noChangeArrowheads="1"/>
          </p:cNvSpPr>
          <p:nvPr/>
        </p:nvSpPr>
        <p:spPr bwMode="auto">
          <a:xfrm>
            <a:off x="4738978" y="4540147"/>
            <a:ext cx="503664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จริง</a:t>
            </a:r>
            <a:endParaRPr lang="th-TH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1227524" y="2646933"/>
            <a:ext cx="2813586" cy="2657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14300" marR="0" lvl="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if(</a:t>
            </a:r>
            <a:r>
              <a:rPr kumimoji="0" lang="th-TH" sz="32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เงื่อนไข 1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){</a:t>
            </a:r>
          </a:p>
          <a:p>
            <a:pPr marL="114300" marR="0" lvl="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if(</a:t>
            </a:r>
            <a:r>
              <a:rPr kumimoji="0" lang="th-TH" sz="32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เงื่อนไข 2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){</a:t>
            </a:r>
          </a:p>
          <a:p>
            <a:pPr marL="114300" marR="0" lvl="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   </a:t>
            </a:r>
            <a:r>
              <a:rPr kumimoji="0" lang="th-TH" sz="32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คำสั่งเมื่อเป็นจริง</a:t>
            </a:r>
          </a:p>
          <a:p>
            <a:pPr marL="114300" marR="0" lvl="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  }</a:t>
            </a:r>
          </a:p>
          <a:p>
            <a:pPr marL="114300" marR="0" lvl="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cxnSp>
        <p:nvCxnSpPr>
          <p:cNvPr id="57" name="ตัวเชื่อมต่อตรง 56"/>
          <p:cNvCxnSpPr>
            <a:stCxn id="31" idx="3"/>
          </p:cNvCxnSpPr>
          <p:nvPr/>
        </p:nvCxnSpPr>
        <p:spPr>
          <a:xfrm>
            <a:off x="7013975" y="4289309"/>
            <a:ext cx="5925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utoShape 7"/>
          <p:cNvSpPr>
            <a:spLocks noChangeArrowheads="1"/>
          </p:cNvSpPr>
          <p:nvPr/>
        </p:nvSpPr>
        <p:spPr bwMode="auto">
          <a:xfrm>
            <a:off x="1690293" y="1887065"/>
            <a:ext cx="1550618" cy="581848"/>
          </a:xfrm>
          <a:prstGeom prst="wedgeRectCallout">
            <a:avLst>
              <a:gd name="adj1" fmla="val -44361"/>
              <a:gd name="adj2" fmla="val 78106"/>
            </a:avLst>
          </a:prstGeom>
          <a:solidFill>
            <a:srgbClr val="FFFFFF"/>
          </a:solidFill>
          <a:ln w="9525">
            <a:solidFill>
              <a:srgbClr val="E36C0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h-TH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รูปแบบคำสั่ง</a:t>
            </a:r>
            <a:endParaRPr kumimoji="0" lang="th-T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38" name="AutoShape 5"/>
          <p:cNvSpPr>
            <a:spLocks noChangeArrowheads="1"/>
          </p:cNvSpPr>
          <p:nvPr/>
        </p:nvSpPr>
        <p:spPr bwMode="auto">
          <a:xfrm>
            <a:off x="0" y="8620"/>
            <a:ext cx="1675568" cy="716710"/>
          </a:xfrm>
          <a:prstGeom prst="wedgeRectCallout">
            <a:avLst>
              <a:gd name="adj1" fmla="val 42412"/>
              <a:gd name="adj2" fmla="val 7540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Aft>
                <a:spcPts val="1000"/>
              </a:spcAft>
            </a:pP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8</a:t>
            </a:r>
            <a:endParaRPr lang="th-TH" sz="4000" b="1" dirty="0">
              <a:latin typeface="TH SarabunPSK" panose="020B0500040200020003" pitchFamily="34" charset="-34"/>
              <a:ea typeface="Angsana New" pitchFamily="18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5847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6F4CED-1700-49E0-8564-659F158B2895}" type="slidenum">
              <a:rPr lang="en-US" smtClean="0"/>
              <a:pPr>
                <a:defRPr/>
              </a:pPr>
              <a:t>29</a:t>
            </a:fld>
            <a:endParaRPr lang="th-TH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5820301" y="1689713"/>
            <a:ext cx="2654352" cy="1066800"/>
          </a:xfrm>
          <a:prstGeom prst="flowChartProcess">
            <a:avLst/>
          </a:prstGeom>
          <a:solidFill>
            <a:srgbClr val="CFFCA2"/>
          </a:solidFill>
          <a:ln w="38100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input number = </a:t>
            </a:r>
            <a:r>
              <a:rPr lang="en-US" sz="2800" b="1" dirty="0">
                <a:solidFill>
                  <a:srgbClr val="FF0000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30</a:t>
            </a:r>
            <a:endParaRPr kumimoji="0" lang="th-TH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5855278" y="3251813"/>
            <a:ext cx="2654352" cy="1066800"/>
          </a:xfrm>
          <a:prstGeom prst="flowChartProcess">
            <a:avLst/>
          </a:prstGeom>
          <a:solidFill>
            <a:srgbClr val="CFFCA2"/>
          </a:solidFill>
          <a:ln w="38100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input number = </a:t>
            </a:r>
            <a:r>
              <a:rPr lang="en-US" sz="2800" b="1" dirty="0">
                <a:solidFill>
                  <a:srgbClr val="FF0000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15</a:t>
            </a:r>
          </a:p>
          <a:p>
            <a:pPr lvl="0"/>
            <a:r>
              <a:rPr lang="en-US" sz="2800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GOOD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355464" y="1480163"/>
            <a:ext cx="1295400" cy="352425"/>
          </a:xfrm>
          <a:prstGeom prst="wedgeRectCallout">
            <a:avLst>
              <a:gd name="adj1" fmla="val -44361"/>
              <a:gd name="adj2" fmla="val 78106"/>
            </a:avLst>
          </a:prstGeom>
          <a:solidFill>
            <a:srgbClr val="FFFFFF"/>
          </a:solidFill>
          <a:ln w="9525">
            <a:solidFill>
              <a:srgbClr val="E36C0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h-TH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ผลการรันโปรแกรม</a:t>
            </a:r>
            <a:endParaRPr kumimoji="0" lang="th-T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355464" y="2899388"/>
            <a:ext cx="1295400" cy="352425"/>
          </a:xfrm>
          <a:prstGeom prst="wedgeRectCallout">
            <a:avLst>
              <a:gd name="adj1" fmla="val -44361"/>
              <a:gd name="adj2" fmla="val 78106"/>
            </a:avLst>
          </a:prstGeom>
          <a:solidFill>
            <a:srgbClr val="FFFFFF"/>
          </a:solidFill>
          <a:ln w="9525">
            <a:solidFill>
              <a:srgbClr val="E36C0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h-TH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ผลการรันโปรแกรม</a:t>
            </a:r>
            <a:endParaRPr kumimoji="0" lang="th-T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21550" y="1471617"/>
            <a:ext cx="5105400" cy="4792697"/>
          </a:xfrm>
          <a:prstGeom prst="rect">
            <a:avLst/>
          </a:prstGeom>
          <a:noFill/>
          <a:ln w="31750">
            <a:solidFill>
              <a:srgbClr val="4BACC6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1" indent="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#include &lt;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stdio.h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&gt;</a:t>
            </a:r>
          </a:p>
          <a:p>
            <a:pPr marL="457200" marR="0" lvl="1" indent="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main() {</a:t>
            </a:r>
          </a:p>
          <a:p>
            <a:pPr marL="457200" marR="0" lvl="1" indent="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rPr>
              <a:t>   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int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a;</a:t>
            </a:r>
          </a:p>
          <a:p>
            <a:pPr marL="457200" marR="0" lvl="1" indent="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printf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(“input number = ”);</a:t>
            </a:r>
          </a:p>
          <a:p>
            <a:pPr marL="457200" marR="0" lvl="1" indent="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scanf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(“%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d”,&amp;a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);</a:t>
            </a:r>
          </a:p>
          <a:p>
            <a:pPr marL="457200" marR="0" lvl="1" indent="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 if(a&gt;10){</a:t>
            </a:r>
          </a:p>
          <a:p>
            <a:pPr marL="457200" marR="0" lvl="1" indent="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   if(a&lt;=20){</a:t>
            </a:r>
          </a:p>
          <a:p>
            <a:pPr marL="457200" marR="0" lvl="1" indent="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    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printf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(“GOOD”);</a:t>
            </a: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rPr>
              <a:t>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Angsana New" pitchFamily="18" charset="-34"/>
              <a:cs typeface="Courier New" panose="02070309020205020404" pitchFamily="49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   }</a:t>
            </a:r>
          </a:p>
          <a:p>
            <a:pPr marL="457200" marR="0" lvl="1" indent="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rPr>
              <a:t>   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}</a:t>
            </a:r>
          </a:p>
          <a:p>
            <a:pPr marL="457200" marR="0" lvl="1" indent="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}</a:t>
            </a: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rPr>
              <a:t>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Angsana New" pitchFamily="18" charset="-34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0" y="8620"/>
            <a:ext cx="1675568" cy="716710"/>
          </a:xfrm>
          <a:prstGeom prst="wedgeRectCallout">
            <a:avLst>
              <a:gd name="adj1" fmla="val 42412"/>
              <a:gd name="adj2" fmla="val 7540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Aft>
                <a:spcPts val="1000"/>
              </a:spcAft>
            </a:pP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8</a:t>
            </a:r>
            <a:endParaRPr lang="th-TH" sz="4000" b="1" dirty="0">
              <a:latin typeface="TH SarabunPSK" panose="020B0500040200020003" pitchFamily="34" charset="-34"/>
              <a:ea typeface="Angsana New" pitchFamily="18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6138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th-TH" sz="6000" b="1" dirty="0" smtClean="0">
                <a:solidFill>
                  <a:srgbClr val="000066"/>
                </a:solidFill>
                <a:latin typeface="LilyUPC" panose="020B0604020202020204" pitchFamily="34" charset="-34"/>
              </a:rPr>
              <a:t>คำสั่งควบคุมในภาษาซี</a:t>
            </a:r>
            <a:endParaRPr lang="en-US" altLang="th-TH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66555" y="1028163"/>
            <a:ext cx="7785865" cy="5147553"/>
          </a:xfrm>
        </p:spPr>
        <p:txBody>
          <a:bodyPr>
            <a:noAutofit/>
          </a:bodyPr>
          <a:lstStyle/>
          <a:p>
            <a:pPr algn="l">
              <a:buFontTx/>
              <a:buChar char="•"/>
            </a:pPr>
            <a:r>
              <a:rPr lang="th-TH" altLang="th-TH" sz="3600" dirty="0" smtClean="0">
                <a:solidFill>
                  <a:schemeClr val="tx1"/>
                </a:solidFill>
              </a:rPr>
              <a:t>  </a:t>
            </a:r>
            <a:r>
              <a:rPr lang="th-TH" altLang="th-TH" sz="3600" b="1" dirty="0" smtClean="0">
                <a:solidFill>
                  <a:schemeClr val="tx1"/>
                </a:solidFill>
              </a:rPr>
              <a:t>คำสั่งทดสอบเงื่อนไขในการตัดสินใจ </a:t>
            </a:r>
            <a:r>
              <a:rPr lang="en-US" altLang="th-TH" sz="3600" b="1" dirty="0" smtClean="0">
                <a:solidFill>
                  <a:schemeClr val="tx1"/>
                </a:solidFill>
              </a:rPr>
              <a:t>(decision statements)</a:t>
            </a:r>
          </a:p>
          <a:p>
            <a:pPr lvl="1" algn="l">
              <a:buFontTx/>
              <a:buChar char="–"/>
            </a:pPr>
            <a:r>
              <a:rPr lang="en-US" altLang="th-TH" sz="3200" b="1" dirty="0" smtClean="0">
                <a:solidFill>
                  <a:schemeClr val="tx1"/>
                </a:solidFill>
              </a:rPr>
              <a:t> if, if else, nested if </a:t>
            </a:r>
            <a:r>
              <a:rPr lang="th-TH" altLang="th-TH" sz="3200" b="1" dirty="0" smtClean="0">
                <a:solidFill>
                  <a:schemeClr val="tx1"/>
                </a:solidFill>
              </a:rPr>
              <a:t>และ </a:t>
            </a:r>
            <a:r>
              <a:rPr lang="en-US" altLang="th-TH" sz="3200" b="1" dirty="0" smtClean="0">
                <a:solidFill>
                  <a:schemeClr val="tx1"/>
                </a:solidFill>
              </a:rPr>
              <a:t>switch</a:t>
            </a:r>
          </a:p>
          <a:p>
            <a:pPr algn="l">
              <a:buFontTx/>
              <a:buChar char="•"/>
            </a:pPr>
            <a:r>
              <a:rPr lang="en-US" altLang="th-TH" sz="3600" b="1" dirty="0" smtClean="0">
                <a:solidFill>
                  <a:schemeClr val="tx1"/>
                </a:solidFill>
              </a:rPr>
              <a:t> </a:t>
            </a:r>
            <a:r>
              <a:rPr lang="th-TH" altLang="th-TH" sz="3600" b="1" dirty="0" smtClean="0">
                <a:solidFill>
                  <a:schemeClr val="tx1"/>
                </a:solidFill>
              </a:rPr>
              <a:t> คำสั่งให้ทำงานตามจุดที่กำหนด </a:t>
            </a:r>
            <a:r>
              <a:rPr lang="en-US" altLang="th-TH" sz="3600" b="1" dirty="0" smtClean="0">
                <a:solidFill>
                  <a:schemeClr val="tx1"/>
                </a:solidFill>
              </a:rPr>
              <a:t>(</a:t>
            </a:r>
            <a:r>
              <a:rPr lang="en-US" altLang="th-TH" sz="3600" b="1" dirty="0" err="1" smtClean="0">
                <a:solidFill>
                  <a:schemeClr val="tx1"/>
                </a:solidFill>
              </a:rPr>
              <a:t>goto</a:t>
            </a:r>
            <a:r>
              <a:rPr lang="en-US" altLang="th-TH" sz="3600" b="1" dirty="0" smtClean="0">
                <a:solidFill>
                  <a:schemeClr val="tx1"/>
                </a:solidFill>
              </a:rPr>
              <a:t> statements)</a:t>
            </a:r>
          </a:p>
          <a:p>
            <a:pPr lvl="1" algn="l">
              <a:buFontTx/>
              <a:buChar char="–"/>
            </a:pPr>
            <a:r>
              <a:rPr lang="en-US" altLang="th-TH" sz="3200" b="1" dirty="0" smtClean="0">
                <a:solidFill>
                  <a:schemeClr val="tx1"/>
                </a:solidFill>
              </a:rPr>
              <a:t> </a:t>
            </a:r>
            <a:r>
              <a:rPr lang="en-US" altLang="th-TH" sz="3200" b="1" dirty="0" err="1" smtClean="0">
                <a:solidFill>
                  <a:schemeClr val="tx1"/>
                </a:solidFill>
              </a:rPr>
              <a:t>goto</a:t>
            </a:r>
            <a:r>
              <a:rPr lang="en-US" altLang="th-TH" sz="3200" b="1" dirty="0" smtClean="0">
                <a:solidFill>
                  <a:schemeClr val="tx1"/>
                </a:solidFill>
              </a:rPr>
              <a:t>  </a:t>
            </a:r>
            <a:r>
              <a:rPr lang="th-TH" altLang="th-TH" sz="3200" b="1" dirty="0" smtClean="0">
                <a:solidFill>
                  <a:schemeClr val="tx1"/>
                </a:solidFill>
              </a:rPr>
              <a:t>(ทางที่ดีไม่ควรใช้)</a:t>
            </a:r>
            <a:endParaRPr lang="en-US" altLang="th-TH" sz="3200" b="1" dirty="0" smtClean="0">
              <a:solidFill>
                <a:schemeClr val="tx1"/>
              </a:solidFill>
            </a:endParaRPr>
          </a:p>
          <a:p>
            <a:pPr algn="l">
              <a:buFontTx/>
              <a:buChar char="•"/>
            </a:pPr>
            <a:r>
              <a:rPr lang="en-US" altLang="th-TH" sz="3600" b="1" dirty="0" smtClean="0">
                <a:solidFill>
                  <a:schemeClr val="tx1"/>
                </a:solidFill>
              </a:rPr>
              <a:t>  </a:t>
            </a:r>
            <a:r>
              <a:rPr lang="en-US" altLang="th-TH" sz="3600" b="1" dirty="0" err="1" smtClean="0">
                <a:solidFill>
                  <a:schemeClr val="tx1"/>
                </a:solidFill>
              </a:rPr>
              <a:t>คำสั่งวนลูปหรือทำงานซ้ำ</a:t>
            </a:r>
            <a:r>
              <a:rPr lang="en-US" altLang="th-TH" sz="3600" b="1" dirty="0" smtClean="0">
                <a:solidFill>
                  <a:schemeClr val="tx1"/>
                </a:solidFill>
              </a:rPr>
              <a:t> ๆ </a:t>
            </a:r>
            <a:r>
              <a:rPr lang="en-US" altLang="th-TH" sz="3600" b="1" dirty="0" err="1" smtClean="0">
                <a:solidFill>
                  <a:schemeClr val="tx1"/>
                </a:solidFill>
              </a:rPr>
              <a:t>แบบลูป</a:t>
            </a:r>
            <a:r>
              <a:rPr lang="en-US" altLang="th-TH" sz="3600" b="1" dirty="0" smtClean="0">
                <a:solidFill>
                  <a:schemeClr val="tx1"/>
                </a:solidFill>
              </a:rPr>
              <a:t> (loop statements)</a:t>
            </a:r>
          </a:p>
          <a:p>
            <a:pPr lvl="1" algn="l">
              <a:buFontTx/>
              <a:buChar char="–"/>
            </a:pPr>
            <a:r>
              <a:rPr lang="en-US" altLang="th-TH" sz="3200" b="1" dirty="0" smtClean="0">
                <a:solidFill>
                  <a:schemeClr val="tx1"/>
                </a:solidFill>
              </a:rPr>
              <a:t> for , while , do while</a:t>
            </a:r>
          </a:p>
          <a:p>
            <a:pPr lvl="1" algn="l">
              <a:buFontTx/>
              <a:buChar char="–"/>
            </a:pPr>
            <a:r>
              <a:rPr lang="en-US" altLang="th-TH" sz="3200" b="1" dirty="0" smtClean="0">
                <a:solidFill>
                  <a:schemeClr val="tx1"/>
                </a:solidFill>
              </a:rPr>
              <a:t> break , continue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87476344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219200" y="-122621"/>
            <a:ext cx="5738065" cy="990600"/>
          </a:xfrm>
          <a:noFill/>
        </p:spPr>
        <p:txBody>
          <a:bodyPr/>
          <a:lstStyle/>
          <a:p>
            <a:r>
              <a:rPr lang="th-TH" sz="4400" dirty="0" smtClean="0"/>
              <a:t>การใช้คำสั่งเชื่อมเงื่อนไขใน </a:t>
            </a:r>
            <a:r>
              <a:rPr lang="en-US" sz="4400" dirty="0" smtClean="0"/>
              <a:t>IF </a:t>
            </a:r>
            <a:r>
              <a:rPr lang="th-TH" sz="4400" dirty="0" smtClean="0"/>
              <a:t>เดียว</a:t>
            </a:r>
            <a:endParaRPr lang="th-TH" sz="4400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>
          <a:xfrm>
            <a:off x="609600" y="6407298"/>
            <a:ext cx="1981200" cy="365125"/>
          </a:xfrm>
        </p:spPr>
        <p:txBody>
          <a:bodyPr/>
          <a:lstStyle/>
          <a:p>
            <a:pPr>
              <a:defRPr/>
            </a:pPr>
            <a:fld id="{CF6F4CED-1700-49E0-8564-659F158B2895}" type="slidenum">
              <a:rPr lang="en-US" smtClean="0"/>
              <a:pPr>
                <a:defRPr/>
              </a:pPr>
              <a:t>30</a:t>
            </a:fld>
            <a:endParaRPr lang="th-TH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86589" y="1811638"/>
            <a:ext cx="5257800" cy="1600200"/>
          </a:xfrm>
          <a:prstGeom prst="rect">
            <a:avLst/>
          </a:prstGeom>
          <a:solidFill>
            <a:srgbClr val="CFFCA2"/>
          </a:solidFill>
          <a:ln w="31750">
            <a:solidFill>
              <a:srgbClr val="880C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&amp;&amp; </a:t>
            </a:r>
            <a:r>
              <a:rPr kumimoji="0" lang="th-TH" sz="3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	 ตัวเชื่อม </a:t>
            </a:r>
            <a:r>
              <a:rPr kumimoji="0" lang="th-TH" sz="3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Angsana New" pitchFamily="18" charset="-34"/>
                <a:cs typeface="TH SarabunPSK" pitchFamily="34" charset="-34"/>
              </a:rPr>
              <a:t>“</a:t>
            </a:r>
            <a:r>
              <a:rPr kumimoji="0" lang="th-TH" sz="3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และ (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and</a:t>
            </a:r>
            <a:r>
              <a:rPr kumimoji="0" lang="th-TH" sz="3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)</a:t>
            </a:r>
            <a:r>
              <a:rPr kumimoji="0" lang="th-TH" sz="3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Angsana New" pitchFamily="18" charset="-34"/>
                <a:cs typeface="TH SarabunPSK" pitchFamily="34" charset="-34"/>
              </a:rPr>
              <a:t>”</a:t>
            </a:r>
            <a:r>
              <a:rPr kumimoji="0" lang="th-TH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|| </a:t>
            </a:r>
            <a:r>
              <a:rPr kumimoji="0" lang="th-TH" sz="3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   	 ตัวเชื่อม </a:t>
            </a:r>
            <a:r>
              <a:rPr kumimoji="0" lang="th-TH" sz="3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Angsana New" pitchFamily="18" charset="-34"/>
                <a:cs typeface="TH SarabunPSK" pitchFamily="34" charset="-34"/>
              </a:rPr>
              <a:t>“</a:t>
            </a:r>
            <a:r>
              <a:rPr kumimoji="0" lang="th-TH" sz="3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หรือ (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or</a:t>
            </a:r>
            <a:r>
              <a:rPr kumimoji="0" lang="th-TH" sz="3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)</a:t>
            </a:r>
            <a:r>
              <a:rPr kumimoji="0" lang="th-TH" sz="3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Angsana New" pitchFamily="18" charset="-34"/>
                <a:cs typeface="TH SarabunPSK" pitchFamily="34" charset="-34"/>
              </a:rPr>
              <a:t>”</a:t>
            </a:r>
            <a:r>
              <a:rPr kumimoji="0" lang="th-TH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		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   </a:t>
            </a:r>
            <a:endParaRPr kumimoji="0" lang="th-TH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67589" y="3610651"/>
            <a:ext cx="6858000" cy="2261359"/>
          </a:xfrm>
          <a:prstGeom prst="rect">
            <a:avLst/>
          </a:prstGeom>
          <a:solidFill>
            <a:srgbClr val="FFFFFF"/>
          </a:solidFill>
          <a:ln w="31750">
            <a:solidFill>
              <a:srgbClr val="4BACC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sz="3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/>
            </a:r>
            <a:br>
              <a:rPr lang="en-US" sz="3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</a:br>
            <a:r>
              <a:rPr lang="en-US" sz="3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if(</a:t>
            </a:r>
            <a:r>
              <a:rPr lang="th-TH" sz="3200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เงื่อนไข1 </a:t>
            </a:r>
            <a:r>
              <a:rPr lang="th-TH" sz="3200" b="1" dirty="0">
                <a:solidFill>
                  <a:srgbClr val="FF0000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ตัวเชื่อม</a:t>
            </a:r>
            <a:r>
              <a:rPr lang="th-TH" sz="3200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เงื่อนไข2 .. </a:t>
            </a:r>
            <a:r>
              <a:rPr lang="th-TH" sz="3200" b="1" dirty="0">
                <a:solidFill>
                  <a:srgbClr val="FF0000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ตัวเชื่อม</a:t>
            </a:r>
            <a:r>
              <a:rPr lang="th-TH" sz="3200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เงื่อนไข</a:t>
            </a:r>
            <a:r>
              <a:rPr lang="en-US" sz="3200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n){</a:t>
            </a:r>
          </a:p>
          <a:p>
            <a:pPr lvl="1"/>
            <a:r>
              <a:rPr lang="en-US" sz="3200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  </a:t>
            </a:r>
            <a:r>
              <a:rPr lang="th-TH" sz="3200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คำสั่งเมื่อเงื่อนไขเป็น</a:t>
            </a:r>
            <a:r>
              <a:rPr lang="th-TH" sz="3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จริง</a:t>
            </a:r>
            <a:r>
              <a:rPr lang="en-US" sz="3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;</a:t>
            </a:r>
            <a:endParaRPr lang="th-TH" sz="3200" b="1" dirty="0"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lvl="1"/>
            <a:r>
              <a:rPr lang="th-TH" sz="3200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314999" y="3055479"/>
            <a:ext cx="2477752" cy="712717"/>
          </a:xfrm>
          <a:prstGeom prst="wedgeRectCallout">
            <a:avLst>
              <a:gd name="adj1" fmla="val -44361"/>
              <a:gd name="adj2" fmla="val 78106"/>
            </a:avLst>
          </a:prstGeom>
          <a:solidFill>
            <a:srgbClr val="FFFFFF"/>
          </a:solidFill>
          <a:ln w="9525">
            <a:solidFill>
              <a:srgbClr val="E36C0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h-TH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รูปแบบคำสั่ง</a:t>
            </a:r>
            <a:endParaRPr kumimoji="0" lang="th-TH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211960" y="1178750"/>
            <a:ext cx="2477752" cy="613229"/>
          </a:xfrm>
          <a:prstGeom prst="wedgeRectCallout">
            <a:avLst>
              <a:gd name="adj1" fmla="val -44361"/>
              <a:gd name="adj2" fmla="val 78106"/>
            </a:avLst>
          </a:prstGeom>
          <a:solidFill>
            <a:srgbClr val="FFFFFF"/>
          </a:solidFill>
          <a:ln w="9525">
            <a:solidFill>
              <a:srgbClr val="E36C0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spcAft>
                <a:spcPts val="1000"/>
              </a:spcAft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Logical Operator</a:t>
            </a:r>
            <a:endParaRPr kumimoji="0" lang="th-TH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7743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th-TH" sz="4000" dirty="0"/>
              <a:t>การใช้คำสั่งเชื่อมเงื่อนไขใน </a:t>
            </a:r>
            <a:r>
              <a:rPr lang="en-US" sz="4000" dirty="0"/>
              <a:t>IF </a:t>
            </a:r>
            <a:r>
              <a:rPr lang="th-TH" sz="4000" dirty="0"/>
              <a:t>เดียว</a:t>
            </a:r>
            <a:endParaRPr lang="th-TH" sz="4000" dirty="0" smtClean="0"/>
          </a:p>
        </p:txBody>
      </p:sp>
      <p:sp>
        <p:nvSpPr>
          <p:cNvPr id="39939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fld id="{04706D74-AB51-4656-99DF-0FB5DAD08370}" type="slidenum">
              <a:rPr lang="en-US" sz="1400" smtClean="0">
                <a:solidFill>
                  <a:schemeClr val="tx2"/>
                </a:solidFill>
              </a:rPr>
              <a:pPr eaLnBrk="1" hangingPunct="1"/>
              <a:t>31</a:t>
            </a:fld>
            <a:endParaRPr lang="th-TH" sz="1400" smtClean="0">
              <a:solidFill>
                <a:schemeClr val="tx2"/>
              </a:solidFill>
            </a:endParaRP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1299029" y="2757714"/>
            <a:ext cx="16002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  <a:cs typeface="FreesiaUPC" pitchFamily="34" charset="-34"/>
              </a:rPr>
              <a:t>A</a:t>
            </a:r>
            <a:endParaRPr lang="th-TH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  <a:cs typeface="FreesiaUPC" pitchFamily="34" charset="-34"/>
            </a:endParaRPr>
          </a:p>
        </p:txBody>
      </p:sp>
      <p:sp>
        <p:nvSpPr>
          <p:cNvPr id="29704" name="Rectangle 10"/>
          <p:cNvSpPr>
            <a:spLocks noChangeArrowheads="1"/>
          </p:cNvSpPr>
          <p:nvPr/>
        </p:nvSpPr>
        <p:spPr bwMode="auto">
          <a:xfrm>
            <a:off x="2899229" y="2757714"/>
            <a:ext cx="16002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  <a:cs typeface="FreesiaUPC" pitchFamily="34" charset="-34"/>
              </a:rPr>
              <a:t>B</a:t>
            </a:r>
            <a:endParaRPr lang="th-TH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  <a:cs typeface="FreesiaUPC" pitchFamily="34" charset="-34"/>
            </a:endParaRPr>
          </a:p>
        </p:txBody>
      </p:sp>
      <p:sp>
        <p:nvSpPr>
          <p:cNvPr id="29705" name="Rectangle 11"/>
          <p:cNvSpPr>
            <a:spLocks noChangeArrowheads="1"/>
          </p:cNvSpPr>
          <p:nvPr/>
        </p:nvSpPr>
        <p:spPr bwMode="auto">
          <a:xfrm>
            <a:off x="4499429" y="2757714"/>
            <a:ext cx="16002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  <a:cs typeface="FreesiaUPC" pitchFamily="34" charset="-34"/>
              </a:rPr>
              <a:t>A &amp;&amp; B</a:t>
            </a:r>
            <a:endParaRPr lang="th-TH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  <a:cs typeface="FreesiaUPC" pitchFamily="34" charset="-34"/>
            </a:endParaRPr>
          </a:p>
        </p:txBody>
      </p:sp>
      <p:sp>
        <p:nvSpPr>
          <p:cNvPr id="29706" name="Rectangle 12"/>
          <p:cNvSpPr>
            <a:spLocks noChangeArrowheads="1"/>
          </p:cNvSpPr>
          <p:nvPr/>
        </p:nvSpPr>
        <p:spPr bwMode="auto">
          <a:xfrm>
            <a:off x="6099629" y="2757714"/>
            <a:ext cx="16002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  <a:cs typeface="FreesiaUPC" pitchFamily="34" charset="-34"/>
              </a:rPr>
              <a:t>A || B</a:t>
            </a:r>
            <a:endParaRPr lang="th-TH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  <a:cs typeface="FreesiaUPC" pitchFamily="34" charset="-34"/>
            </a:endParaRPr>
          </a:p>
        </p:txBody>
      </p:sp>
      <p:sp>
        <p:nvSpPr>
          <p:cNvPr id="29707" name="Rectangle 13"/>
          <p:cNvSpPr>
            <a:spLocks noChangeArrowheads="1"/>
          </p:cNvSpPr>
          <p:nvPr/>
        </p:nvSpPr>
        <p:spPr bwMode="auto">
          <a:xfrm>
            <a:off x="1299029" y="3214914"/>
            <a:ext cx="16002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  <a:cs typeface="FreesiaUPC" pitchFamily="34" charset="-34"/>
              </a:rPr>
              <a:t>True</a:t>
            </a:r>
            <a:endParaRPr lang="th-TH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  <a:cs typeface="FreesiaUPC" pitchFamily="34" charset="-34"/>
            </a:endParaRPr>
          </a:p>
        </p:txBody>
      </p:sp>
      <p:sp>
        <p:nvSpPr>
          <p:cNvPr id="29708" name="Rectangle 14"/>
          <p:cNvSpPr>
            <a:spLocks noChangeArrowheads="1"/>
          </p:cNvSpPr>
          <p:nvPr/>
        </p:nvSpPr>
        <p:spPr bwMode="auto">
          <a:xfrm>
            <a:off x="2899229" y="3214914"/>
            <a:ext cx="16002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  <a:cs typeface="FreesiaUPC" pitchFamily="34" charset="-34"/>
              </a:rPr>
              <a:t>True</a:t>
            </a:r>
            <a:endParaRPr lang="th-TH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  <a:cs typeface="FreesiaUPC" pitchFamily="34" charset="-34"/>
            </a:endParaRPr>
          </a:p>
        </p:txBody>
      </p:sp>
      <p:sp>
        <p:nvSpPr>
          <p:cNvPr id="29709" name="Rectangle 15"/>
          <p:cNvSpPr>
            <a:spLocks noChangeArrowheads="1"/>
          </p:cNvSpPr>
          <p:nvPr/>
        </p:nvSpPr>
        <p:spPr bwMode="auto">
          <a:xfrm>
            <a:off x="4499429" y="3214914"/>
            <a:ext cx="16002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  <a:cs typeface="FreesiaUPC" pitchFamily="34" charset="-34"/>
              </a:rPr>
              <a:t>True</a:t>
            </a:r>
            <a:endParaRPr lang="th-TH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  <a:cs typeface="FreesiaUPC" pitchFamily="34" charset="-34"/>
            </a:endParaRPr>
          </a:p>
        </p:txBody>
      </p:sp>
      <p:sp>
        <p:nvSpPr>
          <p:cNvPr id="29710" name="Rectangle 16"/>
          <p:cNvSpPr>
            <a:spLocks noChangeArrowheads="1"/>
          </p:cNvSpPr>
          <p:nvPr/>
        </p:nvSpPr>
        <p:spPr bwMode="auto">
          <a:xfrm>
            <a:off x="6099629" y="3214914"/>
            <a:ext cx="16002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  <a:cs typeface="FreesiaUPC" pitchFamily="34" charset="-34"/>
              </a:rPr>
              <a:t>True</a:t>
            </a:r>
            <a:endParaRPr lang="th-TH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  <a:cs typeface="FreesiaUPC" pitchFamily="34" charset="-34"/>
            </a:endParaRPr>
          </a:p>
        </p:txBody>
      </p:sp>
      <p:sp>
        <p:nvSpPr>
          <p:cNvPr id="29711" name="Rectangle 17"/>
          <p:cNvSpPr>
            <a:spLocks noChangeArrowheads="1"/>
          </p:cNvSpPr>
          <p:nvPr/>
        </p:nvSpPr>
        <p:spPr bwMode="auto">
          <a:xfrm>
            <a:off x="1299029" y="3672114"/>
            <a:ext cx="16002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  <a:cs typeface="FreesiaUPC" pitchFamily="34" charset="-34"/>
              </a:rPr>
              <a:t>True</a:t>
            </a:r>
            <a:endParaRPr lang="th-TH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  <a:cs typeface="FreesiaUPC" pitchFamily="34" charset="-34"/>
            </a:endParaRPr>
          </a:p>
        </p:txBody>
      </p:sp>
      <p:sp>
        <p:nvSpPr>
          <p:cNvPr id="29712" name="Rectangle 18"/>
          <p:cNvSpPr>
            <a:spLocks noChangeArrowheads="1"/>
          </p:cNvSpPr>
          <p:nvPr/>
        </p:nvSpPr>
        <p:spPr bwMode="auto">
          <a:xfrm>
            <a:off x="2899229" y="3672114"/>
            <a:ext cx="16002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  <a:cs typeface="FreesiaUPC" pitchFamily="34" charset="-34"/>
              </a:rPr>
              <a:t>False</a:t>
            </a:r>
            <a:endParaRPr lang="th-TH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  <a:cs typeface="FreesiaUPC" pitchFamily="34" charset="-34"/>
            </a:endParaRPr>
          </a:p>
        </p:txBody>
      </p:sp>
      <p:sp>
        <p:nvSpPr>
          <p:cNvPr id="29713" name="Rectangle 19"/>
          <p:cNvSpPr>
            <a:spLocks noChangeArrowheads="1"/>
          </p:cNvSpPr>
          <p:nvPr/>
        </p:nvSpPr>
        <p:spPr bwMode="auto">
          <a:xfrm>
            <a:off x="4499429" y="3672114"/>
            <a:ext cx="16002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  <a:cs typeface="FreesiaUPC" pitchFamily="34" charset="-34"/>
              </a:rPr>
              <a:t>False</a:t>
            </a:r>
            <a:endParaRPr lang="th-TH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  <a:cs typeface="FreesiaUPC" pitchFamily="34" charset="-34"/>
            </a:endParaRPr>
          </a:p>
        </p:txBody>
      </p:sp>
      <p:sp>
        <p:nvSpPr>
          <p:cNvPr id="29714" name="Rectangle 20"/>
          <p:cNvSpPr>
            <a:spLocks noChangeArrowheads="1"/>
          </p:cNvSpPr>
          <p:nvPr/>
        </p:nvSpPr>
        <p:spPr bwMode="auto">
          <a:xfrm>
            <a:off x="6099629" y="3672114"/>
            <a:ext cx="16002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  <a:cs typeface="FreesiaUPC" pitchFamily="34" charset="-34"/>
              </a:rPr>
              <a:t>True</a:t>
            </a:r>
            <a:endParaRPr lang="th-TH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  <a:cs typeface="FreesiaUPC" pitchFamily="34" charset="-34"/>
            </a:endParaRPr>
          </a:p>
        </p:txBody>
      </p:sp>
      <p:sp>
        <p:nvSpPr>
          <p:cNvPr id="29715" name="Rectangle 21"/>
          <p:cNvSpPr>
            <a:spLocks noChangeArrowheads="1"/>
          </p:cNvSpPr>
          <p:nvPr/>
        </p:nvSpPr>
        <p:spPr bwMode="auto">
          <a:xfrm>
            <a:off x="1299029" y="4129314"/>
            <a:ext cx="16002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  <a:cs typeface="FreesiaUPC" pitchFamily="34" charset="-34"/>
              </a:rPr>
              <a:t>False</a:t>
            </a:r>
            <a:endParaRPr lang="th-TH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  <a:cs typeface="FreesiaUPC" pitchFamily="34" charset="-34"/>
            </a:endParaRPr>
          </a:p>
        </p:txBody>
      </p:sp>
      <p:sp>
        <p:nvSpPr>
          <p:cNvPr id="29716" name="Rectangle 22"/>
          <p:cNvSpPr>
            <a:spLocks noChangeArrowheads="1"/>
          </p:cNvSpPr>
          <p:nvPr/>
        </p:nvSpPr>
        <p:spPr bwMode="auto">
          <a:xfrm>
            <a:off x="2899229" y="4129314"/>
            <a:ext cx="16002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  <a:cs typeface="FreesiaUPC" pitchFamily="34" charset="-34"/>
              </a:rPr>
              <a:t>True</a:t>
            </a:r>
            <a:endParaRPr lang="th-TH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  <a:cs typeface="FreesiaUPC" pitchFamily="34" charset="-34"/>
            </a:endParaRPr>
          </a:p>
        </p:txBody>
      </p:sp>
      <p:sp>
        <p:nvSpPr>
          <p:cNvPr id="29717" name="Rectangle 23"/>
          <p:cNvSpPr>
            <a:spLocks noChangeArrowheads="1"/>
          </p:cNvSpPr>
          <p:nvPr/>
        </p:nvSpPr>
        <p:spPr bwMode="auto">
          <a:xfrm>
            <a:off x="4499429" y="4129314"/>
            <a:ext cx="16002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  <a:cs typeface="FreesiaUPC" pitchFamily="34" charset="-34"/>
              </a:rPr>
              <a:t>False</a:t>
            </a:r>
            <a:endParaRPr lang="th-TH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  <a:cs typeface="FreesiaUPC" pitchFamily="34" charset="-34"/>
            </a:endParaRPr>
          </a:p>
        </p:txBody>
      </p:sp>
      <p:sp>
        <p:nvSpPr>
          <p:cNvPr id="29718" name="Rectangle 24"/>
          <p:cNvSpPr>
            <a:spLocks noChangeArrowheads="1"/>
          </p:cNvSpPr>
          <p:nvPr/>
        </p:nvSpPr>
        <p:spPr bwMode="auto">
          <a:xfrm>
            <a:off x="6099629" y="4129314"/>
            <a:ext cx="16002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  <a:cs typeface="FreesiaUPC" pitchFamily="34" charset="-34"/>
              </a:rPr>
              <a:t>True</a:t>
            </a:r>
            <a:endParaRPr lang="th-TH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  <a:cs typeface="FreesiaUPC" pitchFamily="34" charset="-34"/>
            </a:endParaRPr>
          </a:p>
        </p:txBody>
      </p:sp>
      <p:sp>
        <p:nvSpPr>
          <p:cNvPr id="29719" name="Rectangle 25"/>
          <p:cNvSpPr>
            <a:spLocks noChangeArrowheads="1"/>
          </p:cNvSpPr>
          <p:nvPr/>
        </p:nvSpPr>
        <p:spPr bwMode="auto">
          <a:xfrm>
            <a:off x="1299029" y="4586514"/>
            <a:ext cx="16002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  <a:cs typeface="FreesiaUPC" pitchFamily="34" charset="-34"/>
              </a:rPr>
              <a:t>False</a:t>
            </a:r>
            <a:endParaRPr lang="th-TH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  <a:cs typeface="FreesiaUPC" pitchFamily="34" charset="-34"/>
            </a:endParaRPr>
          </a:p>
        </p:txBody>
      </p:sp>
      <p:sp>
        <p:nvSpPr>
          <p:cNvPr id="29720" name="Rectangle 26"/>
          <p:cNvSpPr>
            <a:spLocks noChangeArrowheads="1"/>
          </p:cNvSpPr>
          <p:nvPr/>
        </p:nvSpPr>
        <p:spPr bwMode="auto">
          <a:xfrm>
            <a:off x="2899229" y="4586514"/>
            <a:ext cx="16002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  <a:cs typeface="FreesiaUPC" pitchFamily="34" charset="-34"/>
              </a:rPr>
              <a:t>False</a:t>
            </a:r>
            <a:endParaRPr lang="th-TH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  <a:cs typeface="FreesiaUPC" pitchFamily="34" charset="-34"/>
            </a:endParaRPr>
          </a:p>
        </p:txBody>
      </p:sp>
      <p:sp>
        <p:nvSpPr>
          <p:cNvPr id="29721" name="Rectangle 27"/>
          <p:cNvSpPr>
            <a:spLocks noChangeArrowheads="1"/>
          </p:cNvSpPr>
          <p:nvPr/>
        </p:nvSpPr>
        <p:spPr bwMode="auto">
          <a:xfrm>
            <a:off x="4499429" y="4586514"/>
            <a:ext cx="16002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  <a:cs typeface="FreesiaUPC" pitchFamily="34" charset="-34"/>
              </a:rPr>
              <a:t>False</a:t>
            </a:r>
            <a:endParaRPr lang="th-TH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  <a:cs typeface="FreesiaUPC" pitchFamily="34" charset="-34"/>
            </a:endParaRPr>
          </a:p>
        </p:txBody>
      </p:sp>
      <p:sp>
        <p:nvSpPr>
          <p:cNvPr id="29722" name="Rectangle 28"/>
          <p:cNvSpPr>
            <a:spLocks noChangeArrowheads="1"/>
          </p:cNvSpPr>
          <p:nvPr/>
        </p:nvSpPr>
        <p:spPr bwMode="auto">
          <a:xfrm>
            <a:off x="6099629" y="4586514"/>
            <a:ext cx="16002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  <a:cs typeface="FreesiaUPC" pitchFamily="34" charset="-34"/>
              </a:rPr>
              <a:t>False</a:t>
            </a:r>
            <a:endParaRPr lang="th-TH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  <a:cs typeface="FreesiaUPC" pitchFamily="34" charset="-34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1370357" y="1628736"/>
            <a:ext cx="63401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b="1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วิธีคิดเหมือนกับเรื่องประพจน์ในวิชาตรรกศาสตร์ </a:t>
            </a:r>
          </a:p>
        </p:txBody>
      </p:sp>
    </p:spTree>
    <p:extLst>
      <p:ext uri="{BB962C8B-B14F-4D97-AF65-F5344CB8AC3E}">
        <p14:creationId xmlns:p14="http://schemas.microsoft.com/office/powerpoint/2010/main" val="372296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73947" y="1883203"/>
            <a:ext cx="6210690" cy="4117623"/>
          </a:xfrm>
          <a:prstGeom prst="rect">
            <a:avLst/>
          </a:prstGeom>
          <a:noFill/>
          <a:ln w="31750">
            <a:solidFill>
              <a:srgbClr val="4BACC6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14300" marR="0" lvl="1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#include &lt;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stdio.h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&gt;</a:t>
            </a:r>
          </a:p>
          <a:p>
            <a:pPr marL="114300" marR="0" lvl="1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main() {</a:t>
            </a:r>
          </a:p>
          <a:p>
            <a:pPr marL="114300" marR="0" lvl="1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rPr>
              <a:t>   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int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a;</a:t>
            </a:r>
          </a:p>
          <a:p>
            <a:pPr marL="114300" marR="0" lvl="1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printf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(“input number = ”);</a:t>
            </a:r>
          </a:p>
          <a:p>
            <a:pPr marL="114300" marR="0" lvl="1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scanf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(“%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d”,&amp;a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);</a:t>
            </a:r>
          </a:p>
          <a:p>
            <a:pPr marL="114300" lvl="1">
              <a:lnSpc>
                <a:spcPts val="3000"/>
              </a:lnSpc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if((a&gt;10)&amp;&amp;</a:t>
            </a:r>
            <a:r>
              <a:rPr lang="en-US" sz="2400" b="1" dirty="0" smtClean="0"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(</a:t>
            </a:r>
            <a:r>
              <a:rPr lang="en-US" sz="2400" b="1" dirty="0"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a&lt;=20</a:t>
            </a:r>
            <a:r>
              <a:rPr lang="en-US" sz="2400" b="1" dirty="0" smtClean="0"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)){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Angsana New" pitchFamily="18" charset="-34"/>
              <a:cs typeface="Courier New" panose="02070309020205020404" pitchFamily="49" charset="0"/>
            </a:endParaRPr>
          </a:p>
          <a:p>
            <a:pPr marL="114300" marR="0" lvl="1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		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printf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(“GOOD”);</a:t>
            </a: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rPr>
              <a:t>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Angsana New" pitchFamily="18" charset="-34"/>
              <a:cs typeface="Courier New" panose="02070309020205020404" pitchFamily="49" charset="0"/>
            </a:endParaRPr>
          </a:p>
          <a:p>
            <a:pPr marL="114300" marR="0" lvl="1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      }</a:t>
            </a:r>
          </a:p>
          <a:p>
            <a:pPr marL="114300" marR="0" lvl="1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rPr>
              <a:t>   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}</a:t>
            </a:r>
          </a:p>
          <a:p>
            <a:pPr marL="114300" marR="0" lvl="1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Courier New" panose="02070309020205020404" pitchFamily="49" charset="0"/>
              </a:rPr>
              <a:t>}</a:t>
            </a: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Angsana New" pitchFamily="18" charset="-34"/>
                <a:cs typeface="TH SarabunPSK" pitchFamily="34" charset="-34"/>
              </a:rPr>
              <a:t>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Angsana New" pitchFamily="18" charset="-34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grpSp>
        <p:nvGrpSpPr>
          <p:cNvPr id="33796" name="Group 3"/>
          <p:cNvGrpSpPr>
            <a:grpSpLocks/>
          </p:cNvGrpSpPr>
          <p:nvPr/>
        </p:nvGrpSpPr>
        <p:grpSpPr bwMode="auto">
          <a:xfrm>
            <a:off x="0" y="8620"/>
            <a:ext cx="8947208" cy="1600398"/>
            <a:chOff x="1443" y="-22"/>
            <a:chExt cx="3850" cy="11904"/>
          </a:xfrm>
        </p:grpSpPr>
        <p:sp>
          <p:nvSpPr>
            <p:cNvPr id="33809" name="Text Box 4"/>
            <p:cNvSpPr txBox="1">
              <a:spLocks noChangeArrowheads="1"/>
            </p:cNvSpPr>
            <p:nvPr/>
          </p:nvSpPr>
          <p:spPr bwMode="auto">
            <a:xfrm>
              <a:off x="1609" y="3698"/>
              <a:ext cx="3684" cy="8184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8064A2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 sz="3200" b="1" dirty="0" smtClean="0">
                  <a:latin typeface="TH SarabunPSK" pitchFamily="34" charset="-34"/>
                  <a:ea typeface="Angsana New" pitchFamily="18" charset="-34"/>
                  <a:cs typeface="TH SarabunPSK" pitchFamily="34" charset="-34"/>
                </a:rPr>
                <a:t/>
              </a:r>
              <a:br>
                <a:rPr lang="en-US" sz="3200" b="1" dirty="0" smtClean="0">
                  <a:latin typeface="TH SarabunPSK" pitchFamily="34" charset="-34"/>
                  <a:ea typeface="Angsana New" pitchFamily="18" charset="-34"/>
                  <a:cs typeface="TH SarabunPSK" pitchFamily="34" charset="-34"/>
                </a:rPr>
              </a:br>
              <a:r>
                <a:rPr lang="th-TH" sz="3200" b="1" dirty="0" smtClean="0">
                  <a:latin typeface="TH SarabunPSK" pitchFamily="34" charset="-34"/>
                  <a:ea typeface="Angsana New" pitchFamily="18" charset="-34"/>
                  <a:cs typeface="TH SarabunPSK" pitchFamily="34" charset="-34"/>
                </a:rPr>
                <a:t>ถ้า</a:t>
              </a:r>
              <a:r>
                <a:rPr lang="th-TH" sz="3200" b="1" dirty="0">
                  <a:latin typeface="TH SarabunPSK" pitchFamily="34" charset="-34"/>
                  <a:ea typeface="Angsana New" pitchFamily="18" charset="-34"/>
                  <a:cs typeface="TH SarabunPSK" pitchFamily="34" charset="-34"/>
                </a:rPr>
                <a:t>ค่ามากกว่า 10 แต่ไม่เกิน 20 ให้แสดงคำว่า </a:t>
              </a:r>
              <a:r>
                <a:rPr lang="en-US" sz="3200" b="1" dirty="0">
                  <a:latin typeface="TH SarabunPSK" pitchFamily="34" charset="-34"/>
                  <a:ea typeface="Angsana New" pitchFamily="18" charset="-34"/>
                  <a:cs typeface="TH SarabunPSK" pitchFamily="34" charset="-34"/>
                </a:rPr>
                <a:t>GOOD</a:t>
              </a:r>
              <a:endParaRPr lang="en-US" sz="36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endParaRPr>
            </a:p>
          </p:txBody>
        </p:sp>
        <p:sp>
          <p:nvSpPr>
            <p:cNvPr id="33810" name="AutoShape 5"/>
            <p:cNvSpPr>
              <a:spLocks noChangeArrowheads="1"/>
            </p:cNvSpPr>
            <p:nvPr/>
          </p:nvSpPr>
          <p:spPr bwMode="auto">
            <a:xfrm>
              <a:off x="1443" y="-22"/>
              <a:ext cx="721" cy="5331"/>
            </a:xfrm>
            <a:prstGeom prst="wedgeRectCallout">
              <a:avLst>
                <a:gd name="adj1" fmla="val 42412"/>
                <a:gd name="adj2" fmla="val 75407"/>
              </a:avLst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th-TH" sz="3600" b="1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ตัวอย่าง</a:t>
              </a:r>
              <a:r>
                <a:rPr lang="en-US" sz="3600" b="1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 9</a:t>
              </a:r>
              <a:endParaRPr lang="th-TH" sz="4000" b="1" dirty="0">
                <a:latin typeface="TH SarabunPSK" panose="020B0500040200020003" pitchFamily="34" charset="-34"/>
                <a:ea typeface="Angsana New" pitchFamily="18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3379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 bwMode="auto">
          <a:xfrm>
            <a:off x="544563" y="6387472"/>
            <a:ext cx="1981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fld id="{94DD22E1-1B61-4DDB-B08D-F422CF838BEB}" type="slidenum">
              <a:rPr lang="en-US" sz="140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pPr eaLnBrk="1" hangingPunct="1"/>
              <a:t>32</a:t>
            </a:fld>
            <a:endParaRPr lang="th-TH" sz="1400" smtClean="0">
              <a:solidFill>
                <a:schemeClr val="tx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7" name="ลูกศรเชื่อมต่อแบบตรง 16"/>
          <p:cNvCxnSpPr>
            <a:stCxn id="26" idx="4"/>
            <a:endCxn id="37" idx="0"/>
          </p:cNvCxnSpPr>
          <p:nvPr/>
        </p:nvCxnSpPr>
        <p:spPr>
          <a:xfrm>
            <a:off x="7126080" y="3359456"/>
            <a:ext cx="11940" cy="3403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4" name="TextBox 12"/>
          <p:cNvSpPr txBox="1">
            <a:spLocks noChangeArrowheads="1"/>
          </p:cNvSpPr>
          <p:nvPr/>
        </p:nvSpPr>
        <p:spPr bwMode="auto">
          <a:xfrm>
            <a:off x="8020288" y="3397701"/>
            <a:ext cx="503664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เท็จ</a:t>
            </a:r>
            <a:endParaRPr lang="th-TH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3805" name="TextBox 13"/>
          <p:cNvSpPr txBox="1">
            <a:spLocks noChangeArrowheads="1"/>
          </p:cNvSpPr>
          <p:nvPr/>
        </p:nvSpPr>
        <p:spPr bwMode="auto">
          <a:xfrm>
            <a:off x="6090422" y="4202589"/>
            <a:ext cx="508473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จริง</a:t>
            </a:r>
            <a:endParaRPr lang="th-TH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25" name="ลูกศรเชื่อมต่อแบบตรง 24"/>
          <p:cNvCxnSpPr>
            <a:stCxn id="50" idx="2"/>
            <a:endCxn id="75" idx="0"/>
          </p:cNvCxnSpPr>
          <p:nvPr/>
        </p:nvCxnSpPr>
        <p:spPr>
          <a:xfrm>
            <a:off x="7152262" y="5311750"/>
            <a:ext cx="18133" cy="5855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แผนผังลำดับงาน: ข้อมูล 25"/>
          <p:cNvSpPr/>
          <p:nvPr/>
        </p:nvSpPr>
        <p:spPr>
          <a:xfrm>
            <a:off x="5754480" y="2735464"/>
            <a:ext cx="2743200" cy="62399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รับค่า </a:t>
            </a:r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a</a:t>
            </a:r>
            <a:endParaRPr lang="th-TH" sz="24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27" name="ลูกศรเชื่อมต่อแบบตรง 26"/>
          <p:cNvCxnSpPr>
            <a:stCxn id="37" idx="2"/>
            <a:endCxn id="50" idx="0"/>
          </p:cNvCxnSpPr>
          <p:nvPr/>
        </p:nvCxnSpPr>
        <p:spPr>
          <a:xfrm>
            <a:off x="7138020" y="4433421"/>
            <a:ext cx="14242" cy="5201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ข้าวหลามตัด 36"/>
          <p:cNvSpPr/>
          <p:nvPr/>
        </p:nvSpPr>
        <p:spPr>
          <a:xfrm>
            <a:off x="5652120" y="3699767"/>
            <a:ext cx="2971800" cy="73365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&gt;10 &amp;&amp;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&lt;=20</a:t>
            </a:r>
            <a:endParaRPr lang="th-TH" sz="1600" b="1" dirty="0">
              <a:solidFill>
                <a:schemeClr val="tx1"/>
              </a:solidFill>
              <a:latin typeface="Courier New" panose="02070309020205020404" pitchFamily="49" charset="0"/>
              <a:cs typeface="TH SarabunPSK" panose="020B0500040200020003" pitchFamily="34" charset="-34"/>
            </a:endParaRPr>
          </a:p>
        </p:txBody>
      </p:sp>
      <p:cxnSp>
        <p:nvCxnSpPr>
          <p:cNvPr id="49" name="รูปร่าง 47"/>
          <p:cNvCxnSpPr>
            <a:stCxn id="37" idx="3"/>
          </p:cNvCxnSpPr>
          <p:nvPr/>
        </p:nvCxnSpPr>
        <p:spPr>
          <a:xfrm flipH="1">
            <a:off x="7126080" y="4066594"/>
            <a:ext cx="1497840" cy="1394012"/>
          </a:xfrm>
          <a:prstGeom prst="bentConnector3">
            <a:avLst>
              <a:gd name="adj1" fmla="val -19138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แผนผังลำดับงาน: จอภาพ 49"/>
          <p:cNvSpPr/>
          <p:nvPr/>
        </p:nvSpPr>
        <p:spPr>
          <a:xfrm>
            <a:off x="6413976" y="4953561"/>
            <a:ext cx="1476572" cy="358189"/>
          </a:xfrm>
          <a:prstGeom prst="flowChartDisp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Good</a:t>
            </a:r>
            <a:endParaRPr lang="th-TH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5" name="แผนผังลำดับงาน: สิ้นสุด 74"/>
          <p:cNvSpPr/>
          <p:nvPr/>
        </p:nvSpPr>
        <p:spPr>
          <a:xfrm>
            <a:off x="6598895" y="5897324"/>
            <a:ext cx="1143000" cy="38100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END</a:t>
            </a:r>
            <a:endParaRPr lang="th-TH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3" name="แผนผังลำดับงาน: สิ้นสุด 82"/>
          <p:cNvSpPr/>
          <p:nvPr/>
        </p:nvSpPr>
        <p:spPr>
          <a:xfrm>
            <a:off x="6548229" y="1975668"/>
            <a:ext cx="1143000" cy="38100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Start</a:t>
            </a:r>
            <a:endParaRPr lang="th-TH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84" name="ลูกศรเชื่อมต่อแบบตรง 83"/>
          <p:cNvCxnSpPr>
            <a:stCxn id="83" idx="2"/>
            <a:endCxn id="26" idx="1"/>
          </p:cNvCxnSpPr>
          <p:nvPr/>
        </p:nvCxnSpPr>
        <p:spPr>
          <a:xfrm>
            <a:off x="7119729" y="2356668"/>
            <a:ext cx="6351" cy="3787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3060930" y="4768759"/>
            <a:ext cx="1295400" cy="352425"/>
          </a:xfrm>
          <a:prstGeom prst="wedgeRectCallout">
            <a:avLst>
              <a:gd name="adj1" fmla="val -44361"/>
              <a:gd name="adj2" fmla="val 78106"/>
            </a:avLst>
          </a:prstGeom>
          <a:solidFill>
            <a:srgbClr val="FFFFFF"/>
          </a:solidFill>
          <a:ln w="9525">
            <a:solidFill>
              <a:srgbClr val="E36C0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h-TH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ผลการรันโปรแกรม</a:t>
            </a:r>
            <a:endParaRPr kumimoji="0" lang="th-T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28" name="AutoShape 3"/>
          <p:cNvSpPr>
            <a:spLocks noChangeArrowheads="1"/>
          </p:cNvSpPr>
          <p:nvPr/>
        </p:nvSpPr>
        <p:spPr bwMode="auto">
          <a:xfrm>
            <a:off x="3501277" y="5320672"/>
            <a:ext cx="2196481" cy="808628"/>
          </a:xfrm>
          <a:prstGeom prst="flowChartProcess">
            <a:avLst/>
          </a:prstGeom>
          <a:solidFill>
            <a:srgbClr val="CFFCA2"/>
          </a:solidFill>
          <a:ln w="38100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400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input number = </a:t>
            </a:r>
            <a:r>
              <a:rPr lang="en-US" sz="2400" b="1" dirty="0">
                <a:solidFill>
                  <a:srgbClr val="FF0000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30</a:t>
            </a:r>
            <a:endParaRPr kumimoji="0" lang="th-TH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auto">
          <a:xfrm>
            <a:off x="1062757" y="5320672"/>
            <a:ext cx="2196481" cy="808628"/>
          </a:xfrm>
          <a:prstGeom prst="flowChartProcess">
            <a:avLst/>
          </a:prstGeom>
          <a:solidFill>
            <a:srgbClr val="CFFCA2"/>
          </a:solidFill>
          <a:ln w="38100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400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input number = </a:t>
            </a:r>
            <a:r>
              <a:rPr lang="en-US" sz="2400" b="1" dirty="0">
                <a:solidFill>
                  <a:srgbClr val="FF0000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15</a:t>
            </a:r>
          </a:p>
          <a:p>
            <a:pPr lvl="0"/>
            <a:r>
              <a:rPr lang="en-US" sz="2400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386273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71700" y="27952"/>
            <a:ext cx="7772400" cy="891970"/>
          </a:xfrm>
        </p:spPr>
        <p:txBody>
          <a:bodyPr/>
          <a:lstStyle/>
          <a:p>
            <a:r>
              <a:rPr lang="th-TH" altLang="th-TH" sz="5400" b="1" dirty="0" smtClean="0">
                <a:solidFill>
                  <a:srgbClr val="000066"/>
                </a:solidFill>
                <a:latin typeface="LilyUPC" panose="020B0604020202020204" pitchFamily="34" charset="-34"/>
              </a:rPr>
              <a:t>รับ</a:t>
            </a:r>
            <a:r>
              <a:rPr lang="th-TH" altLang="th-TH" sz="5400" b="1" dirty="0" smtClean="0">
                <a:solidFill>
                  <a:srgbClr val="000066"/>
                </a:solidFill>
                <a:latin typeface="LilyUPC" panose="020B0604020202020204" pitchFamily="34" charset="-34"/>
              </a:rPr>
              <a:t>ค่าแล้วตรวจสอบเป็นช่วง</a:t>
            </a:r>
            <a:endParaRPr lang="en-US" altLang="th-TH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31540" y="1111889"/>
            <a:ext cx="8325925" cy="4927401"/>
          </a:xfrm>
          <a:solidFill>
            <a:srgbClr val="FEFCCE"/>
          </a:solidFill>
          <a:ln>
            <a:solidFill>
              <a:srgbClr val="FFC000"/>
            </a:solidFill>
          </a:ln>
        </p:spPr>
        <p:txBody>
          <a:bodyPr>
            <a:noAutofit/>
          </a:bodyPr>
          <a:lstStyle/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th-T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th-T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th-T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th-TH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h-T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score;    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th-T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th-TH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th-T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(“Score  :  “);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th-T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th-TH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th-T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“,&amp;score);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th-T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th-TH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((score &gt;= 80) &amp;&amp; (score &lt;= 100)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th-TH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</a:t>
            </a:r>
            <a:r>
              <a:rPr lang="en-US" altLang="th-TH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th-TH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 A\n”);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th-TH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  if ((score &gt;= 70) &amp;&amp; (score &lt;= 79)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th-TH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</a:t>
            </a:r>
            <a:r>
              <a:rPr lang="en-US" altLang="th-TH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th-TH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 B\n”);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th-TH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 if ((score &gt;= 60) &amp;&amp; (score &lt;= 69)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th-TH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</a:t>
            </a:r>
            <a:r>
              <a:rPr lang="en-US" altLang="th-TH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th-TH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 C\n”);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th-TH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else if ((score &gt;= 50) &amp;&amp; (score &lt;= 59)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th-TH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</a:t>
            </a:r>
            <a:r>
              <a:rPr lang="en-US" altLang="th-TH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th-TH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 D\n”);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th-TH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th-TH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</a:t>
            </a:r>
            <a:r>
              <a:rPr lang="en-US" altLang="th-TH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th-TH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(“You got F !!!\n ”);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th-T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33</a:t>
            </a:fld>
            <a:endParaRPr lang="th-TH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0" y="8620"/>
            <a:ext cx="1675568" cy="716710"/>
          </a:xfrm>
          <a:prstGeom prst="wedgeRectCallout">
            <a:avLst>
              <a:gd name="adj1" fmla="val 42412"/>
              <a:gd name="adj2" fmla="val 7540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Aft>
                <a:spcPts val="1000"/>
              </a:spcAft>
            </a:pP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10</a:t>
            </a:r>
            <a:endParaRPr lang="th-TH" sz="4000" b="1" dirty="0">
              <a:latin typeface="TH SarabunPSK" panose="020B0500040200020003" pitchFamily="34" charset="-34"/>
              <a:ea typeface="Angsana New" pitchFamily="18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4341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6" name="Group 3"/>
          <p:cNvGrpSpPr>
            <a:grpSpLocks/>
          </p:cNvGrpSpPr>
          <p:nvPr/>
        </p:nvGrpSpPr>
        <p:grpSpPr bwMode="auto">
          <a:xfrm>
            <a:off x="-476" y="-39"/>
            <a:ext cx="8882137" cy="1792112"/>
            <a:chOff x="1443" y="-22"/>
            <a:chExt cx="3822" cy="13330"/>
          </a:xfrm>
        </p:grpSpPr>
        <p:sp>
          <p:nvSpPr>
            <p:cNvPr id="33809" name="Text Box 4"/>
            <p:cNvSpPr txBox="1">
              <a:spLocks noChangeArrowheads="1"/>
            </p:cNvSpPr>
            <p:nvPr/>
          </p:nvSpPr>
          <p:spPr bwMode="auto">
            <a:xfrm>
              <a:off x="1581" y="5800"/>
              <a:ext cx="3684" cy="750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th-TH" b="1" dirty="0" smtClean="0">
                  <a:latin typeface="TH SarabunPSK" pitchFamily="34" charset="-34"/>
                  <a:ea typeface="Angsana New" pitchFamily="18" charset="-34"/>
                  <a:cs typeface="TH SarabunPSK" pitchFamily="34" charset="-34"/>
                </a:rPr>
                <a:t>จง</a:t>
              </a:r>
              <a:r>
                <a:rPr lang="th-TH" b="1" dirty="0">
                  <a:latin typeface="TH SarabunPSK" pitchFamily="34" charset="-34"/>
                  <a:ea typeface="Angsana New" pitchFamily="18" charset="-34"/>
                  <a:cs typeface="TH SarabunPSK" pitchFamily="34" charset="-34"/>
                </a:rPr>
                <a:t>เขียนโปรแกรมตรวจสอบว่า ปี พ.ศ.ที่สนใจเป็นปีอธิกสุรทินหรือไม่ ซึ่งปีอธิกสุรทิน คือปี พ.ศ.ที่หารด้วย 4 ลงตัว แต่หารด้วย 100 ไม่ลงตัว หรือหารด้วย 400 ลงตัว</a:t>
              </a:r>
              <a:endParaRPr lang="en-US" sz="3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endParaRPr>
            </a:p>
          </p:txBody>
        </p:sp>
        <p:sp>
          <p:nvSpPr>
            <p:cNvPr id="33810" name="AutoShape 5"/>
            <p:cNvSpPr>
              <a:spLocks noChangeArrowheads="1"/>
            </p:cNvSpPr>
            <p:nvPr/>
          </p:nvSpPr>
          <p:spPr bwMode="auto">
            <a:xfrm>
              <a:off x="1443" y="-22"/>
              <a:ext cx="999" cy="5297"/>
            </a:xfrm>
            <a:prstGeom prst="wedgeRectCallout">
              <a:avLst>
                <a:gd name="adj1" fmla="val 48982"/>
                <a:gd name="adj2" fmla="val 63369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th-TH" sz="3600" b="1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แบบฝึกหัด</a:t>
              </a:r>
              <a:endParaRPr lang="th-TH" sz="4000" b="1" dirty="0">
                <a:latin typeface="TH SarabunPSK" panose="020B0500040200020003" pitchFamily="34" charset="-34"/>
                <a:ea typeface="Angsana New" pitchFamily="18" charset="-34"/>
                <a:cs typeface="TH SarabunPSK" panose="020B0500040200020003" pitchFamily="34" charset="-34"/>
              </a:endParaRPr>
            </a:p>
          </p:txBody>
        </p:sp>
      </p:grpSp>
      <p:cxnSp>
        <p:nvCxnSpPr>
          <p:cNvPr id="17" name="ลูกศรเชื่อมต่อแบบตรง 16"/>
          <p:cNvCxnSpPr>
            <a:stCxn id="26" idx="4"/>
            <a:endCxn id="37" idx="0"/>
          </p:cNvCxnSpPr>
          <p:nvPr/>
        </p:nvCxnSpPr>
        <p:spPr>
          <a:xfrm>
            <a:off x="3035260" y="3339254"/>
            <a:ext cx="11940" cy="3403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4" name="TextBox 12"/>
          <p:cNvSpPr txBox="1">
            <a:spLocks noChangeArrowheads="1"/>
          </p:cNvSpPr>
          <p:nvPr/>
        </p:nvSpPr>
        <p:spPr bwMode="auto">
          <a:xfrm>
            <a:off x="4457434" y="3655818"/>
            <a:ext cx="503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เท็จ</a:t>
            </a:r>
            <a:endParaRPr lang="th-TH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3805" name="TextBox 13"/>
          <p:cNvSpPr txBox="1">
            <a:spLocks noChangeArrowheads="1"/>
          </p:cNvSpPr>
          <p:nvPr/>
        </p:nvSpPr>
        <p:spPr bwMode="auto">
          <a:xfrm>
            <a:off x="1036544" y="3798762"/>
            <a:ext cx="503664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จริง</a:t>
            </a:r>
            <a:endParaRPr lang="th-TH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25" name="ลูกศรเชื่อมต่อแบบตรง 24"/>
          <p:cNvCxnSpPr>
            <a:endCxn id="75" idx="0"/>
          </p:cNvCxnSpPr>
          <p:nvPr/>
        </p:nvCxnSpPr>
        <p:spPr>
          <a:xfrm>
            <a:off x="3079575" y="5440404"/>
            <a:ext cx="0" cy="4367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แผนผังลำดับงาน: ข้อมูล 25"/>
          <p:cNvSpPr/>
          <p:nvPr/>
        </p:nvSpPr>
        <p:spPr>
          <a:xfrm>
            <a:off x="1663660" y="2715262"/>
            <a:ext cx="2743200" cy="62399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รับค่า 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B.E</a:t>
            </a:r>
            <a:endParaRPr lang="th-TH" sz="32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7" name="ข้าวหลามตัด 36"/>
          <p:cNvSpPr/>
          <p:nvPr/>
        </p:nvSpPr>
        <p:spPr>
          <a:xfrm>
            <a:off x="1561300" y="3679564"/>
            <a:ext cx="2971800" cy="108704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be%4</a:t>
            </a:r>
            <a:r>
              <a:rPr lang="en-US" sz="1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==0 &amp;&amp; </a:t>
            </a:r>
            <a:r>
              <a:rPr lang="en-US" sz="1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be%100</a:t>
            </a:r>
            <a:r>
              <a:rPr lang="en-US" sz="1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!=0 || </a:t>
            </a:r>
            <a:r>
              <a:rPr lang="en-US" sz="1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be%400</a:t>
            </a:r>
            <a:r>
              <a:rPr lang="en-US" sz="1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==0</a:t>
            </a:r>
            <a:endParaRPr lang="th-TH" sz="1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49" name="รูปร่าง 47"/>
          <p:cNvCxnSpPr>
            <a:stCxn id="37" idx="3"/>
            <a:endCxn id="34" idx="3"/>
          </p:cNvCxnSpPr>
          <p:nvPr/>
        </p:nvCxnSpPr>
        <p:spPr>
          <a:xfrm>
            <a:off x="4533100" y="4223086"/>
            <a:ext cx="134654" cy="851967"/>
          </a:xfrm>
          <a:prstGeom prst="bentConnector3">
            <a:avLst>
              <a:gd name="adj1" fmla="val 269768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แผนผังลำดับงาน: จอภาพ 49"/>
          <p:cNvSpPr/>
          <p:nvPr/>
        </p:nvSpPr>
        <p:spPr>
          <a:xfrm>
            <a:off x="1261316" y="4850046"/>
            <a:ext cx="1476572" cy="35818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YES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5" name="แผนผังลำดับงาน: สิ้นสุด 74"/>
          <p:cNvSpPr/>
          <p:nvPr/>
        </p:nvSpPr>
        <p:spPr>
          <a:xfrm>
            <a:off x="2508075" y="5877122"/>
            <a:ext cx="1143000" cy="381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END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3" name="แผนผังลำดับงาน: สิ้นสุด 82"/>
          <p:cNvSpPr/>
          <p:nvPr/>
        </p:nvSpPr>
        <p:spPr>
          <a:xfrm>
            <a:off x="2457409" y="1955466"/>
            <a:ext cx="1143000" cy="381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Start</a:t>
            </a:r>
            <a:endParaRPr lang="th-TH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84" name="ลูกศรเชื่อมต่อแบบตรง 83"/>
          <p:cNvCxnSpPr>
            <a:stCxn id="83" idx="2"/>
            <a:endCxn id="26" idx="1"/>
          </p:cNvCxnSpPr>
          <p:nvPr/>
        </p:nvCxnSpPr>
        <p:spPr>
          <a:xfrm>
            <a:off x="3028909" y="2336466"/>
            <a:ext cx="6351" cy="3787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utoShape 3"/>
          <p:cNvSpPr>
            <a:spLocks noChangeArrowheads="1"/>
          </p:cNvSpPr>
          <p:nvPr/>
        </p:nvSpPr>
        <p:spPr bwMode="auto">
          <a:xfrm>
            <a:off x="5791200" y="2612765"/>
            <a:ext cx="2654352" cy="1066800"/>
          </a:xfrm>
          <a:prstGeom prst="flowChartProcess">
            <a:avLst/>
          </a:prstGeom>
          <a:solidFill>
            <a:srgbClr val="CFFCA2"/>
          </a:solidFill>
          <a:ln w="38100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800" b="1" dirty="0">
                <a:latin typeface="TH SarabunPSK" panose="020B0500040200020003" pitchFamily="34" charset="-34"/>
                <a:ea typeface="Angsana New" pitchFamily="18" charset="-34"/>
                <a:cs typeface="TH SarabunPSK" pitchFamily="34" charset="-34"/>
              </a:rPr>
              <a:t>input B.E. = </a:t>
            </a:r>
            <a:r>
              <a:rPr lang="en-US" sz="2800" b="1" dirty="0">
                <a:solidFill>
                  <a:srgbClr val="FF0000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1800</a:t>
            </a:r>
          </a:p>
          <a:p>
            <a:pPr lvl="0"/>
            <a:r>
              <a:rPr lang="en-US" sz="2800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NO</a:t>
            </a:r>
          </a:p>
        </p:txBody>
      </p:sp>
      <p:sp>
        <p:nvSpPr>
          <p:cNvPr id="48" name="AutoShape 4"/>
          <p:cNvSpPr>
            <a:spLocks noChangeArrowheads="1"/>
          </p:cNvSpPr>
          <p:nvPr/>
        </p:nvSpPr>
        <p:spPr bwMode="auto">
          <a:xfrm>
            <a:off x="5826177" y="4174865"/>
            <a:ext cx="2654352" cy="1066800"/>
          </a:xfrm>
          <a:prstGeom prst="flowChartProcess">
            <a:avLst/>
          </a:prstGeom>
          <a:solidFill>
            <a:srgbClr val="CFFCA2"/>
          </a:solidFill>
          <a:ln w="38100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dirty="0">
                <a:latin typeface="TH SarabunPSK" panose="020B0500040200020003" pitchFamily="34" charset="-34"/>
                <a:ea typeface="Times New Roman"/>
                <a:cs typeface="TH SarabunPSK" panose="020B0500040200020003" pitchFamily="34" charset="-34"/>
              </a:rPr>
              <a:t>input B.E. = </a:t>
            </a:r>
            <a:r>
              <a:rPr lang="en-US" sz="2800" b="1" dirty="0">
                <a:solidFill>
                  <a:srgbClr val="FF0000"/>
                </a:solidFill>
                <a:latin typeface="TH SarabunPSK" panose="020B0500040200020003" pitchFamily="34" charset="-34"/>
                <a:ea typeface="Times New Roman"/>
                <a:cs typeface="TH SarabunPSK" panose="020B0500040200020003" pitchFamily="34" charset="-34"/>
              </a:rPr>
              <a:t>2000</a:t>
            </a:r>
            <a:endParaRPr lang="en-US" sz="1400" b="1" dirty="0">
              <a:latin typeface="TH SarabunPSK" panose="020B0500040200020003" pitchFamily="34" charset="-34"/>
              <a:ea typeface="Times New Roman"/>
              <a:cs typeface="TH SarabunPSK" panose="020B0500040200020003" pitchFamily="34" charset="-34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dirty="0">
                <a:latin typeface="TH SarabunPSK" panose="020B0500040200020003" pitchFamily="34" charset="-34"/>
                <a:ea typeface="Times New Roman"/>
                <a:cs typeface="TH SarabunPSK" panose="020B0500040200020003" pitchFamily="34" charset="-34"/>
              </a:rPr>
              <a:t>YES</a:t>
            </a:r>
            <a:endParaRPr lang="en-US" sz="1400" b="1" dirty="0">
              <a:latin typeface="TH SarabunPSK" panose="020B0500040200020003" pitchFamily="34" charset="-34"/>
              <a:ea typeface="Times New Roman"/>
              <a:cs typeface="TH SarabunPSK" panose="020B0500040200020003" pitchFamily="34" charset="-34"/>
            </a:endParaRPr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auto">
          <a:xfrm>
            <a:off x="7326363" y="2253730"/>
            <a:ext cx="1295400" cy="352425"/>
          </a:xfrm>
          <a:prstGeom prst="wedgeRectCallout">
            <a:avLst>
              <a:gd name="adj1" fmla="val -44361"/>
              <a:gd name="adj2" fmla="val 78106"/>
            </a:avLst>
          </a:prstGeom>
          <a:solidFill>
            <a:srgbClr val="FFFFFF"/>
          </a:solidFill>
          <a:ln w="9525">
            <a:solidFill>
              <a:srgbClr val="E36C0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h-TH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ea typeface="Angsana New" pitchFamily="18" charset="-34"/>
                <a:cs typeface="TH SarabunPSK" pitchFamily="34" charset="-34"/>
              </a:rPr>
              <a:t>ผลการรันโปรแกรม</a:t>
            </a:r>
            <a:endParaRPr kumimoji="0" lang="th-TH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2" name="AutoShape 7"/>
          <p:cNvSpPr>
            <a:spLocks noChangeArrowheads="1"/>
          </p:cNvSpPr>
          <p:nvPr/>
        </p:nvSpPr>
        <p:spPr bwMode="auto">
          <a:xfrm>
            <a:off x="7326363" y="3822440"/>
            <a:ext cx="1295400" cy="352425"/>
          </a:xfrm>
          <a:prstGeom prst="wedgeRectCallout">
            <a:avLst>
              <a:gd name="adj1" fmla="val -44361"/>
              <a:gd name="adj2" fmla="val 78106"/>
            </a:avLst>
          </a:prstGeom>
          <a:solidFill>
            <a:srgbClr val="FFFFFF"/>
          </a:solidFill>
          <a:ln w="9525">
            <a:solidFill>
              <a:srgbClr val="E36C0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h-TH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ea typeface="Angsana New" pitchFamily="18" charset="-34"/>
                <a:cs typeface="TH SarabunPSK" pitchFamily="34" charset="-34"/>
              </a:rPr>
              <a:t>ผลการรันโปรแกรม</a:t>
            </a:r>
            <a:endParaRPr kumimoji="0" lang="th-TH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4" name="แผนผังลำดับงาน: จอภาพ 33"/>
          <p:cNvSpPr/>
          <p:nvPr/>
        </p:nvSpPr>
        <p:spPr>
          <a:xfrm>
            <a:off x="3191182" y="4895958"/>
            <a:ext cx="1476572" cy="35818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NO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5" name="รูปร่าง 47"/>
          <p:cNvCxnSpPr>
            <a:stCxn id="37" idx="1"/>
            <a:endCxn id="50" idx="1"/>
          </p:cNvCxnSpPr>
          <p:nvPr/>
        </p:nvCxnSpPr>
        <p:spPr>
          <a:xfrm rot="10800000" flipV="1">
            <a:off x="1261316" y="4223085"/>
            <a:ext cx="299984" cy="806055"/>
          </a:xfrm>
          <a:prstGeom prst="bentConnector3">
            <a:avLst>
              <a:gd name="adj1" fmla="val 17620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รูปร่าง 47"/>
          <p:cNvCxnSpPr>
            <a:stCxn id="50" idx="2"/>
          </p:cNvCxnSpPr>
          <p:nvPr/>
        </p:nvCxnSpPr>
        <p:spPr>
          <a:xfrm rot="16200000" flipH="1">
            <a:off x="2423505" y="4784332"/>
            <a:ext cx="232169" cy="1079974"/>
          </a:xfrm>
          <a:prstGeom prst="bentConnector2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รูปร่าง 47"/>
          <p:cNvCxnSpPr>
            <a:stCxn id="34" idx="2"/>
          </p:cNvCxnSpPr>
          <p:nvPr/>
        </p:nvCxnSpPr>
        <p:spPr>
          <a:xfrm rot="5400000">
            <a:off x="3411394" y="4922329"/>
            <a:ext cx="186257" cy="849893"/>
          </a:xfrm>
          <a:prstGeom prst="bentConnector2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6F4CED-1700-49E0-8564-659F158B2895}" type="slidenum">
              <a:rPr lang="en-US" smtClean="0"/>
              <a:pPr>
                <a:defRPr/>
              </a:pPr>
              <a:t>34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8195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th-TH" sz="6000" dirty="0" smtClean="0">
                <a:solidFill>
                  <a:srgbClr val="000066"/>
                </a:solidFill>
                <a:latin typeface="LilyUPC" panose="020B0604020202020204" pitchFamily="34" charset="-34"/>
              </a:rPr>
              <a:t>สรุป</a:t>
            </a:r>
            <a:r>
              <a:rPr lang="th-TH" altLang="th-TH" sz="6000" b="1" dirty="0" smtClean="0">
                <a:solidFill>
                  <a:srgbClr val="000066"/>
                </a:solidFill>
                <a:latin typeface="LilyUPC" panose="020B0604020202020204" pitchFamily="34" charset="-34"/>
              </a:rPr>
              <a:t>คำสั่ง</a:t>
            </a:r>
            <a:r>
              <a:rPr lang="th-TH" altLang="th-TH" sz="6000" b="1" dirty="0" smtClean="0">
                <a:solidFill>
                  <a:srgbClr val="000066"/>
                </a:solidFill>
                <a:latin typeface="LilyUPC" panose="020B0604020202020204" pitchFamily="34" charset="-34"/>
              </a:rPr>
              <a:t>เลือกทำ</a:t>
            </a:r>
            <a:endParaRPr lang="en-US" altLang="th-TH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746575" y="1223755"/>
            <a:ext cx="7543801" cy="4023360"/>
          </a:xfrm>
        </p:spPr>
        <p:txBody>
          <a:bodyPr>
            <a:noAutofit/>
          </a:bodyPr>
          <a:lstStyle/>
          <a:p>
            <a:pPr algn="l">
              <a:buFontTx/>
              <a:buChar char="•"/>
            </a:pPr>
            <a:r>
              <a:rPr lang="en-US" altLang="th-TH" sz="3600" dirty="0" smtClean="0"/>
              <a:t> </a:t>
            </a:r>
            <a:r>
              <a:rPr lang="en-US" altLang="th-TH" sz="3600" dirty="0" err="1" smtClean="0"/>
              <a:t>คำสั่ง</a:t>
            </a:r>
            <a:r>
              <a:rPr lang="en-US" altLang="th-TH" sz="3600" dirty="0" smtClean="0"/>
              <a:t> if</a:t>
            </a:r>
          </a:p>
          <a:p>
            <a:pPr lvl="1" algn="l">
              <a:buFontTx/>
              <a:buChar char="–"/>
            </a:pPr>
            <a:r>
              <a:rPr lang="en-US" altLang="th-TH" sz="3200" dirty="0" smtClean="0"/>
              <a:t> </a:t>
            </a:r>
            <a:r>
              <a:rPr lang="th-TH" altLang="th-TH" sz="3200" dirty="0" smtClean="0"/>
              <a:t>ใช้ตรวจสอบเงื่อนไข ถ้าผลลัพธ์เป็นจริงจะทำชุดคำสั่งที่ตามมา</a:t>
            </a:r>
            <a:endParaRPr lang="en-US" altLang="th-TH" sz="3200" dirty="0" smtClean="0"/>
          </a:p>
          <a:p>
            <a:pPr algn="l">
              <a:buFontTx/>
              <a:buChar char="•"/>
            </a:pPr>
            <a:r>
              <a:rPr lang="en-US" altLang="th-TH" sz="3600" dirty="0" smtClean="0"/>
              <a:t> </a:t>
            </a:r>
            <a:r>
              <a:rPr lang="th-TH" altLang="th-TH" sz="3600" dirty="0" smtClean="0"/>
              <a:t>คำสั่ง </a:t>
            </a:r>
            <a:r>
              <a:rPr lang="en-US" altLang="th-TH" sz="3600" dirty="0" smtClean="0"/>
              <a:t>if - else</a:t>
            </a:r>
          </a:p>
          <a:p>
            <a:pPr lvl="1" algn="l">
              <a:buFontTx/>
              <a:buChar char="–"/>
            </a:pPr>
            <a:r>
              <a:rPr lang="en-US" altLang="th-TH" sz="3200" dirty="0" smtClean="0"/>
              <a:t> </a:t>
            </a:r>
            <a:r>
              <a:rPr lang="th-TH" altLang="th-TH" sz="3200" dirty="0" smtClean="0"/>
              <a:t>ใช้สำหรับเลือกทำอย่างใดอย่างหนึ่ง</a:t>
            </a:r>
          </a:p>
          <a:p>
            <a:pPr lvl="1" algn="l">
              <a:buFontTx/>
              <a:buChar char="–"/>
            </a:pPr>
            <a:r>
              <a:rPr lang="th-TH" altLang="th-TH" sz="3200" dirty="0" smtClean="0"/>
              <a:t> ถ้าเงื่อนไขเป็นจริงจะทำชุดคำสั่งที่ตามหลับ </a:t>
            </a:r>
            <a:r>
              <a:rPr lang="en-US" altLang="th-TH" sz="3200" dirty="0" smtClean="0"/>
              <a:t>if </a:t>
            </a:r>
            <a:r>
              <a:rPr lang="th-TH" altLang="th-TH" sz="3200" dirty="0" smtClean="0"/>
              <a:t>ถ้าเป็นเท็จทำชุดทำสั่งที่ตามหลัง </a:t>
            </a:r>
            <a:r>
              <a:rPr lang="en-US" altLang="th-TH" sz="3200" dirty="0" smtClean="0"/>
              <a:t>else</a:t>
            </a:r>
          </a:p>
          <a:p>
            <a:pPr algn="l">
              <a:buFontTx/>
              <a:buChar char="•"/>
            </a:pPr>
            <a:r>
              <a:rPr lang="en-US" altLang="th-TH" sz="3600" dirty="0" smtClean="0"/>
              <a:t> </a:t>
            </a:r>
            <a:r>
              <a:rPr lang="th-TH" altLang="th-TH" sz="3600" dirty="0" smtClean="0"/>
              <a:t>คำสั่ง </a:t>
            </a:r>
            <a:r>
              <a:rPr lang="en-US" altLang="th-TH" sz="3600" dirty="0" smtClean="0"/>
              <a:t>if </a:t>
            </a:r>
            <a:r>
              <a:rPr lang="th-TH" altLang="th-TH" sz="3600" dirty="0" smtClean="0"/>
              <a:t>ซ้อน</a:t>
            </a:r>
            <a:endParaRPr lang="en-US" altLang="th-TH" sz="3600" dirty="0" smtClean="0"/>
          </a:p>
          <a:p>
            <a:pPr lvl="1" algn="l">
              <a:buFontTx/>
              <a:buChar char="–"/>
            </a:pPr>
            <a:r>
              <a:rPr lang="en-US" altLang="th-TH" sz="3200" dirty="0" smtClean="0"/>
              <a:t> </a:t>
            </a:r>
            <a:r>
              <a:rPr lang="th-TH" altLang="th-TH" sz="3200" dirty="0" smtClean="0"/>
              <a:t>ใช้สำหรับเลือกทำหลาย ๆ อย่างโดยการนำ </a:t>
            </a:r>
            <a:r>
              <a:rPr lang="en-US" altLang="th-TH" sz="3200" dirty="0" smtClean="0"/>
              <a:t>if </a:t>
            </a:r>
            <a:r>
              <a:rPr lang="th-TH" altLang="th-TH" sz="3200" dirty="0" smtClean="0"/>
              <a:t>หรือ </a:t>
            </a:r>
            <a:r>
              <a:rPr lang="en-US" altLang="th-TH" sz="3200" dirty="0" smtClean="0"/>
              <a:t>if-else </a:t>
            </a:r>
            <a:r>
              <a:rPr lang="th-TH" altLang="th-TH" sz="3200" dirty="0" smtClean="0"/>
              <a:t>มาซ้อนกัน</a:t>
            </a:r>
            <a:endParaRPr lang="en-US" altLang="th-TH" sz="3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35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7790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คำสั่งเงื่อนไข </a:t>
            </a:r>
            <a:r>
              <a:rPr lang="en-US" dirty="0" smtClean="0"/>
              <a:t>switch – case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1510" y="1487688"/>
            <a:ext cx="4522187" cy="4050450"/>
          </a:xfrm>
        </p:spPr>
        <p:txBody>
          <a:bodyPr>
            <a:normAutofit/>
          </a:bodyPr>
          <a:lstStyle/>
          <a:p>
            <a:pPr algn="thaiDist"/>
            <a:r>
              <a:rPr lang="en-US" sz="2800" dirty="0" smtClean="0"/>
              <a:t>switch – case </a:t>
            </a:r>
            <a:r>
              <a:rPr lang="th-TH" sz="2800" dirty="0" smtClean="0"/>
              <a:t>ใช้ในกรณีที่มีทางเลือกให้ทำงานหลายทาง  โดยใช้เงื่อนไขร่วมกัน </a:t>
            </a:r>
          </a:p>
          <a:p>
            <a:pPr algn="thaiDist"/>
            <a:r>
              <a:rPr lang="th-TH" sz="2800" dirty="0" smtClean="0"/>
              <a:t>โดยพิจารณาผลลัพธ์ของนิพจน์แล้วถ้าตรงกับ </a:t>
            </a:r>
            <a:r>
              <a:rPr lang="en-US" sz="2800" dirty="0" smtClean="0"/>
              <a:t>case </a:t>
            </a:r>
            <a:r>
              <a:rPr lang="th-TH" sz="2800" dirty="0" smtClean="0"/>
              <a:t>ใด จะทำงานตามคำสั่งใต้ </a:t>
            </a:r>
            <a:r>
              <a:rPr lang="en-US" sz="2800" dirty="0" smtClean="0"/>
              <a:t>case </a:t>
            </a:r>
            <a:r>
              <a:rPr lang="th-TH" sz="2800" dirty="0" smtClean="0"/>
              <a:t>นั้น</a:t>
            </a:r>
          </a:p>
          <a:p>
            <a:pPr lvl="1" algn="thaiDist"/>
            <a:r>
              <a:rPr lang="th-TH" sz="2800" dirty="0" smtClean="0"/>
              <a:t>กรณีมี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default</a:t>
            </a:r>
            <a:r>
              <a:rPr lang="en-US" sz="2800" dirty="0" smtClean="0"/>
              <a:t> </a:t>
            </a:r>
            <a:r>
              <a:rPr lang="th-TH" sz="2800" dirty="0" smtClean="0"/>
              <a:t>ถ้าไม่ตรงเงื่อนไขใด ๆ จะทำที่คำสั่ง </a:t>
            </a:r>
            <a:r>
              <a:rPr lang="en-US" sz="2800" dirty="0" smtClean="0"/>
              <a:t>default</a:t>
            </a:r>
          </a:p>
          <a:p>
            <a:pPr lvl="1" algn="thaiDist"/>
            <a:r>
              <a:rPr lang="th-TH" sz="2800" dirty="0" smtClean="0"/>
              <a:t>กรณีไม่มี </a:t>
            </a:r>
            <a:r>
              <a:rPr lang="en-US" sz="2800" dirty="0" smtClean="0"/>
              <a:t>default </a:t>
            </a:r>
            <a:r>
              <a:rPr lang="th-TH" sz="2800" dirty="0" smtClean="0"/>
              <a:t>ถ้าไม่ตรงเงื่อนไขใด ๆ จะไม่ทำงานใน </a:t>
            </a:r>
            <a:r>
              <a:rPr lang="en-US" sz="2800" dirty="0" smtClean="0"/>
              <a:t>switch – case </a:t>
            </a:r>
            <a:r>
              <a:rPr lang="th-TH" sz="2800" dirty="0" smtClean="0"/>
              <a:t>นั้น</a:t>
            </a:r>
            <a:r>
              <a:rPr lang="th-TH" sz="2800" dirty="0" smtClean="0"/>
              <a:t>เลย</a:t>
            </a:r>
            <a:endParaRPr lang="en-US" sz="2800" dirty="0"/>
          </a:p>
          <a:p>
            <a:pPr lvl="1" algn="thaiDist"/>
            <a:r>
              <a:rPr lang="en-US" altLang="th-TH" sz="2800" dirty="0" smtClean="0"/>
              <a:t>default </a:t>
            </a:r>
            <a:r>
              <a:rPr lang="th-TH" altLang="th-TH" sz="2800" dirty="0"/>
              <a:t>นี้จะมี</a:t>
            </a:r>
            <a:r>
              <a:rPr lang="th-TH" altLang="th-TH" sz="2800" dirty="0" smtClean="0"/>
              <a:t>หรือไม่</a:t>
            </a:r>
            <a:r>
              <a:rPr lang="th-TH" altLang="th-TH" sz="2800" dirty="0"/>
              <a:t>มีก็ได้</a:t>
            </a:r>
          </a:p>
          <a:p>
            <a:pPr lvl="1" algn="thaiDist"/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36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4938464" y="2033844"/>
            <a:ext cx="3899730" cy="41854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switch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b="1" dirty="0" smtClean="0">
                <a:solidFill>
                  <a:schemeClr val="accent6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นิพจน์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b="1" dirty="0" smtClean="0">
                <a:solidFill>
                  <a:schemeClr val="accent6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b="1" dirty="0" smtClean="0">
              <a:solidFill>
                <a:schemeClr val="accent6">
                  <a:lumMod val="7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case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ค่าที่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endParaRPr lang="th-TH" b="1" dirty="0" smtClean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ct val="80000"/>
              </a:lnSpc>
              <a:buNone/>
            </a:pP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 ;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	   </a:t>
            </a:r>
            <a:r>
              <a:rPr lang="en-US" b="1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break;</a:t>
            </a:r>
            <a:endParaRPr lang="th-TH" b="1" i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case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ค่าที่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endParaRPr lang="th-TH" b="1" dirty="0" smtClean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ct val="80000"/>
              </a:lnSpc>
              <a:buNone/>
            </a:pP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 ;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   </a:t>
            </a:r>
            <a:r>
              <a:rPr lang="en-US" b="1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break;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…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default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ค่าที่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endParaRPr lang="th-TH" b="1" dirty="0" smtClean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ct val="80000"/>
              </a:lnSpc>
              <a:buNone/>
            </a:pP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 ;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832140" y="1079737"/>
            <a:ext cx="26102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นิพจน์ต้องได้ค่าเป็น</a:t>
            </a:r>
            <a:br>
              <a:rPr lang="th-TH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จำนวนเต็มหรือตัวอักษร</a:t>
            </a:r>
            <a:endParaRPr lang="th-TH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 </a:t>
            </a:r>
            <a:r>
              <a:rPr lang="en-US" dirty="0" smtClean="0"/>
              <a:t>break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5446" y="1714884"/>
            <a:ext cx="7543801" cy="4023360"/>
          </a:xfrm>
        </p:spPr>
        <p:txBody>
          <a:bodyPr>
            <a:noAutofit/>
          </a:bodyPr>
          <a:lstStyle/>
          <a:p>
            <a:pPr algn="thaiDist"/>
            <a:r>
              <a:rPr lang="th-TH" sz="3200" dirty="0" smtClean="0"/>
              <a:t>คำสั่ง </a:t>
            </a:r>
            <a:r>
              <a:rPr lang="en-US" sz="3200" dirty="0" smtClean="0"/>
              <a:t>break </a:t>
            </a:r>
            <a:r>
              <a:rPr lang="th-TH" sz="3200" dirty="0" smtClean="0"/>
              <a:t>คือคำสั่งที่ใช้ยกเลิกคำสั่งที่เหลืออยู่ภายในกลุ่มคำสั่ง </a:t>
            </a:r>
            <a:br>
              <a:rPr lang="th-TH" sz="3200" dirty="0" smtClean="0"/>
            </a:br>
            <a:r>
              <a:rPr lang="th-TH" sz="3200" b="1" dirty="0" smtClean="0">
                <a:solidFill>
                  <a:srgbClr val="0070C0"/>
                </a:solidFill>
              </a:rPr>
              <a:t>{ }</a:t>
            </a:r>
            <a:r>
              <a:rPr lang="th-TH" sz="3200" dirty="0" smtClean="0"/>
              <a:t> ถ้าโปรแกรมทำงานมาจนคำสั่ง </a:t>
            </a:r>
            <a:r>
              <a:rPr lang="en-US" sz="3200" dirty="0" smtClean="0"/>
              <a:t>break </a:t>
            </a:r>
            <a:r>
              <a:rPr lang="th-TH" sz="3200" dirty="0" smtClean="0"/>
              <a:t>ก็จะออกจากกลุ่มคำสั่งปัจจุบันทันที</a:t>
            </a:r>
          </a:p>
          <a:p>
            <a:pPr algn="thaiDist"/>
            <a:endParaRPr lang="th-TH" sz="3200" dirty="0" smtClean="0"/>
          </a:p>
          <a:p>
            <a:pPr algn="thaiDist"/>
            <a:endParaRPr lang="th-TH" sz="3200" dirty="0" smtClean="0"/>
          </a:p>
          <a:p>
            <a:pPr algn="thaiDist"/>
            <a:r>
              <a:rPr lang="th-TH" sz="3200" dirty="0" smtClean="0"/>
              <a:t>ใช้ร่วมกับคำสั่ง </a:t>
            </a:r>
            <a:r>
              <a:rPr lang="en-US" sz="3200" dirty="0" smtClean="0"/>
              <a:t>switch </a:t>
            </a:r>
            <a:r>
              <a:rPr lang="th-TH" sz="3200" dirty="0" smtClean="0"/>
              <a:t>โดยใช้เป็นคำสั่งสุดท้ายของแต่ละ </a:t>
            </a:r>
            <a:r>
              <a:rPr lang="en-US" sz="3200" dirty="0" smtClean="0"/>
              <a:t>case </a:t>
            </a:r>
            <a:r>
              <a:rPr lang="th-TH" sz="3200" dirty="0" smtClean="0"/>
              <a:t>เพื่อไม่ให้ทำงาน </a:t>
            </a:r>
            <a:r>
              <a:rPr lang="en-US" sz="3200" dirty="0" smtClean="0"/>
              <a:t>case </a:t>
            </a:r>
            <a:r>
              <a:rPr lang="th-TH" sz="3200" dirty="0" smtClean="0"/>
              <a:t>ถัดไปใน </a:t>
            </a:r>
            <a:r>
              <a:rPr lang="en-US" sz="3200" dirty="0" smtClean="0"/>
              <a:t>switch </a:t>
            </a:r>
            <a:r>
              <a:rPr lang="th-TH" sz="3200" dirty="0" smtClean="0"/>
              <a:t>แล้วออกจาก </a:t>
            </a:r>
            <a:r>
              <a:rPr lang="en-US" sz="3200" dirty="0" smtClean="0"/>
              <a:t>switch </a:t>
            </a:r>
            <a:r>
              <a:rPr lang="th-TH" sz="3200" dirty="0" smtClean="0"/>
              <a:t>นั้นทันที</a:t>
            </a:r>
          </a:p>
          <a:p>
            <a:endParaRPr lang="th-TH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37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1752600" y="3338990"/>
            <a:ext cx="5638800" cy="488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break;</a:t>
            </a:r>
            <a:endParaRPr lang="en-US" sz="2400" b="1" kern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คำสั่งเงื่อนไข </a:t>
            </a:r>
            <a:r>
              <a:rPr lang="en-US" dirty="0" smtClean="0"/>
              <a:t>switch – case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7559" y="1583795"/>
            <a:ext cx="7543801" cy="3555395"/>
          </a:xfrm>
        </p:spPr>
        <p:txBody>
          <a:bodyPr>
            <a:normAutofit/>
          </a:bodyPr>
          <a:lstStyle/>
          <a:p>
            <a:pPr algn="thaiDist"/>
            <a:r>
              <a:rPr lang="en-US" sz="3600" dirty="0" smtClean="0"/>
              <a:t>   </a:t>
            </a:r>
            <a:r>
              <a:rPr lang="th-TH" sz="3600" dirty="0" smtClean="0"/>
              <a:t>ใน</a:t>
            </a:r>
            <a:r>
              <a:rPr lang="th-TH" sz="3600" dirty="0" smtClean="0"/>
              <a:t>ทุกๆ </a:t>
            </a:r>
            <a:r>
              <a:rPr lang="en-US" sz="3600" dirty="0" smtClean="0"/>
              <a:t>case </a:t>
            </a:r>
            <a:r>
              <a:rPr lang="th-TH" sz="3600" dirty="0" smtClean="0"/>
              <a:t>ควรมีคำสั่ง </a:t>
            </a:r>
            <a:r>
              <a:rPr lang="en-US" sz="3600" dirty="0" smtClean="0"/>
              <a:t>break; </a:t>
            </a:r>
            <a:r>
              <a:rPr lang="th-TH" sz="3600" dirty="0" smtClean="0"/>
              <a:t>เพื่อปิดท้าย </a:t>
            </a:r>
            <a:r>
              <a:rPr lang="en-US" sz="3600" dirty="0" smtClean="0"/>
              <a:t>case </a:t>
            </a:r>
            <a:r>
              <a:rPr lang="th-TH" sz="3600" dirty="0" smtClean="0"/>
              <a:t>นั้นๆ ยกเว้น </a:t>
            </a:r>
            <a:r>
              <a:rPr lang="en-US" sz="3600" dirty="0" smtClean="0"/>
              <a:t>default </a:t>
            </a:r>
            <a:r>
              <a:rPr lang="th-TH" sz="3600" dirty="0" smtClean="0"/>
              <a:t>เนื่องจากเป็นกรณีสุดท้าย จึงไม่ต้องมี </a:t>
            </a:r>
            <a:r>
              <a:rPr lang="th-TH" sz="3600" dirty="0" smtClean="0"/>
              <a:t>ใน</a:t>
            </a:r>
            <a:r>
              <a:rPr lang="th-TH" sz="3600" dirty="0" smtClean="0"/>
              <a:t>แต่ละ </a:t>
            </a:r>
            <a:r>
              <a:rPr lang="en-US" sz="3600" dirty="0" smtClean="0"/>
              <a:t>case </a:t>
            </a:r>
            <a:r>
              <a:rPr lang="th-TH" sz="3600" dirty="0" smtClean="0"/>
              <a:t>สามารถมีคำสั่งมากกว่าหนึ่งคำสั่ง หรือจะไม่มีเลยก็ได้</a:t>
            </a:r>
          </a:p>
          <a:p>
            <a:pPr algn="thaiDist"/>
            <a:r>
              <a:rPr lang="en-US" sz="3600" dirty="0" smtClean="0">
                <a:solidFill>
                  <a:srgbClr val="FF0000"/>
                </a:solidFill>
              </a:rPr>
              <a:t>   </a:t>
            </a:r>
            <a:r>
              <a:rPr lang="th-TH" sz="3600" dirty="0" smtClean="0">
                <a:solidFill>
                  <a:srgbClr val="FF0000"/>
                </a:solidFill>
              </a:rPr>
              <a:t>ถ้า</a:t>
            </a:r>
            <a:r>
              <a:rPr lang="th-TH" sz="3600" dirty="0" smtClean="0">
                <a:solidFill>
                  <a:srgbClr val="FF0000"/>
                </a:solidFill>
              </a:rPr>
              <a:t>ในแต่ละ </a:t>
            </a:r>
            <a:r>
              <a:rPr lang="en-US" sz="3600" dirty="0" smtClean="0">
                <a:solidFill>
                  <a:srgbClr val="FF0000"/>
                </a:solidFill>
              </a:rPr>
              <a:t>case </a:t>
            </a:r>
            <a:r>
              <a:rPr lang="th-TH" sz="3600" dirty="0" smtClean="0">
                <a:solidFill>
                  <a:srgbClr val="FF0000"/>
                </a:solidFill>
              </a:rPr>
              <a:t>มี </a:t>
            </a:r>
            <a:r>
              <a:rPr lang="en-US" sz="3600" dirty="0" smtClean="0">
                <a:solidFill>
                  <a:srgbClr val="FF0000"/>
                </a:solidFill>
              </a:rPr>
              <a:t>statement </a:t>
            </a:r>
            <a:r>
              <a:rPr lang="th-TH" sz="3600" dirty="0" smtClean="0">
                <a:solidFill>
                  <a:srgbClr val="FF0000"/>
                </a:solidFill>
              </a:rPr>
              <a:t>มากกว่า 1 </a:t>
            </a:r>
            <a:r>
              <a:rPr lang="en-US" sz="3600" dirty="0" smtClean="0">
                <a:solidFill>
                  <a:srgbClr val="FF0000"/>
                </a:solidFill>
              </a:rPr>
              <a:t>statement </a:t>
            </a:r>
            <a:r>
              <a:rPr lang="th-TH" sz="3600" dirty="0" smtClean="0">
                <a:solidFill>
                  <a:srgbClr val="FF0000"/>
                </a:solidFill>
              </a:rPr>
              <a:t>สามารถใส่ต่อกันได้เลยโดยไม่ต้องใส่  { }</a:t>
            </a:r>
          </a:p>
          <a:p>
            <a:endParaRPr lang="th-TH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38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61510" y="1088740"/>
            <a:ext cx="8847475" cy="5183705"/>
          </a:xfrm>
          <a:solidFill>
            <a:srgbClr val="FEFCCE"/>
          </a:solidFill>
          <a:ln>
            <a:solidFill>
              <a:srgbClr val="FFC000"/>
            </a:solidFill>
          </a:ln>
        </p:spPr>
        <p:txBody>
          <a:bodyPr>
            <a:noAutofit/>
          </a:bodyPr>
          <a:lstStyle/>
          <a:p>
            <a:pPr lvl="1">
              <a:buFontTx/>
              <a:buNone/>
            </a:pPr>
            <a:r>
              <a:rPr lang="en-US" altLang="th-TH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th-TH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th-TH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buFontTx/>
              <a:buNone/>
            </a:pPr>
            <a:r>
              <a:rPr lang="en-US" altLang="th-TH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lvl="1">
              <a:buFontTx/>
              <a:buNone/>
            </a:pPr>
            <a:r>
              <a:rPr lang="en-US" altLang="th-TH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altLang="th-TH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h-TH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h-TH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</a:p>
          <a:p>
            <a:pPr lvl="1">
              <a:buFontTx/>
              <a:buNone/>
            </a:pPr>
            <a:r>
              <a:rPr lang="en-US" altLang="th-TH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h-TH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th-TH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altLang="th-TH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d”,&amp;value</a:t>
            </a:r>
            <a:r>
              <a:rPr lang="en-US" altLang="th-TH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lvl="1">
              <a:buFontTx/>
              <a:buNone/>
            </a:pPr>
            <a:r>
              <a:rPr lang="en-US" altLang="th-TH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switch (value % 2)</a:t>
            </a:r>
          </a:p>
          <a:p>
            <a:pPr lvl="1">
              <a:buFontTx/>
              <a:buNone/>
            </a:pPr>
            <a:r>
              <a:rPr lang="en-US" altLang="th-TH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{</a:t>
            </a:r>
          </a:p>
          <a:p>
            <a:pPr lvl="1">
              <a:buFontTx/>
              <a:buNone/>
            </a:pPr>
            <a:r>
              <a:rPr lang="en-US" altLang="th-TH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</a:t>
            </a:r>
            <a:r>
              <a:rPr lang="en-US" altLang="th-TH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 </a:t>
            </a:r>
            <a:r>
              <a:rPr lang="en-US" altLang="th-TH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:   </a:t>
            </a:r>
            <a:r>
              <a:rPr lang="en-US" altLang="th-TH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th-TH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(“Even integer \n”);</a:t>
            </a:r>
          </a:p>
          <a:p>
            <a:pPr lvl="1">
              <a:buFontTx/>
              <a:buNone/>
            </a:pPr>
            <a:r>
              <a:rPr lang="en-US" altLang="th-TH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</a:t>
            </a:r>
            <a:r>
              <a:rPr lang="en-US" altLang="th-TH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 </a:t>
            </a:r>
            <a:r>
              <a:rPr lang="en-US" altLang="th-TH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:   </a:t>
            </a:r>
            <a:r>
              <a:rPr lang="en-US" altLang="th-TH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th-TH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(“Odd integer\n”);</a:t>
            </a:r>
          </a:p>
          <a:p>
            <a:pPr lvl="1">
              <a:buFontTx/>
              <a:buNone/>
            </a:pPr>
            <a:r>
              <a:rPr lang="en-US" altLang="th-TH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}</a:t>
            </a:r>
          </a:p>
          <a:p>
            <a:pPr lvl="1">
              <a:buFontTx/>
              <a:buNone/>
            </a:pPr>
            <a:r>
              <a:rPr lang="en-US" altLang="th-TH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5952990" y="1223755"/>
            <a:ext cx="2920992" cy="2677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ถ้าค่า </a:t>
            </a:r>
            <a:r>
              <a:rPr lang="en-US" altLang="th-TH" sz="2800" b="1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value % 2 </a:t>
            </a:r>
            <a:r>
              <a:rPr lang="th-TH" altLang="th-TH" sz="2800" b="1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เท่ากับ </a:t>
            </a:r>
            <a:r>
              <a:rPr lang="en-US" altLang="th-TH" sz="2800" b="1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 b="1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</a:t>
            </a:r>
            <a:r>
              <a:rPr lang="th-TH" altLang="th-TH" sz="2800" b="1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จะแสดง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</a:t>
            </a:r>
            <a:r>
              <a:rPr lang="en-US" altLang="th-TH" sz="2800" b="1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Even </a:t>
            </a:r>
            <a:r>
              <a:rPr lang="en-US" altLang="th-TH" sz="2800" b="1" dirty="0" smtClean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integer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 dirty="0" smtClean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ถ้าค่า </a:t>
            </a:r>
            <a:r>
              <a:rPr lang="en-US" altLang="th-TH" sz="2800" b="1" dirty="0" smtClean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value % 2 </a:t>
            </a:r>
            <a:r>
              <a:rPr lang="th-TH" altLang="th-TH" sz="2800" b="1" dirty="0" smtClean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เท่ากับ </a:t>
            </a:r>
            <a:r>
              <a:rPr lang="en-US" altLang="th-TH" sz="2800" b="1" dirty="0" smtClean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h-TH" sz="2800" b="1" dirty="0" smtClean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</a:t>
            </a:r>
            <a:r>
              <a:rPr lang="th-TH" altLang="th-TH" sz="2800" b="1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จะแสดง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</a:t>
            </a:r>
            <a:r>
              <a:rPr lang="en-US" altLang="th-TH" sz="2800" b="1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Odd integer</a:t>
            </a:r>
            <a:endParaRPr lang="th-TH" alt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39</a:t>
            </a:fld>
            <a:endParaRPr lang="th-T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0" y="8620"/>
            <a:ext cx="1675568" cy="716710"/>
          </a:xfrm>
          <a:prstGeom prst="wedgeRectCallout">
            <a:avLst>
              <a:gd name="adj1" fmla="val 42412"/>
              <a:gd name="adj2" fmla="val 7540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Aft>
                <a:spcPts val="1000"/>
              </a:spcAft>
            </a:pP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11</a:t>
            </a:r>
            <a:endParaRPr lang="th-TH" sz="4000" b="1" dirty="0">
              <a:latin typeface="TH SarabunPSK" panose="020B0500040200020003" pitchFamily="34" charset="-34"/>
              <a:ea typeface="Angsana New" pitchFamily="18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8460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th-TH" sz="6000" b="1" smtClean="0">
                <a:solidFill>
                  <a:srgbClr val="000066"/>
                </a:solidFill>
                <a:latin typeface="LilyUPC" panose="020B0604020202020204" pitchFamily="34" charset="-34"/>
              </a:rPr>
              <a:t>ตัวดำเนินการสัมพันธ์</a:t>
            </a:r>
            <a:endParaRPr lang="en-US" altLang="th-TH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th-TH" sz="2800" dirty="0" smtClean="0"/>
              <a:t>	</a:t>
            </a:r>
            <a:r>
              <a:rPr lang="th-TH" altLang="th-TH" sz="4400" b="1" dirty="0" smtClean="0">
                <a:solidFill>
                  <a:srgbClr val="7030A0"/>
                </a:solidFill>
              </a:rPr>
              <a:t>ตัวดำเนินการ	ความหมาย	   	ตัวอย่าง</a:t>
            </a:r>
            <a:endParaRPr lang="th-TH" altLang="th-TH" sz="5400" b="1" dirty="0" smtClean="0">
              <a:solidFill>
                <a:srgbClr val="7030A0"/>
              </a:solidFill>
            </a:endParaRPr>
          </a:p>
          <a:p>
            <a:pPr algn="l"/>
            <a:r>
              <a:rPr lang="th-TH" altLang="th-TH" sz="3600" b="1" dirty="0" smtClean="0"/>
              <a:t>	   </a:t>
            </a:r>
            <a:r>
              <a:rPr lang="en-US" altLang="th-TH" sz="3600" b="1" dirty="0" smtClean="0"/>
              <a:t>==			</a:t>
            </a:r>
            <a:r>
              <a:rPr lang="th-TH" altLang="th-TH" sz="3600" b="1" dirty="0" smtClean="0"/>
              <a:t>เท่ากับ		        </a:t>
            </a:r>
            <a:r>
              <a:rPr lang="en-US" altLang="th-TH" sz="3600" b="1" dirty="0" smtClean="0"/>
              <a:t>	x == y</a:t>
            </a:r>
          </a:p>
          <a:p>
            <a:pPr algn="l"/>
            <a:r>
              <a:rPr lang="en-US" altLang="th-TH" sz="3600" b="1" dirty="0" smtClean="0"/>
              <a:t>	   &gt;			</a:t>
            </a:r>
            <a:r>
              <a:rPr lang="th-TH" altLang="th-TH" sz="3600" b="1" dirty="0" smtClean="0"/>
              <a:t>มากกว่า	        </a:t>
            </a:r>
            <a:r>
              <a:rPr lang="en-US" altLang="th-TH" sz="3600" b="1" dirty="0" smtClean="0"/>
              <a:t>	x &gt; y</a:t>
            </a:r>
          </a:p>
          <a:p>
            <a:pPr algn="l"/>
            <a:r>
              <a:rPr lang="en-US" altLang="th-TH" sz="3600" b="1" dirty="0" smtClean="0"/>
              <a:t>    	   &lt;			</a:t>
            </a:r>
            <a:r>
              <a:rPr lang="th-TH" altLang="th-TH" sz="3600" b="1" dirty="0" smtClean="0"/>
              <a:t>น้อยกว่า	        </a:t>
            </a:r>
            <a:r>
              <a:rPr lang="en-US" altLang="th-TH" sz="3600" b="1" dirty="0" smtClean="0"/>
              <a:t>	x &lt; y</a:t>
            </a:r>
          </a:p>
          <a:p>
            <a:pPr algn="l"/>
            <a:r>
              <a:rPr lang="en-US" altLang="th-TH" sz="3600" b="1" dirty="0" smtClean="0"/>
              <a:t>	   &gt;=		         </a:t>
            </a:r>
            <a:r>
              <a:rPr lang="th-TH" altLang="th-TH" sz="3600" b="1" dirty="0" smtClean="0"/>
              <a:t>มากกว่าหรือเท่ากับ	</a:t>
            </a:r>
            <a:r>
              <a:rPr lang="en-US" altLang="th-TH" sz="3600" b="1" dirty="0" smtClean="0"/>
              <a:t>x &gt;= y</a:t>
            </a:r>
          </a:p>
          <a:p>
            <a:pPr algn="l"/>
            <a:r>
              <a:rPr lang="en-US" altLang="th-TH" sz="3600" b="1" dirty="0" smtClean="0"/>
              <a:t>	   &lt;=		         </a:t>
            </a:r>
            <a:r>
              <a:rPr lang="th-TH" altLang="th-TH" sz="3600" b="1" dirty="0" smtClean="0"/>
              <a:t>น้อยกว่าหรือเท่ากับ   </a:t>
            </a:r>
            <a:r>
              <a:rPr lang="en-US" altLang="th-TH" sz="3600" b="1" dirty="0" smtClean="0"/>
              <a:t>x &lt;= y</a:t>
            </a:r>
          </a:p>
          <a:p>
            <a:pPr algn="l"/>
            <a:r>
              <a:rPr lang="en-US" altLang="th-TH" sz="3600" b="1" dirty="0" smtClean="0"/>
              <a:t>	   !=			</a:t>
            </a:r>
            <a:r>
              <a:rPr lang="en-US" altLang="th-TH" sz="3600" b="1" dirty="0" err="1" smtClean="0"/>
              <a:t>ไม่เท่ากับ</a:t>
            </a:r>
            <a:r>
              <a:rPr lang="en-US" altLang="th-TH" sz="3600" b="1" dirty="0" smtClean="0"/>
              <a:t>	        </a:t>
            </a:r>
            <a:r>
              <a:rPr lang="en-US" altLang="th-TH" sz="3600" dirty="0"/>
              <a:t> </a:t>
            </a:r>
            <a:r>
              <a:rPr lang="en-US" altLang="th-TH" sz="3600" b="1" dirty="0" smtClean="0"/>
              <a:t>x != y</a:t>
            </a:r>
            <a:endParaRPr lang="en-US" altLang="th-TH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361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39668"/>
            <a:ext cx="7772400" cy="5183705"/>
          </a:xfrm>
          <a:solidFill>
            <a:srgbClr val="FEFCCE"/>
          </a:solidFill>
          <a:ln>
            <a:solidFill>
              <a:srgbClr val="FFC000"/>
            </a:solidFill>
          </a:ln>
        </p:spPr>
        <p:txBody>
          <a:bodyPr>
            <a:noAutofit/>
          </a:bodyPr>
          <a:lstStyle/>
          <a:p>
            <a:pPr marL="182563" lvl="1" indent="-182563">
              <a:buFontTx/>
              <a:buNone/>
            </a:pPr>
            <a:r>
              <a:rPr lang="en-US" altLang="th-TH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th-TH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altLang="th-TH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d”,&amp;value</a:t>
            </a:r>
            <a:r>
              <a:rPr lang="en-US" altLang="th-TH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182563" lvl="1" indent="-182563">
              <a:buFontTx/>
              <a:buNone/>
            </a:pPr>
            <a:r>
              <a:rPr lang="en-US" altLang="th-TH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lang="en-US" altLang="th-TH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 % 2)</a:t>
            </a:r>
          </a:p>
          <a:p>
            <a:pPr marL="182563" lvl="1" indent="-182563">
              <a:buFontTx/>
              <a:buNone/>
            </a:pPr>
            <a:r>
              <a:rPr lang="en-US" altLang="th-TH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{</a:t>
            </a:r>
          </a:p>
          <a:p>
            <a:pPr marL="182563" lvl="1" indent="-182563">
              <a:buFontTx/>
              <a:buNone/>
            </a:pPr>
            <a:r>
              <a:rPr lang="en-US" altLang="th-TH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 </a:t>
            </a:r>
            <a:r>
              <a:rPr lang="en-US" altLang="th-TH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:   </a:t>
            </a:r>
          </a:p>
          <a:p>
            <a:pPr marL="182563" lvl="1" indent="-182563">
              <a:buFontTx/>
              <a:buNone/>
            </a:pPr>
            <a:r>
              <a:rPr lang="en-US" altLang="th-TH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h-TH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th-TH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(“Even integer \n”);</a:t>
            </a:r>
          </a:p>
          <a:p>
            <a:pPr marL="182563" lvl="1" indent="-182563">
              <a:buFontTx/>
              <a:buNone/>
            </a:pPr>
            <a:r>
              <a:rPr lang="en-US" altLang="th-TH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h-TH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th-TH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563" lvl="1" indent="-182563">
              <a:buFontTx/>
              <a:buNone/>
            </a:pPr>
            <a:r>
              <a:rPr lang="en-US" altLang="th-TH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 </a:t>
            </a:r>
            <a:r>
              <a:rPr lang="en-US" altLang="th-TH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:   </a:t>
            </a:r>
          </a:p>
          <a:p>
            <a:pPr marL="182563" lvl="1" indent="-182563">
              <a:buFontTx/>
              <a:buNone/>
            </a:pPr>
            <a:r>
              <a:rPr lang="en-US" altLang="th-TH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th-TH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th-TH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th-TH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(“Odd integer\n”);</a:t>
            </a:r>
          </a:p>
          <a:p>
            <a:pPr marL="182563" lvl="1" indent="-182563">
              <a:buFontTx/>
              <a:buNone/>
            </a:pPr>
            <a:r>
              <a:rPr lang="en-US" altLang="th-TH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h-TH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th-TH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563" lvl="1" indent="-182563">
              <a:buFontTx/>
              <a:buNone/>
            </a:pPr>
            <a:r>
              <a:rPr lang="en-US" altLang="th-TH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}</a:t>
            </a:r>
          </a:p>
          <a:p>
            <a:pPr marL="182563" lvl="1" indent="-182563">
              <a:buFontTx/>
              <a:buNone/>
            </a:pPr>
            <a:r>
              <a:rPr lang="en-US" altLang="th-TH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 flipH="1" flipV="1">
            <a:off x="3446872" y="3609018"/>
            <a:ext cx="3302270" cy="270031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 flipH="1">
            <a:off x="2996824" y="4753421"/>
            <a:ext cx="3752319" cy="295759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6687234" y="3359150"/>
            <a:ext cx="2377507" cy="181588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แก้ไขโดยใช้คำสั่ง </a:t>
            </a:r>
            <a:r>
              <a:rPr lang="en-US" altLang="th-TH" sz="2800" b="1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break </a:t>
            </a:r>
            <a:r>
              <a:rPr lang="th-TH" altLang="th-TH" sz="2800" b="1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ให้หยุดและออกจาก </a:t>
            </a:r>
            <a:r>
              <a:rPr lang="en-US" altLang="th-TH" sz="2800" b="1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switch</a:t>
            </a:r>
            <a:endParaRPr lang="th-TH" alt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40</a:t>
            </a:fld>
            <a:endParaRPr lang="th-T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0" y="8620"/>
            <a:ext cx="1675568" cy="716710"/>
          </a:xfrm>
          <a:prstGeom prst="wedgeRectCallout">
            <a:avLst>
              <a:gd name="adj1" fmla="val 42412"/>
              <a:gd name="adj2" fmla="val 7540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Aft>
                <a:spcPts val="1000"/>
              </a:spcAft>
            </a:pP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11</a:t>
            </a:r>
            <a:endParaRPr lang="th-TH" sz="4000" b="1" dirty="0">
              <a:latin typeface="TH SarabunPSK" panose="020B0500040200020003" pitchFamily="34" charset="-34"/>
              <a:ea typeface="Angsana New" pitchFamily="18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545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566555" y="1223755"/>
            <a:ext cx="8132440" cy="4894538"/>
          </a:xfrm>
          <a:solidFill>
            <a:srgbClr val="FEFCCE"/>
          </a:solidFill>
          <a:ln>
            <a:solidFill>
              <a:srgbClr val="FFC000"/>
            </a:solidFill>
          </a:ln>
        </p:spPr>
        <p:txBody>
          <a:bodyPr>
            <a:noAutofit/>
          </a:bodyPr>
          <a:lstStyle/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th-TH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th-TH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th-TH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th-TH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th-TH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th-TH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th-TH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th-TH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sex;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th-TH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th-TH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th-TH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(“are you </a:t>
            </a:r>
            <a:r>
              <a:rPr lang="en-US" altLang="th-TH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m(male)of f(female)?“);</a:t>
            </a:r>
            <a:endParaRPr lang="en-US" altLang="th-TH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th-TH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th-TH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th-TH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altLang="th-TH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c”,&amp;sex</a:t>
            </a:r>
            <a:r>
              <a:rPr lang="en-US" altLang="th-TH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th-TH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th-TH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lang="en-US" altLang="th-TH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(sex)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th-TH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th-TH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th-TH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th-TH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th-TH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h-TH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th-TH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‘</a:t>
            </a:r>
            <a:r>
              <a:rPr lang="en-US" altLang="th-TH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th-TH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’:</a:t>
            </a:r>
            <a:r>
              <a:rPr lang="en-US" altLang="th-TH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th-TH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(“You are </a:t>
            </a:r>
            <a:r>
              <a:rPr lang="en-US" altLang="th-TH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male\n</a:t>
            </a:r>
            <a:r>
              <a:rPr lang="en-US" altLang="th-TH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 </a:t>
            </a:r>
            <a:r>
              <a:rPr lang="en-US" altLang="th-TH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br>
              <a:rPr lang="en-US" altLang="th-TH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h-TH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   break</a:t>
            </a:r>
            <a:r>
              <a:rPr lang="en-US" altLang="th-TH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th-TH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altLang="th-TH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‘f’:</a:t>
            </a:r>
            <a:r>
              <a:rPr lang="en-US" altLang="th-TH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th-TH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(“You </a:t>
            </a:r>
            <a:r>
              <a:rPr lang="en-US" altLang="th-TH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female\n</a:t>
            </a:r>
            <a:r>
              <a:rPr lang="en-US" altLang="th-TH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 </a:t>
            </a:r>
            <a:endParaRPr lang="en-US" altLang="th-TH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th-TH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th-TH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th-TH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th-TH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th-TH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th-TH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h-TH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th-TH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:</a:t>
            </a:r>
            <a:r>
              <a:rPr lang="en-US" altLang="th-TH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th-TH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(“Try again !!!\n”);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th-TH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}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th-TH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41</a:t>
            </a:fld>
            <a:endParaRPr lang="th-T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0" y="8620"/>
            <a:ext cx="1675568" cy="716710"/>
          </a:xfrm>
          <a:prstGeom prst="wedgeRectCallout">
            <a:avLst>
              <a:gd name="adj1" fmla="val 42412"/>
              <a:gd name="adj2" fmla="val 7540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Aft>
                <a:spcPts val="1000"/>
              </a:spcAft>
            </a:pP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12</a:t>
            </a:r>
            <a:endParaRPr lang="th-TH" sz="4000" b="1" dirty="0">
              <a:latin typeface="TH SarabunPSK" panose="020B0500040200020003" pitchFamily="34" charset="-34"/>
              <a:ea typeface="Angsana New" pitchFamily="18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2415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61710" y="-82773"/>
            <a:ext cx="7772400" cy="996949"/>
          </a:xfrm>
        </p:spPr>
        <p:txBody>
          <a:bodyPr>
            <a:normAutofit/>
          </a:bodyPr>
          <a:lstStyle/>
          <a:p>
            <a:r>
              <a:rPr lang="th-TH" altLang="th-TH" sz="4400" b="1" dirty="0" smtClean="0">
                <a:solidFill>
                  <a:srgbClr val="000066"/>
                </a:solidFill>
              </a:rPr>
              <a:t>จากส่วนของโปรแกรมต่อไปนี้</a:t>
            </a:r>
            <a:endParaRPr lang="en-US" altLang="th-TH" sz="3600" dirty="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56565" y="1853825"/>
            <a:ext cx="7772400" cy="3837130"/>
          </a:xfrm>
          <a:solidFill>
            <a:srgbClr val="FEFCCE"/>
          </a:solidFill>
          <a:ln w="28575">
            <a:solidFill>
              <a:srgbClr val="FFC000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th-T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th-TH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th-T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th-T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((</a:t>
            </a:r>
            <a:r>
              <a:rPr lang="en-US" altLang="th-TH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th-T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th-TH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getch</a:t>
            </a:r>
            <a:r>
              <a:rPr lang="en-US" altLang="th-T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()!= ‘q’)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th-T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th-T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switch(</a:t>
            </a:r>
            <a:r>
              <a:rPr lang="en-US" altLang="th-TH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th-T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th-T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th-T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      case ‘A’ 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th-T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case ‘a’ : </a:t>
            </a:r>
            <a:r>
              <a:rPr lang="en-US" altLang="th-TH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th-T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(“A”);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th-T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case ‘B’ 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th-T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 case ‘b’ : </a:t>
            </a:r>
            <a:r>
              <a:rPr lang="en-US" altLang="th-TH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th-T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(“B”);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th-T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default  :  </a:t>
            </a:r>
            <a:r>
              <a:rPr lang="en-US" altLang="th-TH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th-T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(“Other case“);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th-T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th-T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th-TH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47108" name="Text Box 9"/>
          <p:cNvSpPr txBox="1">
            <a:spLocks noChangeArrowheads="1"/>
          </p:cNvSpPr>
          <p:nvPr/>
        </p:nvSpPr>
        <p:spPr bwMode="auto">
          <a:xfrm>
            <a:off x="6553200" y="28194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h-TH" altLang="th-TH" sz="240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7109" name="Text Box 10"/>
          <p:cNvSpPr txBox="1">
            <a:spLocks noChangeArrowheads="1"/>
          </p:cNvSpPr>
          <p:nvPr/>
        </p:nvSpPr>
        <p:spPr bwMode="auto">
          <a:xfrm>
            <a:off x="5067055" y="1988403"/>
            <a:ext cx="3807453" cy="830997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จงหาว่าผลลัพธ์ของโปรแกรมจะเป็นอย่างไร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เมื่อป้อนค่าเข้าไปเป็น </a:t>
            </a:r>
            <a:r>
              <a:rPr lang="en-US" alt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</a:t>
            </a:r>
            <a:endParaRPr lang="th-TH" altLang="th-TH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42</a:t>
            </a:fld>
            <a:endParaRPr lang="th-TH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0" y="8620"/>
            <a:ext cx="1675568" cy="716710"/>
          </a:xfrm>
          <a:prstGeom prst="wedgeRectCallout">
            <a:avLst>
              <a:gd name="adj1" fmla="val 42412"/>
              <a:gd name="adj2" fmla="val 7540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Aft>
                <a:spcPts val="1000"/>
              </a:spcAft>
            </a:pP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13</a:t>
            </a:r>
            <a:endParaRPr lang="th-TH" sz="4000" b="1" dirty="0">
              <a:latin typeface="TH SarabunPSK" panose="020B0500040200020003" pitchFamily="34" charset="-34"/>
              <a:ea typeface="Angsana New" pitchFamily="18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7085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th-TH" sz="6000" b="1" smtClean="0">
                <a:solidFill>
                  <a:srgbClr val="000066"/>
                </a:solidFill>
                <a:latin typeface="LilyUPC" panose="020B0604020202020204" pitchFamily="34" charset="-34"/>
              </a:rPr>
              <a:t>คำสั่งทำงานซ้ำ ๆ ในลูป</a:t>
            </a:r>
            <a:endParaRPr lang="en-US" altLang="th-TH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746575" y="1426096"/>
            <a:ext cx="7645044" cy="4246042"/>
          </a:xfrm>
        </p:spPr>
        <p:txBody>
          <a:bodyPr>
            <a:noAutofit/>
          </a:bodyPr>
          <a:lstStyle/>
          <a:p>
            <a:pPr algn="l">
              <a:buFontTx/>
              <a:buChar char="•"/>
            </a:pPr>
            <a:r>
              <a:rPr lang="en-US" altLang="th-TH" sz="3200" dirty="0" smtClean="0"/>
              <a:t> </a:t>
            </a:r>
            <a:r>
              <a:rPr lang="en-US" altLang="th-TH" sz="3200" dirty="0" err="1" smtClean="0"/>
              <a:t>คำสั่ง</a:t>
            </a:r>
            <a:r>
              <a:rPr lang="en-US" altLang="th-TH" sz="3200" dirty="0" smtClean="0"/>
              <a:t> for</a:t>
            </a:r>
          </a:p>
          <a:p>
            <a:pPr lvl="1" algn="l">
              <a:buFontTx/>
              <a:buChar char="–"/>
            </a:pPr>
            <a:r>
              <a:rPr lang="en-US" altLang="th-TH" sz="3200" dirty="0" smtClean="0"/>
              <a:t> </a:t>
            </a:r>
            <a:r>
              <a:rPr lang="th-TH" altLang="th-TH" sz="3200" dirty="0" smtClean="0"/>
              <a:t>ใช้กับลูปที่ทราบรอบการทำงานแน่นอน</a:t>
            </a:r>
            <a:endParaRPr lang="en-US" altLang="th-TH" sz="3200" dirty="0" smtClean="0"/>
          </a:p>
          <a:p>
            <a:pPr lvl="1" algn="l">
              <a:buFontTx/>
              <a:buChar char="–"/>
            </a:pPr>
            <a:r>
              <a:rPr lang="en-US" altLang="th-TH" sz="3200" dirty="0" smtClean="0"/>
              <a:t> </a:t>
            </a:r>
            <a:r>
              <a:rPr lang="en-US" altLang="th-TH" sz="3200" dirty="0" err="1" smtClean="0"/>
              <a:t>ทำซ้ำจนกว่าเงื่อนไขที่กำหนดเป็นเท็จแล้วจึงออกนอกลูป</a:t>
            </a:r>
            <a:endParaRPr lang="en-US" altLang="th-TH" sz="3200" dirty="0" smtClean="0"/>
          </a:p>
          <a:p>
            <a:pPr algn="l">
              <a:buFontTx/>
              <a:buChar char="•"/>
            </a:pPr>
            <a:r>
              <a:rPr lang="en-US" altLang="th-TH" sz="3200" dirty="0" smtClean="0"/>
              <a:t> </a:t>
            </a:r>
            <a:r>
              <a:rPr lang="th-TH" altLang="th-TH" sz="3200" dirty="0" smtClean="0"/>
              <a:t>คำสั่ง </a:t>
            </a:r>
            <a:r>
              <a:rPr lang="en-US" altLang="th-TH" sz="3200" dirty="0" smtClean="0"/>
              <a:t>while</a:t>
            </a:r>
          </a:p>
          <a:p>
            <a:pPr lvl="1" algn="l">
              <a:buFontTx/>
              <a:buChar char="–"/>
            </a:pPr>
            <a:r>
              <a:rPr lang="en-US" altLang="th-TH" sz="3200" dirty="0" smtClean="0"/>
              <a:t> </a:t>
            </a:r>
            <a:r>
              <a:rPr lang="th-TH" altLang="th-TH" sz="3200" dirty="0" smtClean="0"/>
              <a:t>ใช้กับลูปที่ไม่ทราบจำนวนทำซ้ำที่แน่นอน</a:t>
            </a:r>
          </a:p>
          <a:p>
            <a:pPr lvl="1" algn="l">
              <a:buFontTx/>
              <a:buChar char="–"/>
            </a:pPr>
            <a:r>
              <a:rPr lang="th-TH" altLang="th-TH" sz="3200" dirty="0" smtClean="0"/>
              <a:t> ทำซ้ำโดยตรวจสอบเงื่อนไขก่อนเข้าลูป</a:t>
            </a:r>
            <a:endParaRPr lang="en-US" altLang="th-TH" sz="3200" dirty="0" smtClean="0"/>
          </a:p>
          <a:p>
            <a:pPr algn="l">
              <a:buFontTx/>
              <a:buChar char="•"/>
            </a:pPr>
            <a:r>
              <a:rPr lang="en-US" altLang="th-TH" sz="3200" dirty="0" smtClean="0"/>
              <a:t> </a:t>
            </a:r>
            <a:r>
              <a:rPr lang="th-TH" altLang="th-TH" sz="3200" dirty="0" smtClean="0"/>
              <a:t>คำสั่ง </a:t>
            </a:r>
            <a:r>
              <a:rPr lang="en-US" altLang="th-TH" sz="3200" dirty="0" smtClean="0"/>
              <a:t>do while</a:t>
            </a:r>
          </a:p>
          <a:p>
            <a:pPr lvl="1" algn="l">
              <a:buFontTx/>
              <a:buChar char="–"/>
            </a:pPr>
            <a:r>
              <a:rPr lang="en-US" altLang="th-TH" sz="3200" dirty="0" smtClean="0"/>
              <a:t> </a:t>
            </a:r>
            <a:r>
              <a:rPr lang="th-TH" altLang="th-TH" sz="3200" dirty="0" smtClean="0"/>
              <a:t>ทำซ้ำโดยตรวจสอบเงื่อนไขหลังจากทำงานในลูปไปแล้วหนึ่งครั้ง</a:t>
            </a:r>
            <a:endParaRPr lang="en-US" altLang="th-TH" sz="3200" dirty="0" smtClean="0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899928" y="3834045"/>
            <a:ext cx="2947548" cy="95410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การตรวจสอบเงื่อนไข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 dirty="0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จะใช้ตัวดำเนินการทางตรรก</a:t>
            </a:r>
            <a:endParaRPr lang="th-TH" alt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43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2354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คำสั่งวนซ้ำ </a:t>
            </a:r>
            <a:r>
              <a:rPr lang="en-US" dirty="0" smtClean="0"/>
              <a:t>for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6565" y="1175400"/>
            <a:ext cx="7543801" cy="4023360"/>
          </a:xfrm>
        </p:spPr>
        <p:txBody>
          <a:bodyPr>
            <a:noAutofit/>
          </a:bodyPr>
          <a:lstStyle/>
          <a:p>
            <a:r>
              <a:rPr lang="th-TH" sz="3200" dirty="0" smtClean="0"/>
              <a:t>เป็นคำสั่งให้วนรอบ (</a:t>
            </a:r>
            <a:r>
              <a:rPr lang="en-US" sz="3200" dirty="0" smtClean="0"/>
              <a:t>loop) </a:t>
            </a:r>
            <a:r>
              <a:rPr lang="th-TH" sz="3200" dirty="0" smtClean="0"/>
              <a:t>โดยมีจำนวนรอบในการวนซ้ำที่แน่นอน</a:t>
            </a:r>
          </a:p>
          <a:p>
            <a:endParaRPr lang="th-TH" sz="3200" dirty="0" smtClean="0"/>
          </a:p>
          <a:p>
            <a:endParaRPr lang="th-TH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th-TH" sz="3200" b="1" dirty="0" smtClean="0">
                <a:solidFill>
                  <a:srgbClr val="0070C0"/>
                </a:solidFill>
              </a:rPr>
              <a:t>ค่าเริ่มต้น</a:t>
            </a:r>
            <a:r>
              <a:rPr lang="th-TH" sz="3200" dirty="0" smtClean="0"/>
              <a:t> – ส่วนที่กำหนดค่าเริ่มต้นให้กับตัวแปรนับรอบ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3200" b="1" dirty="0" smtClean="0">
                <a:solidFill>
                  <a:srgbClr val="0070C0"/>
                </a:solidFill>
              </a:rPr>
              <a:t>เงื่อนไข</a:t>
            </a:r>
            <a:r>
              <a:rPr lang="th-TH" sz="3200" dirty="0" smtClean="0"/>
              <a:t> – ใช้ตรวจสอบการทำงานของตัวแปรว่า จริง หรือ เท็จ </a:t>
            </a:r>
          </a:p>
          <a:p>
            <a:pPr lvl="1"/>
            <a:r>
              <a:rPr lang="th-TH" sz="2800" dirty="0" smtClean="0"/>
              <a:t>ถ้าเงื่อนไขเป็น </a:t>
            </a:r>
            <a:r>
              <a:rPr lang="th-TH" sz="2800" b="1" dirty="0" smtClean="0">
                <a:solidFill>
                  <a:srgbClr val="00B050"/>
                </a:solidFill>
              </a:rPr>
              <a:t>จริง</a:t>
            </a:r>
            <a:r>
              <a:rPr lang="th-TH" sz="2800" dirty="0" smtClean="0"/>
              <a:t> ก็ทำงานในลูป </a:t>
            </a:r>
            <a:r>
              <a:rPr lang="en-US" sz="2800" dirty="0" smtClean="0"/>
              <a:t>for </a:t>
            </a:r>
            <a:r>
              <a:rPr lang="th-TH" sz="2800" dirty="0" smtClean="0"/>
              <a:t>ต่อไป </a:t>
            </a:r>
          </a:p>
          <a:p>
            <a:pPr lvl="1"/>
            <a:r>
              <a:rPr lang="th-TH" sz="2800" dirty="0" smtClean="0"/>
              <a:t>ถ้าเงื่อนไขเป็น </a:t>
            </a:r>
            <a:r>
              <a:rPr lang="th-TH" sz="2800" b="1" dirty="0" smtClean="0">
                <a:solidFill>
                  <a:srgbClr val="FF0000"/>
                </a:solidFill>
              </a:rPr>
              <a:t>เท็จ</a:t>
            </a:r>
            <a:r>
              <a:rPr lang="th-TH" sz="2800" dirty="0" smtClean="0"/>
              <a:t> จะออกจากการทำงานของลูป </a:t>
            </a:r>
            <a:r>
              <a:rPr lang="en-US" sz="2800" dirty="0" smtClean="0"/>
              <a:t>for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3200" b="1" dirty="0" smtClean="0">
                <a:solidFill>
                  <a:srgbClr val="0070C0"/>
                </a:solidFill>
              </a:rPr>
              <a:t>เพิ่มลดค่า </a:t>
            </a:r>
            <a:r>
              <a:rPr lang="th-TH" sz="3200" dirty="0" smtClean="0"/>
              <a:t>– ใช้เพิ่มค่าหรือลดค่าให้กับตัวแปรนับรอบ</a:t>
            </a:r>
            <a:endParaRPr lang="th-TH" sz="3200" dirty="0"/>
          </a:p>
          <a:p>
            <a:r>
              <a:rPr lang="th-TH" sz="3200" dirty="0" smtClean="0"/>
              <a:t>หาก </a:t>
            </a:r>
            <a:r>
              <a:rPr lang="th-TH" sz="3200" b="1" dirty="0" smtClean="0">
                <a:solidFill>
                  <a:schemeClr val="accent6">
                    <a:lumMod val="75000"/>
                  </a:schemeClr>
                </a:solidFill>
              </a:rPr>
              <a:t>คำสั่งของ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th-TH" sz="3200" dirty="0" smtClean="0"/>
              <a:t> มีหลายคำสั่ง ให้ใส่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{ }</a:t>
            </a:r>
            <a:r>
              <a:rPr lang="en-US" sz="3200" dirty="0" smtClean="0"/>
              <a:t> </a:t>
            </a:r>
            <a:r>
              <a:rPr lang="th-TH" sz="3200" dirty="0" smtClean="0"/>
              <a:t>คุม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44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1781690" y="1742664"/>
            <a:ext cx="5638800" cy="1035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08000" bIns="108000" anchor="t"/>
          <a:lstStyle/>
          <a:p>
            <a:pPr marL="342900" indent="-342900" algn="ctr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3600" b="1" kern="0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for</a:t>
            </a:r>
            <a:r>
              <a:rPr lang="en-US" sz="3600" b="1" kern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b="1" kern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(ค่าเริ่มต้น </a:t>
            </a:r>
            <a:r>
              <a:rPr lang="en-US" sz="3600" b="1" kern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; </a:t>
            </a:r>
            <a:r>
              <a:rPr lang="th-TH" sz="3600" b="1" kern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เงื่อนไข</a:t>
            </a:r>
            <a:r>
              <a:rPr lang="en-US" sz="3600" b="1" kern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;</a:t>
            </a:r>
            <a:r>
              <a:rPr lang="th-TH" sz="3600" b="1" kern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เพิ่มลดค่า)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3600" b="1" kern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  </a:t>
            </a:r>
            <a:r>
              <a:rPr lang="th-TH" sz="3600" b="1" kern="0" dirty="0" smtClean="0">
                <a:solidFill>
                  <a:schemeClr val="accent6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คำสั่งของ</a:t>
            </a:r>
            <a:r>
              <a:rPr lang="en-US" sz="3600" b="1" kern="0" dirty="0" smtClean="0">
                <a:solidFill>
                  <a:schemeClr val="accent6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for</a:t>
            </a:r>
            <a:r>
              <a:rPr lang="th-TH" sz="3600" b="1" kern="0" dirty="0" smtClean="0">
                <a:solidFill>
                  <a:schemeClr val="accent6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b="1" kern="0" dirty="0" smtClean="0">
                <a:solidFill>
                  <a:schemeClr val="accent6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;</a:t>
            </a:r>
            <a:endParaRPr lang="en-US" sz="3600" b="1" kern="0" dirty="0">
              <a:solidFill>
                <a:schemeClr val="accent6">
                  <a:lumMod val="7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 bwMode="auto">
          <a:xfrm>
            <a:off x="1286635" y="1988840"/>
            <a:ext cx="6667509" cy="4032448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endParaRPr lang="en-US" sz="2000" kern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คำสั่งวนซ้ำ </a:t>
            </a:r>
            <a:r>
              <a:rPr lang="en-US" dirty="0" smtClean="0"/>
              <a:t>for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45</a:t>
            </a:fld>
            <a:endParaRPr lang="th-TH"/>
          </a:p>
        </p:txBody>
      </p:sp>
      <p:sp>
        <p:nvSpPr>
          <p:cNvPr id="22" name="Flowchart: Connector 21"/>
          <p:cNvSpPr/>
          <p:nvPr/>
        </p:nvSpPr>
        <p:spPr>
          <a:xfrm>
            <a:off x="3643924" y="2859923"/>
            <a:ext cx="304800" cy="304800"/>
          </a:xfrm>
          <a:prstGeom prst="flowChartConnector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hape 22"/>
          <p:cNvCxnSpPr>
            <a:stCxn id="28" idx="2"/>
            <a:endCxn id="22" idx="2"/>
          </p:cNvCxnSpPr>
          <p:nvPr/>
        </p:nvCxnSpPr>
        <p:spPr>
          <a:xfrm rot="5400000" flipH="1">
            <a:off x="2486195" y="4170053"/>
            <a:ext cx="2451447" cy="135989"/>
          </a:xfrm>
          <a:prstGeom prst="bentConnector4">
            <a:avLst>
              <a:gd name="adj1" fmla="val -9325"/>
              <a:gd name="adj2" fmla="val 1222051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28043" y="3820978"/>
            <a:ext cx="680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True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40660" y="3230104"/>
            <a:ext cx="748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False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3120915" y="2214104"/>
            <a:ext cx="1350819" cy="4026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2000" b="1" kern="0" noProof="0" dirty="0" smtClean="0">
                <a:latin typeface="Tahoma" pitchFamily="34" charset="0"/>
                <a:cs typeface="Tahoma" pitchFamily="34" charset="0"/>
              </a:rPr>
              <a:t>ค่าเริ่มต้น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2869583" y="4344285"/>
            <a:ext cx="1835729" cy="402638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2000" b="1" kern="0" noProof="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คำสั่งของ</a:t>
            </a:r>
            <a:r>
              <a:rPr lang="en-US" sz="2000" b="1" kern="0" noProof="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for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sp>
        <p:nvSpPr>
          <p:cNvPr id="28" name="Rectangle 31"/>
          <p:cNvSpPr>
            <a:spLocks noChangeArrowheads="1"/>
          </p:cNvSpPr>
          <p:nvPr/>
        </p:nvSpPr>
        <p:spPr bwMode="auto">
          <a:xfrm>
            <a:off x="2843809" y="5061132"/>
            <a:ext cx="1872208" cy="402638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2000" b="1" kern="0" noProof="0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เพิ่มลดค่า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091474" y="3407904"/>
            <a:ext cx="1409700" cy="533400"/>
            <a:chOff x="3086100" y="4267200"/>
            <a:chExt cx="1409700" cy="533400"/>
          </a:xfrm>
          <a:noFill/>
        </p:grpSpPr>
        <p:sp>
          <p:nvSpPr>
            <p:cNvPr id="30" name="AutoShape 85"/>
            <p:cNvSpPr>
              <a:spLocks noChangeArrowheads="1"/>
            </p:cNvSpPr>
            <p:nvPr/>
          </p:nvSpPr>
          <p:spPr bwMode="auto">
            <a:xfrm>
              <a:off x="3086100" y="4267200"/>
              <a:ext cx="1409700" cy="533400"/>
            </a:xfrm>
            <a:prstGeom prst="diamond">
              <a:avLst/>
            </a:prstGeom>
            <a:grpFill/>
            <a:ln w="25400">
              <a:solidFill>
                <a:srgbClr val="0070C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 sz="20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70482" y="4334522"/>
              <a:ext cx="1063112" cy="4001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th-TH" sz="2000" b="1" dirty="0" smtClean="0">
                  <a:solidFill>
                    <a:srgbClr val="0070C0"/>
                  </a:solidFill>
                  <a:latin typeface="Tahoma" pitchFamily="34" charset="0"/>
                  <a:cs typeface="Tahoma" pitchFamily="34" charset="0"/>
                </a:rPr>
                <a:t>เงื่อนไข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32" name="Straight Arrow Connector 31"/>
          <p:cNvCxnSpPr>
            <a:stCxn id="26" idx="2"/>
            <a:endCxn id="22" idx="0"/>
          </p:cNvCxnSpPr>
          <p:nvPr/>
        </p:nvCxnSpPr>
        <p:spPr>
          <a:xfrm rot="5400000">
            <a:off x="3674735" y="2738332"/>
            <a:ext cx="243181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4"/>
          </p:cNvCxnSpPr>
          <p:nvPr/>
        </p:nvCxnSpPr>
        <p:spPr>
          <a:xfrm rot="5400000">
            <a:off x="3674734" y="3286313"/>
            <a:ext cx="243181" cy="1588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7" idx="0"/>
          </p:cNvCxnSpPr>
          <p:nvPr/>
        </p:nvCxnSpPr>
        <p:spPr>
          <a:xfrm rot="5400000">
            <a:off x="3590396" y="4138356"/>
            <a:ext cx="402981" cy="8876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2"/>
            <a:endCxn id="28" idx="0"/>
          </p:cNvCxnSpPr>
          <p:nvPr/>
        </p:nvCxnSpPr>
        <p:spPr>
          <a:xfrm rot="5400000">
            <a:off x="3626577" y="4900260"/>
            <a:ext cx="314209" cy="7535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724128" y="4217005"/>
            <a:ext cx="21563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000" dirty="0" smtClean="0">
                <a:latin typeface="Tahoma" pitchFamily="34" charset="0"/>
                <a:cs typeface="Tahoma" pitchFamily="34" charset="0"/>
              </a:rPr>
              <a:t>ออกจากการวนรอบ</a:t>
            </a:r>
            <a:endParaRPr lang="en-US" sz="2000" dirty="0"/>
          </a:p>
        </p:txBody>
      </p:sp>
      <p:cxnSp>
        <p:nvCxnSpPr>
          <p:cNvPr id="37" name="Shape 36"/>
          <p:cNvCxnSpPr>
            <a:endCxn id="36" idx="0"/>
          </p:cNvCxnSpPr>
          <p:nvPr/>
        </p:nvCxnSpPr>
        <p:spPr>
          <a:xfrm>
            <a:off x="4486013" y="3674604"/>
            <a:ext cx="2316295" cy="542401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 bwMode="auto">
          <a:xfrm>
            <a:off x="1286635" y="970620"/>
            <a:ext cx="6667509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08000" bIns="108000" anchor="t"/>
          <a:lstStyle/>
          <a:p>
            <a:pPr marL="342900" indent="-342900" algn="ctr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(ค่าเริ่มต้น 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เงื่อนไข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;</a:t>
            </a: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 เพิ่มลดค่า)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	              </a:t>
            </a:r>
            <a:r>
              <a:rPr lang="th-TH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คำสั่งของ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th-TH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kern="0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46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533400" y="1787792"/>
            <a:ext cx="3894584" cy="2912480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h-TH" sz="2000" b="1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int i;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for(i = 1; i &lt;= 5; i++)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printf("%d \n ",i);    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printf("END");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36296" y="332656"/>
            <a:ext cx="1661120" cy="1981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1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2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3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4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5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END</a:t>
            </a:r>
          </a:p>
        </p:txBody>
      </p:sp>
      <p:sp>
        <p:nvSpPr>
          <p:cNvPr id="9" name="AutoShape 29"/>
          <p:cNvSpPr>
            <a:spLocks noChangeArrowheads="1"/>
          </p:cNvSpPr>
          <p:nvPr/>
        </p:nvSpPr>
        <p:spPr bwMode="auto">
          <a:xfrm>
            <a:off x="5671266" y="1124744"/>
            <a:ext cx="969818" cy="381000"/>
          </a:xfrm>
          <a:prstGeom prst="flowChartTerminator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start</a:t>
            </a:r>
            <a:endParaRPr lang="en-US" sz="20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AutoShape 29"/>
          <p:cNvSpPr>
            <a:spLocks noChangeArrowheads="1"/>
          </p:cNvSpPr>
          <p:nvPr/>
        </p:nvSpPr>
        <p:spPr bwMode="auto">
          <a:xfrm>
            <a:off x="7579479" y="5013176"/>
            <a:ext cx="969818" cy="381000"/>
          </a:xfrm>
          <a:prstGeom prst="flowChartTerminator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stop</a:t>
            </a:r>
            <a:endParaRPr lang="en-US" sz="2000" b="1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6200000" flipH="1">
            <a:off x="6007952" y="1648945"/>
            <a:ext cx="296447" cy="10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6003775" y="2578907"/>
            <a:ext cx="304800" cy="304800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hape 12"/>
          <p:cNvCxnSpPr/>
          <p:nvPr/>
        </p:nvCxnSpPr>
        <p:spPr>
          <a:xfrm rot="5400000" flipH="1">
            <a:off x="4868306" y="3937955"/>
            <a:ext cx="2575739" cy="162444"/>
          </a:xfrm>
          <a:prstGeom prst="bentConnector4">
            <a:avLst>
              <a:gd name="adj1" fmla="val -8875"/>
              <a:gd name="adj2" fmla="val 911735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364088" y="3644876"/>
            <a:ext cx="680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ahoma" pitchFamily="34" charset="0"/>
                <a:cs typeface="Tahoma" pitchFamily="34" charset="0"/>
              </a:rPr>
              <a:t>True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7684316" y="3028987"/>
            <a:ext cx="7601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ahoma" pitchFamily="34" charset="0"/>
                <a:cs typeface="Tahoma" pitchFamily="34" charset="0"/>
              </a:rPr>
              <a:t>False</a:t>
            </a:r>
            <a:endParaRPr lang="en-US" sz="2000" dirty="0"/>
          </a:p>
        </p:txBody>
      </p:sp>
      <p:sp>
        <p:nvSpPr>
          <p:cNvPr id="16" name="Rectangle 31"/>
          <p:cNvSpPr>
            <a:spLocks noChangeArrowheads="1"/>
          </p:cNvSpPr>
          <p:nvPr/>
        </p:nvSpPr>
        <p:spPr bwMode="auto">
          <a:xfrm>
            <a:off x="5480766" y="1802191"/>
            <a:ext cx="1350819" cy="4026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= 1</a:t>
            </a:r>
            <a:endParaRPr kumimoji="0" lang="en-US" sz="2000" b="0" i="0" u="none" strike="noStrike" kern="0" cap="none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5480766" y="4904408"/>
            <a:ext cx="1350819" cy="4026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=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+1</a:t>
            </a:r>
            <a:endParaRPr kumimoji="0" lang="en-US" sz="2000" b="0" i="0" u="none" strike="noStrike" kern="0" cap="none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451325" y="3153522"/>
            <a:ext cx="1409700" cy="533400"/>
            <a:chOff x="3086100" y="4267200"/>
            <a:chExt cx="1409700" cy="533400"/>
          </a:xfrm>
        </p:grpSpPr>
        <p:sp>
          <p:nvSpPr>
            <p:cNvPr id="19" name="AutoShape 85"/>
            <p:cNvSpPr>
              <a:spLocks noChangeArrowheads="1"/>
            </p:cNvSpPr>
            <p:nvPr/>
          </p:nvSpPr>
          <p:spPr bwMode="auto">
            <a:xfrm>
              <a:off x="3086100" y="4267200"/>
              <a:ext cx="1409700" cy="533400"/>
            </a:xfrm>
            <a:prstGeom prst="diamond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 sz="20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43552" y="4343400"/>
              <a:ext cx="75533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latin typeface="Tahoma" pitchFamily="34" charset="0"/>
                  <a:cs typeface="Tahoma" pitchFamily="34" charset="0"/>
                </a:rPr>
                <a:t>i</a:t>
              </a:r>
              <a:r>
                <a:rPr lang="en-US" sz="2000" dirty="0" smtClean="0">
                  <a:latin typeface="Tahoma" pitchFamily="34" charset="0"/>
                  <a:cs typeface="Tahoma" pitchFamily="34" charset="0"/>
                </a:rPr>
                <a:t>&lt;=5</a:t>
              </a:r>
              <a:endParaRPr lang="en-US" sz="2000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rot="5400000">
            <a:off x="5969136" y="2391868"/>
            <a:ext cx="374078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H="1">
            <a:off x="6020871" y="3014386"/>
            <a:ext cx="270608" cy="92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5942861" y="3895214"/>
            <a:ext cx="426628" cy="100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5951246" y="4699478"/>
            <a:ext cx="409859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endCxn id="32" idx="0"/>
          </p:cNvCxnSpPr>
          <p:nvPr/>
        </p:nvCxnSpPr>
        <p:spPr>
          <a:xfrm>
            <a:off x="6861025" y="3420222"/>
            <a:ext cx="1203363" cy="693327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utoShape 30"/>
          <p:cNvSpPr>
            <a:spLocks noChangeArrowheads="1"/>
          </p:cNvSpPr>
          <p:nvPr/>
        </p:nvSpPr>
        <p:spPr bwMode="auto">
          <a:xfrm>
            <a:off x="5436095" y="4113549"/>
            <a:ext cx="1440161" cy="381000"/>
          </a:xfrm>
          <a:prstGeom prst="parallelogram">
            <a:avLst>
              <a:gd name="adj" fmla="val 5273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dirty="0" smtClean="0">
                <a:latin typeface="Tahoma" pitchFamily="34" charset="0"/>
                <a:cs typeface="Tahoma" pitchFamily="34" charset="0"/>
              </a:rPr>
              <a:t>write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i</a:t>
            </a: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" name="AutoShape 30"/>
          <p:cNvSpPr>
            <a:spLocks noChangeArrowheads="1"/>
          </p:cNvSpPr>
          <p:nvPr/>
        </p:nvSpPr>
        <p:spPr bwMode="auto">
          <a:xfrm>
            <a:off x="7236296" y="4113549"/>
            <a:ext cx="1656184" cy="381000"/>
          </a:xfrm>
          <a:prstGeom prst="parallelogram">
            <a:avLst>
              <a:gd name="adj" fmla="val 5273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800" dirty="0" smtClean="0">
                <a:latin typeface="Tahoma" pitchFamily="34" charset="0"/>
                <a:cs typeface="Tahoma" pitchFamily="34" charset="0"/>
              </a:rPr>
              <a:t>write END</a:t>
            </a:r>
            <a:endParaRPr lang="en-US" sz="18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5400000">
            <a:off x="7805075" y="4753862"/>
            <a:ext cx="518627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0" y="8620"/>
            <a:ext cx="1675568" cy="716710"/>
          </a:xfrm>
          <a:prstGeom prst="wedgeRectCallout">
            <a:avLst>
              <a:gd name="adj1" fmla="val 42412"/>
              <a:gd name="adj2" fmla="val 7540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Aft>
                <a:spcPts val="1000"/>
              </a:spcAft>
            </a:pP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14</a:t>
            </a:r>
            <a:endParaRPr lang="th-TH" sz="4000" b="1" dirty="0">
              <a:latin typeface="TH SarabunPSK" panose="020B0500040200020003" pitchFamily="34" charset="-34"/>
              <a:ea typeface="Angsana New" pitchFamily="18" charset="-34"/>
              <a:cs typeface="TH SarabunPSK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4" grpId="0"/>
      <p:bldP spid="15" grpId="0"/>
      <p:bldP spid="16" grpId="0" animBg="1"/>
      <p:bldP spid="17" grpId="0" animBg="1"/>
      <p:bldP spid="26" grpId="0" animBg="1"/>
      <p:bldP spid="3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47</a:t>
            </a:fld>
            <a:endParaRPr lang="th-TH"/>
          </a:p>
        </p:txBody>
      </p:sp>
      <p:sp>
        <p:nvSpPr>
          <p:cNvPr id="9" name="Rectangle 8"/>
          <p:cNvSpPr/>
          <p:nvPr/>
        </p:nvSpPr>
        <p:spPr bwMode="auto">
          <a:xfrm>
            <a:off x="533400" y="1447800"/>
            <a:ext cx="5028710" cy="3565376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h-TH" sz="2000" b="1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int i;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for(i = 1; i &lt;= 5; i++)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printf("i = %d , ",i);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printf("2*%d = %d \n",i,i*2);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printf("END");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1200" y="1447800"/>
            <a:ext cx="2933700" cy="1981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i = 1 , 2*1 = 2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i = 2 , 2*2 = 4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i = 3 , 2*3 = 6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i = 4 , 2*4 = 8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i = 5 , 2*5 = 10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END</a:t>
            </a:r>
          </a:p>
        </p:txBody>
      </p:sp>
      <p:sp>
        <p:nvSpPr>
          <p:cNvPr id="8" name="Rectangle 7"/>
          <p:cNvSpPr/>
          <p:nvPr/>
        </p:nvSpPr>
        <p:spPr>
          <a:xfrm>
            <a:off x="5787135" y="1448780"/>
            <a:ext cx="2933700" cy="1981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pt-BR" sz="2000" dirty="0" smtClean="0">
              <a:latin typeface="Lucida Sans Typewriter" pitchFamily="49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0" y="8620"/>
            <a:ext cx="1675568" cy="716710"/>
          </a:xfrm>
          <a:prstGeom prst="wedgeRectCallout">
            <a:avLst>
              <a:gd name="adj1" fmla="val 42412"/>
              <a:gd name="adj2" fmla="val 7540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Aft>
                <a:spcPts val="1000"/>
              </a:spcAft>
            </a:pP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15</a:t>
            </a:r>
            <a:endParaRPr lang="th-TH" sz="4000" b="1" dirty="0">
              <a:latin typeface="TH SarabunPSK" panose="020B0500040200020003" pitchFamily="34" charset="-34"/>
              <a:ea typeface="Angsana New" pitchFamily="18" charset="-34"/>
              <a:cs typeface="TH SarabunPSK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48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296525" y="1447800"/>
            <a:ext cx="5535615" cy="4285456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h-TH" sz="2000" b="1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int i;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 = 1;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for(   ;  i &lt;= 5  ;   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printf("</a:t>
            </a:r>
            <a:r>
              <a:rPr lang="en-US" sz="2000" b="1" kern="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%d , ",i);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printf("2*%d = %d \n",i,i*2);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nn-NO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i++;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printf("END");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16225" y="1453927"/>
            <a:ext cx="2933700" cy="1981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i = 1 , 2*1 = 2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i = 2 , 2*2 = 4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i = 3 , 2*3 = 6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i = 4 , 2*4 = 8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i = 5 , 2*5 = 10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END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2160" y="1454907"/>
            <a:ext cx="2933700" cy="1981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pt-BR" sz="2000" dirty="0" smtClean="0">
              <a:latin typeface="Lucida Sans Typewriter" pitchFamily="49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0" y="8620"/>
            <a:ext cx="1675568" cy="716710"/>
          </a:xfrm>
          <a:prstGeom prst="wedgeRectCallout">
            <a:avLst>
              <a:gd name="adj1" fmla="val 42412"/>
              <a:gd name="adj2" fmla="val 7540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Aft>
                <a:spcPts val="1000"/>
              </a:spcAft>
            </a:pP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16</a:t>
            </a:r>
            <a:endParaRPr lang="th-TH" sz="4000" b="1" dirty="0">
              <a:latin typeface="TH SarabunPSK" panose="020B0500040200020003" pitchFamily="34" charset="-34"/>
              <a:ea typeface="Angsana New" pitchFamily="18" charset="-34"/>
              <a:cs typeface="TH SarabunPSK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49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206514" y="1427584"/>
            <a:ext cx="4455495" cy="3891626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h-TH" sz="2000" b="1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int i, sum = 0;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for(i = 2 ; i &lt;= 10 ; i+=2)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printf("i = %d \n",i);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sum = sum + i;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printf("sum = %d ", sum);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80312" y="476672"/>
            <a:ext cx="1600200" cy="2057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nn-NO" sz="2000" dirty="0" smtClean="0">
                <a:latin typeface="Lucida Sans Typewriter" pitchFamily="49" charset="0"/>
                <a:cs typeface="Tahoma" pitchFamily="34" charset="0"/>
              </a:rPr>
              <a:t>i = 2</a:t>
            </a:r>
          </a:p>
          <a:p>
            <a:r>
              <a:rPr lang="nn-NO" sz="2000" dirty="0" smtClean="0">
                <a:latin typeface="Lucida Sans Typewriter" pitchFamily="49" charset="0"/>
                <a:cs typeface="Tahoma" pitchFamily="34" charset="0"/>
              </a:rPr>
              <a:t>i = 4</a:t>
            </a:r>
          </a:p>
          <a:p>
            <a:r>
              <a:rPr lang="nn-NO" sz="2000" dirty="0" smtClean="0">
                <a:latin typeface="Lucida Sans Typewriter" pitchFamily="49" charset="0"/>
                <a:cs typeface="Tahoma" pitchFamily="34" charset="0"/>
              </a:rPr>
              <a:t>i = 6</a:t>
            </a:r>
          </a:p>
          <a:p>
            <a:r>
              <a:rPr lang="nn-NO" sz="2000" dirty="0" smtClean="0">
                <a:latin typeface="Lucida Sans Typewriter" pitchFamily="49" charset="0"/>
                <a:cs typeface="Tahoma" pitchFamily="34" charset="0"/>
              </a:rPr>
              <a:t>i = 8</a:t>
            </a:r>
          </a:p>
          <a:p>
            <a:r>
              <a:rPr lang="nn-NO" sz="2000" dirty="0" smtClean="0">
                <a:latin typeface="Lucida Sans Typewriter" pitchFamily="49" charset="0"/>
                <a:cs typeface="Tahoma" pitchFamily="34" charset="0"/>
              </a:rPr>
              <a:t>i = 10</a:t>
            </a:r>
          </a:p>
          <a:p>
            <a:r>
              <a:rPr lang="nn-NO" sz="2000" dirty="0" smtClean="0">
                <a:latin typeface="Lucida Sans Typewriter" pitchFamily="49" charset="0"/>
                <a:cs typeface="Tahoma" pitchFamily="34" charset="0"/>
              </a:rPr>
              <a:t>sum = 30</a:t>
            </a:r>
            <a:endParaRPr lang="pt-BR" sz="2000" dirty="0" smtClean="0">
              <a:latin typeface="Lucida Sans Typewriter" pitchFamily="49" charset="0"/>
              <a:cs typeface="Tahoma" pitchFamily="34" charset="0"/>
            </a:endParaRPr>
          </a:p>
        </p:txBody>
      </p:sp>
      <p:sp>
        <p:nvSpPr>
          <p:cNvPr id="9" name="AutoShape 29"/>
          <p:cNvSpPr>
            <a:spLocks noChangeArrowheads="1"/>
          </p:cNvSpPr>
          <p:nvPr/>
        </p:nvSpPr>
        <p:spPr bwMode="auto">
          <a:xfrm>
            <a:off x="5542481" y="1346572"/>
            <a:ext cx="969818" cy="381000"/>
          </a:xfrm>
          <a:prstGeom prst="flowChartTerminator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start</a:t>
            </a:r>
            <a:endParaRPr lang="en-US" sz="20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AutoShape 29"/>
          <p:cNvSpPr>
            <a:spLocks noChangeArrowheads="1"/>
          </p:cNvSpPr>
          <p:nvPr/>
        </p:nvSpPr>
        <p:spPr bwMode="auto">
          <a:xfrm>
            <a:off x="7637187" y="5499472"/>
            <a:ext cx="969818" cy="381000"/>
          </a:xfrm>
          <a:prstGeom prst="flowChartTerminator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stop</a:t>
            </a:r>
            <a:endParaRPr lang="en-US" sz="2000" b="1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1" name="Straight Arrow Connector 10"/>
          <p:cNvCxnSpPr>
            <a:stCxn id="9" idx="2"/>
            <a:endCxn id="18" idx="0"/>
          </p:cNvCxnSpPr>
          <p:nvPr/>
        </p:nvCxnSpPr>
        <p:spPr>
          <a:xfrm rot="16200000" flipH="1">
            <a:off x="5905800" y="1849161"/>
            <a:ext cx="243181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30"/>
          <p:cNvSpPr>
            <a:spLocks noChangeArrowheads="1"/>
          </p:cNvSpPr>
          <p:nvPr/>
        </p:nvSpPr>
        <p:spPr bwMode="auto">
          <a:xfrm>
            <a:off x="7218087" y="4546972"/>
            <a:ext cx="1818409" cy="381000"/>
          </a:xfrm>
          <a:prstGeom prst="parallelogram">
            <a:avLst>
              <a:gd name="adj" fmla="val 5273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dirty="0" smtClean="0">
                <a:latin typeface="Tahoma" pitchFamily="34" charset="0"/>
                <a:cs typeface="Tahoma" pitchFamily="34" charset="0"/>
              </a:rPr>
              <a:t>write sum</a:t>
            </a: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5874990" y="3262391"/>
            <a:ext cx="304800" cy="304800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hape 13"/>
          <p:cNvCxnSpPr>
            <a:stCxn id="20" idx="2"/>
            <a:endCxn id="13" idx="2"/>
          </p:cNvCxnSpPr>
          <p:nvPr/>
        </p:nvCxnSpPr>
        <p:spPr>
          <a:xfrm rot="5400000" flipH="1">
            <a:off x="4840881" y="4448901"/>
            <a:ext cx="2220619" cy="152401"/>
          </a:xfrm>
          <a:prstGeom prst="bentConnector4">
            <a:avLst>
              <a:gd name="adj1" fmla="val -10294"/>
              <a:gd name="adj2" fmla="val 826188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21255" y="4204072"/>
            <a:ext cx="641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ahoma" pitchFamily="34" charset="0"/>
                <a:cs typeface="Tahoma" pitchFamily="34" charset="0"/>
              </a:rPr>
              <a:t>true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7471726" y="3632572"/>
            <a:ext cx="7057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ahoma" pitchFamily="34" charset="0"/>
                <a:cs typeface="Tahoma" pitchFamily="34" charset="0"/>
              </a:rPr>
              <a:t>false</a:t>
            </a:r>
            <a:endParaRPr lang="en-US" sz="2000" dirty="0"/>
          </a:p>
        </p:txBody>
      </p:sp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5351981" y="2616572"/>
            <a:ext cx="1350819" cy="4026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= 2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Rectangle 31"/>
          <p:cNvSpPr>
            <a:spLocks noChangeArrowheads="1"/>
          </p:cNvSpPr>
          <p:nvPr/>
        </p:nvSpPr>
        <p:spPr bwMode="auto">
          <a:xfrm>
            <a:off x="5351981" y="1970753"/>
            <a:ext cx="1350819" cy="4026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sum = 0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5109526" y="4586953"/>
            <a:ext cx="1835729" cy="4026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sum =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sum+i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sp>
        <p:nvSpPr>
          <p:cNvPr id="20" name="Rectangle 31"/>
          <p:cNvSpPr>
            <a:spLocks noChangeArrowheads="1"/>
          </p:cNvSpPr>
          <p:nvPr/>
        </p:nvSpPr>
        <p:spPr bwMode="auto">
          <a:xfrm>
            <a:off x="5351981" y="5232772"/>
            <a:ext cx="1350819" cy="4026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err="1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+=2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322540" y="3810372"/>
            <a:ext cx="1409700" cy="533400"/>
            <a:chOff x="3086100" y="4267200"/>
            <a:chExt cx="1409700" cy="533400"/>
          </a:xfrm>
        </p:grpSpPr>
        <p:sp>
          <p:nvSpPr>
            <p:cNvPr id="22" name="AutoShape 85"/>
            <p:cNvSpPr>
              <a:spLocks noChangeArrowheads="1"/>
            </p:cNvSpPr>
            <p:nvPr/>
          </p:nvSpPr>
          <p:spPr bwMode="auto">
            <a:xfrm>
              <a:off x="3086100" y="4267200"/>
              <a:ext cx="1409700" cy="533400"/>
            </a:xfrm>
            <a:prstGeom prst="diamond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 sz="20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43552" y="4343400"/>
              <a:ext cx="8947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latin typeface="Tahoma" pitchFamily="34" charset="0"/>
                  <a:cs typeface="Tahoma" pitchFamily="34" charset="0"/>
                </a:rPr>
                <a:t>i</a:t>
              </a:r>
              <a:r>
                <a:rPr lang="en-US" sz="2000" dirty="0" smtClean="0">
                  <a:latin typeface="Tahoma" pitchFamily="34" charset="0"/>
                  <a:cs typeface="Tahoma" pitchFamily="34" charset="0"/>
                </a:rPr>
                <a:t>&lt;=10</a:t>
              </a:r>
              <a:endParaRPr lang="en-US" sz="2000" dirty="0"/>
            </a:p>
          </p:txBody>
        </p:sp>
      </p:grpSp>
      <p:cxnSp>
        <p:nvCxnSpPr>
          <p:cNvPr id="24" name="Straight Arrow Connector 23"/>
          <p:cNvCxnSpPr>
            <a:stCxn id="18" idx="2"/>
            <a:endCxn id="17" idx="0"/>
          </p:cNvCxnSpPr>
          <p:nvPr/>
        </p:nvCxnSpPr>
        <p:spPr>
          <a:xfrm rot="5400000">
            <a:off x="5905801" y="2494981"/>
            <a:ext cx="243181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2"/>
            <a:endCxn id="13" idx="0"/>
          </p:cNvCxnSpPr>
          <p:nvPr/>
        </p:nvCxnSpPr>
        <p:spPr>
          <a:xfrm rot="5400000">
            <a:off x="5905801" y="3140800"/>
            <a:ext cx="243181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4"/>
          </p:cNvCxnSpPr>
          <p:nvPr/>
        </p:nvCxnSpPr>
        <p:spPr>
          <a:xfrm rot="5400000">
            <a:off x="5905800" y="3688781"/>
            <a:ext cx="243181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9" idx="0"/>
          </p:cNvCxnSpPr>
          <p:nvPr/>
        </p:nvCxnSpPr>
        <p:spPr>
          <a:xfrm rot="16200000" flipH="1">
            <a:off x="5905800" y="4465361"/>
            <a:ext cx="243181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2"/>
            <a:endCxn id="20" idx="0"/>
          </p:cNvCxnSpPr>
          <p:nvPr/>
        </p:nvCxnSpPr>
        <p:spPr>
          <a:xfrm rot="5400000">
            <a:off x="5905801" y="5111181"/>
            <a:ext cx="243181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endCxn id="12" idx="0"/>
          </p:cNvCxnSpPr>
          <p:nvPr/>
        </p:nvCxnSpPr>
        <p:spPr>
          <a:xfrm>
            <a:off x="6732240" y="4077072"/>
            <a:ext cx="1395052" cy="4699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0" idx="0"/>
          </p:cNvCxnSpPr>
          <p:nvPr/>
        </p:nvCxnSpPr>
        <p:spPr>
          <a:xfrm rot="5400000">
            <a:off x="7836347" y="5213722"/>
            <a:ext cx="57150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62310" y="458670"/>
            <a:ext cx="1600200" cy="2057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pt-BR" sz="2000" dirty="0" smtClean="0">
              <a:latin typeface="Lucida Sans Typewriter" pitchFamily="49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0" y="8620"/>
            <a:ext cx="1675568" cy="716710"/>
          </a:xfrm>
          <a:prstGeom prst="wedgeRectCallout">
            <a:avLst>
              <a:gd name="adj1" fmla="val 42412"/>
              <a:gd name="adj2" fmla="val 7540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Aft>
                <a:spcPts val="1000"/>
              </a:spcAft>
            </a:pP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17</a:t>
            </a:r>
            <a:endParaRPr lang="th-TH" sz="4000" b="1" dirty="0">
              <a:latin typeface="TH SarabunPSK" panose="020B0500040200020003" pitchFamily="34" charset="-34"/>
              <a:ea typeface="Angsana New" pitchFamily="18" charset="-34"/>
              <a:cs typeface="TH SarabunPSK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5" grpId="0"/>
      <p:bldP spid="16" grpId="0"/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l"/>
            <a:r>
              <a:rPr lang="th-TH" altLang="th-TH" sz="6000" b="1" dirty="0" smtClean="0">
                <a:solidFill>
                  <a:srgbClr val="000066"/>
                </a:solidFill>
              </a:rPr>
              <a:t>ตัวอย่าง เมื่อให้ </a:t>
            </a:r>
            <a:r>
              <a:rPr lang="en-US" altLang="th-TH" sz="6000" b="1" dirty="0" smtClean="0">
                <a:solidFill>
                  <a:srgbClr val="000066"/>
                </a:solidFill>
              </a:rPr>
              <a:t>x = 5 , y = 10</a:t>
            </a:r>
            <a:endParaRPr lang="en-US" altLang="th-TH" sz="6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016605" y="1035150"/>
            <a:ext cx="7375014" cy="5147553"/>
          </a:xfrm>
        </p:spPr>
        <p:txBody>
          <a:bodyPr>
            <a:noAutofit/>
          </a:bodyPr>
          <a:lstStyle/>
          <a:p>
            <a:pPr algn="l"/>
            <a:r>
              <a:rPr lang="en-US" altLang="th-TH" sz="2800" dirty="0" smtClean="0"/>
              <a:t>	</a:t>
            </a:r>
            <a:r>
              <a:rPr lang="th-TH" altLang="th-TH" sz="3600" b="1" dirty="0" smtClean="0"/>
              <a:t>นิพจน์		ผลลัพธ์	การแปลความหมาย</a:t>
            </a:r>
          </a:p>
          <a:p>
            <a:pPr algn="l"/>
            <a:r>
              <a:rPr lang="th-TH" altLang="th-TH" sz="3600" b="1" dirty="0" smtClean="0"/>
              <a:t>	</a:t>
            </a:r>
            <a:r>
              <a:rPr lang="en-US" altLang="th-TH" sz="3600" b="1" dirty="0" smtClean="0"/>
              <a:t>x == y		      0</a:t>
            </a:r>
            <a:r>
              <a:rPr lang="th-TH" altLang="th-TH" sz="3600" b="1" dirty="0" smtClean="0"/>
              <a:t>		        </a:t>
            </a:r>
            <a:r>
              <a:rPr lang="en-US" altLang="th-TH" sz="3600" b="1" dirty="0" smtClean="0"/>
              <a:t>	</a:t>
            </a:r>
            <a:r>
              <a:rPr lang="th-TH" altLang="th-TH" sz="3600" b="1" dirty="0" smtClean="0"/>
              <a:t>เท็จ</a:t>
            </a:r>
            <a:endParaRPr lang="en-US" altLang="th-TH" sz="3600" b="1" dirty="0" smtClean="0"/>
          </a:p>
          <a:p>
            <a:pPr algn="l"/>
            <a:r>
              <a:rPr lang="en-US" altLang="th-TH" sz="3600" b="1" dirty="0" smtClean="0"/>
              <a:t>	x &gt; y		      0</a:t>
            </a:r>
            <a:r>
              <a:rPr lang="th-TH" altLang="th-TH" sz="3600" b="1" dirty="0" smtClean="0"/>
              <a:t>	        </a:t>
            </a:r>
            <a:r>
              <a:rPr lang="en-US" altLang="th-TH" sz="3600" b="1" dirty="0" smtClean="0"/>
              <a:t>		</a:t>
            </a:r>
            <a:r>
              <a:rPr lang="en-US" altLang="th-TH" sz="3600" b="1" dirty="0" err="1" smtClean="0"/>
              <a:t>เท็จ</a:t>
            </a:r>
            <a:endParaRPr lang="en-US" altLang="th-TH" sz="3600" b="1" dirty="0" smtClean="0"/>
          </a:p>
          <a:p>
            <a:pPr algn="l"/>
            <a:r>
              <a:rPr lang="en-US" altLang="th-TH" sz="3600" b="1" dirty="0" smtClean="0"/>
              <a:t>    	x &gt;= y		      0</a:t>
            </a:r>
            <a:r>
              <a:rPr lang="th-TH" altLang="th-TH" sz="3600" b="1" dirty="0" smtClean="0"/>
              <a:t>	        </a:t>
            </a:r>
            <a:r>
              <a:rPr lang="en-US" altLang="th-TH" sz="3600" b="1" dirty="0" smtClean="0"/>
              <a:t>		</a:t>
            </a:r>
            <a:r>
              <a:rPr lang="en-US" altLang="th-TH" sz="3600" b="1" dirty="0" err="1" smtClean="0"/>
              <a:t>เท็จ</a:t>
            </a:r>
            <a:endParaRPr lang="en-US" altLang="th-TH" sz="3600" b="1" dirty="0" smtClean="0"/>
          </a:p>
          <a:p>
            <a:pPr algn="l"/>
            <a:r>
              <a:rPr lang="en-US" altLang="th-TH" sz="3600" b="1" dirty="0" smtClean="0"/>
              <a:t>	x &lt;= y		      1</a:t>
            </a:r>
            <a:r>
              <a:rPr lang="th-TH" altLang="th-TH" sz="3600" b="1" dirty="0" smtClean="0"/>
              <a:t>	        </a:t>
            </a:r>
            <a:r>
              <a:rPr lang="en-US" altLang="th-TH" sz="3600" b="1" dirty="0" smtClean="0"/>
              <a:t>		</a:t>
            </a:r>
            <a:r>
              <a:rPr lang="en-US" altLang="th-TH" sz="3600" b="1" dirty="0" err="1" smtClean="0"/>
              <a:t>จริง</a:t>
            </a:r>
            <a:endParaRPr lang="en-US" altLang="th-TH" sz="3600" b="1" dirty="0" smtClean="0"/>
          </a:p>
          <a:p>
            <a:pPr algn="l"/>
            <a:r>
              <a:rPr lang="en-US" altLang="th-TH" sz="3600" b="1" dirty="0" smtClean="0"/>
              <a:t>	x != y		      1</a:t>
            </a:r>
            <a:r>
              <a:rPr lang="th-TH" altLang="th-TH" sz="3600" b="1" dirty="0" smtClean="0"/>
              <a:t>	        </a:t>
            </a:r>
            <a:r>
              <a:rPr lang="en-US" altLang="th-TH" sz="3600" b="1" dirty="0" smtClean="0"/>
              <a:t>		</a:t>
            </a:r>
            <a:r>
              <a:rPr lang="en-US" altLang="th-TH" sz="3600" b="1" dirty="0" err="1" smtClean="0"/>
              <a:t>จริง</a:t>
            </a:r>
            <a:endParaRPr lang="en-US" altLang="th-TH" sz="3600" b="1" dirty="0" smtClean="0"/>
          </a:p>
          <a:p>
            <a:pPr algn="l"/>
            <a:r>
              <a:rPr lang="en-US" altLang="th-TH" sz="3600" b="1" dirty="0" smtClean="0"/>
              <a:t>	x*x &lt; y*y	      1		    	</a:t>
            </a:r>
            <a:r>
              <a:rPr lang="en-US" altLang="th-TH" sz="3600" b="1" dirty="0" err="1" smtClean="0"/>
              <a:t>จริง</a:t>
            </a:r>
            <a:endParaRPr lang="en-US" altLang="th-TH" sz="3600" b="1" dirty="0" smtClean="0"/>
          </a:p>
          <a:p>
            <a:pPr algn="l"/>
            <a:r>
              <a:rPr lang="en-US" altLang="th-TH" sz="3600" b="1" dirty="0" smtClean="0"/>
              <a:t>	</a:t>
            </a:r>
            <a:r>
              <a:rPr lang="en-US" altLang="th-TH" sz="3600" b="1" dirty="0" err="1" smtClean="0"/>
              <a:t>x+y</a:t>
            </a:r>
            <a:r>
              <a:rPr lang="en-US" altLang="th-TH" sz="3600" b="1" dirty="0" smtClean="0"/>
              <a:t> &gt;= x*y        0			</a:t>
            </a:r>
            <a:r>
              <a:rPr lang="en-US" altLang="th-TH" sz="3600" b="1" dirty="0" err="1" smtClean="0"/>
              <a:t>เท็จ</a:t>
            </a:r>
            <a:endParaRPr lang="en-US" altLang="th-TH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1734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28725"/>
            <a:ext cx="7772400" cy="4114800"/>
          </a:xfrm>
          <a:solidFill>
            <a:srgbClr val="FEFCCE"/>
          </a:solidFill>
          <a:ln>
            <a:solidFill>
              <a:srgbClr val="FFC000"/>
            </a:solidFill>
          </a:ln>
        </p:spPr>
        <p:txBody>
          <a:bodyPr>
            <a:normAutofit/>
          </a:bodyPr>
          <a:lstStyle/>
          <a:p>
            <a:pPr lvl="1">
              <a:buFontTx/>
              <a:buNone/>
            </a:pPr>
            <a:r>
              <a:rPr lang="en-US" altLang="th-TH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th-TH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th-TH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buFontTx/>
              <a:buNone/>
            </a:pPr>
            <a:r>
              <a:rPr lang="en-US" altLang="th-TH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lvl="1">
              <a:buFontTx/>
              <a:buNone/>
            </a:pPr>
            <a:r>
              <a:rPr lang="en-US" altLang="th-TH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altLang="th-TH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h-TH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h-TH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number;</a:t>
            </a:r>
          </a:p>
          <a:p>
            <a:pPr lvl="1">
              <a:buFontTx/>
              <a:buNone/>
            </a:pPr>
            <a:r>
              <a:rPr lang="en-US" altLang="th-TH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for(number = 1; number &lt;=10; number++)</a:t>
            </a:r>
          </a:p>
          <a:p>
            <a:pPr lvl="1">
              <a:buFontTx/>
              <a:buNone/>
            </a:pPr>
            <a:r>
              <a:rPr lang="en-US" altLang="th-TH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   </a:t>
            </a:r>
            <a:r>
              <a:rPr lang="en-US" altLang="th-TH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th-TH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(“%3d“,number);</a:t>
            </a:r>
          </a:p>
          <a:p>
            <a:pPr lvl="1">
              <a:buFontTx/>
              <a:buNone/>
            </a:pPr>
            <a:r>
              <a:rPr lang="en-US" altLang="th-TH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61020" y="5509221"/>
            <a:ext cx="4283075" cy="528638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/>
              <a:t>1  2  3  4  5  6  7  8  9  10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32040" y="1166812"/>
            <a:ext cx="4046301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char  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ch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;</a:t>
            </a:r>
          </a:p>
          <a:p>
            <a:pPr>
              <a:defRPr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for(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ch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‘A’; 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ch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&lt;= ‘Z’; 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ch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++)</a:t>
            </a:r>
          </a:p>
          <a:p>
            <a:pPr>
              <a:defRPr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(“   %c “,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ch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2040" y="4589652"/>
            <a:ext cx="4046301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char  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ch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;</a:t>
            </a:r>
          </a:p>
          <a:p>
            <a:pPr>
              <a:defRPr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for(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ch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‘A’; 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ch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&lt;= ‘Z’; 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ch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++)</a:t>
            </a:r>
          </a:p>
          <a:p>
            <a:pPr>
              <a:defRPr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(“   %c “,ch+1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50</a:t>
            </a:fld>
            <a:endParaRPr lang="th-T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0" y="8620"/>
            <a:ext cx="1675568" cy="716710"/>
          </a:xfrm>
          <a:prstGeom prst="wedgeRectCallout">
            <a:avLst>
              <a:gd name="adj1" fmla="val 42412"/>
              <a:gd name="adj2" fmla="val 7540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Aft>
                <a:spcPts val="1000"/>
              </a:spcAft>
            </a:pP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18</a:t>
            </a:r>
            <a:endParaRPr lang="th-TH" sz="4000" b="1" dirty="0">
              <a:latin typeface="TH SarabunPSK" panose="020B0500040200020003" pitchFamily="34" charset="-34"/>
              <a:ea typeface="Angsana New" pitchFamily="18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1126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3657600"/>
          </a:xfrm>
          <a:solidFill>
            <a:srgbClr val="FEFCCE"/>
          </a:solidFill>
          <a:ln>
            <a:solidFill>
              <a:srgbClr val="FFC000"/>
            </a:solidFill>
          </a:ln>
        </p:spPr>
        <p:txBody>
          <a:bodyPr>
            <a:noAutofit/>
          </a:bodyPr>
          <a:lstStyle/>
          <a:p>
            <a:pPr lvl="1">
              <a:buFontTx/>
              <a:buNone/>
            </a:pPr>
            <a:r>
              <a:rPr lang="en-US" altLang="th-TH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th-TH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th-TH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buFontTx/>
              <a:buNone/>
            </a:pPr>
            <a:r>
              <a:rPr lang="en-US" altLang="th-TH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lvl="1">
              <a:buFontTx/>
              <a:buNone/>
            </a:pPr>
            <a:r>
              <a:rPr lang="en-US" altLang="th-TH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altLang="th-TH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h-TH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h-TH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 = 5;</a:t>
            </a:r>
          </a:p>
          <a:p>
            <a:pPr lvl="1">
              <a:buFontTx/>
              <a:buNone/>
            </a:pPr>
            <a:r>
              <a:rPr lang="en-US" altLang="th-TH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for( ; n &gt; 0; n--)</a:t>
            </a:r>
          </a:p>
          <a:p>
            <a:pPr lvl="1">
              <a:buFontTx/>
              <a:buNone/>
            </a:pPr>
            <a:r>
              <a:rPr lang="en-US" altLang="th-TH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</a:t>
            </a:r>
            <a:r>
              <a:rPr lang="en-US" altLang="th-TH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th-TH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  “,n);</a:t>
            </a:r>
          </a:p>
          <a:p>
            <a:pPr lvl="1">
              <a:buFontTx/>
              <a:buNone/>
            </a:pPr>
            <a:r>
              <a:rPr lang="en-US" altLang="th-TH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6381799" y="5326320"/>
            <a:ext cx="2000200" cy="523220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5   4   3   2   1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1355725" y="5335588"/>
            <a:ext cx="15840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สเต</a:t>
            </a:r>
            <a:r>
              <a:rPr lang="th-TH" alt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</a:t>
            </a:r>
            <a:r>
              <a:rPr lang="th-TH" alt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เมนต์</a:t>
            </a:r>
            <a:r>
              <a:rPr lang="th-TH" alt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ว่าง</a:t>
            </a:r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 flipV="1">
            <a:off x="2321750" y="3609020"/>
            <a:ext cx="618063" cy="172656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51</a:t>
            </a:fld>
            <a:endParaRPr lang="th-T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0" y="8620"/>
            <a:ext cx="1675568" cy="716710"/>
          </a:xfrm>
          <a:prstGeom prst="wedgeRectCallout">
            <a:avLst>
              <a:gd name="adj1" fmla="val 42412"/>
              <a:gd name="adj2" fmla="val 7540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Aft>
                <a:spcPts val="1000"/>
              </a:spcAft>
            </a:pP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19</a:t>
            </a:r>
            <a:endParaRPr lang="th-TH" sz="4000" b="1" dirty="0">
              <a:latin typeface="TH SarabunPSK" panose="020B0500040200020003" pitchFamily="34" charset="-34"/>
              <a:ea typeface="Angsana New" pitchFamily="18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5617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คำสั่งวนซ้ำ </a:t>
            </a:r>
            <a:r>
              <a:rPr lang="en-US" dirty="0" smtClean="0"/>
              <a:t>while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1550" y="1223755"/>
            <a:ext cx="7543801" cy="402336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while</a:t>
            </a:r>
            <a:r>
              <a:rPr lang="en-US" sz="2800" dirty="0" smtClean="0"/>
              <a:t> </a:t>
            </a:r>
            <a:r>
              <a:rPr lang="th-TH" sz="2800" dirty="0" smtClean="0"/>
              <a:t>เป็นคำสั่งวนซ้ำ สั่งให้ทำค่ำสั่งใน </a:t>
            </a:r>
            <a:r>
              <a:rPr lang="en-US" sz="2800" dirty="0" smtClean="0"/>
              <a:t>while </a:t>
            </a:r>
            <a:r>
              <a:rPr lang="th-TH" sz="2800" dirty="0" smtClean="0"/>
              <a:t>ซ้ำๆ จนกระทั่งเงื่อนไขเป็นเท็จ จึงจะจบการวนซ้ำ</a:t>
            </a:r>
          </a:p>
          <a:p>
            <a:endParaRPr lang="th-TH" sz="2800" dirty="0" smtClean="0"/>
          </a:p>
          <a:p>
            <a:endParaRPr lang="th-TH" sz="2800" dirty="0" smtClean="0"/>
          </a:p>
          <a:p>
            <a:r>
              <a:rPr lang="th-TH" sz="2800" dirty="0" smtClean="0"/>
              <a:t>ตรวจสอบเงื่อนไขก่อนเข้าทำงานใน </a:t>
            </a:r>
            <a:r>
              <a:rPr lang="en-US" sz="2800" dirty="0" smtClean="0"/>
              <a:t>while </a:t>
            </a:r>
            <a:r>
              <a:rPr lang="th-TH" sz="2800" dirty="0" smtClean="0"/>
              <a:t>ทุกครั้ง</a:t>
            </a:r>
          </a:p>
          <a:p>
            <a:r>
              <a:rPr lang="th-TH" sz="2800" dirty="0" smtClean="0"/>
              <a:t>ถ้าเงื่อนไขเป็นจริง จะทำงานคำสั่งใน </a:t>
            </a:r>
            <a:r>
              <a:rPr lang="en-US" sz="2800" dirty="0" smtClean="0"/>
              <a:t>while </a:t>
            </a:r>
            <a:r>
              <a:rPr lang="th-TH" sz="2800" dirty="0" smtClean="0"/>
              <a:t>แล้วจึงกลับไปตรวจสอบเงื่อนไขอีกครั้ง</a:t>
            </a:r>
          </a:p>
          <a:p>
            <a:r>
              <a:rPr lang="th-TH" sz="2800" dirty="0" smtClean="0"/>
              <a:t>วนซ้ำจนกว่าเงื่อนไขจะเป็นเท็จ จึงออกจาก </a:t>
            </a:r>
            <a:r>
              <a:rPr lang="en-US" sz="2800" dirty="0" smtClean="0"/>
              <a:t>loop while</a:t>
            </a:r>
          </a:p>
          <a:p>
            <a:r>
              <a:rPr lang="th-TH" sz="2800" dirty="0" smtClean="0"/>
              <a:t>หาก </a:t>
            </a:r>
            <a:r>
              <a:rPr lang="th-TH" sz="2800" b="1" dirty="0" smtClean="0">
                <a:solidFill>
                  <a:schemeClr val="accent6">
                    <a:lumMod val="75000"/>
                  </a:schemeClr>
                </a:solidFill>
              </a:rPr>
              <a:t>คำสั่งของ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while</a:t>
            </a:r>
            <a:r>
              <a:rPr lang="th-TH" sz="2800" dirty="0" smtClean="0"/>
              <a:t> มีหลายคำสั่ง ให้ใส่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{ }</a:t>
            </a:r>
            <a:r>
              <a:rPr lang="en-US" sz="2800" dirty="0" smtClean="0"/>
              <a:t> </a:t>
            </a:r>
            <a:r>
              <a:rPr lang="th-TH" sz="2800" dirty="0" smtClean="0"/>
              <a:t>คุม</a:t>
            </a:r>
          </a:p>
          <a:p>
            <a:endParaRPr lang="th-TH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52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2245722" y="2199024"/>
            <a:ext cx="4095455" cy="9471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08000" bIns="108000" anchor="t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3200" b="1" kern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	</a:t>
            </a:r>
            <a:r>
              <a:rPr lang="en-US" sz="3200" b="1" kern="0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while</a:t>
            </a:r>
            <a:r>
              <a:rPr lang="en-US" sz="3200" b="1" kern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b="1" kern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(เงื่อนไข)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3200" b="1" kern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	    </a:t>
            </a:r>
            <a:r>
              <a:rPr lang="th-TH" sz="3200" b="1" kern="0" dirty="0" smtClean="0">
                <a:solidFill>
                  <a:schemeClr val="accent6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คำสั่งของ</a:t>
            </a:r>
            <a:r>
              <a:rPr lang="en-US" sz="3200" b="1" kern="0" dirty="0" smtClean="0">
                <a:solidFill>
                  <a:schemeClr val="accent6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while</a:t>
            </a:r>
            <a:r>
              <a:rPr lang="th-TH" sz="3200" b="1" kern="0" dirty="0" smtClean="0">
                <a:solidFill>
                  <a:schemeClr val="accent6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b="1" kern="0" dirty="0" smtClean="0">
                <a:solidFill>
                  <a:schemeClr val="accent6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;</a:t>
            </a:r>
            <a:endParaRPr lang="en-US" sz="3200" b="1" kern="0" dirty="0">
              <a:solidFill>
                <a:schemeClr val="accent6">
                  <a:lumMod val="7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คำสั่งวนซ้ำ </a:t>
            </a:r>
            <a:r>
              <a:rPr lang="en-US" dirty="0" smtClean="0"/>
              <a:t>while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53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1261864" y="2123854"/>
            <a:ext cx="6550496" cy="3897433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endParaRPr lang="en-US" sz="2000" kern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3609747" y="2859923"/>
            <a:ext cx="304800" cy="304800"/>
          </a:xfrm>
          <a:prstGeom prst="flowChartConnector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hape 8"/>
          <p:cNvCxnSpPr>
            <a:stCxn id="13" idx="2"/>
            <a:endCxn id="8" idx="2"/>
          </p:cNvCxnSpPr>
          <p:nvPr/>
        </p:nvCxnSpPr>
        <p:spPr>
          <a:xfrm rot="5400000" flipH="1">
            <a:off x="2665031" y="3957040"/>
            <a:ext cx="2036857" cy="147425"/>
          </a:xfrm>
          <a:prstGeom prst="bentConnector4">
            <a:avLst>
              <a:gd name="adj1" fmla="val -29529"/>
              <a:gd name="adj2" fmla="val 1040655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906815" y="4014065"/>
            <a:ext cx="5645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0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จริง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02070" y="3429000"/>
            <a:ext cx="5966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เท็จ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2726795" y="4646542"/>
            <a:ext cx="2060753" cy="402638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2000" b="1" kern="0" noProof="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คำสั่งของ</a:t>
            </a:r>
            <a:r>
              <a:rPr lang="en-US" sz="2000" b="1" kern="0" noProof="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while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057297" y="3615680"/>
            <a:ext cx="1409700" cy="533400"/>
            <a:chOff x="3086100" y="4267200"/>
            <a:chExt cx="1409700" cy="533400"/>
          </a:xfrm>
          <a:noFill/>
        </p:grpSpPr>
        <p:sp>
          <p:nvSpPr>
            <p:cNvPr id="16" name="AutoShape 85"/>
            <p:cNvSpPr>
              <a:spLocks noChangeArrowheads="1"/>
            </p:cNvSpPr>
            <p:nvPr/>
          </p:nvSpPr>
          <p:spPr bwMode="auto">
            <a:xfrm>
              <a:off x="3086100" y="4267200"/>
              <a:ext cx="1409700" cy="533400"/>
            </a:xfrm>
            <a:prstGeom prst="diamond">
              <a:avLst/>
            </a:prstGeom>
            <a:grpFill/>
            <a:ln w="25400">
              <a:solidFill>
                <a:srgbClr val="0070C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 sz="20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70482" y="4334522"/>
              <a:ext cx="1063112" cy="4001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th-TH" sz="2000" b="1" dirty="0" smtClean="0">
                  <a:solidFill>
                    <a:srgbClr val="0070C0"/>
                  </a:solidFill>
                  <a:latin typeface="Tahoma" pitchFamily="34" charset="0"/>
                  <a:cs typeface="Tahoma" pitchFamily="34" charset="0"/>
                </a:rPr>
                <a:t>เงื่อนไข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rot="5400000">
            <a:off x="3536669" y="3390201"/>
            <a:ext cx="450957" cy="1588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562110" y="4469050"/>
            <a:ext cx="21563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000" dirty="0" smtClean="0">
                <a:latin typeface="Tahoma" pitchFamily="34" charset="0"/>
                <a:cs typeface="Tahoma" pitchFamily="34" charset="0"/>
              </a:rPr>
              <a:t>ออกจากการวนรอบ</a:t>
            </a:r>
            <a:endParaRPr lang="en-US" sz="2000" dirty="0"/>
          </a:p>
        </p:txBody>
      </p:sp>
      <p:cxnSp>
        <p:nvCxnSpPr>
          <p:cNvPr id="23" name="Shape 22"/>
          <p:cNvCxnSpPr/>
          <p:nvPr/>
        </p:nvCxnSpPr>
        <p:spPr>
          <a:xfrm>
            <a:off x="4481990" y="3879050"/>
            <a:ext cx="2316295" cy="542401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1752600" y="980728"/>
            <a:ext cx="56388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08000" bIns="108000" anchor="t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400" b="1" kern="0" dirty="0" smtClean="0">
                <a:latin typeface="Courier New" pitchFamily="49" charset="0"/>
                <a:cs typeface="Tahoma" pitchFamily="34" charset="0"/>
              </a:rPr>
              <a:t>(เงื่อนไข)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2400" b="1" kern="0" dirty="0" smtClean="0">
                <a:latin typeface="Courier New" pitchFamily="49" charset="0"/>
                <a:cs typeface="Tahoma" pitchFamily="34" charset="0"/>
              </a:rPr>
              <a:t>		    </a:t>
            </a:r>
            <a:r>
              <a:rPr lang="th-TH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คำสั่งของ</a:t>
            </a: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th-TH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400" b="1" kern="0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3" name="Straight Arrow Connector 42"/>
          <p:cNvCxnSpPr>
            <a:endCxn id="8" idx="0"/>
          </p:cNvCxnSpPr>
          <p:nvPr/>
        </p:nvCxnSpPr>
        <p:spPr>
          <a:xfrm rot="16200000" flipH="1">
            <a:off x="3484004" y="2581780"/>
            <a:ext cx="556048" cy="2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2"/>
          </p:cNvCxnSpPr>
          <p:nvPr/>
        </p:nvCxnSpPr>
        <p:spPr>
          <a:xfrm rot="5400000">
            <a:off x="3514502" y="4396489"/>
            <a:ext cx="495055" cy="237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114800"/>
          </a:xfrm>
          <a:solidFill>
            <a:srgbClr val="FEFCCE"/>
          </a:solidFill>
          <a:ln>
            <a:solidFill>
              <a:srgbClr val="FFC000"/>
            </a:solidFill>
          </a:ln>
        </p:spPr>
        <p:txBody>
          <a:bodyPr>
            <a:noAutofit/>
          </a:bodyPr>
          <a:lstStyle/>
          <a:p>
            <a:pPr lvl="1">
              <a:buFontTx/>
              <a:buNone/>
            </a:pPr>
            <a:r>
              <a:rPr lang="en-US" altLang="th-T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th-TH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th-T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buFontTx/>
              <a:buNone/>
            </a:pPr>
            <a:r>
              <a:rPr lang="en-US" altLang="th-T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lvl="1">
              <a:buFontTx/>
              <a:buNone/>
            </a:pPr>
            <a:r>
              <a:rPr lang="en-US" altLang="th-T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altLang="th-T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h-TH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h-T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 = 1;</a:t>
            </a:r>
          </a:p>
          <a:p>
            <a:pPr lvl="1">
              <a:buFontTx/>
              <a:buNone/>
            </a:pPr>
            <a:r>
              <a:rPr lang="en-US" altLang="th-T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while (n &lt;= 5 )</a:t>
            </a:r>
          </a:p>
          <a:p>
            <a:pPr lvl="1">
              <a:buFontTx/>
              <a:buNone/>
            </a:pPr>
            <a:r>
              <a:rPr lang="en-US" altLang="th-T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{</a:t>
            </a:r>
          </a:p>
          <a:p>
            <a:pPr lvl="1">
              <a:buFontTx/>
              <a:buNone/>
            </a:pPr>
            <a:r>
              <a:rPr lang="en-US" altLang="th-T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</a:t>
            </a:r>
            <a:r>
              <a:rPr lang="en-US" altLang="th-TH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th-T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(“\</a:t>
            </a:r>
            <a:r>
              <a:rPr lang="en-US" altLang="th-TH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n%d</a:t>
            </a:r>
            <a:r>
              <a:rPr lang="en-US" altLang="th-T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“,n);</a:t>
            </a:r>
          </a:p>
          <a:p>
            <a:pPr lvl="1">
              <a:buFontTx/>
              <a:buNone/>
            </a:pPr>
            <a:r>
              <a:rPr lang="en-US" altLang="th-T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    n++;</a:t>
            </a:r>
          </a:p>
          <a:p>
            <a:pPr lvl="1">
              <a:buFontTx/>
              <a:buNone/>
            </a:pPr>
            <a:r>
              <a:rPr lang="en-US" altLang="th-T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}</a:t>
            </a:r>
          </a:p>
          <a:p>
            <a:pPr lvl="1">
              <a:buFontTx/>
              <a:buNone/>
            </a:pPr>
            <a:r>
              <a:rPr lang="en-US" altLang="th-T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620000" y="3810000"/>
            <a:ext cx="457200" cy="2236788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54</a:t>
            </a:fld>
            <a:endParaRPr lang="th-T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0" y="8620"/>
            <a:ext cx="1675568" cy="716710"/>
          </a:xfrm>
          <a:prstGeom prst="wedgeRectCallout">
            <a:avLst>
              <a:gd name="adj1" fmla="val 42412"/>
              <a:gd name="adj2" fmla="val 7540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Aft>
                <a:spcPts val="1000"/>
              </a:spcAft>
            </a:pP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20</a:t>
            </a:r>
            <a:endParaRPr lang="th-TH" sz="4000" b="1" dirty="0">
              <a:latin typeface="TH SarabunPSK" panose="020B0500040200020003" pitchFamily="34" charset="-34"/>
              <a:ea typeface="Angsana New" pitchFamily="18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730712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55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161511" y="980728"/>
            <a:ext cx="6138682" cy="5400600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h-TH" sz="2000" b="1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int num, sum, n;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sum = n = 0;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printf("Enter number \n(0 = End) :");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scanf("%d", &amp;num);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 (num != 0)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printf("num = %d \n", num);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sum = sum + num;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n++;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printf("Enter number:");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scanf("%d", &amp;num);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printf("AVG.  = %d ", sum/n);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44208" y="1104900"/>
            <a:ext cx="2520280" cy="3390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it-IT" sz="2000" dirty="0" smtClean="0">
                <a:latin typeface="Lucida Sans Typewriter" pitchFamily="49" charset="0"/>
                <a:cs typeface="Tahoma" pitchFamily="34" charset="0"/>
              </a:rPr>
              <a:t>Enter number</a:t>
            </a:r>
          </a:p>
          <a:p>
            <a:r>
              <a:rPr lang="it-IT" sz="2000" dirty="0" smtClean="0">
                <a:latin typeface="Lucida Sans Typewriter" pitchFamily="49" charset="0"/>
                <a:cs typeface="Tahoma" pitchFamily="34" charset="0"/>
              </a:rPr>
              <a:t>(0 = End) :10</a:t>
            </a:r>
          </a:p>
          <a:p>
            <a:r>
              <a:rPr lang="it-IT" sz="2000" dirty="0" smtClean="0">
                <a:latin typeface="Lucida Sans Typewriter" pitchFamily="49" charset="0"/>
                <a:cs typeface="Tahoma" pitchFamily="34" charset="0"/>
              </a:rPr>
              <a:t>num = 10</a:t>
            </a:r>
          </a:p>
          <a:p>
            <a:r>
              <a:rPr lang="it-IT" sz="2000" dirty="0" smtClean="0">
                <a:latin typeface="Lucida Sans Typewriter" pitchFamily="49" charset="0"/>
                <a:cs typeface="Tahoma" pitchFamily="34" charset="0"/>
              </a:rPr>
              <a:t>Enter number:20</a:t>
            </a:r>
          </a:p>
          <a:p>
            <a:r>
              <a:rPr lang="it-IT" sz="2000" dirty="0" smtClean="0">
                <a:latin typeface="Lucida Sans Typewriter" pitchFamily="49" charset="0"/>
                <a:cs typeface="Tahoma" pitchFamily="34" charset="0"/>
              </a:rPr>
              <a:t>num = 20</a:t>
            </a:r>
          </a:p>
          <a:p>
            <a:r>
              <a:rPr lang="it-IT" sz="2000" dirty="0" smtClean="0">
                <a:latin typeface="Lucida Sans Typewriter" pitchFamily="49" charset="0"/>
                <a:cs typeface="Tahoma" pitchFamily="34" charset="0"/>
              </a:rPr>
              <a:t>Enter number:30</a:t>
            </a:r>
          </a:p>
          <a:p>
            <a:r>
              <a:rPr lang="it-IT" sz="2000" dirty="0" smtClean="0">
                <a:latin typeface="Lucida Sans Typewriter" pitchFamily="49" charset="0"/>
                <a:cs typeface="Tahoma" pitchFamily="34" charset="0"/>
              </a:rPr>
              <a:t>num = 30</a:t>
            </a:r>
          </a:p>
          <a:p>
            <a:r>
              <a:rPr lang="it-IT" sz="2000" dirty="0" smtClean="0">
                <a:latin typeface="Lucida Sans Typewriter" pitchFamily="49" charset="0"/>
                <a:cs typeface="Tahoma" pitchFamily="34" charset="0"/>
              </a:rPr>
              <a:t>Enter number:0</a:t>
            </a:r>
          </a:p>
          <a:p>
            <a:r>
              <a:rPr lang="it-IT" sz="2000" dirty="0" smtClean="0">
                <a:latin typeface="Lucida Sans Typewriter" pitchFamily="49" charset="0"/>
                <a:cs typeface="Tahoma" pitchFamily="34" charset="0"/>
              </a:rPr>
              <a:t>AVG.  = 20</a:t>
            </a:r>
            <a:endParaRPr lang="pt-BR" sz="2000" dirty="0" smtClean="0">
              <a:latin typeface="Lucida Sans Typewriter" pitchFamily="49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0" y="8620"/>
            <a:ext cx="1675568" cy="716710"/>
          </a:xfrm>
          <a:prstGeom prst="wedgeRectCallout">
            <a:avLst>
              <a:gd name="adj1" fmla="val 42412"/>
              <a:gd name="adj2" fmla="val 7540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Aft>
                <a:spcPts val="1000"/>
              </a:spcAft>
            </a:pP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21</a:t>
            </a:r>
            <a:endParaRPr lang="th-TH" sz="4000" b="1" dirty="0">
              <a:latin typeface="TH SarabunPSK" panose="020B0500040200020003" pitchFamily="34" charset="-34"/>
              <a:ea typeface="Angsana New" pitchFamily="18" charset="-34"/>
              <a:cs typeface="TH SarabunPSK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คำสั่งวนซ้ำ </a:t>
            </a:r>
            <a:r>
              <a:rPr lang="en-US" dirty="0" smtClean="0"/>
              <a:t>do – while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1550" y="1583795"/>
            <a:ext cx="7543801" cy="402336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do – while </a:t>
            </a:r>
            <a:r>
              <a:rPr lang="th-TH" sz="3200" dirty="0" smtClean="0"/>
              <a:t>เป็นคำสั่งวนซ้ำ สั่งให้ทำคำสั่งใน </a:t>
            </a:r>
            <a:r>
              <a:rPr lang="en-US" sz="3200" dirty="0" smtClean="0"/>
              <a:t>do-while </a:t>
            </a:r>
            <a:r>
              <a:rPr lang="th-TH" sz="3200" dirty="0" smtClean="0"/>
              <a:t>หนึ่งรอบ แล้วจึงตรวจสอบเงื่อนไข แล้วทำซ้ำจนกระทั่งเงื่อนไขเป็นเท็จ จึงจะจบการวนซ้ำ</a:t>
            </a:r>
          </a:p>
          <a:p>
            <a:endParaRPr lang="th-TH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56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1752600" y="3383995"/>
            <a:ext cx="5638800" cy="1575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08000" bIns="108000" anchor="t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 {</a:t>
            </a:r>
            <a:endParaRPr lang="th-TH" sz="2400" b="1" kern="0" dirty="0" smtClean="0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		   คำสั่งของ</a:t>
            </a: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do-while</a:t>
            </a:r>
            <a:r>
              <a:rPr lang="th-TH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th-TH" sz="2400" b="1" kern="0" dirty="0" smtClean="0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2400" b="1" kern="0" dirty="0" smtClean="0">
                <a:latin typeface="Courier New" pitchFamily="49" charset="0"/>
                <a:cs typeface="Tahoma" pitchFamily="34" charset="0"/>
              </a:rPr>
              <a:t>		</a:t>
            </a:r>
            <a:r>
              <a:rPr lang="en-US" sz="24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400" b="1" kern="0" dirty="0" smtClean="0">
                <a:latin typeface="Courier New" pitchFamily="49" charset="0"/>
                <a:cs typeface="Tahoma" pitchFamily="34" charset="0"/>
              </a:rPr>
              <a:t>(เงื่อนไข)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b="1" kern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คำสั่งวนซ้ำ </a:t>
            </a:r>
            <a:r>
              <a:rPr lang="en-US" dirty="0" smtClean="0"/>
              <a:t>do – while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57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1261864" y="2771927"/>
            <a:ext cx="6550496" cy="3357373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endParaRPr lang="en-US" sz="2000" kern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3609747" y="3429000"/>
            <a:ext cx="304800" cy="304800"/>
          </a:xfrm>
          <a:prstGeom prst="flowChartConnector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hape 8"/>
          <p:cNvCxnSpPr>
            <a:stCxn id="16" idx="2"/>
            <a:endCxn id="8" idx="2"/>
          </p:cNvCxnSpPr>
          <p:nvPr/>
        </p:nvCxnSpPr>
        <p:spPr>
          <a:xfrm rot="5400000" flipH="1">
            <a:off x="2662854" y="4528293"/>
            <a:ext cx="2046185" cy="152400"/>
          </a:xfrm>
          <a:prstGeom prst="bentConnector4">
            <a:avLst>
              <a:gd name="adj1" fmla="val -11172"/>
              <a:gd name="adj2" fmla="val 1165899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816805" y="5427223"/>
            <a:ext cx="680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True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26995" y="4914165"/>
            <a:ext cx="748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False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2546775" y="4194085"/>
            <a:ext cx="2430270" cy="402638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2000" b="1" kern="0" noProof="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คำสั่งของ</a:t>
            </a:r>
            <a:r>
              <a:rPr lang="en-US" sz="2000" b="1" kern="0" noProof="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do-while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3057297" y="5094185"/>
            <a:ext cx="1409700" cy="533400"/>
            <a:chOff x="3086100" y="4267200"/>
            <a:chExt cx="1409700" cy="533400"/>
          </a:xfrm>
          <a:noFill/>
        </p:grpSpPr>
        <p:sp>
          <p:nvSpPr>
            <p:cNvPr id="16" name="AutoShape 85"/>
            <p:cNvSpPr>
              <a:spLocks noChangeArrowheads="1"/>
            </p:cNvSpPr>
            <p:nvPr/>
          </p:nvSpPr>
          <p:spPr bwMode="auto">
            <a:xfrm>
              <a:off x="3086100" y="4267200"/>
              <a:ext cx="1409700" cy="533400"/>
            </a:xfrm>
            <a:prstGeom prst="diamond">
              <a:avLst/>
            </a:prstGeom>
            <a:grpFill/>
            <a:ln w="25400">
              <a:solidFill>
                <a:srgbClr val="0070C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 sz="20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70482" y="4334522"/>
              <a:ext cx="1063112" cy="4001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th-TH" sz="2000" b="1" dirty="0" smtClean="0">
                  <a:solidFill>
                    <a:srgbClr val="0070C0"/>
                  </a:solidFill>
                  <a:latin typeface="Tahoma" pitchFamily="34" charset="0"/>
                  <a:cs typeface="Tahoma" pitchFamily="34" charset="0"/>
                </a:rPr>
                <a:t>เงื่อนไข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rot="5400000">
            <a:off x="3536669" y="3968720"/>
            <a:ext cx="450957" cy="1588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517105" y="5139190"/>
            <a:ext cx="21563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000" dirty="0" smtClean="0">
                <a:latin typeface="Tahoma" pitchFamily="34" charset="0"/>
                <a:cs typeface="Tahoma" pitchFamily="34" charset="0"/>
              </a:rPr>
              <a:t>ออกจากการวนรอบ</a:t>
            </a:r>
            <a:endParaRPr lang="en-US" sz="2000" dirty="0"/>
          </a:p>
        </p:txBody>
      </p:sp>
      <p:cxnSp>
        <p:nvCxnSpPr>
          <p:cNvPr id="43" name="Straight Arrow Connector 42"/>
          <p:cNvCxnSpPr>
            <a:endCxn id="8" idx="0"/>
          </p:cNvCxnSpPr>
          <p:nvPr/>
        </p:nvCxnSpPr>
        <p:spPr>
          <a:xfrm rot="16200000" flipH="1">
            <a:off x="3484004" y="3150857"/>
            <a:ext cx="556048" cy="2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3514501" y="4846539"/>
            <a:ext cx="495055" cy="237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auto">
          <a:xfrm>
            <a:off x="1752600" y="1043862"/>
            <a:ext cx="5638800" cy="1575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08000" bIns="108000" anchor="t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 {</a:t>
            </a:r>
            <a:endParaRPr lang="th-TH" sz="2400" b="1" kern="0" dirty="0" smtClean="0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		   คำสั่งของ</a:t>
            </a: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do-while</a:t>
            </a:r>
            <a:r>
              <a:rPr lang="th-TH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th-TH" sz="2400" b="1" kern="0" dirty="0" smtClean="0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2400" b="1" kern="0" dirty="0" smtClean="0">
                <a:latin typeface="Courier New" pitchFamily="49" charset="0"/>
                <a:cs typeface="Tahoma" pitchFamily="34" charset="0"/>
              </a:rPr>
              <a:t>		</a:t>
            </a:r>
            <a:r>
              <a:rPr lang="en-US" sz="24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400" b="1" kern="0" dirty="0" smtClean="0">
                <a:latin typeface="Courier New" pitchFamily="49" charset="0"/>
                <a:cs typeface="Tahoma" pitchFamily="34" charset="0"/>
              </a:rPr>
              <a:t>(เงื่อนไข)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b="1" kern="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436985" y="5364215"/>
            <a:ext cx="99011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58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533400" y="1447800"/>
            <a:ext cx="4838700" cy="3657600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h-TH" sz="2000" b="1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  int n = 0;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printf("n = %d \n", n);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n++;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pt-BR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pt-BR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 (n &lt; 5);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1447800"/>
            <a:ext cx="1600200" cy="2057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n = 0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n = 1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n = 2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n = 3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n = 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0" y="8620"/>
            <a:ext cx="1675568" cy="716710"/>
          </a:xfrm>
          <a:prstGeom prst="wedgeRectCallout">
            <a:avLst>
              <a:gd name="adj1" fmla="val 42412"/>
              <a:gd name="adj2" fmla="val 7540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Aft>
                <a:spcPts val="1000"/>
              </a:spcAft>
            </a:pP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22</a:t>
            </a:r>
            <a:endParaRPr lang="th-TH" sz="4000" b="1" dirty="0">
              <a:latin typeface="TH SarabunPSK" panose="020B0500040200020003" pitchFamily="34" charset="-34"/>
              <a:ea typeface="Angsana New" pitchFamily="18" charset="-34"/>
              <a:cs typeface="TH SarabunPSK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59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71500" y="908720"/>
            <a:ext cx="6237693" cy="5400600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h-TH" sz="2000" b="1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int num, sum, n;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sum = n = 0;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printf("Enter number \n(0 = End) :");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scanf("%d", &amp;num);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printf("num = %d \n", num);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sum = sum + num;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n++;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printf("Enter number:");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scanf("%d", &amp;num);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 while (num != 0)</a:t>
            </a:r>
            <a:endParaRPr lang="nn-NO" sz="2000" b="1" kern="0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printf("AVG.  = %d ", sum/n);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44208" y="1104900"/>
            <a:ext cx="2520280" cy="3390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it-IT" sz="2000" dirty="0" smtClean="0">
                <a:latin typeface="Lucida Sans Typewriter" pitchFamily="49" charset="0"/>
                <a:cs typeface="Tahoma" pitchFamily="34" charset="0"/>
              </a:rPr>
              <a:t>Enter number</a:t>
            </a:r>
          </a:p>
          <a:p>
            <a:r>
              <a:rPr lang="it-IT" sz="2000" dirty="0" smtClean="0">
                <a:latin typeface="Lucida Sans Typewriter" pitchFamily="49" charset="0"/>
                <a:cs typeface="Tahoma" pitchFamily="34" charset="0"/>
              </a:rPr>
              <a:t>(0 = End) :10</a:t>
            </a:r>
          </a:p>
          <a:p>
            <a:r>
              <a:rPr lang="it-IT" sz="2000" dirty="0" smtClean="0">
                <a:latin typeface="Lucida Sans Typewriter" pitchFamily="49" charset="0"/>
                <a:cs typeface="Tahoma" pitchFamily="34" charset="0"/>
              </a:rPr>
              <a:t>num = 10</a:t>
            </a:r>
          </a:p>
          <a:p>
            <a:r>
              <a:rPr lang="it-IT" sz="2000" dirty="0" smtClean="0">
                <a:latin typeface="Lucida Sans Typewriter" pitchFamily="49" charset="0"/>
                <a:cs typeface="Tahoma" pitchFamily="34" charset="0"/>
              </a:rPr>
              <a:t>Enter number:20</a:t>
            </a:r>
          </a:p>
          <a:p>
            <a:r>
              <a:rPr lang="it-IT" sz="2000" dirty="0" smtClean="0">
                <a:latin typeface="Lucida Sans Typewriter" pitchFamily="49" charset="0"/>
                <a:cs typeface="Tahoma" pitchFamily="34" charset="0"/>
              </a:rPr>
              <a:t>num = 20</a:t>
            </a:r>
          </a:p>
          <a:p>
            <a:r>
              <a:rPr lang="it-IT" sz="2000" dirty="0" smtClean="0">
                <a:latin typeface="Lucida Sans Typewriter" pitchFamily="49" charset="0"/>
                <a:cs typeface="Tahoma" pitchFamily="34" charset="0"/>
              </a:rPr>
              <a:t>Enter number:30</a:t>
            </a:r>
          </a:p>
          <a:p>
            <a:r>
              <a:rPr lang="it-IT" sz="2000" dirty="0" smtClean="0">
                <a:latin typeface="Lucida Sans Typewriter" pitchFamily="49" charset="0"/>
                <a:cs typeface="Tahoma" pitchFamily="34" charset="0"/>
              </a:rPr>
              <a:t>num = 30</a:t>
            </a:r>
          </a:p>
          <a:p>
            <a:r>
              <a:rPr lang="it-IT" sz="2000" dirty="0" smtClean="0">
                <a:latin typeface="Lucida Sans Typewriter" pitchFamily="49" charset="0"/>
                <a:cs typeface="Tahoma" pitchFamily="34" charset="0"/>
              </a:rPr>
              <a:t>Enter number:0</a:t>
            </a:r>
          </a:p>
          <a:p>
            <a:r>
              <a:rPr lang="it-IT" sz="2000" dirty="0" smtClean="0">
                <a:latin typeface="Lucida Sans Typewriter" pitchFamily="49" charset="0"/>
                <a:cs typeface="Tahoma" pitchFamily="34" charset="0"/>
              </a:rPr>
              <a:t>AVG.  = 20</a:t>
            </a:r>
            <a:endParaRPr lang="pt-BR" sz="2000" dirty="0" smtClean="0">
              <a:latin typeface="Lucida Sans Typewriter" pitchFamily="49" charset="0"/>
              <a:cs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72200" y="4725144"/>
            <a:ext cx="2700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do-while </a:t>
            </a:r>
            <a:r>
              <a:rPr lang="th-TH" sz="24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จะคล้ายกับ</a:t>
            </a:r>
            <a:r>
              <a:rPr lang="en-US" sz="24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 while</a:t>
            </a:r>
            <a:r>
              <a:rPr lang="th-TH" sz="24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 แต่ </a:t>
            </a:r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sz="2400" b="1" dirty="0" smtClean="0">
                <a:latin typeface="TH SarabunPSK" pitchFamily="34" charset="-34"/>
                <a:cs typeface="TH SarabunPSK" pitchFamily="34" charset="-34"/>
              </a:rPr>
            </a:br>
            <a:r>
              <a:rPr lang="en-US" sz="24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do-while</a:t>
            </a:r>
            <a:r>
              <a:rPr lang="th-TH" sz="24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จะต้องทำอย่างน้อย 1 รอบก่อน</a:t>
            </a:r>
            <a:endParaRPr lang="th-TH" sz="2400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0" y="8620"/>
            <a:ext cx="1675568" cy="716710"/>
          </a:xfrm>
          <a:prstGeom prst="wedgeRectCallout">
            <a:avLst>
              <a:gd name="adj1" fmla="val 42412"/>
              <a:gd name="adj2" fmla="val 7540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Aft>
                <a:spcPts val="1000"/>
              </a:spcAft>
            </a:pP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23</a:t>
            </a:r>
            <a:endParaRPr lang="th-TH" sz="4000" b="1" dirty="0">
              <a:latin typeface="TH SarabunPSK" panose="020B0500040200020003" pitchFamily="34" charset="-34"/>
              <a:ea typeface="Angsana New" pitchFamily="18" charset="-34"/>
              <a:cs typeface="TH SarabunPSK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8470" y="29356"/>
            <a:ext cx="7824020" cy="1005794"/>
          </a:xfrm>
        </p:spPr>
        <p:txBody>
          <a:bodyPr>
            <a:noAutofit/>
          </a:bodyPr>
          <a:lstStyle/>
          <a:p>
            <a:r>
              <a:rPr lang="th-TH" altLang="th-TH" sz="5400" b="1" dirty="0" smtClean="0">
                <a:solidFill>
                  <a:srgbClr val="000066"/>
                </a:solidFill>
              </a:rPr>
              <a:t>ตัวดำเนินการตรรกะ </a:t>
            </a:r>
            <a:r>
              <a:rPr lang="en-US" altLang="th-TH" sz="5400" b="1" dirty="0" smtClean="0">
                <a:solidFill>
                  <a:srgbClr val="000066"/>
                </a:solidFill>
              </a:rPr>
              <a:t>(logical operator)</a:t>
            </a:r>
            <a:endParaRPr lang="en-US" altLang="th-TH" sz="5400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31540" y="1673805"/>
            <a:ext cx="8270730" cy="3255931"/>
          </a:xfrm>
        </p:spPr>
        <p:txBody>
          <a:bodyPr>
            <a:normAutofit/>
          </a:bodyPr>
          <a:lstStyle/>
          <a:p>
            <a:pPr algn="l"/>
            <a:r>
              <a:rPr lang="en-US" altLang="th-TH" sz="4000" dirty="0" smtClean="0"/>
              <a:t>	</a:t>
            </a:r>
            <a:r>
              <a:rPr lang="th-TH" altLang="th-TH" sz="4000" b="1" dirty="0" smtClean="0"/>
              <a:t>ตัวดำเนินการ	ความหมาย	      ตัวอย่าง</a:t>
            </a:r>
            <a:endParaRPr lang="th-TH" altLang="th-TH" sz="4800" b="1" dirty="0" smtClean="0"/>
          </a:p>
          <a:p>
            <a:pPr algn="l"/>
            <a:r>
              <a:rPr lang="th-TH" altLang="th-TH" sz="4400" b="1" dirty="0" smtClean="0"/>
              <a:t>	   </a:t>
            </a:r>
            <a:r>
              <a:rPr lang="en-US" altLang="th-TH" sz="4400" b="1" dirty="0" smtClean="0"/>
              <a:t>&amp;&amp;		</a:t>
            </a:r>
            <a:r>
              <a:rPr lang="th-TH" altLang="th-TH" sz="4400" b="1" dirty="0" smtClean="0"/>
              <a:t>และ </a:t>
            </a:r>
            <a:r>
              <a:rPr lang="en-US" altLang="th-TH" sz="4400" b="1" dirty="0" smtClean="0"/>
              <a:t>(and)</a:t>
            </a:r>
            <a:r>
              <a:rPr lang="th-TH" altLang="th-TH" sz="4400" b="1" dirty="0" smtClean="0"/>
              <a:t>	        </a:t>
            </a:r>
            <a:r>
              <a:rPr lang="en-US" altLang="th-TH" sz="4400" b="1" dirty="0" smtClean="0"/>
              <a:t>x &amp;&amp; y</a:t>
            </a:r>
          </a:p>
          <a:p>
            <a:pPr algn="l"/>
            <a:r>
              <a:rPr lang="en-US" altLang="th-TH" sz="4400" b="1" dirty="0" smtClean="0"/>
              <a:t>	   ||			</a:t>
            </a:r>
            <a:r>
              <a:rPr lang="th-TH" altLang="th-TH" sz="4400" b="1" dirty="0" smtClean="0"/>
              <a:t>หรือ </a:t>
            </a:r>
            <a:r>
              <a:rPr lang="en-US" altLang="th-TH" sz="4400" b="1" dirty="0" smtClean="0"/>
              <a:t>(or)	</a:t>
            </a:r>
            <a:r>
              <a:rPr lang="th-TH" altLang="th-TH" sz="4400" b="1" dirty="0" smtClean="0"/>
              <a:t>	</a:t>
            </a:r>
            <a:r>
              <a:rPr lang="en-US" altLang="th-TH" sz="4400" b="1" dirty="0" smtClean="0"/>
              <a:t>x || y</a:t>
            </a:r>
          </a:p>
          <a:p>
            <a:pPr algn="l"/>
            <a:r>
              <a:rPr lang="en-US" altLang="th-TH" sz="4400" b="1" dirty="0" smtClean="0"/>
              <a:t>    	   !			</a:t>
            </a:r>
            <a:r>
              <a:rPr lang="th-TH" altLang="th-TH" sz="4400" b="1" dirty="0" smtClean="0"/>
              <a:t>ไม่ </a:t>
            </a:r>
            <a:r>
              <a:rPr lang="en-US" altLang="th-TH" sz="4400" b="1" dirty="0" smtClean="0"/>
              <a:t>(not)	</a:t>
            </a:r>
            <a:r>
              <a:rPr lang="th-TH" altLang="th-TH" sz="4400" b="1" dirty="0" smtClean="0"/>
              <a:t>	!</a:t>
            </a:r>
            <a:r>
              <a:rPr lang="en-US" altLang="th-TH" sz="4400" b="1" dirty="0" smtClean="0"/>
              <a:t>x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427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60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161510" y="952500"/>
            <a:ext cx="5210590" cy="5311815"/>
          </a:xfrm>
          <a:prstGeom prst="rect">
            <a:avLst/>
          </a:prstGeom>
          <a:solidFill>
            <a:srgbClr val="FFFFCC"/>
          </a:solidFill>
          <a:ln w="222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conio.h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h-TH" sz="2000" b="1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char c;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int i, sum = 0;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printf("Insert number : 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scanf("%d", &amp;i);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sum = sum + i;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   </a:t>
            </a: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printf("input data [y/n]:");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c = getch();</a:t>
            </a:r>
            <a:endParaRPr lang="th-TH" sz="2000" b="1" kern="0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th-TH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    </a:t>
            </a: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printf("%c \n", c);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 (c == 'y');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printf("sum = %d\n", sum);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0" y="1028700"/>
            <a:ext cx="3390900" cy="2552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Insert number : 1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input data [y/n]:y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Insert number : 2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input data [y/n]:y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Insert number : 3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input data [y/n]:n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sum = 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0" y="8620"/>
            <a:ext cx="1675568" cy="716710"/>
          </a:xfrm>
          <a:prstGeom prst="wedgeRectCallout">
            <a:avLst>
              <a:gd name="adj1" fmla="val 42412"/>
              <a:gd name="adj2" fmla="val 7540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Aft>
                <a:spcPts val="1000"/>
              </a:spcAft>
            </a:pP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24</a:t>
            </a:r>
            <a:endParaRPr lang="th-TH" sz="4000" b="1" dirty="0">
              <a:latin typeface="TH SarabunPSK" panose="020B0500040200020003" pitchFamily="34" charset="-34"/>
              <a:ea typeface="Angsana New" pitchFamily="18" charset="-34"/>
              <a:cs typeface="TH SarabunPSK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61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206515" y="952500"/>
            <a:ext cx="5165585" cy="5448300"/>
          </a:xfrm>
          <a:prstGeom prst="rect">
            <a:avLst/>
          </a:prstGeom>
          <a:solidFill>
            <a:srgbClr val="FFFFCC"/>
          </a:solidFill>
          <a:ln w="222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conio.h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h-TH" sz="2000" b="1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char c;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int i, sum = 0;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printf("Insert number : 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scanf("%d", &amp;i);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sum = sum + i;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   </a:t>
            </a: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printf("input data [y/n]:");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c = getch();</a:t>
            </a:r>
            <a:endParaRPr lang="th-TH" sz="2000" b="1" kern="0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th-TH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    </a:t>
            </a: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printf("%c \n", c);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 (c == 'y');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printf("sum = %d\n", sum);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2070" y="998730"/>
            <a:ext cx="3791716" cy="333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เรียกใช้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Library </a:t>
            </a:r>
            <a:r>
              <a:rPr lang="en-US" sz="2000" b="1" dirty="0" err="1" smtClean="0">
                <a:latin typeface="TH SarabunPSK" pitchFamily="34" charset="-34"/>
                <a:cs typeface="TH SarabunPSK" pitchFamily="34" charset="-34"/>
              </a:rPr>
              <a:t>stdio.h</a:t>
            </a:r>
            <a:endParaRPr lang="en-US" sz="20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02070" y="1313765"/>
            <a:ext cx="3791716" cy="333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เรียกใช้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Library </a:t>
            </a:r>
            <a:r>
              <a:rPr lang="en-US" sz="2000" b="1" dirty="0" err="1" smtClean="0">
                <a:latin typeface="TH SarabunPSK" pitchFamily="34" charset="-34"/>
                <a:cs typeface="TH SarabunPSK" pitchFamily="34" charset="-34"/>
              </a:rPr>
              <a:t>conio.h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 (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ใช้ </a:t>
            </a:r>
            <a:r>
              <a:rPr lang="en-US" sz="2000" b="1" dirty="0" err="1" smtClean="0">
                <a:latin typeface="TH SarabunPSK" pitchFamily="34" charset="-34"/>
                <a:cs typeface="TH SarabunPSK" pitchFamily="34" charset="-34"/>
              </a:rPr>
              <a:t>getch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02070" y="1628801"/>
            <a:ext cx="3791716" cy="270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โปรแกรมหลัก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main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02070" y="1898831"/>
            <a:ext cx="3791716" cy="3150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{ 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เริ่มต้นโปรแกรมหลัก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main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02070" y="2213865"/>
            <a:ext cx="3791716" cy="315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ประกาศตัวแปร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c 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แบบ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char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02070" y="2483895"/>
            <a:ext cx="3791716" cy="333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ประกาศตัวแปร </a:t>
            </a:r>
            <a:r>
              <a:rPr lang="en-US" sz="2000" b="1" dirty="0" err="1" smtClean="0"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, sum 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แบบ </a:t>
            </a:r>
            <a:r>
              <a:rPr lang="en-US" sz="2000" b="1" dirty="0" err="1" smtClean="0">
                <a:latin typeface="TH SarabunPSK" pitchFamily="34" charset="-34"/>
                <a:cs typeface="TH SarabunPSK" pitchFamily="34" charset="-34"/>
              </a:rPr>
              <a:t>int</a:t>
            </a:r>
            <a:endParaRPr lang="en-US" sz="20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02070" y="2798930"/>
            <a:ext cx="3791716" cy="315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เริ่มคำสั่งวนรอบแบบ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do-while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02070" y="3113966"/>
            <a:ext cx="379171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แสดงข้อความ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"Insert number : "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endParaRPr lang="en-US" sz="20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02070" y="3744035"/>
            <a:ext cx="3791716" cy="315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คำนวณค่า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sum = sum + </a:t>
            </a:r>
            <a:r>
              <a:rPr lang="en-US" sz="2000" b="1" dirty="0" err="1" smtClean="0">
                <a:latin typeface="TH SarabunPSK" pitchFamily="34" charset="-34"/>
                <a:cs typeface="TH SarabunPSK" pitchFamily="34" charset="-34"/>
              </a:rPr>
              <a:t>i</a:t>
            </a:r>
            <a:endParaRPr lang="en-US" sz="20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02070" y="4059070"/>
            <a:ext cx="3791716" cy="315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แสดงข้อความ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"input data [y/n]:"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endParaRPr lang="en-US" sz="20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02070" y="4374105"/>
            <a:ext cx="3791716" cy="315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รับตัวอักษรไว้ในตัวแปร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c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202070" y="4689140"/>
            <a:ext cx="3791716" cy="315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นำตัวอักษรในตัวแปร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c 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มาแสดง</a:t>
            </a:r>
            <a:endParaRPr lang="en-US" sz="20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02070" y="5004175"/>
            <a:ext cx="3791716" cy="315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จบคำสั่งวนรอบแบบ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do-while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202070" y="5274205"/>
            <a:ext cx="3791716" cy="315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ตรวจสอบเงื่อนไขว่า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c == y 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หรือไม่</a:t>
            </a:r>
            <a:endParaRPr lang="en-US" sz="20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02070" y="5589240"/>
            <a:ext cx="3791716" cy="315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แสดงค่า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sum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202070" y="5859270"/>
            <a:ext cx="3791716" cy="315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} 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จบโปรแกรมหลัก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main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02070" y="3429000"/>
            <a:ext cx="3791716" cy="315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รับข้อมูลใส่ตัวแปร </a:t>
            </a:r>
            <a:r>
              <a:rPr lang="en-US" sz="2000" b="1" dirty="0" err="1" smtClean="0">
                <a:latin typeface="TH SarabunPSK" pitchFamily="34" charset="-34"/>
                <a:cs typeface="TH SarabunPSK" pitchFamily="34" charset="-34"/>
              </a:rPr>
              <a:t>i</a:t>
            </a:r>
            <a:endParaRPr lang="en-US" sz="20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0" y="8620"/>
            <a:ext cx="1675568" cy="716710"/>
          </a:xfrm>
          <a:prstGeom prst="wedgeRectCallout">
            <a:avLst>
              <a:gd name="adj1" fmla="val 42412"/>
              <a:gd name="adj2" fmla="val 7540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Aft>
                <a:spcPts val="1000"/>
              </a:spcAft>
            </a:pP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24</a:t>
            </a:r>
            <a:endParaRPr lang="th-TH" sz="4000" b="1" dirty="0">
              <a:latin typeface="TH SarabunPSK" panose="020B0500040200020003" pitchFamily="34" charset="-34"/>
              <a:ea typeface="Angsana New" pitchFamily="18" charset="-34"/>
              <a:cs typeface="TH SarabunPSK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สรุป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62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906593" y="1223755"/>
            <a:ext cx="2360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dirty="0" smtClean="0">
                <a:latin typeface="Tahoma" pitchFamily="34" charset="0"/>
                <a:cs typeface="Tahoma" pitchFamily="34" charset="0"/>
              </a:rPr>
              <a:t>คำสั่งวนซ้ำ 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while</a:t>
            </a:r>
            <a:endParaRPr lang="th-TH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06515" y="1853825"/>
            <a:ext cx="4500500" cy="4005445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endParaRPr lang="en-US" sz="2000" kern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1954039" y="2589894"/>
            <a:ext cx="304800" cy="304800"/>
          </a:xfrm>
          <a:prstGeom prst="flowChartConnector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hape 10"/>
          <p:cNvCxnSpPr>
            <a:stCxn id="14" idx="2"/>
            <a:endCxn id="10" idx="2"/>
          </p:cNvCxnSpPr>
          <p:nvPr/>
        </p:nvCxnSpPr>
        <p:spPr>
          <a:xfrm rot="5400000" flipH="1">
            <a:off x="1009323" y="3687011"/>
            <a:ext cx="2036857" cy="147425"/>
          </a:xfrm>
          <a:prstGeom prst="bentConnector4">
            <a:avLst>
              <a:gd name="adj1" fmla="val -29529"/>
              <a:gd name="adj2" fmla="val 1022590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51107" y="3744036"/>
            <a:ext cx="680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True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06815" y="3158970"/>
            <a:ext cx="748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False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" name="Rectangle 31"/>
          <p:cNvSpPr>
            <a:spLocks noChangeArrowheads="1"/>
          </p:cNvSpPr>
          <p:nvPr/>
        </p:nvSpPr>
        <p:spPr bwMode="auto">
          <a:xfrm>
            <a:off x="1071087" y="4376513"/>
            <a:ext cx="2060753" cy="402638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2000" b="1" kern="0" noProof="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คำสั่งของ</a:t>
            </a:r>
            <a:r>
              <a:rPr lang="en-US" sz="2000" b="1" kern="0" noProof="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while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401589" y="3345651"/>
            <a:ext cx="1409700" cy="533400"/>
            <a:chOff x="3086100" y="4267200"/>
            <a:chExt cx="1409700" cy="533400"/>
          </a:xfrm>
          <a:noFill/>
        </p:grpSpPr>
        <p:sp>
          <p:nvSpPr>
            <p:cNvPr id="16" name="AutoShape 85"/>
            <p:cNvSpPr>
              <a:spLocks noChangeArrowheads="1"/>
            </p:cNvSpPr>
            <p:nvPr/>
          </p:nvSpPr>
          <p:spPr bwMode="auto">
            <a:xfrm>
              <a:off x="3086100" y="4267200"/>
              <a:ext cx="1409700" cy="533400"/>
            </a:xfrm>
            <a:prstGeom prst="diamond">
              <a:avLst/>
            </a:prstGeom>
            <a:grpFill/>
            <a:ln w="25400">
              <a:solidFill>
                <a:srgbClr val="0070C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 sz="20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70482" y="4334522"/>
              <a:ext cx="1063112" cy="4001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th-TH" sz="2000" b="1" dirty="0" smtClean="0">
                  <a:solidFill>
                    <a:srgbClr val="0070C0"/>
                  </a:solidFill>
                  <a:latin typeface="Tahoma" pitchFamily="34" charset="0"/>
                  <a:cs typeface="Tahoma" pitchFamily="34" charset="0"/>
                </a:rPr>
                <a:t>เงื่อนไข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rot="5400000">
            <a:off x="1880961" y="3120172"/>
            <a:ext cx="450957" cy="1588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0"/>
          </p:cNvCxnSpPr>
          <p:nvPr/>
        </p:nvCxnSpPr>
        <p:spPr>
          <a:xfrm rot="16200000" flipH="1">
            <a:off x="1828296" y="2311751"/>
            <a:ext cx="556048" cy="2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1858794" y="4126460"/>
            <a:ext cx="495055" cy="237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auto">
          <a:xfrm>
            <a:off x="4707015" y="1853825"/>
            <a:ext cx="4210236" cy="4005445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endParaRPr lang="en-US" sz="2000" kern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" name="Flowchart: Connector 40"/>
          <p:cNvSpPr/>
          <p:nvPr/>
        </p:nvSpPr>
        <p:spPr>
          <a:xfrm>
            <a:off x="6760097" y="2605842"/>
            <a:ext cx="304800" cy="304800"/>
          </a:xfrm>
          <a:prstGeom prst="flowChartConnector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hape 41"/>
          <p:cNvCxnSpPr>
            <a:endCxn id="41" idx="2"/>
          </p:cNvCxnSpPr>
          <p:nvPr/>
        </p:nvCxnSpPr>
        <p:spPr>
          <a:xfrm rot="5400000" flipH="1">
            <a:off x="5813204" y="3705135"/>
            <a:ext cx="2046185" cy="152400"/>
          </a:xfrm>
          <a:prstGeom prst="bentConnector4">
            <a:avLst>
              <a:gd name="adj1" fmla="val -29394"/>
              <a:gd name="adj2" fmla="val 1002791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967155" y="4604065"/>
            <a:ext cx="680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True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677345" y="4091007"/>
            <a:ext cx="748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False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5" name="Rectangle 31"/>
          <p:cNvSpPr>
            <a:spLocks noChangeArrowheads="1"/>
          </p:cNvSpPr>
          <p:nvPr/>
        </p:nvSpPr>
        <p:spPr bwMode="auto">
          <a:xfrm>
            <a:off x="5697125" y="3370927"/>
            <a:ext cx="2430270" cy="402638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2000" b="1" kern="0" noProof="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คำสั่งของ</a:t>
            </a:r>
            <a:r>
              <a:rPr lang="en-US" sz="2000" b="1" kern="0" noProof="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do-while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46" name="Group 14"/>
          <p:cNvGrpSpPr/>
          <p:nvPr/>
        </p:nvGrpSpPr>
        <p:grpSpPr>
          <a:xfrm>
            <a:off x="6207647" y="4271027"/>
            <a:ext cx="1409700" cy="533400"/>
            <a:chOff x="3086100" y="4267200"/>
            <a:chExt cx="1409700" cy="533400"/>
          </a:xfrm>
          <a:noFill/>
        </p:grpSpPr>
        <p:sp>
          <p:nvSpPr>
            <p:cNvPr id="47" name="AutoShape 85"/>
            <p:cNvSpPr>
              <a:spLocks noChangeArrowheads="1"/>
            </p:cNvSpPr>
            <p:nvPr/>
          </p:nvSpPr>
          <p:spPr bwMode="auto">
            <a:xfrm>
              <a:off x="3086100" y="4267200"/>
              <a:ext cx="1409700" cy="533400"/>
            </a:xfrm>
            <a:prstGeom prst="diamond">
              <a:avLst/>
            </a:prstGeom>
            <a:grpFill/>
            <a:ln w="25400">
              <a:solidFill>
                <a:srgbClr val="0070C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 sz="20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270482" y="4334522"/>
              <a:ext cx="1063112" cy="4001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th-TH" sz="2000" b="1" dirty="0" smtClean="0">
                  <a:solidFill>
                    <a:srgbClr val="0070C0"/>
                  </a:solidFill>
                  <a:latin typeface="Tahoma" pitchFamily="34" charset="0"/>
                  <a:cs typeface="Tahoma" pitchFamily="34" charset="0"/>
                </a:rPr>
                <a:t>เงื่อนไข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rot="5400000">
            <a:off x="6687019" y="3145562"/>
            <a:ext cx="450957" cy="1588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1" idx="0"/>
          </p:cNvCxnSpPr>
          <p:nvPr/>
        </p:nvCxnSpPr>
        <p:spPr>
          <a:xfrm rot="16200000" flipH="1">
            <a:off x="6634354" y="2327699"/>
            <a:ext cx="556048" cy="2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6664851" y="4023381"/>
            <a:ext cx="495055" cy="237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587335" y="4541057"/>
            <a:ext cx="99011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816805" y="3609020"/>
            <a:ext cx="99011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447137" y="1223755"/>
            <a:ext cx="2905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dirty="0" smtClean="0">
                <a:latin typeface="Tahoma" pitchFamily="34" charset="0"/>
                <a:cs typeface="Tahoma" pitchFamily="34" charset="0"/>
              </a:rPr>
              <a:t>คำสั่งวนซ้ำ 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do-while</a:t>
            </a:r>
            <a:endParaRPr lang="th-TH" sz="24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1610" y="53625"/>
            <a:ext cx="7902878" cy="936104"/>
          </a:xfrm>
        </p:spPr>
        <p:txBody>
          <a:bodyPr/>
          <a:lstStyle/>
          <a:p>
            <a:r>
              <a:rPr lang="th-TH" dirty="0" smtClean="0"/>
              <a:t>สรุป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63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323528" y="998729"/>
            <a:ext cx="2538282" cy="1705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/>
          <a:lstStyle/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th-TH" sz="2000" b="1" dirty="0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เงื่อนไข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th-TH" sz="2000" b="1" dirty="0" smtClean="0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  <a:p>
            <a:pPr>
              <a:buNone/>
            </a:pP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   </a:t>
            </a:r>
            <a:r>
              <a:rPr lang="th-TH" sz="20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คำสั่งของ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if;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คำสั่งอื่น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861811" y="998730"/>
            <a:ext cx="2790310" cy="17101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/>
          <a:lstStyle/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th-TH" sz="2000" b="1" dirty="0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เงื่อนไข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th-TH" sz="2000" b="1" dirty="0" smtClean="0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  <a:p>
            <a:pPr>
              <a:buNone/>
            </a:pP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   </a:t>
            </a:r>
            <a:r>
              <a:rPr lang="th-TH" sz="20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คำสั่งของ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 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buNone/>
            </a:pP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th-TH" sz="20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คำสั่งของ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 ;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652121" y="1493784"/>
            <a:ext cx="3195354" cy="48155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/>
          <a:lstStyle/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th-TH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นิพจน์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th-TH" sz="2000" b="1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ค่าที่</a:t>
            </a:r>
            <a:r>
              <a:rPr lang="en-US" sz="2000" b="1" dirty="0" smtClean="0">
                <a:latin typeface="Courier New" pitchFamily="49" charset="0"/>
                <a:cs typeface="Tahoma" pitchFamily="34" charset="0"/>
              </a:rPr>
              <a:t>1</a:t>
            </a: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th-TH" sz="2000" b="1" dirty="0" smtClean="0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  <a:p>
            <a:pPr>
              <a:buNone/>
            </a:pP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  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คำสั่ง1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	  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break;</a:t>
            </a:r>
            <a:endParaRPr lang="th-TH" sz="2000" b="1" i="1" dirty="0" smtClean="0">
              <a:latin typeface="Courier New" pitchFamily="49" charset="0"/>
              <a:cs typeface="Tahoma" pitchFamily="34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ค่าที่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th-TH" sz="2000" b="1" dirty="0" smtClean="0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  <a:p>
            <a:pPr>
              <a:buNone/>
            </a:pP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  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คำสั่ง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2 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ค่าที่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th-TH" sz="2000" b="1" dirty="0" smtClean="0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  <a:p>
            <a:pPr>
              <a:buNone/>
            </a:pP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  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คำสั่ง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 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23528" y="2708920"/>
            <a:ext cx="5328592" cy="99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108000" bIns="108000" anchor="ctr"/>
          <a:lstStyle/>
          <a:p>
            <a:pPr marL="342900" indent="-342900" algn="ctr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(ค่าเริ่มต้น 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เงื่อนไข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;</a:t>
            </a: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 เพิ่มลดค่า)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	  </a:t>
            </a:r>
            <a:r>
              <a:rPr lang="th-TH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คำสั่งของ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th-TH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kern="0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23528" y="3699030"/>
            <a:ext cx="5328592" cy="965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108000" bIns="108000" anchor="ctr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(เงื่อนไข)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		    </a:t>
            </a:r>
            <a:r>
              <a:rPr lang="th-TH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คำสั่งของ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th-TH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kern="0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23528" y="4644135"/>
            <a:ext cx="5328592" cy="1665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108000" bIns="108000" anchor="ctr"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 {</a:t>
            </a:r>
            <a:endParaRPr lang="th-TH" sz="2000" b="1" kern="0" dirty="0" smtClean="0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		   คำสั่งของ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do-while</a:t>
            </a:r>
            <a:r>
              <a:rPr lang="th-TH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th-TH" sz="2000" b="1" kern="0" dirty="0" smtClean="0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		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000" b="1" kern="0" dirty="0" smtClean="0">
                <a:latin typeface="Courier New" pitchFamily="49" charset="0"/>
                <a:cs typeface="Tahoma" pitchFamily="34" charset="0"/>
              </a:rPr>
              <a:t>(เงื่อนไข)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652120" y="998730"/>
            <a:ext cx="3195355" cy="488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marL="342900" indent="-342900" algn="ctr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r>
              <a:rPr lang="th-TH" sz="2000" b="1" spc="-300" dirty="0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เงื่อนไข</a:t>
            </a:r>
            <a:r>
              <a:rPr lang="th-TH" sz="2000" b="1" spc="-300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spc="-300" dirty="0" smtClean="0">
                <a:latin typeface="Courier New" pitchFamily="49" charset="0"/>
                <a:cs typeface="Courier New" pitchFamily="49" charset="0"/>
              </a:rPr>
              <a:t>? </a:t>
            </a:r>
            <a:r>
              <a:rPr lang="th-TH" sz="2000" b="1" spc="-300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คำสั่ง</a:t>
            </a:r>
            <a:r>
              <a:rPr lang="en-US" sz="2000" b="1" spc="-3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spc="-300" dirty="0" smtClean="0">
                <a:latin typeface="Courier New" pitchFamily="49" charset="0"/>
                <a:cs typeface="Courier New" pitchFamily="49" charset="0"/>
              </a:rPr>
              <a:t> :</a:t>
            </a:r>
            <a:r>
              <a:rPr lang="th-TH" sz="2000" b="1" spc="-300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000" b="1" spc="-300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คำสั่ง</a:t>
            </a:r>
            <a:r>
              <a:rPr lang="en-US" sz="2000" b="1" spc="-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2000" b="1" kern="0" spc="-3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 </a:t>
            </a:r>
            <a:r>
              <a:rPr lang="en-US" dirty="0" smtClean="0"/>
              <a:t>for </a:t>
            </a:r>
            <a:r>
              <a:rPr lang="th-TH" dirty="0" smtClean="0"/>
              <a:t>ซ้อน </a:t>
            </a:r>
            <a:r>
              <a:rPr lang="en-US" dirty="0" smtClean="0"/>
              <a:t>for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4009" y="1808820"/>
            <a:ext cx="7543801" cy="3150350"/>
          </a:xfrm>
        </p:spPr>
        <p:txBody>
          <a:bodyPr>
            <a:normAutofit/>
          </a:bodyPr>
          <a:lstStyle/>
          <a:p>
            <a:r>
              <a:rPr lang="th-TH" sz="3600" dirty="0" smtClean="0"/>
              <a:t>เป็นการนำคำสั่งทำซ้ำ </a:t>
            </a:r>
            <a:r>
              <a:rPr lang="en-US" sz="3600" dirty="0" smtClean="0"/>
              <a:t>for </a:t>
            </a:r>
            <a:r>
              <a:rPr lang="th-TH" sz="3600" dirty="0" smtClean="0"/>
              <a:t>หลายๆ ชุดมาทำงานซ้อนกัน</a:t>
            </a:r>
          </a:p>
          <a:p>
            <a:r>
              <a:rPr lang="th-TH" sz="3600" dirty="0" smtClean="0"/>
              <a:t>การทำงานจะเริ่มจากลูป </a:t>
            </a:r>
            <a:r>
              <a:rPr lang="en-US" sz="3600" dirty="0" smtClean="0"/>
              <a:t>for </a:t>
            </a:r>
            <a:r>
              <a:rPr lang="th-TH" sz="3600" dirty="0" smtClean="0"/>
              <a:t>ที่อยู่ข้างนอกไปสู่การทำงานของลูป </a:t>
            </a:r>
            <a:r>
              <a:rPr lang="en-US" sz="3600" dirty="0" smtClean="0"/>
              <a:t>for </a:t>
            </a:r>
            <a:r>
              <a:rPr lang="th-TH" sz="3600" dirty="0" smtClean="0"/>
              <a:t>ที่อยู่ข้างใน</a:t>
            </a:r>
          </a:p>
          <a:p>
            <a:r>
              <a:rPr lang="th-TH" sz="3600" dirty="0" smtClean="0"/>
              <a:t>ลูป </a:t>
            </a:r>
            <a:r>
              <a:rPr lang="en-US" sz="3600" dirty="0" smtClean="0"/>
              <a:t>for </a:t>
            </a:r>
            <a:r>
              <a:rPr lang="th-TH" sz="3600" dirty="0" smtClean="0"/>
              <a:t>ที่อยู่ข้างในจะทำจนเสร็จสมบูรณ์จึงจะกลับออกไปทำลูปนอกอีกครั้ง</a:t>
            </a:r>
          </a:p>
          <a:p>
            <a:endParaRPr lang="th-TH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64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65</a:t>
            </a:fld>
            <a:endParaRPr lang="th-TH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56565" y="1343862"/>
            <a:ext cx="4995555" cy="4560539"/>
          </a:xfrm>
          <a:prstGeom prst="rect">
            <a:avLst/>
          </a:prstGeom>
          <a:solidFill>
            <a:srgbClr val="FFFFCC"/>
          </a:solidFill>
          <a:ln w="381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#include &lt;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stdio.h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j 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for (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=1;i&lt;=3;i++)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342900" lvl="0" indent="-342900">
              <a:buClr>
                <a:schemeClr val="bg2"/>
              </a:buClr>
              <a:buSzPct val="75000"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    printf(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%d\n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   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for ( j=1 ; j&lt;=3 ; j++)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    {</a:t>
            </a:r>
          </a:p>
          <a:p>
            <a:pPr marL="342900" indent="-342900">
              <a:buClr>
                <a:schemeClr val="bg2"/>
              </a:buClr>
              <a:buSzPct val="75000"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   printf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("j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 %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d\n",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j);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    }</a:t>
            </a:r>
          </a:p>
          <a:p>
            <a:pPr marL="342900" lvl="0" indent="-342900">
              <a:buClr>
                <a:schemeClr val="bg2"/>
              </a:buClr>
              <a:buSzPct val="75000"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    printf(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\n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310312" y="946150"/>
            <a:ext cx="1728788" cy="5238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ผลลัพธ์</a:t>
            </a: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 = 1</a:t>
            </a: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j = 1</a:t>
            </a: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j = 2</a:t>
            </a: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j = 3</a:t>
            </a: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 = 2</a:t>
            </a: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j = 1</a:t>
            </a: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j = 2</a:t>
            </a: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j = 3</a:t>
            </a: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 = 3</a:t>
            </a: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j = 1</a:t>
            </a: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j = 2</a:t>
            </a: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j = 3</a:t>
            </a:r>
          </a:p>
        </p:txBody>
      </p:sp>
      <p:sp>
        <p:nvSpPr>
          <p:cNvPr id="9" name="Rectangle 8"/>
          <p:cNvSpPr/>
          <p:nvPr/>
        </p:nvSpPr>
        <p:spPr>
          <a:xfrm>
            <a:off x="6507215" y="1358770"/>
            <a:ext cx="1485165" cy="48155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 sz="2000" dirty="0" smtClean="0">
              <a:latin typeface="Lucida Sans Typewriter" pitchFamily="49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0" y="8620"/>
            <a:ext cx="1675568" cy="716710"/>
          </a:xfrm>
          <a:prstGeom prst="wedgeRectCallout">
            <a:avLst>
              <a:gd name="adj1" fmla="val 42412"/>
              <a:gd name="adj2" fmla="val 7540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Aft>
                <a:spcPts val="1000"/>
              </a:spcAft>
            </a:pP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25</a:t>
            </a:r>
            <a:endParaRPr lang="th-TH" sz="4000" b="1" dirty="0">
              <a:latin typeface="TH SarabunPSK" panose="020B0500040200020003" pitchFamily="34" charset="-34"/>
              <a:ea typeface="Angsana New" pitchFamily="18" charset="-34"/>
              <a:cs typeface="TH SarabunPSK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66</a:t>
            </a:fld>
            <a:endParaRPr lang="th-TH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299200" y="851223"/>
            <a:ext cx="1728788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th-TH" sz="2400" kern="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ผลลัพธ์</a:t>
            </a:r>
            <a:endParaRPr kumimoji="0" lang="th-TH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=1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j=1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=2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j=1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j=2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=3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j=1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j=2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j=3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838200" y="1283671"/>
            <a:ext cx="4813920" cy="4469948"/>
          </a:xfrm>
          <a:prstGeom prst="rect">
            <a:avLst/>
          </a:prstGeom>
          <a:solidFill>
            <a:srgbClr val="FFFFCC"/>
          </a:solidFill>
          <a:ln w="381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#include &lt;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stdio.h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marR="0" lvl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j ;</a:t>
            </a:r>
          </a:p>
          <a:p>
            <a:pPr marL="342900" marR="0" lvl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for (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=1;i&lt;=3;i++)</a:t>
            </a:r>
          </a:p>
          <a:p>
            <a:pPr marL="342900" marR="0" lvl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342900" lvl="0" indent="-342900">
              <a:buClr>
                <a:schemeClr val="bg2"/>
              </a:buClr>
              <a:buSzPct val="75000"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    printf(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%d\n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   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for ( j=1 ; j&lt;=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; j++)</a:t>
            </a:r>
          </a:p>
          <a:p>
            <a:pPr marL="342900" marR="0" lvl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    {</a:t>
            </a:r>
          </a:p>
          <a:p>
            <a:pPr marL="342900" indent="-342900">
              <a:buClr>
                <a:schemeClr val="bg2"/>
              </a:buClr>
              <a:buSzPct val="75000"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   printf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("j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 %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d\n",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j);</a:t>
            </a:r>
          </a:p>
          <a:p>
            <a:pPr marL="342900" marR="0" lvl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    }</a:t>
            </a:r>
          </a:p>
          <a:p>
            <a:pPr marL="342900" lvl="0" indent="-342900">
              <a:buClr>
                <a:schemeClr val="bg2"/>
              </a:buClr>
              <a:buSzPct val="75000"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    printf(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\n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marR="0" lvl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507215" y="1268760"/>
            <a:ext cx="1485165" cy="4905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 sz="2000" dirty="0" smtClean="0">
              <a:latin typeface="Lucida Sans Typewriter" pitchFamily="49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0" y="8620"/>
            <a:ext cx="1675568" cy="716710"/>
          </a:xfrm>
          <a:prstGeom prst="wedgeRectCallout">
            <a:avLst>
              <a:gd name="adj1" fmla="val 42412"/>
              <a:gd name="adj2" fmla="val 7540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Aft>
                <a:spcPts val="1000"/>
              </a:spcAft>
            </a:pP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26</a:t>
            </a:r>
            <a:endParaRPr lang="th-TH" sz="4000" b="1" dirty="0">
              <a:latin typeface="TH SarabunPSK" panose="020B0500040200020003" pitchFamily="34" charset="-34"/>
              <a:ea typeface="Angsana New" pitchFamily="18" charset="-34"/>
              <a:cs typeface="TH SarabunPSK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67</a:t>
            </a:fld>
            <a:endParaRPr lang="th-TH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1418" y="1268760"/>
            <a:ext cx="4465637" cy="4140460"/>
          </a:xfrm>
          <a:prstGeom prst="rect">
            <a:avLst/>
          </a:prstGeom>
          <a:solidFill>
            <a:srgbClr val="FFFFCC"/>
          </a:solidFill>
          <a:ln w="381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#include &lt;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stdio.h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marR="0" lvl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main() 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buClr>
                <a:schemeClr val="bg2"/>
              </a:buClr>
              <a:buSzPct val="75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 marL="342900" lvl="0" indent="-342900">
              <a:buClr>
                <a:schemeClr val="bg2"/>
              </a:buClr>
              <a:buSzPct val="75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d",&amp;n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buClr>
                <a:schemeClr val="bg2"/>
              </a:buClr>
              <a:buSzPct val="75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0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20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&lt;= n ; </a:t>
            </a:r>
            <a:r>
              <a:rPr lang="en-US" sz="20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buClr>
                <a:schemeClr val="bg2"/>
              </a:buClr>
              <a:buSzPct val="75000"/>
              <a:defRPr/>
            </a:pP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lvl="0" indent="-342900">
              <a:buClr>
                <a:schemeClr val="bg2"/>
              </a:buClr>
              <a:buSzPct val="75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for(j = 1; j &lt;= </a:t>
            </a:r>
            <a:r>
              <a:rPr lang="en-US" sz="2000" b="1" kern="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; j++)</a:t>
            </a:r>
          </a:p>
          <a:p>
            <a:pPr marL="342900" lvl="0" indent="-342900">
              <a:buClr>
                <a:schemeClr val="bg2"/>
              </a:buClr>
              <a:buSzPct val="75000"/>
              <a:defRPr/>
            </a:pP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if(j != </a:t>
            </a:r>
            <a:r>
              <a:rPr lang="en-US" sz="2000" b="1" kern="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buClr>
                <a:schemeClr val="bg2"/>
              </a:buClr>
              <a:buSzPct val="75000"/>
              <a:defRPr/>
            </a:pP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kern="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("0");</a:t>
            </a:r>
          </a:p>
          <a:p>
            <a:pPr marL="342900" lvl="0" indent="-342900">
              <a:buClr>
                <a:schemeClr val="bg2"/>
              </a:buClr>
              <a:buSzPct val="75000"/>
              <a:defRPr/>
            </a:pP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else</a:t>
            </a:r>
          </a:p>
          <a:p>
            <a:pPr marL="342900" lvl="0" indent="-342900">
              <a:buClr>
                <a:schemeClr val="bg2"/>
              </a:buClr>
              <a:buSzPct val="75000"/>
              <a:defRPr/>
            </a:pP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kern="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("0\n");</a:t>
            </a:r>
          </a:p>
          <a:p>
            <a:pPr marL="342900" lvl="0" indent="-342900">
              <a:buClr>
                <a:schemeClr val="bg2"/>
              </a:buClr>
              <a:buSzPct val="75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buClr>
                <a:schemeClr val="bg2"/>
              </a:buClr>
              <a:buSzPct val="75000"/>
              <a:defRPr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87135" y="1447800"/>
            <a:ext cx="2741240" cy="16661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4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0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00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000</a:t>
            </a:r>
          </a:p>
          <a:p>
            <a:r>
              <a:rPr lang="pt-BR" sz="2000" dirty="0" smtClean="0">
                <a:latin typeface="Lucida Sans Typewriter" pitchFamily="49" charset="0"/>
                <a:cs typeface="Tahoma" pitchFamily="34" charset="0"/>
              </a:rPr>
              <a:t>0000</a:t>
            </a:r>
          </a:p>
        </p:txBody>
      </p:sp>
      <p:sp>
        <p:nvSpPr>
          <p:cNvPr id="9" name="Rectangle 8"/>
          <p:cNvSpPr/>
          <p:nvPr/>
        </p:nvSpPr>
        <p:spPr>
          <a:xfrm>
            <a:off x="5787135" y="1447800"/>
            <a:ext cx="2741240" cy="16661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0" y="8620"/>
            <a:ext cx="1675568" cy="716710"/>
          </a:xfrm>
          <a:prstGeom prst="wedgeRectCallout">
            <a:avLst>
              <a:gd name="adj1" fmla="val 42412"/>
              <a:gd name="adj2" fmla="val 7540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Aft>
                <a:spcPts val="1000"/>
              </a:spcAft>
            </a:pP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27</a:t>
            </a:r>
            <a:endParaRPr lang="th-TH" sz="4000" b="1" dirty="0">
              <a:latin typeface="TH SarabunPSK" panose="020B0500040200020003" pitchFamily="34" charset="-34"/>
              <a:ea typeface="Angsana New" pitchFamily="18" charset="-34"/>
              <a:cs typeface="TH SarabunPSK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16014"/>
          </a:xfrm>
        </p:spPr>
        <p:txBody>
          <a:bodyPr>
            <a:normAutofit/>
          </a:bodyPr>
          <a:lstStyle/>
          <a:p>
            <a:r>
              <a:rPr lang="th-TH" sz="2800" dirty="0" smtClean="0"/>
              <a:t>โปรแกรมเพื่อทดสอบว่าตัวเลขว่าเป็นจำนวนเฉพาะหรือไม่</a:t>
            </a:r>
            <a:endParaRPr lang="th-TH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68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296524" y="1784774"/>
            <a:ext cx="5625625" cy="4434536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kern="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h-TH" sz="2000" b="1" kern="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int num, i, prime = 0;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printf("Enter number:");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scanf("%d",&amp;num);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for(i=1; i&lt;=num; i++)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if(num%i == 0)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prime++;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if(prime == 2)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  printf("%d is Prime", num);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kern="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    printf("%d is Not Prime", num);</a:t>
            </a:r>
          </a:p>
          <a:p>
            <a:pPr marL="342900" indent="-342900">
              <a:buClr>
                <a:srgbClr val="CC0000"/>
              </a:buClr>
              <a:buSzPct val="100000"/>
              <a:defRPr/>
            </a:pPr>
            <a:r>
              <a:rPr lang="nn-NO" sz="2000" b="1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92180" y="2057890"/>
            <a:ext cx="2655295" cy="76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Enter number:7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7 is Prime</a:t>
            </a:r>
          </a:p>
        </p:txBody>
      </p:sp>
      <p:sp>
        <p:nvSpPr>
          <p:cNvPr id="9" name="Rectangle 8"/>
          <p:cNvSpPr/>
          <p:nvPr/>
        </p:nvSpPr>
        <p:spPr>
          <a:xfrm>
            <a:off x="6192181" y="3093005"/>
            <a:ext cx="2655295" cy="76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Enter number:10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10 is Not Prime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92181" y="4128120"/>
            <a:ext cx="2655295" cy="76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Enter number:727</a:t>
            </a:r>
          </a:p>
          <a:p>
            <a:r>
              <a:rPr lang="en-US" sz="2000" dirty="0" smtClean="0">
                <a:latin typeface="Lucida Sans Typewriter" pitchFamily="49" charset="0"/>
                <a:cs typeface="Tahoma" pitchFamily="34" charset="0"/>
              </a:rPr>
              <a:t>727 is Prime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0" y="8620"/>
            <a:ext cx="1675568" cy="716710"/>
          </a:xfrm>
          <a:prstGeom prst="wedgeRectCallout">
            <a:avLst>
              <a:gd name="adj1" fmla="val 42412"/>
              <a:gd name="adj2" fmla="val 7540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Aft>
                <a:spcPts val="1000"/>
              </a:spcAft>
            </a:pP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28</a:t>
            </a:r>
            <a:endParaRPr lang="th-TH" sz="4000" b="1" dirty="0">
              <a:latin typeface="TH SarabunPSK" panose="020B0500040200020003" pitchFamily="34" charset="-34"/>
              <a:ea typeface="Angsana New" pitchFamily="18" charset="-34"/>
              <a:cs typeface="TH SarabunPSK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610" y="86519"/>
            <a:ext cx="7772400" cy="810419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th-TH" b="1" dirty="0" smtClean="0">
                <a:solidFill>
                  <a:srgbClr val="000066"/>
                </a:solidFill>
                <a:latin typeface="+mn-lt"/>
              </a:rPr>
              <a:t>แบบฝึกหัด</a:t>
            </a:r>
            <a:endParaRPr lang="th-TH" b="1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102860" cy="38814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th-TH" sz="3600" b="1" dirty="0" smtClean="0">
                <a:solidFill>
                  <a:schemeClr val="accent6">
                    <a:lumMod val="50000"/>
                  </a:schemeClr>
                </a:solidFill>
              </a:rPr>
              <a:t>จงเขียนโปรแกรมสำหรับการกด 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ATM </a:t>
            </a:r>
            <a:r>
              <a:rPr lang="th-TH" sz="3600" b="1" dirty="0" smtClean="0">
                <a:solidFill>
                  <a:schemeClr val="accent6">
                    <a:lumMod val="50000"/>
                  </a:schemeClr>
                </a:solidFill>
              </a:rPr>
              <a:t>โดยป้อนตัวเลขเข้าไป แล้วให้จำนวนแบงค์ออกมา  เช่น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INPUT     	4800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th-TH" sz="3600" b="1" dirty="0" smtClean="0">
                <a:solidFill>
                  <a:schemeClr val="accent6">
                    <a:lumMod val="50000"/>
                  </a:schemeClr>
                </a:solidFill>
              </a:rPr>
              <a:t> 	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B1000	=    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		B500     =    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		B100     =     3</a:t>
            </a:r>
            <a:endParaRPr lang="th-TH" sz="3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th-TH" sz="3600" dirty="0" smtClean="0"/>
              <a:t>จงเขียนโปรแกรมหาระยะระหว่างจุดสองจุด อินพุตเป็น </a:t>
            </a:r>
            <a:r>
              <a:rPr lang="en-US" sz="3600" dirty="0" smtClean="0"/>
              <a:t>(x1,y1) </a:t>
            </a:r>
            <a:r>
              <a:rPr lang="th-TH" sz="3600" dirty="0" smtClean="0"/>
              <a:t>และ </a:t>
            </a:r>
            <a:r>
              <a:rPr lang="en-US" sz="3600" dirty="0" smtClean="0"/>
              <a:t>(x2,y2)</a:t>
            </a:r>
            <a:endParaRPr lang="th-TH" sz="2800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2621542" y="5748338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h-TH" altLang="th-TH" sz="240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755142" y="4833938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h-TH" altLang="th-TH" sz="2400"/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flipV="1">
            <a:off x="2816805" y="4980827"/>
            <a:ext cx="1938337" cy="833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802392" y="5631656"/>
            <a:ext cx="774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sz="2400" dirty="0"/>
              <a:t>(x1,y1)</a:t>
            </a:r>
            <a:endParaRPr lang="th-TH" altLang="th-TH" sz="2400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79444" y="4895851"/>
            <a:ext cx="774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sz="2400" dirty="0"/>
              <a:t>(x2,y2)</a:t>
            </a:r>
            <a:endParaRPr lang="th-TH" altLang="th-TH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69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8237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06615" y="29356"/>
            <a:ext cx="8037385" cy="1005794"/>
          </a:xfrm>
        </p:spPr>
        <p:txBody>
          <a:bodyPr>
            <a:noAutofit/>
          </a:bodyPr>
          <a:lstStyle/>
          <a:p>
            <a:r>
              <a:rPr lang="th-TH" altLang="th-TH" sz="5400" b="1" dirty="0" smtClean="0">
                <a:solidFill>
                  <a:srgbClr val="000066"/>
                </a:solidFill>
              </a:rPr>
              <a:t>ตัวดำเนินการแบบบิต </a:t>
            </a:r>
            <a:r>
              <a:rPr lang="en-US" altLang="th-TH" sz="5400" b="1" dirty="0" smtClean="0">
                <a:solidFill>
                  <a:srgbClr val="000066"/>
                </a:solidFill>
              </a:rPr>
              <a:t>(Bitwise operator)</a:t>
            </a:r>
            <a:endParaRPr lang="en-US" altLang="th-TH" sz="5400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746575" y="1313765"/>
            <a:ext cx="7690049" cy="4676972"/>
          </a:xfrm>
        </p:spPr>
        <p:txBody>
          <a:bodyPr>
            <a:noAutofit/>
          </a:bodyPr>
          <a:lstStyle/>
          <a:p>
            <a:pPr algn="l"/>
            <a:r>
              <a:rPr lang="en-US" altLang="th-TH" sz="2800" dirty="0" smtClean="0"/>
              <a:t>	</a:t>
            </a:r>
            <a:r>
              <a:rPr lang="th-TH" altLang="th-TH" sz="4000" b="1" dirty="0" smtClean="0"/>
              <a:t>ตัวดำเนินการ</a:t>
            </a:r>
            <a:r>
              <a:rPr lang="en-US" altLang="th-TH" sz="4000" b="1" dirty="0" smtClean="0"/>
              <a:t>        </a:t>
            </a:r>
            <a:r>
              <a:rPr lang="th-TH" altLang="th-TH" sz="4000" b="1" dirty="0" smtClean="0"/>
              <a:t>ความหมาย	      ตัวอย่าง</a:t>
            </a:r>
            <a:endParaRPr lang="th-TH" altLang="th-TH" sz="3600" b="1" dirty="0" smtClean="0"/>
          </a:p>
          <a:p>
            <a:pPr algn="l"/>
            <a:r>
              <a:rPr lang="th-TH" altLang="th-TH" sz="3600" b="1" dirty="0" smtClean="0"/>
              <a:t>	     </a:t>
            </a:r>
            <a:r>
              <a:rPr lang="en-US" altLang="th-TH" sz="3600" b="1" dirty="0" smtClean="0"/>
              <a:t>&amp;			 AND</a:t>
            </a:r>
            <a:r>
              <a:rPr lang="th-TH" altLang="th-TH" sz="3600" b="1" dirty="0" smtClean="0"/>
              <a:t>	       	        </a:t>
            </a:r>
            <a:r>
              <a:rPr lang="en-US" altLang="th-TH" sz="3600" b="1" dirty="0" smtClean="0"/>
              <a:t>x &amp; y</a:t>
            </a:r>
          </a:p>
          <a:p>
            <a:pPr algn="l"/>
            <a:r>
              <a:rPr lang="en-US" altLang="th-TH" sz="3600" b="1" dirty="0" smtClean="0"/>
              <a:t>	     |		          OR	</a:t>
            </a:r>
            <a:r>
              <a:rPr lang="th-TH" altLang="th-TH" sz="3600" b="1" dirty="0" smtClean="0"/>
              <a:t>	        </a:t>
            </a:r>
            <a:r>
              <a:rPr lang="en-US" altLang="th-TH" sz="3600" b="1" dirty="0" smtClean="0"/>
              <a:t> x | y</a:t>
            </a:r>
          </a:p>
          <a:p>
            <a:pPr algn="l"/>
            <a:r>
              <a:rPr lang="en-US" altLang="th-TH" sz="3600" b="1" dirty="0" smtClean="0"/>
              <a:t>    	     ~			 1’s Complement	</a:t>
            </a:r>
            <a:r>
              <a:rPr lang="th-TH" altLang="th-TH" sz="3600" b="1" dirty="0" smtClean="0"/>
              <a:t>	          </a:t>
            </a:r>
          </a:p>
          <a:p>
            <a:pPr algn="l"/>
            <a:r>
              <a:rPr lang="en-US" altLang="th-TH" sz="3600" b="1" dirty="0" smtClean="0"/>
              <a:t> 	     ^                     XOR</a:t>
            </a:r>
          </a:p>
          <a:p>
            <a:pPr marL="201168" lvl="1" indent="0">
              <a:buNone/>
            </a:pPr>
            <a:r>
              <a:rPr lang="en-US" altLang="th-TH" sz="3400" b="1" dirty="0" smtClean="0"/>
              <a:t>	     &gt;&gt;			 </a:t>
            </a:r>
            <a:r>
              <a:rPr lang="th-TH" altLang="th-TH" sz="3400" b="1" dirty="0" smtClean="0"/>
              <a:t>เลื่อนทุกบิตไปทางขวา</a:t>
            </a:r>
          </a:p>
          <a:p>
            <a:pPr algn="l"/>
            <a:r>
              <a:rPr lang="en-US" altLang="th-TH" sz="3600" b="1" dirty="0" smtClean="0"/>
              <a:t> 	    &lt;&lt;			 </a:t>
            </a:r>
            <a:r>
              <a:rPr lang="th-TH" altLang="th-TH" sz="3600" b="1" dirty="0" smtClean="0"/>
              <a:t>เลื่อนทุบบิตไปทางซ้าย</a:t>
            </a:r>
            <a:r>
              <a:rPr lang="en-US" altLang="th-TH" sz="3600" b="1" dirty="0" smtClean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7500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8470" y="-104423"/>
            <a:ext cx="7543800" cy="1005794"/>
          </a:xfrm>
        </p:spPr>
        <p:txBody>
          <a:bodyPr>
            <a:normAutofit/>
          </a:bodyPr>
          <a:lstStyle/>
          <a:p>
            <a:r>
              <a:rPr lang="th-TH" altLang="th-TH" b="1" dirty="0" smtClean="0">
                <a:solidFill>
                  <a:srgbClr val="000066"/>
                </a:solidFill>
              </a:rPr>
              <a:t>แบบฝึกหัด</a:t>
            </a:r>
            <a:endParaRPr lang="en-US" altLang="th-TH" sz="4000" dirty="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41530" y="1035150"/>
            <a:ext cx="8500139" cy="5147553"/>
          </a:xfrm>
        </p:spPr>
        <p:txBody>
          <a:bodyPr>
            <a:noAutofit/>
          </a:bodyPr>
          <a:lstStyle/>
          <a:p>
            <a:pPr marL="609600" indent="-209550" algn="l">
              <a:buFontTx/>
              <a:buChar char="•"/>
            </a:pPr>
            <a:r>
              <a:rPr lang="th-TH" altLang="th-TH" sz="2800" dirty="0" smtClean="0"/>
              <a:t>วิชาฟิสิกส์แบ่ง</a:t>
            </a:r>
            <a:r>
              <a:rPr lang="th-TH" altLang="th-TH" sz="2800" dirty="0" smtClean="0"/>
              <a:t>การเก็บคะแนนดังนี้ สอบกลางภาค </a:t>
            </a:r>
            <a:r>
              <a:rPr lang="en-US" altLang="th-TH" sz="2800" dirty="0" smtClean="0"/>
              <a:t>40% </a:t>
            </a:r>
            <a:r>
              <a:rPr lang="th-TH" altLang="th-TH" sz="2800" dirty="0" smtClean="0"/>
              <a:t>การบ้าน </a:t>
            </a:r>
            <a:r>
              <a:rPr lang="en-US" altLang="th-TH" sz="2800" dirty="0" smtClean="0"/>
              <a:t>20% </a:t>
            </a:r>
            <a:r>
              <a:rPr lang="th-TH" altLang="th-TH" sz="2800" dirty="0" smtClean="0"/>
              <a:t>สอบปลายภาค </a:t>
            </a:r>
            <a:r>
              <a:rPr lang="en-US" altLang="th-TH" sz="2800" dirty="0" smtClean="0"/>
              <a:t>40% </a:t>
            </a:r>
            <a:r>
              <a:rPr lang="th-TH" altLang="th-TH" sz="2800" dirty="0" smtClean="0"/>
              <a:t>ถ้าหากคะแนนทุกส่วนเต็ม </a:t>
            </a:r>
            <a:r>
              <a:rPr lang="en-US" altLang="th-TH" sz="2800" dirty="0" smtClean="0"/>
              <a:t>100 </a:t>
            </a:r>
            <a:r>
              <a:rPr lang="th-TH" altLang="th-TH" sz="2800" dirty="0" smtClean="0"/>
              <a:t>จงเขียนโปรแกรมตัดเกรดของวิชานี้ โดยให้กำหนดเงื่อนไขของเกรดขึ้นมาเอง</a:t>
            </a:r>
          </a:p>
          <a:p>
            <a:pPr marL="609600" indent="-209550" algn="l">
              <a:buFontTx/>
              <a:buChar char="•"/>
            </a:pPr>
            <a:r>
              <a:rPr lang="th-TH" altLang="th-TH" sz="2800" dirty="0" smtClean="0"/>
              <a:t>เงินฝากธนาคารมีดอกเบี้ย </a:t>
            </a:r>
            <a:r>
              <a:rPr lang="en-US" altLang="th-TH" sz="2800" dirty="0" smtClean="0"/>
              <a:t>5% </a:t>
            </a:r>
            <a:r>
              <a:rPr lang="th-TH" altLang="th-TH" sz="2800" dirty="0" smtClean="0"/>
              <a:t>ต่อปี ถ้าหากฝากเงิน </a:t>
            </a:r>
            <a:r>
              <a:rPr lang="en-US" altLang="th-TH" sz="2800" dirty="0" smtClean="0"/>
              <a:t>2000 </a:t>
            </a:r>
            <a:r>
              <a:rPr lang="th-TH" altLang="th-TH" sz="2800" dirty="0" smtClean="0"/>
              <a:t>บาท อยากทราบว่า </a:t>
            </a:r>
            <a:r>
              <a:rPr lang="en-US" altLang="th-TH" sz="2800" dirty="0" smtClean="0"/>
              <a:t>10 </a:t>
            </a:r>
            <a:r>
              <a:rPr lang="th-TH" altLang="th-TH" sz="2800" dirty="0" smtClean="0"/>
              <a:t>ปีจะมีเงินเท่าไร </a:t>
            </a:r>
            <a:r>
              <a:rPr lang="en-US" altLang="th-TH" sz="2800" dirty="0" smtClean="0"/>
              <a:t>, </a:t>
            </a:r>
            <a:r>
              <a:rPr lang="th-TH" altLang="th-TH" sz="2800" dirty="0" smtClean="0"/>
              <a:t>กี่ปีจะมีเงินเกิน </a:t>
            </a:r>
            <a:r>
              <a:rPr lang="en-US" altLang="th-TH" sz="2800" dirty="0" smtClean="0"/>
              <a:t>4000 </a:t>
            </a:r>
            <a:r>
              <a:rPr lang="th-TH" altLang="th-TH" sz="2800" dirty="0" smtClean="0"/>
              <a:t>บาท</a:t>
            </a:r>
          </a:p>
          <a:p>
            <a:pPr marL="609600" indent="-209550" algn="l">
              <a:buFontTx/>
              <a:buChar char="•"/>
            </a:pPr>
            <a:r>
              <a:rPr lang="th-TH" altLang="th-TH" sz="2800" dirty="0" smtClean="0"/>
              <a:t>จงเขียนโปรแกรมแก้สมการ </a:t>
            </a:r>
            <a:r>
              <a:rPr lang="en-US" altLang="th-TH" sz="2800" dirty="0" smtClean="0"/>
              <a:t>Ax</a:t>
            </a:r>
            <a:r>
              <a:rPr lang="en-US" altLang="th-TH" sz="2800" baseline="30000" dirty="0" smtClean="0"/>
              <a:t>2</a:t>
            </a:r>
            <a:r>
              <a:rPr lang="en-US" altLang="th-TH" sz="2800" dirty="0" smtClean="0"/>
              <a:t>+ </a:t>
            </a:r>
            <a:r>
              <a:rPr lang="en-US" altLang="th-TH" sz="2800" dirty="0" err="1" smtClean="0"/>
              <a:t>Bx</a:t>
            </a:r>
            <a:r>
              <a:rPr lang="en-US" altLang="th-TH" sz="2800" dirty="0" smtClean="0"/>
              <a:t> + C = 0</a:t>
            </a:r>
          </a:p>
          <a:p>
            <a:pPr marL="609600" indent="-209550" algn="l">
              <a:buFontTx/>
              <a:buChar char="•"/>
            </a:pPr>
            <a:r>
              <a:rPr lang="th-TH" altLang="th-TH" sz="2800" dirty="0" smtClean="0"/>
              <a:t>จงเขียนโปรแกรมรับตัวเลข </a:t>
            </a:r>
            <a:r>
              <a:rPr lang="en-US" altLang="th-TH" sz="2800" dirty="0" smtClean="0"/>
              <a:t>10 </a:t>
            </a:r>
            <a:r>
              <a:rPr lang="th-TH" altLang="th-TH" sz="2800" dirty="0" smtClean="0"/>
              <a:t>ค่า แล้วหา</a:t>
            </a:r>
            <a:r>
              <a:rPr lang="th-TH" altLang="th-TH" sz="2800" dirty="0" smtClean="0"/>
              <a:t>ค่าเฉลี่ย</a:t>
            </a:r>
            <a:endParaRPr lang="en-US" altLang="th-TH" sz="2800" dirty="0" smtClean="0"/>
          </a:p>
          <a:p>
            <a:pPr marL="609600" indent="-209550" algn="l">
              <a:buFontTx/>
              <a:buChar char="•"/>
            </a:pPr>
            <a:r>
              <a:rPr lang="th-TH" altLang="th-TH" sz="2800" dirty="0" smtClean="0"/>
              <a:t>จง</a:t>
            </a:r>
            <a:r>
              <a:rPr lang="th-TH" altLang="th-TH" sz="2800" dirty="0" smtClean="0"/>
              <a:t>เขียนโปรแกรมรับตัวเลข </a:t>
            </a:r>
            <a:r>
              <a:rPr lang="en-US" altLang="th-TH" sz="2800" dirty="0" smtClean="0"/>
              <a:t>10 </a:t>
            </a:r>
            <a:r>
              <a:rPr lang="th-TH" altLang="th-TH" sz="2800" dirty="0" smtClean="0"/>
              <a:t>ค่า แล้วบอกค่าสูงสุดและ</a:t>
            </a:r>
            <a:r>
              <a:rPr lang="th-TH" altLang="th-TH" sz="2800" dirty="0" smtClean="0"/>
              <a:t>ต่ำสุด</a:t>
            </a:r>
            <a:endParaRPr lang="en-US" altLang="th-TH" sz="2800" dirty="0"/>
          </a:p>
          <a:p>
            <a:pPr marL="609600" indent="-209550" algn="l">
              <a:buFontTx/>
              <a:buChar char="•"/>
            </a:pPr>
            <a:r>
              <a:rPr lang="th-TH" altLang="th-TH" sz="2800" dirty="0" smtClean="0"/>
              <a:t>จง</a:t>
            </a:r>
            <a:r>
              <a:rPr lang="th-TH" altLang="th-TH" sz="2800" dirty="0"/>
              <a:t>เขียนโปรแกรมรับตัวเลข แล้วบอกว่าเป็นจำนวนเฉพาะ</a:t>
            </a:r>
            <a:r>
              <a:rPr lang="th-TH" altLang="th-TH" sz="2800" dirty="0" smtClean="0"/>
              <a:t>หรือไม่</a:t>
            </a:r>
            <a:endParaRPr lang="en-US" altLang="th-TH" sz="2800" dirty="0" smtClean="0"/>
          </a:p>
          <a:p>
            <a:pPr marL="609600" indent="-209550" algn="l">
              <a:buFontTx/>
              <a:buChar char="•"/>
            </a:pPr>
            <a:r>
              <a:rPr lang="th-TH" altLang="th-TH" sz="2800" dirty="0" smtClean="0"/>
              <a:t>จง</a:t>
            </a:r>
            <a:r>
              <a:rPr lang="th-TH" altLang="th-TH" sz="2800" dirty="0"/>
              <a:t>เขียนโปรแกรมรับตัวเลข แล้วแจ้งว่าตัวเลขตั้งแต่ </a:t>
            </a:r>
            <a:r>
              <a:rPr lang="en-US" altLang="th-TH" sz="2800" dirty="0"/>
              <a:t>1 </a:t>
            </a:r>
            <a:r>
              <a:rPr lang="th-TH" altLang="th-TH" sz="2800" dirty="0"/>
              <a:t>ถึงเลขนั้นมีจำนวนเฉพาะกี่ตัว พร้อมแสดงจำนวนเฉพาะออกมาทาง</a:t>
            </a:r>
            <a:r>
              <a:rPr lang="th-TH" altLang="th-TH" sz="2800" dirty="0" smtClean="0"/>
              <a:t>จอภาพ</a:t>
            </a:r>
            <a:endParaRPr lang="en-US" altLang="th-TH" sz="2800" dirty="0" smtClean="0"/>
          </a:p>
          <a:p>
            <a:pPr marL="609600" indent="-209550" algn="l">
              <a:buFontTx/>
              <a:buChar char="•"/>
            </a:pPr>
            <a:endParaRPr lang="en-US" altLang="th-TH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70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3606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413665"/>
            <a:ext cx="7772400" cy="3048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th-TH" sz="3600" dirty="0" smtClean="0">
                <a:solidFill>
                  <a:srgbClr val="002060"/>
                </a:solidFill>
              </a:rPr>
              <a:t>จงเขียนโปรแกรมทำปฎิทิน  โดยอินพุตที่วันที่ 1 ของเดือน และจำนวนวันในเดือน  ตัวอย่าง</a:t>
            </a:r>
          </a:p>
          <a:p>
            <a:pPr marL="0" indent="0">
              <a:buFontTx/>
              <a:buNone/>
              <a:defRPr/>
            </a:pPr>
            <a:r>
              <a:rPr lang="th-TH" sz="3600" dirty="0">
                <a:solidFill>
                  <a:srgbClr val="002060"/>
                </a:solidFill>
              </a:rPr>
              <a:t> </a:t>
            </a:r>
            <a:r>
              <a:rPr lang="th-TH" sz="3600" dirty="0" smtClean="0">
                <a:solidFill>
                  <a:srgbClr val="002060"/>
                </a:solidFill>
              </a:rPr>
              <a:t>    </a:t>
            </a:r>
            <a:r>
              <a:rPr lang="en-US" sz="3600" dirty="0" smtClean="0">
                <a:solidFill>
                  <a:srgbClr val="002060"/>
                </a:solidFill>
              </a:rPr>
              <a:t>INPUT	3</a:t>
            </a:r>
          </a:p>
          <a:p>
            <a:pPr marL="0" indent="0">
              <a:buFontTx/>
              <a:buNone/>
              <a:defRPr/>
            </a:pPr>
            <a:r>
              <a:rPr lang="en-US" sz="3600" dirty="0">
                <a:solidFill>
                  <a:srgbClr val="002060"/>
                </a:solidFill>
              </a:rPr>
              <a:t>	</a:t>
            </a:r>
            <a:r>
              <a:rPr lang="en-US" sz="3600" dirty="0" smtClean="0">
                <a:solidFill>
                  <a:srgbClr val="002060"/>
                </a:solidFill>
              </a:rPr>
              <a:t>	30</a:t>
            </a:r>
          </a:p>
          <a:p>
            <a:pPr marL="0" indent="0">
              <a:buFontTx/>
              <a:buNone/>
              <a:defRPr/>
            </a:pP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smtClean="0">
                <a:solidFill>
                  <a:srgbClr val="002060"/>
                </a:solidFill>
              </a:rPr>
              <a:t>   OUTPUT</a:t>
            </a:r>
            <a:endParaRPr lang="th-TH" sz="36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67571" y="2229645"/>
            <a:ext cx="3972562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1      2      3      4      5</a:t>
            </a:r>
          </a:p>
          <a:p>
            <a:pPr>
              <a:defRPr/>
            </a:pPr>
            <a:r>
              <a:rPr lang="en-US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6      7    8      9   10     11    12</a:t>
            </a:r>
          </a:p>
          <a:p>
            <a:pPr>
              <a:defRPr/>
            </a:pPr>
            <a:r>
              <a:rPr lang="en-US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13  14  15    16   17     18    19</a:t>
            </a:r>
          </a:p>
          <a:p>
            <a:pPr>
              <a:defRPr/>
            </a:pPr>
            <a:r>
              <a:rPr lang="en-US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20  21  22    23   24     25    26</a:t>
            </a:r>
          </a:p>
          <a:p>
            <a:pPr>
              <a:defRPr/>
            </a:pPr>
            <a:r>
              <a:rPr lang="en-US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27  28   29   30</a:t>
            </a:r>
            <a:endParaRPr lang="th-TH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5670" y="4754425"/>
            <a:ext cx="323838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th-TH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จงพัฒนาเดือนต่อไปอีก 3 เดือน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6620" y="5511662"/>
            <a:ext cx="546175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th-TH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จงพัฒนาถ้าป้อนเดือนแรกของปี แล้วให้พิมพ์เดือนที่ </a:t>
            </a:r>
            <a:r>
              <a:rPr lang="en-US" b="1" dirty="0">
                <a:solidFill>
                  <a:srgbClr val="00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</a:t>
            </a:r>
            <a:endParaRPr lang="th-TH" b="1" dirty="0">
              <a:solidFill>
                <a:srgbClr val="000066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71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8207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อ้างอิง</a:t>
            </a:r>
            <a:endParaRPr lang="th-TH" dirty="0"/>
          </a:p>
        </p:txBody>
      </p:sp>
      <p:sp>
        <p:nvSpPr>
          <p:cNvPr id="9" name="Subtitle 7"/>
          <p:cNvSpPr>
            <a:spLocks noGrp="1"/>
          </p:cNvSpPr>
          <p:nvPr>
            <p:ph idx="1"/>
          </p:nvPr>
        </p:nvSpPr>
        <p:spPr>
          <a:xfrm>
            <a:off x="341530" y="1035151"/>
            <a:ext cx="8579959" cy="356398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</a:rPr>
              <a:t>Control Statement </a:t>
            </a:r>
            <a:r>
              <a:rPr lang="th-TH" sz="3200" dirty="0" smtClean="0">
                <a:solidFill>
                  <a:schemeClr val="tx1"/>
                </a:solidFill>
              </a:rPr>
              <a:t>, </a:t>
            </a:r>
            <a:r>
              <a:rPr lang="th-TH" sz="3200" dirty="0" smtClean="0">
                <a:solidFill>
                  <a:srgbClr val="002060"/>
                </a:solidFill>
              </a:rPr>
              <a:t>ยนต์</a:t>
            </a:r>
            <a:r>
              <a:rPr lang="th-TH" sz="3200" dirty="0">
                <a:solidFill>
                  <a:srgbClr val="002060"/>
                </a:solidFill>
              </a:rPr>
              <a:t>ชนก เขา</a:t>
            </a:r>
            <a:r>
              <a:rPr lang="th-TH" sz="3200" dirty="0" smtClean="0">
                <a:solidFill>
                  <a:srgbClr val="002060"/>
                </a:solidFill>
              </a:rPr>
              <a:t>แก้ว</a:t>
            </a:r>
            <a:r>
              <a:rPr lang="en-US" sz="3200" dirty="0" smtClean="0">
                <a:solidFill>
                  <a:schemeClr val="tx1"/>
                </a:solidFill>
              </a:rPr>
              <a:t>,</a:t>
            </a:r>
            <a:r>
              <a:rPr lang="th-TH" sz="3200" dirty="0">
                <a:solidFill>
                  <a:schemeClr val="tx1"/>
                </a:solidFill>
              </a:rPr>
              <a:t> ภาควิชาวิทยาการ</a:t>
            </a:r>
            <a:r>
              <a:rPr lang="th-TH" sz="3200" dirty="0" smtClean="0">
                <a:solidFill>
                  <a:schemeClr val="tx1"/>
                </a:solidFill>
              </a:rPr>
              <a:t>คอมพิวเตอร์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       </a:t>
            </a:r>
            <a:r>
              <a:rPr lang="th-TH" sz="3200" dirty="0" smtClean="0">
                <a:solidFill>
                  <a:schemeClr val="tx1"/>
                </a:solidFill>
              </a:rPr>
              <a:t>และ</a:t>
            </a:r>
            <a:r>
              <a:rPr lang="th-TH" sz="3200" dirty="0">
                <a:solidFill>
                  <a:schemeClr val="tx1"/>
                </a:solidFill>
              </a:rPr>
              <a:t>สารสนเทศ คณะวิทยาศาสตร์ประยุกต์ 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       </a:t>
            </a:r>
            <a:r>
              <a:rPr lang="th-TH" sz="3200" dirty="0" smtClean="0">
                <a:solidFill>
                  <a:schemeClr val="tx1"/>
                </a:solidFill>
              </a:rPr>
              <a:t>มหาวิทยาลัย</a:t>
            </a:r>
            <a:r>
              <a:rPr lang="th-TH" sz="3200" dirty="0">
                <a:solidFill>
                  <a:schemeClr val="tx1"/>
                </a:solidFill>
              </a:rPr>
              <a:t>เทคโนโลยี</a:t>
            </a:r>
            <a:r>
              <a:rPr lang="th-TH" sz="3200" dirty="0" smtClean="0">
                <a:solidFill>
                  <a:schemeClr val="tx1"/>
                </a:solidFill>
              </a:rPr>
              <a:t>พระจอม</a:t>
            </a:r>
            <a:r>
              <a:rPr lang="th-TH" sz="3200" dirty="0">
                <a:solidFill>
                  <a:schemeClr val="tx1"/>
                </a:solidFill>
              </a:rPr>
              <a:t>เกล้าพระนครเหนือ</a:t>
            </a:r>
            <a:endParaRPr lang="en-US" sz="3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th-TH" sz="3200" dirty="0">
                <a:solidFill>
                  <a:schemeClr val="tx1"/>
                </a:solidFill>
              </a:rPr>
              <a:t>คำสั่งควบคุมการ</a:t>
            </a:r>
            <a:r>
              <a:rPr lang="th-TH" sz="3200" dirty="0" smtClean="0">
                <a:solidFill>
                  <a:schemeClr val="tx1"/>
                </a:solidFill>
              </a:rPr>
              <a:t>ทำงาน</a:t>
            </a:r>
            <a:r>
              <a:rPr lang="th-TH" sz="3200" dirty="0">
                <a:solidFill>
                  <a:schemeClr val="tx1"/>
                </a:solidFill>
              </a:rPr>
              <a:t>, </a:t>
            </a:r>
            <a:r>
              <a:rPr lang="th-TH" sz="3200" dirty="0">
                <a:solidFill>
                  <a:srgbClr val="002060"/>
                </a:solidFill>
              </a:rPr>
              <a:t>เอกสารประกอบการอบรม สอวน.สาขา</a:t>
            </a:r>
            <a:r>
              <a:rPr lang="th-TH" sz="3200" dirty="0" smtClean="0">
                <a:solidFill>
                  <a:srgbClr val="002060"/>
                </a:solidFill>
              </a:rPr>
              <a:t>คอมพิวเตอร์   </a:t>
            </a:r>
            <a:r>
              <a:rPr lang="en-US" sz="3200" dirty="0" smtClean="0">
                <a:solidFill>
                  <a:srgbClr val="002060"/>
                </a:solidFill>
              </a:rPr>
              <a:t/>
            </a:r>
            <a:br>
              <a:rPr lang="en-US" sz="3200" dirty="0" smtClean="0">
                <a:solidFill>
                  <a:srgbClr val="002060"/>
                </a:solidFill>
              </a:rPr>
            </a:br>
            <a:r>
              <a:rPr lang="en-US" sz="3200" dirty="0" smtClean="0">
                <a:solidFill>
                  <a:srgbClr val="002060"/>
                </a:solidFill>
              </a:rPr>
              <a:t>       </a:t>
            </a:r>
            <a:r>
              <a:rPr lang="th-TH" sz="3200" dirty="0" smtClean="0">
                <a:solidFill>
                  <a:srgbClr val="002060"/>
                </a:solidFill>
              </a:rPr>
              <a:t>ศูนย์</a:t>
            </a:r>
            <a:r>
              <a:rPr lang="th-TH" sz="3200" dirty="0">
                <a:solidFill>
                  <a:srgbClr val="002060"/>
                </a:solidFill>
              </a:rPr>
              <a:t>โรงเรียนสามเสน</a:t>
            </a:r>
            <a:r>
              <a:rPr lang="th-TH" sz="3200" dirty="0" smtClean="0">
                <a:solidFill>
                  <a:srgbClr val="002060"/>
                </a:solidFill>
              </a:rPr>
              <a:t>วิทยาลัย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th-TH" sz="3200" dirty="0">
                <a:solidFill>
                  <a:schemeClr val="tx1"/>
                </a:solidFill>
              </a:rPr>
              <a:t>ภาษาซีฉบับภาษาชาวบ้าน , </a:t>
            </a:r>
            <a:r>
              <a:rPr lang="th-TH" sz="3200" dirty="0">
                <a:solidFill>
                  <a:srgbClr val="002060"/>
                </a:solidFill>
              </a:rPr>
              <a:t>กวินวิชญ์ พุ่มสาขา </a:t>
            </a:r>
            <a:r>
              <a:rPr lang="en-US" sz="3200" dirty="0">
                <a:solidFill>
                  <a:srgbClr val="002060"/>
                </a:solidFill>
              </a:rPr>
              <a:t>,</a:t>
            </a:r>
            <a:r>
              <a:rPr lang="th-TH" sz="3200" dirty="0" smtClean="0">
                <a:solidFill>
                  <a:schemeClr val="tx1"/>
                </a:solidFill>
              </a:rPr>
              <a:t>ศูนย์</a:t>
            </a:r>
            <a:r>
              <a:rPr lang="th-TH" sz="3200" dirty="0">
                <a:solidFill>
                  <a:schemeClr val="tx1"/>
                </a:solidFill>
              </a:rPr>
              <a:t>เทคโนโลยีเพื่อการเรียน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chemeClr val="tx1"/>
                </a:solidFill>
              </a:rPr>
              <a:t>       </a:t>
            </a:r>
            <a:r>
              <a:rPr lang="th-TH" sz="3200" dirty="0" smtClean="0">
                <a:solidFill>
                  <a:schemeClr val="tx1"/>
                </a:solidFill>
              </a:rPr>
              <a:t>การ</a:t>
            </a:r>
            <a:r>
              <a:rPr lang="th-TH" sz="3200" dirty="0">
                <a:solidFill>
                  <a:schemeClr val="tx1"/>
                </a:solidFill>
              </a:rPr>
              <a:t>สอน โรงเรียนสตรีอ่างทอง</a:t>
            </a:r>
            <a:endParaRPr lang="th-TH" sz="3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th-TH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72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th-TH" sz="6000" smtClean="0">
                <a:solidFill>
                  <a:srgbClr val="000066"/>
                </a:solidFill>
              </a:rPr>
              <a:t>ลำดับในการดำเนินการ</a:t>
            </a:r>
            <a:endParaRPr lang="en-US" altLang="th-TH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19525" y="1161172"/>
            <a:ext cx="9021689" cy="514755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th-TH" sz="2400" dirty="0" smtClean="0"/>
              <a:t>	( )</a:t>
            </a:r>
          </a:p>
          <a:p>
            <a:pPr>
              <a:buFontTx/>
              <a:buNone/>
            </a:pPr>
            <a:r>
              <a:rPr lang="en-US" altLang="th-TH" sz="2400" dirty="0" smtClean="0"/>
              <a:t>	++  -  +  -  !</a:t>
            </a:r>
          </a:p>
          <a:p>
            <a:pPr>
              <a:buFontTx/>
              <a:buNone/>
            </a:pPr>
            <a:r>
              <a:rPr lang="en-US" altLang="th-TH" sz="2400" dirty="0" smtClean="0"/>
              <a:t>	*  /  %</a:t>
            </a:r>
          </a:p>
          <a:p>
            <a:pPr>
              <a:buFontTx/>
              <a:buNone/>
            </a:pPr>
            <a:r>
              <a:rPr lang="en-US" altLang="th-TH" sz="2400" dirty="0" smtClean="0"/>
              <a:t>	+  -</a:t>
            </a:r>
          </a:p>
          <a:p>
            <a:pPr>
              <a:buFontTx/>
              <a:buNone/>
            </a:pPr>
            <a:r>
              <a:rPr lang="en-US" altLang="th-TH" sz="2400" dirty="0" smtClean="0"/>
              <a:t>	&lt;  &lt;=  &gt;  &gt;=</a:t>
            </a:r>
          </a:p>
          <a:p>
            <a:pPr>
              <a:buFontTx/>
              <a:buNone/>
            </a:pPr>
            <a:r>
              <a:rPr lang="en-US" altLang="th-TH" sz="2400" dirty="0" smtClean="0"/>
              <a:t>	==   !=</a:t>
            </a:r>
          </a:p>
          <a:p>
            <a:pPr>
              <a:buFontTx/>
              <a:buNone/>
            </a:pPr>
            <a:r>
              <a:rPr lang="en-US" altLang="th-TH" sz="2400" dirty="0" smtClean="0"/>
              <a:t>	&amp;&amp;</a:t>
            </a:r>
          </a:p>
          <a:p>
            <a:pPr>
              <a:buFontTx/>
              <a:buNone/>
            </a:pPr>
            <a:r>
              <a:rPr lang="en-US" altLang="th-TH" sz="2400" dirty="0" smtClean="0"/>
              <a:t>	||</a:t>
            </a:r>
          </a:p>
          <a:p>
            <a:pPr>
              <a:buFontTx/>
              <a:buNone/>
            </a:pPr>
            <a:r>
              <a:rPr lang="en-US" altLang="th-TH" sz="2400" dirty="0" smtClean="0"/>
              <a:t>	=  +=  -=   *=   /=    %=</a:t>
            </a:r>
          </a:p>
        </p:txBody>
      </p:sp>
      <p:sp>
        <p:nvSpPr>
          <p:cNvPr id="14340" name="AutoShape 5"/>
          <p:cNvSpPr>
            <a:spLocks noChangeArrowheads="1"/>
          </p:cNvSpPr>
          <p:nvPr/>
        </p:nvSpPr>
        <p:spPr bwMode="auto">
          <a:xfrm>
            <a:off x="2999571" y="1355725"/>
            <a:ext cx="381000" cy="4953000"/>
          </a:xfrm>
          <a:prstGeom prst="downArrow">
            <a:avLst>
              <a:gd name="adj1" fmla="val 56667"/>
              <a:gd name="adj2" fmla="val 136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h-TH" altLang="th-TH" sz="24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341" name="AutoShape 6"/>
          <p:cNvSpPr>
            <a:spLocks/>
          </p:cNvSpPr>
          <p:nvPr/>
        </p:nvSpPr>
        <p:spPr bwMode="auto">
          <a:xfrm>
            <a:off x="3448833" y="1676400"/>
            <a:ext cx="457200" cy="1828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h-TH" altLang="th-TH" sz="24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342" name="AutoShape 7"/>
          <p:cNvSpPr>
            <a:spLocks/>
          </p:cNvSpPr>
          <p:nvPr/>
        </p:nvSpPr>
        <p:spPr bwMode="auto">
          <a:xfrm>
            <a:off x="3525033" y="3886200"/>
            <a:ext cx="228600" cy="762000"/>
          </a:xfrm>
          <a:prstGeom prst="rightBrace">
            <a:avLst>
              <a:gd name="adj1" fmla="val 27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h-TH" altLang="th-TH" sz="24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343" name="AutoShape 8"/>
          <p:cNvSpPr>
            <a:spLocks/>
          </p:cNvSpPr>
          <p:nvPr/>
        </p:nvSpPr>
        <p:spPr bwMode="auto">
          <a:xfrm>
            <a:off x="3525033" y="4953000"/>
            <a:ext cx="152400" cy="838200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h-TH" altLang="th-TH" sz="24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4194958" y="2287588"/>
            <a:ext cx="30588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ตัวดำเนินการทางคณิตศาสตร์</a:t>
            </a:r>
          </a:p>
        </p:txBody>
      </p:sp>
      <p:sp>
        <p:nvSpPr>
          <p:cNvPr id="14345" name="Text Box 10"/>
          <p:cNvSpPr txBox="1">
            <a:spLocks noChangeArrowheads="1"/>
          </p:cNvSpPr>
          <p:nvPr/>
        </p:nvSpPr>
        <p:spPr bwMode="auto">
          <a:xfrm>
            <a:off x="4271158" y="3886200"/>
            <a:ext cx="22397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Relation Operator</a:t>
            </a:r>
            <a:endParaRPr lang="th-TH" alt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346" name="Text Box 11"/>
          <p:cNvSpPr txBox="1">
            <a:spLocks noChangeArrowheads="1"/>
          </p:cNvSpPr>
          <p:nvPr/>
        </p:nvSpPr>
        <p:spPr bwMode="auto">
          <a:xfrm>
            <a:off x="4271158" y="5106988"/>
            <a:ext cx="20842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>
                <a:latin typeface="TH SarabunPSK" panose="020B0500040200020003" pitchFamily="34" charset="-34"/>
                <a:cs typeface="TH SarabunPSK" panose="020B0500040200020003" pitchFamily="34" charset="-34"/>
              </a:rPr>
              <a:t>Logical Operator</a:t>
            </a:r>
          </a:p>
        </p:txBody>
      </p:sp>
      <p:sp>
        <p:nvSpPr>
          <p:cNvPr id="14347" name="Text Box 12"/>
          <p:cNvSpPr txBox="1">
            <a:spLocks noChangeArrowheads="1"/>
          </p:cNvSpPr>
          <p:nvPr/>
        </p:nvSpPr>
        <p:spPr bwMode="auto">
          <a:xfrm>
            <a:off x="6413745" y="4261782"/>
            <a:ext cx="2827444" cy="181588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ถ้าหากมีตัวดำเนินการที่อยู่ในลำดับเดียวกันหลายตัว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h-TH" altLang="th-TH" sz="2800" b="1">
                <a:solidFill>
                  <a:srgbClr val="FFFF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ระบบจะทำตัวดำเนินการที่อยู่ทางซ้ายก่อน</a:t>
            </a:r>
            <a:endParaRPr lang="th-TH" altLang="th-TH" sz="28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768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คำสั่งเงื่อนไข </a:t>
            </a:r>
            <a:r>
              <a:rPr lang="en-US" dirty="0" smtClean="0"/>
              <a:t>if</a:t>
            </a:r>
            <a:endParaRPr lang="th-T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6525" y="1180644"/>
            <a:ext cx="7543801" cy="5128675"/>
          </a:xfrm>
        </p:spPr>
        <p:txBody>
          <a:bodyPr>
            <a:noAutofit/>
          </a:bodyPr>
          <a:lstStyle/>
          <a:p>
            <a:r>
              <a:rPr lang="th-TH" sz="2800" dirty="0" smtClean="0"/>
              <a:t>คำสั่งเงื่อนไข </a:t>
            </a:r>
            <a:r>
              <a:rPr lang="en-US" sz="2800" dirty="0" smtClean="0"/>
              <a:t>if </a:t>
            </a:r>
            <a:r>
              <a:rPr lang="th-TH" sz="2800" dirty="0" smtClean="0"/>
              <a:t>เป็นคำสั่งให้ตรวจสอบผลลัพธ์ของเงื่อนไข (นิพจน์)</a:t>
            </a:r>
          </a:p>
          <a:p>
            <a:pPr lvl="1"/>
            <a:r>
              <a:rPr lang="th-TH" sz="2400" dirty="0" smtClean="0"/>
              <a:t>ถ้าเป็น </a:t>
            </a:r>
            <a:r>
              <a:rPr lang="th-TH" sz="2400" b="1" dirty="0" smtClean="0">
                <a:solidFill>
                  <a:srgbClr val="00B050"/>
                </a:solidFill>
              </a:rPr>
              <a:t>จริง (</a:t>
            </a:r>
            <a:r>
              <a:rPr lang="en-US" sz="2400" b="1" dirty="0" smtClean="0">
                <a:solidFill>
                  <a:srgbClr val="00B050"/>
                </a:solidFill>
              </a:rPr>
              <a:t>True) </a:t>
            </a:r>
            <a:r>
              <a:rPr lang="th-TH" sz="2400" dirty="0" smtClean="0"/>
              <a:t>ให้ทำคำสั่งต่าง ๆ ใน </a:t>
            </a:r>
            <a:r>
              <a:rPr lang="en-US" sz="2400" dirty="0" smtClean="0"/>
              <a:t>if</a:t>
            </a:r>
          </a:p>
          <a:p>
            <a:pPr lvl="1"/>
            <a:r>
              <a:rPr lang="th-TH" sz="2400" dirty="0" smtClean="0"/>
              <a:t>ถ้าเป็น </a:t>
            </a:r>
            <a:r>
              <a:rPr lang="th-TH" sz="2400" b="1" dirty="0" smtClean="0">
                <a:solidFill>
                  <a:srgbClr val="FF0000"/>
                </a:solidFill>
              </a:rPr>
              <a:t>เท็จ (</a:t>
            </a:r>
            <a:r>
              <a:rPr lang="en-US" sz="2400" b="1" dirty="0" smtClean="0">
                <a:solidFill>
                  <a:srgbClr val="FF0000"/>
                </a:solidFill>
              </a:rPr>
              <a:t>False) </a:t>
            </a:r>
            <a:r>
              <a:rPr lang="th-TH" sz="2400" dirty="0" smtClean="0"/>
              <a:t>จะไม่ทำคำสั่งต่าง ๆ ใน </a:t>
            </a:r>
            <a:r>
              <a:rPr lang="en-US" sz="2400" dirty="0" smtClean="0"/>
              <a:t>if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r>
              <a:rPr lang="en-US" sz="2400" dirty="0" smtClean="0">
                <a:solidFill>
                  <a:srgbClr val="00B050"/>
                </a:solidFill>
              </a:rPr>
              <a:t>True</a:t>
            </a:r>
            <a:r>
              <a:rPr lang="en-US" sz="2400" dirty="0" smtClean="0"/>
              <a:t> </a:t>
            </a:r>
            <a:r>
              <a:rPr lang="th-TH" sz="2400" dirty="0" smtClean="0"/>
              <a:t>จะทำคำสั่ง1</a:t>
            </a:r>
            <a:br>
              <a:rPr lang="th-TH" sz="2400" dirty="0" smtClean="0"/>
            </a:br>
            <a:r>
              <a:rPr lang="th-TH" sz="2400" dirty="0" smtClean="0"/>
              <a:t>แล้วทำคำสั่ง2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False </a:t>
            </a:r>
            <a:r>
              <a:rPr lang="th-TH" sz="2400" dirty="0" smtClean="0"/>
              <a:t>จะข้ามไปทำคำสั่ง2 เลย</a:t>
            </a:r>
            <a:endParaRPr lang="th-TH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D12EB9-3444-4F6D-B5CA-38E0B5C66CC1}" type="slidenum">
              <a:rPr lang="th-TH" smtClean="0"/>
              <a:pPr>
                <a:defRPr/>
              </a:pPr>
              <a:t>9</a:t>
            </a:fld>
            <a:endParaRPr lang="th-TH"/>
          </a:p>
        </p:txBody>
      </p:sp>
      <p:sp>
        <p:nvSpPr>
          <p:cNvPr id="7" name="Rectangle 6"/>
          <p:cNvSpPr/>
          <p:nvPr/>
        </p:nvSpPr>
        <p:spPr bwMode="auto">
          <a:xfrm>
            <a:off x="455145" y="2419399"/>
            <a:ext cx="2574286" cy="28146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th-TH" sz="2000" b="1" dirty="0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เงื่อนไข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th-TH" sz="2000" b="1" dirty="0" smtClean="0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  <a:p>
            <a:pPr>
              <a:buNone/>
            </a:pP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   </a:t>
            </a:r>
            <a:r>
              <a:rPr lang="th-TH" sz="20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คำสั่งของ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คำสั่ง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2;</a:t>
            </a:r>
            <a:endParaRPr lang="th-TH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th-TH" altLang="th-TH" sz="20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หรือ</a:t>
            </a:r>
          </a:p>
          <a:p>
            <a:r>
              <a:rPr lang="en-US" alt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lang="en-US" altLang="th-TH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th-TH" altLang="th-TH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เงื่อนไข </a:t>
            </a:r>
            <a:r>
              <a:rPr lang="en-US" alt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th-TH" sz="2000" b="1" dirty="0">
                <a:cs typeface="+mn-cs"/>
              </a:rPr>
              <a:t>{</a:t>
            </a:r>
          </a:p>
          <a:p>
            <a:pPr>
              <a:buNone/>
            </a:pPr>
            <a:r>
              <a:rPr lang="en-US" altLang="th-TH" sz="2000" b="1" dirty="0" smtClean="0">
                <a:cs typeface="+mn-cs"/>
              </a:rPr>
              <a:t> </a:t>
            </a:r>
            <a:r>
              <a:rPr lang="th-TH" sz="20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คำสั่งของ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if;</a:t>
            </a:r>
          </a:p>
          <a:p>
            <a:r>
              <a:rPr lang="en-US" altLang="th-TH" sz="2000" b="1" dirty="0" smtClean="0">
                <a:cs typeface="+mn-cs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th-TH" sz="2000" b="1" dirty="0">
                <a:latin typeface="Courier New" pitchFamily="49" charset="0"/>
                <a:cs typeface="Tahoma" pitchFamily="34" charset="0"/>
              </a:rPr>
              <a:t>คำสั่ง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2;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474182" y="2627412"/>
            <a:ext cx="5277172" cy="3168352"/>
          </a:xfrm>
          <a:prstGeom prst="rect">
            <a:avLst/>
          </a:prstGeom>
          <a:solidFill>
            <a:srgbClr val="FFFFCC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CC0000"/>
              </a:buClr>
              <a:buSzPct val="100000"/>
              <a:defRPr/>
            </a:pPr>
            <a:endParaRPr lang="nn-NO" sz="20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AutoShape 30"/>
          <p:cNvSpPr>
            <a:spLocks noChangeArrowheads="1"/>
          </p:cNvSpPr>
          <p:nvPr/>
        </p:nvSpPr>
        <p:spPr bwMode="auto">
          <a:xfrm>
            <a:off x="3706974" y="3999012"/>
            <a:ext cx="1828800" cy="419100"/>
          </a:xfrm>
          <a:prstGeom prst="parallelogram">
            <a:avLst>
              <a:gd name="adj" fmla="val 0"/>
            </a:avLst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/>
            <a:r>
              <a:rPr lang="th-TH" sz="20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คำสั่งของ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6012421" y="2950865"/>
            <a:ext cx="495301" cy="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2" idx="4"/>
          </p:cNvCxnSpPr>
          <p:nvPr/>
        </p:nvCxnSpPr>
        <p:spPr>
          <a:xfrm rot="5400000">
            <a:off x="6145374" y="5080893"/>
            <a:ext cx="304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6145374" y="4623693"/>
            <a:ext cx="304800" cy="304800"/>
          </a:xfrm>
          <a:prstGeom prst="flowChartConnec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Shape 17"/>
          <p:cNvCxnSpPr>
            <a:endCxn id="12" idx="6"/>
          </p:cNvCxnSpPr>
          <p:nvPr/>
        </p:nvCxnSpPr>
        <p:spPr>
          <a:xfrm flipH="1">
            <a:off x="6450174" y="3515222"/>
            <a:ext cx="647700" cy="1260871"/>
          </a:xfrm>
          <a:prstGeom prst="bentConnector3">
            <a:avLst>
              <a:gd name="adj1" fmla="val -212108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stCxn id="9" idx="4"/>
            <a:endCxn id="12" idx="2"/>
          </p:cNvCxnSpPr>
          <p:nvPr/>
        </p:nvCxnSpPr>
        <p:spPr>
          <a:xfrm rot="16200000" flipH="1">
            <a:off x="5204384" y="3835102"/>
            <a:ext cx="357981" cy="1524000"/>
          </a:xfrm>
          <a:prstGeom prst="bentConnector2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endCxn id="9" idx="0"/>
          </p:cNvCxnSpPr>
          <p:nvPr/>
        </p:nvCxnSpPr>
        <p:spPr>
          <a:xfrm rot="10800000" flipV="1">
            <a:off x="4621374" y="3515222"/>
            <a:ext cx="800100" cy="483790"/>
          </a:xfrm>
          <a:prstGeom prst="bentConnector2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716624" y="3061593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78824" y="309969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421474" y="3198913"/>
            <a:ext cx="1676400" cy="632618"/>
            <a:chOff x="6019800" y="3848101"/>
            <a:chExt cx="1676400" cy="632618"/>
          </a:xfrm>
        </p:grpSpPr>
        <p:sp>
          <p:nvSpPr>
            <p:cNvPr id="19" name="AutoShape 85"/>
            <p:cNvSpPr>
              <a:spLocks noChangeArrowheads="1"/>
            </p:cNvSpPr>
            <p:nvPr/>
          </p:nvSpPr>
          <p:spPr bwMode="auto">
            <a:xfrm>
              <a:off x="6019800" y="3848101"/>
              <a:ext cx="1676400" cy="632618"/>
            </a:xfrm>
            <a:prstGeom prst="diamond">
              <a:avLst/>
            </a:prstGeom>
            <a:noFill/>
            <a:ln w="25400">
              <a:solidFill>
                <a:srgbClr val="0070C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26996" y="3943290"/>
              <a:ext cx="1063112" cy="400110"/>
            </a:xfrm>
            <a:prstGeom prst="rect">
              <a:avLst/>
            </a:prstGeom>
          </p:spPr>
          <p:txBody>
            <a:bodyPr wrap="none" anchor="t">
              <a:spAutoFit/>
            </a:bodyPr>
            <a:lstStyle/>
            <a:p>
              <a:pPr algn="ctr"/>
              <a:r>
                <a:rPr lang="th-TH" sz="2000" b="1" dirty="0" smtClean="0">
                  <a:solidFill>
                    <a:srgbClr val="0070C0"/>
                  </a:solidFill>
                  <a:latin typeface="Courier New" pitchFamily="49" charset="0"/>
                  <a:cs typeface="Tahoma" pitchFamily="34" charset="0"/>
                </a:rPr>
                <a:t>เงื่อนไข</a:t>
              </a:r>
              <a:endPara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2" name="AutoShape 30"/>
          <p:cNvSpPr>
            <a:spLocks noChangeArrowheads="1"/>
          </p:cNvSpPr>
          <p:nvPr/>
        </p:nvSpPr>
        <p:spPr bwMode="auto">
          <a:xfrm>
            <a:off x="5410386" y="5219700"/>
            <a:ext cx="1828800" cy="419100"/>
          </a:xfrm>
          <a:prstGeom prst="parallelogram">
            <a:avLst>
              <a:gd name="adj" fmla="val 0"/>
            </a:avLst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/>
            <a:r>
              <a:rPr lang="th-TH" sz="2000" b="1" dirty="0" smtClean="0">
                <a:latin typeface="Courier New" pitchFamily="49" charset="0"/>
                <a:cs typeface="Tahoma" pitchFamily="34" charset="0"/>
              </a:rPr>
              <a:t>คำสั่ง2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Day3_Com_HW_Software_Flowchart_Codeblock</Template>
  <TotalTime>1320</TotalTime>
  <Words>4539</Words>
  <Application>Microsoft Office PowerPoint</Application>
  <PresentationFormat>On-screen Show (4:3)</PresentationFormat>
  <Paragraphs>1263</Paragraphs>
  <Slides>72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8" baseType="lpstr">
      <vt:lpstr>TH SarabunIT๙</vt:lpstr>
      <vt:lpstr>Wingdings</vt:lpstr>
      <vt:lpstr>TH SarabunPSK</vt:lpstr>
      <vt:lpstr>Comic Sans MS</vt:lpstr>
      <vt:lpstr>Arial</vt:lpstr>
      <vt:lpstr>LilyUPC</vt:lpstr>
      <vt:lpstr>Angsana New</vt:lpstr>
      <vt:lpstr>Calibri</vt:lpstr>
      <vt:lpstr>Lucida Sans Typewriter</vt:lpstr>
      <vt:lpstr>Tahoma</vt:lpstr>
      <vt:lpstr>Courier New</vt:lpstr>
      <vt:lpstr>FreesiaUPC</vt:lpstr>
      <vt:lpstr>Times New Roman</vt:lpstr>
      <vt:lpstr>Browallia New</vt:lpstr>
      <vt:lpstr>Cordia New</vt:lpstr>
      <vt:lpstr>Retrospect</vt:lpstr>
      <vt:lpstr>Control Statement คำสั่งควบคุม</vt:lpstr>
      <vt:lpstr>คำสั่งควบคุมการทำงาน</vt:lpstr>
      <vt:lpstr>คำสั่งควบคุมในภาษาซี</vt:lpstr>
      <vt:lpstr>ตัวดำเนินการสัมพันธ์</vt:lpstr>
      <vt:lpstr>ตัวอย่าง เมื่อให้ x = 5 , y = 10</vt:lpstr>
      <vt:lpstr>ตัวดำเนินการตรรกะ (logical operator)</vt:lpstr>
      <vt:lpstr>ตัวดำเนินการแบบบิต (Bitwise operator)</vt:lpstr>
      <vt:lpstr>ลำดับในการดำเนินการ</vt:lpstr>
      <vt:lpstr>คำสั่งเงื่อนไข if</vt:lpstr>
      <vt:lpstr>PowerPoint Presentation</vt:lpstr>
      <vt:lpstr>คำสั่งเงื่อนไข if</vt:lpstr>
      <vt:lpstr>PowerPoint Presentation</vt:lpstr>
      <vt:lpstr>คำสั่งเงื่อนไข if - else</vt:lpstr>
      <vt:lpstr>ให้เขียนโปรแกรมตรวจสอบค่าที่รับมา  ถ้าค่ามากกว่า 10 ให้แสดงคำว่า Good  ถ้าไม่ใช่ให้แสดงคำว่า Bad</vt:lpstr>
      <vt:lpstr>โจทย์ if และ else  โปรแกรมสอบถามอายุ</vt:lpstr>
      <vt:lpstr>การสร้างเงื่อนไขแบบเปรียบเทียบค่าจากสูตรคำนวณ</vt:lpstr>
      <vt:lpstr>การสร้างเงื่อนไขแบบเปรียบเทียบค่าจากสูตรคำนวณ (ต่อ)</vt:lpstr>
      <vt:lpstr>คำสั่งเงื่อนไข if – else แบบย่อ</vt:lpstr>
      <vt:lpstr>คำสั่งเงื่อนไข if ซ้อน if (nested if)</vt:lpstr>
      <vt:lpstr>PowerPoint Presentation</vt:lpstr>
      <vt:lpstr>PowerPoint Presentation</vt:lpstr>
      <vt:lpstr>ข้อแตกต่างระหว่างการใช้ if อย่างเดียวกับการใช้ else if </vt:lpstr>
      <vt:lpstr>PowerPoint Presentation</vt:lpstr>
      <vt:lpstr>PowerPoint Presentation</vt:lpstr>
      <vt:lpstr>PowerPoint Presentation</vt:lpstr>
      <vt:lpstr>คำสั่งเงื่อนไขเชิงซ้อน</vt:lpstr>
      <vt:lpstr>ตัวอย่าง หากต้องการเปรียบเทียบพร้อมๆ กัน และทำเมื่อการเปรียบเทียบเป็นจริงทุกค่าเท่านั้น </vt:lpstr>
      <vt:lpstr>PowerPoint Presentation</vt:lpstr>
      <vt:lpstr>PowerPoint Presentation</vt:lpstr>
      <vt:lpstr>การใช้คำสั่งเชื่อมเงื่อนไขใน IF เดียว</vt:lpstr>
      <vt:lpstr>การใช้คำสั่งเชื่อมเงื่อนไขใน IF เดียว</vt:lpstr>
      <vt:lpstr>PowerPoint Presentation</vt:lpstr>
      <vt:lpstr>รับค่าแล้วตรวจสอบเป็นช่วง</vt:lpstr>
      <vt:lpstr>PowerPoint Presentation</vt:lpstr>
      <vt:lpstr>สรุปคำสั่งเลือกทำ</vt:lpstr>
      <vt:lpstr>คำสั่งเงื่อนไข switch – case</vt:lpstr>
      <vt:lpstr>คำสั่ง break</vt:lpstr>
      <vt:lpstr>คำสั่งเงื่อนไข switch – case</vt:lpstr>
      <vt:lpstr>PowerPoint Presentation</vt:lpstr>
      <vt:lpstr>PowerPoint Presentation</vt:lpstr>
      <vt:lpstr>PowerPoint Presentation</vt:lpstr>
      <vt:lpstr>จากส่วนของโปรแกรมต่อไปนี้</vt:lpstr>
      <vt:lpstr>คำสั่งทำงานซ้ำ ๆ ในลูป</vt:lpstr>
      <vt:lpstr>คำสั่งวนซ้ำ for</vt:lpstr>
      <vt:lpstr>คำสั่งวนซ้ำ for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คำสั่งวนซ้ำ while</vt:lpstr>
      <vt:lpstr>คำสั่งวนซ้ำ while</vt:lpstr>
      <vt:lpstr>PowerPoint Presentation</vt:lpstr>
      <vt:lpstr>PowerPoint Presentation</vt:lpstr>
      <vt:lpstr>คำสั่งวนซ้ำ do – while</vt:lpstr>
      <vt:lpstr>คำสั่งวนซ้ำ do – while</vt:lpstr>
      <vt:lpstr>PowerPoint Presentation</vt:lpstr>
      <vt:lpstr>PowerPoint Presentation</vt:lpstr>
      <vt:lpstr>PowerPoint Presentation</vt:lpstr>
      <vt:lpstr>PowerPoint Presentation</vt:lpstr>
      <vt:lpstr>สรุป</vt:lpstr>
      <vt:lpstr>สรุป</vt:lpstr>
      <vt:lpstr>คำสั่ง for ซ้อน for</vt:lpstr>
      <vt:lpstr>PowerPoint Presentation</vt:lpstr>
      <vt:lpstr>PowerPoint Presentation</vt:lpstr>
      <vt:lpstr>PowerPoint Presentation</vt:lpstr>
      <vt:lpstr>PowerPoint Presentation</vt:lpstr>
      <vt:lpstr>แบบฝึกหัด</vt:lpstr>
      <vt:lpstr>แบบฝึกหัด</vt:lpstr>
      <vt:lpstr>PowerPoint Presentation</vt:lpstr>
      <vt:lpstr>อ้างอิง</vt:lpstr>
    </vt:vector>
  </TitlesOfParts>
  <Company>KMUTNB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</dc:title>
  <dc:creator>Earn Suriyachay</dc:creator>
  <cp:lastModifiedBy>Bovy</cp:lastModifiedBy>
  <cp:revision>191</cp:revision>
  <cp:lastPrinted>2012-10-04T08:16:05Z</cp:lastPrinted>
  <dcterms:created xsi:type="dcterms:W3CDTF">2011-08-22T14:08:12Z</dcterms:created>
  <dcterms:modified xsi:type="dcterms:W3CDTF">2017-09-18T04:21:11Z</dcterms:modified>
</cp:coreProperties>
</file>