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notesMasterIdLst>
    <p:notesMasterId r:id="rId77"/>
  </p:notesMasterIdLst>
  <p:sldIdLst>
    <p:sldId id="256" r:id="rId2"/>
    <p:sldId id="344" r:id="rId3"/>
    <p:sldId id="331" r:id="rId4"/>
    <p:sldId id="332" r:id="rId5"/>
    <p:sldId id="345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6" r:id="rId14"/>
    <p:sldId id="349" r:id="rId15"/>
    <p:sldId id="350" r:id="rId16"/>
    <p:sldId id="351" r:id="rId17"/>
    <p:sldId id="352" r:id="rId18"/>
    <p:sldId id="353" r:id="rId19"/>
    <p:sldId id="354" r:id="rId20"/>
    <p:sldId id="348" r:id="rId21"/>
    <p:sldId id="355" r:id="rId22"/>
    <p:sldId id="356" r:id="rId23"/>
    <p:sldId id="357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366" r:id="rId32"/>
    <p:sldId id="340" r:id="rId33"/>
    <p:sldId id="341" r:id="rId34"/>
    <p:sldId id="342" r:id="rId35"/>
    <p:sldId id="368" r:id="rId36"/>
    <p:sldId id="369" r:id="rId37"/>
    <p:sldId id="373" r:id="rId38"/>
    <p:sldId id="370" r:id="rId39"/>
    <p:sldId id="372" r:id="rId40"/>
    <p:sldId id="367" r:id="rId41"/>
    <p:sldId id="289" r:id="rId42"/>
    <p:sldId id="291" r:id="rId43"/>
    <p:sldId id="290" r:id="rId44"/>
    <p:sldId id="292" r:id="rId45"/>
    <p:sldId id="374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76" r:id="rId55"/>
    <p:sldId id="377" r:id="rId56"/>
    <p:sldId id="375" r:id="rId57"/>
    <p:sldId id="310" r:id="rId58"/>
    <p:sldId id="312" r:id="rId59"/>
    <p:sldId id="311" r:id="rId60"/>
    <p:sldId id="313" r:id="rId61"/>
    <p:sldId id="378" r:id="rId62"/>
    <p:sldId id="315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79" r:id="rId76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30" autoAdjust="0"/>
  </p:normalViewPr>
  <p:slideViewPr>
    <p:cSldViewPr>
      <p:cViewPr>
        <p:scale>
          <a:sx n="92" d="100"/>
          <a:sy n="92" d="100"/>
        </p:scale>
        <p:origin x="-13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2886D-A59D-481A-A94E-C3F600B6CBD0}" type="datetimeFigureOut">
              <a:rPr lang="en-AU" smtClean="0"/>
              <a:pPr/>
              <a:t>14/10/2017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4FD1C-4E2C-43AF-88B4-39DFE4F9DC4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5763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4FD1C-4E2C-43AF-88B4-39DFE4F9DC4F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8796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4FD1C-4E2C-43AF-88B4-39DFE4F9DC4F}" type="slidenum">
              <a:rPr lang="en-AU" smtClean="0"/>
              <a:pPr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3344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4FD1C-4E2C-43AF-88B4-39DFE4F9DC4F}" type="slidenum">
              <a:rPr lang="en-AU" smtClean="0"/>
              <a:pPr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2320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4FD1C-4E2C-43AF-88B4-39DFE4F9DC4F}" type="slidenum">
              <a:rPr lang="en-AU" smtClean="0"/>
              <a:pPr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7454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4FD1C-4E2C-43AF-88B4-39DFE4F9DC4F}" type="slidenum">
              <a:rPr lang="en-AU" smtClean="0"/>
              <a:pPr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3733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4FD1C-4E2C-43AF-88B4-39DFE4F9DC4F}" type="slidenum">
              <a:rPr lang="en-AU" smtClean="0"/>
              <a:pPr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489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4FD1C-4E2C-43AF-88B4-39DFE4F9DC4F}" type="slidenum">
              <a:rPr lang="en-AU" smtClean="0"/>
              <a:pPr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8773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4FD1C-4E2C-43AF-88B4-39DFE4F9DC4F}" type="slidenum">
              <a:rPr lang="en-AU" smtClean="0"/>
              <a:pPr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5886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4FD1C-4E2C-43AF-88B4-39DFE4F9DC4F}" type="slidenum">
              <a:rPr lang="en-AU" smtClean="0"/>
              <a:pPr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0222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4FD1C-4E2C-43AF-88B4-39DFE4F9DC4F}" type="slidenum">
              <a:rPr lang="en-AU" smtClean="0"/>
              <a:pPr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25485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4FD1C-4E2C-43AF-88B4-39DFE4F9DC4F}" type="slidenum">
              <a:rPr lang="en-AU" smtClean="0"/>
              <a:pPr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9765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4FD1C-4E2C-43AF-88B4-39DFE4F9DC4F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0325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4FD1C-4E2C-43AF-88B4-39DFE4F9DC4F}" type="slidenum">
              <a:rPr lang="en-AU" smtClean="0"/>
              <a:pPr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38592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4FD1C-4E2C-43AF-88B4-39DFE4F9DC4F}" type="slidenum">
              <a:rPr lang="en-AU" smtClean="0"/>
              <a:pPr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78468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4FD1C-4E2C-43AF-88B4-39DFE4F9DC4F}" type="slidenum">
              <a:rPr lang="en-AU" smtClean="0"/>
              <a:pPr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92929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4FD1C-4E2C-43AF-88B4-39DFE4F9DC4F}" type="slidenum">
              <a:rPr lang="en-AU" smtClean="0"/>
              <a:pPr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68506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4FD1C-4E2C-43AF-88B4-39DFE4F9DC4F}" type="slidenum">
              <a:rPr lang="en-AU" smtClean="0"/>
              <a:pPr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65140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4FD1C-4E2C-43AF-88B4-39DFE4F9DC4F}" type="slidenum">
              <a:rPr lang="en-AU" smtClean="0"/>
              <a:pPr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01875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4FD1C-4E2C-43AF-88B4-39DFE4F9DC4F}" type="slidenum">
              <a:rPr lang="en-AU" smtClean="0"/>
              <a:pPr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4180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4FD1C-4E2C-43AF-88B4-39DFE4F9DC4F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556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4FD1C-4E2C-43AF-88B4-39DFE4F9DC4F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562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4FD1C-4E2C-43AF-88B4-39DFE4F9DC4F}" type="slidenum">
              <a:rPr lang="en-AU" smtClean="0"/>
              <a:pPr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6427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4FD1C-4E2C-43AF-88B4-39DFE4F9DC4F}" type="slidenum">
              <a:rPr lang="en-AU" smtClean="0"/>
              <a:pPr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8712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4FD1C-4E2C-43AF-88B4-39DFE4F9DC4F}" type="slidenum">
              <a:rPr lang="en-AU" smtClean="0"/>
              <a:pPr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3368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4FD1C-4E2C-43AF-88B4-39DFE4F9DC4F}" type="slidenum">
              <a:rPr lang="en-AU" smtClean="0"/>
              <a:pPr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769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4FD1C-4E2C-43AF-88B4-39DFE4F9DC4F}" type="slidenum">
              <a:rPr lang="en-AU" smtClean="0"/>
              <a:pPr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7570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81CF-5B94-4026-A772-D29F8A2B49D8}" type="datetimeFigureOut">
              <a:rPr lang="en-AU" smtClean="0"/>
              <a:pPr/>
              <a:t>14/10/2017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8E3D-1F8F-4C28-B283-2F93FAC6FB0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672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81CF-5B94-4026-A772-D29F8A2B49D8}" type="datetimeFigureOut">
              <a:rPr lang="en-AU" smtClean="0"/>
              <a:pPr/>
              <a:t>14/10/2017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8E3D-1F8F-4C28-B283-2F93FAC6FB0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728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81CF-5B94-4026-A772-D29F8A2B49D8}" type="datetimeFigureOut">
              <a:rPr lang="en-AU" smtClean="0"/>
              <a:pPr/>
              <a:t>14/10/2017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8E3D-1F8F-4C28-B283-2F93FAC6FB0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8877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81CF-5B94-4026-A772-D29F8A2B49D8}" type="datetimeFigureOut">
              <a:rPr lang="en-AU" smtClean="0"/>
              <a:pPr/>
              <a:t>14/10/2017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8E3D-1F8F-4C28-B283-2F93FAC6FB0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8918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81CF-5B94-4026-A772-D29F8A2B49D8}" type="datetimeFigureOut">
              <a:rPr lang="en-AU" smtClean="0"/>
              <a:pPr/>
              <a:t>14/10/2017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8E3D-1F8F-4C28-B283-2F93FAC6FB0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6467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81CF-5B94-4026-A772-D29F8A2B49D8}" type="datetimeFigureOut">
              <a:rPr lang="en-AU" smtClean="0"/>
              <a:pPr/>
              <a:t>14/10/2017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8E3D-1F8F-4C28-B283-2F93FAC6FB0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888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81CF-5B94-4026-A772-D29F8A2B49D8}" type="datetimeFigureOut">
              <a:rPr lang="en-AU" smtClean="0"/>
              <a:pPr/>
              <a:t>14/10/2017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8E3D-1F8F-4C28-B283-2F93FAC6FB0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0594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81CF-5B94-4026-A772-D29F8A2B49D8}" type="datetimeFigureOut">
              <a:rPr lang="en-AU" smtClean="0"/>
              <a:pPr/>
              <a:t>14/10/2017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8E3D-1F8F-4C28-B283-2F93FAC6FB0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403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81CF-5B94-4026-A772-D29F8A2B49D8}" type="datetimeFigureOut">
              <a:rPr lang="en-AU" smtClean="0"/>
              <a:pPr/>
              <a:t>14/10/2017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8E3D-1F8F-4C28-B283-2F93FAC6FB0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068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81CF-5B94-4026-A772-D29F8A2B49D8}" type="datetimeFigureOut">
              <a:rPr lang="en-AU" smtClean="0"/>
              <a:pPr/>
              <a:t>14/10/2017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8E3D-1F8F-4C28-B283-2F93FAC6FB0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850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81CF-5B94-4026-A772-D29F8A2B49D8}" type="datetimeFigureOut">
              <a:rPr lang="en-AU" smtClean="0"/>
              <a:pPr/>
              <a:t>14/10/2017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8E3D-1F8F-4C28-B283-2F93FAC6FB0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633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81CF-5B94-4026-A772-D29F8A2B49D8}" type="datetimeFigureOut">
              <a:rPr lang="en-AU" smtClean="0"/>
              <a:pPr/>
              <a:t>14/10/2017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8E3D-1F8F-4C28-B283-2F93FAC6FB0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234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81CF-5B94-4026-A772-D29F8A2B49D8}" type="datetimeFigureOut">
              <a:rPr lang="en-AU" smtClean="0"/>
              <a:pPr/>
              <a:t>14/10/2017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8E3D-1F8F-4C28-B283-2F93FAC6FB0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216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81CF-5B94-4026-A772-D29F8A2B49D8}" type="datetimeFigureOut">
              <a:rPr lang="en-AU" smtClean="0"/>
              <a:pPr/>
              <a:t>14/10/2017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8E3D-1F8F-4C28-B283-2F93FAC6FB0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150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81CF-5B94-4026-A772-D29F8A2B49D8}" type="datetimeFigureOut">
              <a:rPr lang="en-AU" smtClean="0"/>
              <a:pPr/>
              <a:t>14/10/2017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8E3D-1F8F-4C28-B283-2F93FAC6FB0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011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81CF-5B94-4026-A772-D29F8A2B49D8}" type="datetimeFigureOut">
              <a:rPr lang="en-AU" smtClean="0"/>
              <a:pPr/>
              <a:t>14/10/2017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8E3D-1F8F-4C28-B283-2F93FAC6FB0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869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D81CF-5B94-4026-A772-D29F8A2B49D8}" type="datetimeFigureOut">
              <a:rPr lang="en-AU" smtClean="0"/>
              <a:pPr/>
              <a:t>14/10/2017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8B8E3D-1F8F-4C28-B283-2F93FAC6FB0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490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  <p:sldLayoutId id="2147483931" r:id="rId14"/>
    <p:sldLayoutId id="2147483932" r:id="rId15"/>
    <p:sldLayoutId id="21474839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3645024"/>
            <a:ext cx="7918648" cy="1470025"/>
          </a:xfrm>
        </p:spPr>
        <p:txBody>
          <a:bodyPr>
            <a:noAutofit/>
          </a:bodyPr>
          <a:lstStyle/>
          <a:p>
            <a:pPr algn="ctr"/>
            <a:r>
              <a:rPr lang="th-TH" sz="11500" b="1" dirty="0" smtClean="0">
                <a:solidFill>
                  <a:schemeClr val="accent2">
                    <a:lumMod val="75000"/>
                  </a:schemeClr>
                </a:solidFill>
                <a:latin typeface="TH SarabunPSK" pitchFamily="34" charset="-34"/>
                <a:cs typeface="TH SarabunPSK" pitchFamily="34" charset="-34"/>
              </a:rPr>
              <a:t>โครงสร้างข้อมูล</a:t>
            </a:r>
            <a:br>
              <a:rPr lang="th-TH" sz="11500" b="1" dirty="0" smtClean="0">
                <a:solidFill>
                  <a:schemeClr val="accent2">
                    <a:lumMod val="75000"/>
                  </a:schemeClr>
                </a:solidFill>
                <a:latin typeface="TH SarabunPSK" pitchFamily="34" charset="-34"/>
                <a:cs typeface="TH SarabunPSK" pitchFamily="34" charset="-34"/>
              </a:rPr>
            </a:br>
            <a:r>
              <a:rPr lang="en-US" sz="11500" b="1" dirty="0" smtClean="0">
                <a:solidFill>
                  <a:schemeClr val="accent2">
                    <a:lumMod val="75000"/>
                  </a:schemeClr>
                </a:solidFill>
                <a:latin typeface="TH SarabunPSK" pitchFamily="34" charset="-34"/>
                <a:cs typeface="TH SarabunPSK" pitchFamily="34" charset="-34"/>
              </a:rPr>
              <a:t>Data Structure</a:t>
            </a:r>
            <a:endParaRPr lang="en-AU" sz="11500" b="1" dirty="0">
              <a:solidFill>
                <a:schemeClr val="accent2">
                  <a:lumMod val="7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584408" y="476672"/>
            <a:ext cx="6347713" cy="1320800"/>
          </a:xfrm>
        </p:spPr>
        <p:txBody>
          <a:bodyPr>
            <a:normAutofit/>
          </a:bodyPr>
          <a:lstStyle/>
          <a:p>
            <a:r>
              <a:rPr lang="en-US" altLang="th-TH" sz="4800" dirty="0" smtClean="0">
                <a:solidFill>
                  <a:srgbClr val="0070C0"/>
                </a:solidFill>
              </a:rPr>
              <a:t>free()</a:t>
            </a:r>
            <a:endParaRPr lang="th-TH" altLang="th-TH" sz="4800" dirty="0" smtClean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795641"/>
            <a:ext cx="8404335" cy="3880773"/>
          </a:xfrm>
        </p:spPr>
        <p:txBody>
          <a:bodyPr>
            <a:noAutofit/>
          </a:bodyPr>
          <a:lstStyle/>
          <a:p>
            <a:r>
              <a:rPr lang="en-US" altLang="th-TH" sz="4000" dirty="0" smtClean="0"/>
              <a:t>void </a:t>
            </a:r>
            <a:r>
              <a:rPr lang="en-US" altLang="th-TH" sz="4000" dirty="0" smtClean="0">
                <a:solidFill>
                  <a:srgbClr val="0070C0"/>
                </a:solidFill>
              </a:rPr>
              <a:t>free</a:t>
            </a:r>
            <a:r>
              <a:rPr lang="en-US" altLang="th-TH" sz="4000" dirty="0" smtClean="0"/>
              <a:t>(void *</a:t>
            </a:r>
            <a:r>
              <a:rPr lang="en-US" altLang="th-TH" sz="4000" dirty="0" err="1" smtClean="0">
                <a:solidFill>
                  <a:srgbClr val="00B050"/>
                </a:solidFill>
              </a:rPr>
              <a:t>ptr</a:t>
            </a:r>
            <a:r>
              <a:rPr lang="en-US" altLang="th-TH" sz="4000" dirty="0" smtClean="0"/>
              <a:t>);</a:t>
            </a:r>
          </a:p>
          <a:p>
            <a:r>
              <a:rPr lang="th-TH" altLang="th-TH" sz="4400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คืนพื้นที่</a:t>
            </a:r>
            <a:r>
              <a:rPr lang="th-TH" altLang="th-TH" sz="4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ใน</a:t>
            </a:r>
            <a:r>
              <a:rPr lang="th-TH" altLang="th-TH" sz="4400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หน่วยความจำที่จัดสรรไว้</a:t>
            </a:r>
            <a:r>
              <a:rPr lang="th-TH" altLang="th-TH" sz="4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ตามตัวชี้ที่กำหนด</a:t>
            </a:r>
            <a:endParaRPr lang="en-US" altLang="th-TH" sz="4400" i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altLang="th-TH" sz="4000" i="1" dirty="0" smtClean="0"/>
          </a:p>
          <a:p>
            <a:pPr marL="0" indent="0">
              <a:buNone/>
            </a:pPr>
            <a:r>
              <a:rPr lang="en-US" altLang="th-TH" sz="4000" i="1" dirty="0" err="1" smtClean="0"/>
              <a:t>int</a:t>
            </a:r>
            <a:r>
              <a:rPr lang="en-US" altLang="th-TH" sz="4000" i="1" dirty="0" smtClean="0"/>
              <a:t> *</a:t>
            </a:r>
            <a:r>
              <a:rPr lang="en-US" altLang="th-TH" sz="4000" i="1" dirty="0" smtClean="0">
                <a:solidFill>
                  <a:srgbClr val="00B050"/>
                </a:solidFill>
              </a:rPr>
              <a:t>a</a:t>
            </a:r>
            <a:r>
              <a:rPr lang="en-US" altLang="th-TH" sz="4000" i="1" dirty="0" smtClean="0"/>
              <a:t> = </a:t>
            </a:r>
            <a:r>
              <a:rPr lang="en-US" altLang="th-TH" sz="4000" i="1" dirty="0" err="1" smtClean="0"/>
              <a:t>malloc</a:t>
            </a:r>
            <a:r>
              <a:rPr lang="en-US" altLang="th-TH" sz="4000" i="1" dirty="0" smtClean="0"/>
              <a:t>(5 * size of (a[0]));</a:t>
            </a:r>
            <a:br>
              <a:rPr lang="en-US" altLang="th-TH" sz="4000" i="1" dirty="0" smtClean="0"/>
            </a:br>
            <a:r>
              <a:rPr lang="en-US" altLang="th-TH" sz="4000" dirty="0" smtClean="0"/>
              <a:t>…</a:t>
            </a:r>
            <a:br>
              <a:rPr lang="en-US" altLang="th-TH" sz="4000" dirty="0" smtClean="0"/>
            </a:br>
            <a:r>
              <a:rPr lang="en-US" altLang="th-TH" sz="4000" dirty="0" smtClean="0">
                <a:solidFill>
                  <a:srgbClr val="0070C0"/>
                </a:solidFill>
              </a:rPr>
              <a:t>free</a:t>
            </a:r>
            <a:r>
              <a:rPr lang="en-US" altLang="th-TH" sz="4000" dirty="0" smtClean="0"/>
              <a:t>(</a:t>
            </a:r>
            <a:r>
              <a:rPr lang="en-US" altLang="th-TH" sz="4000" dirty="0" smtClean="0">
                <a:solidFill>
                  <a:srgbClr val="00B050"/>
                </a:solidFill>
              </a:rPr>
              <a:t>a</a:t>
            </a:r>
            <a:r>
              <a:rPr lang="en-US" altLang="th-TH" sz="4000" dirty="0" smtClean="0"/>
              <a:t>);</a:t>
            </a:r>
            <a:endParaRPr lang="th-TH" altLang="th-TH" sz="4000" dirty="0" smtClean="0"/>
          </a:p>
        </p:txBody>
      </p:sp>
    </p:spTree>
    <p:extLst>
      <p:ext uri="{BB962C8B-B14F-4D97-AF65-F5344CB8AC3E}">
        <p14:creationId xmlns:p14="http://schemas.microsoft.com/office/powerpoint/2010/main" val="206233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23" y="239902"/>
            <a:ext cx="6347713" cy="1320800"/>
          </a:xfrm>
        </p:spPr>
        <p:txBody>
          <a:bodyPr>
            <a:normAutofit/>
          </a:bodyPr>
          <a:lstStyle/>
          <a:p>
            <a:r>
              <a:rPr lang="th-TH" sz="48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การประกาศรายการเชื่อมโยง </a:t>
            </a:r>
            <a:endParaRPr lang="th-TH" sz="4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2581" y="1197982"/>
            <a:ext cx="3657891" cy="12527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h-TH" sz="3600" i="1" dirty="0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ประกาศโครงสร้างข้อมูลสำหรับรายการเชื่อมโยง</a:t>
            </a:r>
            <a:endParaRPr lang="th-TH" sz="3600" i="1" dirty="0">
              <a:solidFill>
                <a:srgbClr val="7030A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8023" y="1163252"/>
            <a:ext cx="56886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AU" sz="2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AU" sz="2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node 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AU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AU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info; </a:t>
            </a:r>
          </a:p>
          <a:p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AU" sz="28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AU" sz="28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node *next</a:t>
            </a:r>
            <a:r>
              <a:rPr lang="en-AU" sz="2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AU" sz="2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119477"/>
            <a:ext cx="89644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AU" sz="4000" b="1" dirty="0" err="1" smtClean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stru</a:t>
            </a:r>
            <a:r>
              <a:rPr lang="en-US" sz="4000" b="1" dirty="0" smtClean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c</a:t>
            </a:r>
            <a:r>
              <a:rPr lang="en-AU" sz="4000" b="1" dirty="0" smtClean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t node </a:t>
            </a:r>
            <a:r>
              <a:rPr lang="en-AU" sz="4000" b="1" dirty="0" smtClean="0">
                <a:latin typeface="TH SarabunPSK" pitchFamily="34" charset="-34"/>
                <a:cs typeface="TH SarabunPSK" pitchFamily="34" charset="-34"/>
              </a:rPr>
              <a:t>*</a:t>
            </a:r>
            <a:r>
              <a:rPr lang="en-AU" sz="40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first</a:t>
            </a:r>
            <a:r>
              <a:rPr lang="en-AU" sz="4000" b="1" dirty="0" smtClean="0">
                <a:latin typeface="TH SarabunPSK" pitchFamily="34" charset="-34"/>
                <a:cs typeface="TH SarabunPSK" pitchFamily="34" charset="-34"/>
              </a:rPr>
              <a:t>;</a:t>
            </a:r>
          </a:p>
          <a:p>
            <a:pPr>
              <a:buNone/>
            </a:pPr>
            <a:r>
              <a:rPr lang="en-AU" sz="40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first</a:t>
            </a:r>
            <a:r>
              <a:rPr lang="en-AU" sz="4000" b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AU" sz="40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= (</a:t>
            </a:r>
            <a:r>
              <a:rPr lang="en-AU" sz="4000" b="1" dirty="0" err="1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struct</a:t>
            </a:r>
            <a:r>
              <a:rPr lang="en-AU" sz="4000" b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 node </a:t>
            </a:r>
            <a:r>
              <a:rPr lang="en-AU" sz="40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*) </a:t>
            </a:r>
            <a:r>
              <a:rPr lang="en-AU" sz="4000" b="1" dirty="0" err="1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malloc</a:t>
            </a:r>
            <a:r>
              <a:rPr lang="en-AU" sz="40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( </a:t>
            </a:r>
            <a:r>
              <a:rPr lang="en-AU" sz="4000" b="1" dirty="0" err="1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sizeof</a:t>
            </a:r>
            <a:r>
              <a:rPr lang="en-AU" sz="40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 (</a:t>
            </a:r>
            <a:r>
              <a:rPr lang="en-AU" sz="4000" b="1" dirty="0" err="1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struct</a:t>
            </a:r>
            <a:r>
              <a:rPr lang="en-AU" sz="4000" b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 node</a:t>
            </a:r>
            <a:r>
              <a:rPr lang="en-AU" sz="40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) );</a:t>
            </a:r>
          </a:p>
          <a:p>
            <a:pPr>
              <a:buNone/>
            </a:pPr>
            <a:r>
              <a:rPr lang="en-AU" sz="40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first -&gt; </a:t>
            </a:r>
            <a:r>
              <a:rPr lang="en-AU" sz="4000" b="1" dirty="0" smtClean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info = 10; </a:t>
            </a:r>
            <a:r>
              <a:rPr lang="th-TH" sz="40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AU" sz="3600" b="1" dirty="0" smtClean="0">
                <a:latin typeface="TH SarabunPSK" pitchFamily="34" charset="-34"/>
                <a:cs typeface="TH SarabunPSK" pitchFamily="34" charset="-34"/>
              </a:rPr>
              <a:t>// </a:t>
            </a:r>
            <a:r>
              <a:rPr lang="th-TH" sz="3600" b="1" dirty="0" smtClean="0">
                <a:latin typeface="TH SarabunPSK" pitchFamily="34" charset="-34"/>
                <a:cs typeface="TH SarabunPSK" pitchFamily="34" charset="-34"/>
              </a:rPr>
              <a:t>เข้าถึงตัวแปร 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info</a:t>
            </a:r>
            <a:endParaRPr lang="en-AU" sz="4000" b="1" dirty="0" smtClean="0">
              <a:latin typeface="TH SarabunPSK" pitchFamily="34" charset="-34"/>
              <a:cs typeface="TH SarabunPSK" pitchFamily="34" charset="-34"/>
            </a:endParaRPr>
          </a:p>
          <a:p>
            <a:pPr>
              <a:buNone/>
            </a:pPr>
            <a:r>
              <a:rPr lang="en-AU" sz="40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first -&gt; </a:t>
            </a:r>
            <a:r>
              <a:rPr lang="en-AU" sz="4000" b="1" dirty="0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next = NULL</a:t>
            </a:r>
            <a:r>
              <a:rPr lang="en-AU" sz="4000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;    </a:t>
            </a:r>
            <a:r>
              <a:rPr lang="en-AU" sz="3600" b="1" dirty="0" smtClean="0">
                <a:latin typeface="TH SarabunPSK" pitchFamily="34" charset="-34"/>
                <a:cs typeface="TH SarabunPSK" pitchFamily="34" charset="-34"/>
              </a:rPr>
              <a:t>//  </a:t>
            </a:r>
            <a:r>
              <a:rPr lang="th-TH" sz="3600" b="1" dirty="0" smtClean="0">
                <a:latin typeface="TH SarabunPSK" pitchFamily="34" charset="-34"/>
                <a:cs typeface="TH SarabunPSK" pitchFamily="34" charset="-34"/>
              </a:rPr>
              <a:t>เข้าถึงพอยน์เตอร์ 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next</a:t>
            </a:r>
            <a:endParaRPr lang="en-AU" sz="36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470151" y="5814363"/>
            <a:ext cx="3384376" cy="879472"/>
            <a:chOff x="5004048" y="5445224"/>
            <a:chExt cx="2736304" cy="620703"/>
          </a:xfrm>
        </p:grpSpPr>
        <p:sp>
          <p:nvSpPr>
            <p:cNvPr id="8" name="Rectangle 7"/>
            <p:cNvSpPr/>
            <p:nvPr/>
          </p:nvSpPr>
          <p:spPr>
            <a:xfrm>
              <a:off x="5868144" y="5445224"/>
              <a:ext cx="93610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2800" b="1" dirty="0" smtClean="0">
                  <a:solidFill>
                    <a:srgbClr val="002060"/>
                  </a:solidFill>
                </a:rPr>
                <a:t>10</a:t>
              </a:r>
              <a:endParaRPr lang="th-TH" sz="2800" b="1" dirty="0">
                <a:solidFill>
                  <a:srgbClr val="00206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804248" y="5445224"/>
              <a:ext cx="93610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7030A0"/>
                  </a:solidFill>
                </a:rPr>
                <a:t>NULL</a:t>
              </a:r>
              <a:endParaRPr lang="th-TH" dirty="0">
                <a:solidFill>
                  <a:srgbClr val="7030A0"/>
                </a:solidFill>
              </a:endParaRPr>
            </a:p>
          </p:txBody>
        </p:sp>
        <p:cxnSp>
          <p:nvCxnSpPr>
            <p:cNvPr id="11" name="Straight Arrow Connector 10"/>
            <p:cNvCxnSpPr>
              <a:endCxn id="8" idx="1"/>
            </p:cNvCxnSpPr>
            <p:nvPr/>
          </p:nvCxnSpPr>
          <p:spPr>
            <a:xfrm flipV="1">
              <a:off x="5508104" y="5697252"/>
              <a:ext cx="360040" cy="1800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04048" y="5805264"/>
              <a:ext cx="492757" cy="260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first</a:t>
              </a:r>
              <a:endParaRPr lang="th-TH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624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8758" y="628754"/>
            <a:ext cx="8640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AU" sz="28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AU" sz="28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endParaRPr lang="en-AU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AU" sz="28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 node { </a:t>
            </a:r>
          </a:p>
          <a:p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AU" sz="2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info; </a:t>
            </a:r>
          </a:p>
          <a:p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AU" sz="28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AU" sz="2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node *next; </a:t>
            </a:r>
          </a:p>
          <a:p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lnSpc>
                <a:spcPct val="150000"/>
              </a:lnSpc>
              <a:buNone/>
            </a:pPr>
            <a:r>
              <a:rPr lang="en-AU" sz="2800" dirty="0" err="1" smtClean="0">
                <a:latin typeface="Courier New" pitchFamily="49" charset="0"/>
                <a:cs typeface="Courier New" pitchFamily="49" charset="0"/>
              </a:rPr>
              <a:t>stru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t node </a:t>
            </a:r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*head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7704" y="5478342"/>
            <a:ext cx="1631564" cy="88994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39268" y="5478342"/>
            <a:ext cx="1631564" cy="88994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009892" y="5973101"/>
            <a:ext cx="1334916" cy="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10826" y="5356259"/>
            <a:ext cx="780854" cy="567055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48758" y="4942142"/>
            <a:ext cx="18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th-TH" sz="2800" dirty="0"/>
          </a:p>
        </p:txBody>
      </p:sp>
      <p:sp>
        <p:nvSpPr>
          <p:cNvPr id="25" name="Rectangle 24"/>
          <p:cNvSpPr/>
          <p:nvPr/>
        </p:nvSpPr>
        <p:spPr>
          <a:xfrm>
            <a:off x="2148958" y="5676253"/>
            <a:ext cx="18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info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th-TH" sz="2800" dirty="0"/>
          </a:p>
        </p:txBody>
      </p:sp>
      <p:sp>
        <p:nvSpPr>
          <p:cNvPr id="26" name="Rectangle 25"/>
          <p:cNvSpPr/>
          <p:nvPr/>
        </p:nvSpPr>
        <p:spPr>
          <a:xfrm>
            <a:off x="3636046" y="5676253"/>
            <a:ext cx="18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366820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93" y="163985"/>
            <a:ext cx="4546848" cy="850106"/>
          </a:xfrm>
        </p:spPr>
        <p:txBody>
          <a:bodyPr/>
          <a:lstStyle/>
          <a:p>
            <a:r>
              <a:rPr lang="th-TH" b="1" dirty="0" smtClean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การเพิ่มสมาชิกต่อท้าย</a:t>
            </a:r>
            <a:endParaRPr lang="th-TH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9341" y="2502188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1503" y="2502188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83628" y="2037011"/>
            <a:ext cx="413784" cy="4365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4858" y="1609636"/>
            <a:ext cx="1258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th-TH" sz="28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280065" y="2898230"/>
            <a:ext cx="1334916" cy="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614981" y="2502188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67143" y="2502188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NULL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91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93" y="163985"/>
            <a:ext cx="4546848" cy="850106"/>
          </a:xfrm>
        </p:spPr>
        <p:txBody>
          <a:bodyPr/>
          <a:lstStyle/>
          <a:p>
            <a:r>
              <a:rPr lang="th-TH" b="1" dirty="0" smtClean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การเพิ่มสมาชิกต่อท้าย</a:t>
            </a:r>
            <a:endParaRPr lang="th-TH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9341" y="2502188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1503" y="2502188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83628" y="2037011"/>
            <a:ext cx="413784" cy="4365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4858" y="1609636"/>
            <a:ext cx="1258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th-TH" sz="2800" dirty="0"/>
          </a:p>
        </p:txBody>
      </p:sp>
      <p:sp>
        <p:nvSpPr>
          <p:cNvPr id="21" name="Rectangle 20"/>
          <p:cNvSpPr/>
          <p:nvPr/>
        </p:nvSpPr>
        <p:spPr>
          <a:xfrm>
            <a:off x="382452" y="5319528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first</a:t>
            </a:r>
            <a:endParaRPr lang="th-TH" sz="2400" dirty="0"/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 flipV="1">
            <a:off x="1488845" y="5085184"/>
            <a:ext cx="562875" cy="46517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488845" y="4293096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41007" y="4293096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NULL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280065" y="2898230"/>
            <a:ext cx="1334916" cy="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614981" y="2502188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67143" y="2502188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NULL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81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93" y="163985"/>
            <a:ext cx="4546848" cy="850106"/>
          </a:xfrm>
        </p:spPr>
        <p:txBody>
          <a:bodyPr/>
          <a:lstStyle/>
          <a:p>
            <a:r>
              <a:rPr lang="th-TH" b="1" dirty="0" smtClean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การเพิ่มสมาชิกต่อท้าย</a:t>
            </a:r>
            <a:endParaRPr lang="th-TH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9341" y="2502188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1503" y="2502188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83628" y="2037011"/>
            <a:ext cx="413784" cy="4365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4858" y="1609636"/>
            <a:ext cx="1258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th-TH" sz="2800" dirty="0"/>
          </a:p>
        </p:txBody>
      </p:sp>
      <p:sp>
        <p:nvSpPr>
          <p:cNvPr id="21" name="Rectangle 20"/>
          <p:cNvSpPr/>
          <p:nvPr/>
        </p:nvSpPr>
        <p:spPr>
          <a:xfrm>
            <a:off x="382452" y="5319528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first</a:t>
            </a:r>
            <a:endParaRPr lang="th-TH" sz="2400" dirty="0"/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 flipV="1">
            <a:off x="1488845" y="5085184"/>
            <a:ext cx="562875" cy="46517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488845" y="4293096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41007" y="4293096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NULL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280065" y="2898230"/>
            <a:ext cx="1334916" cy="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614981" y="2502188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67143" y="2502188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NULL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051720" y="1696294"/>
            <a:ext cx="382890" cy="8058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005742" y="1281536"/>
            <a:ext cx="1258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temp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179483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93" y="163985"/>
            <a:ext cx="4546848" cy="850106"/>
          </a:xfrm>
        </p:spPr>
        <p:txBody>
          <a:bodyPr/>
          <a:lstStyle/>
          <a:p>
            <a:r>
              <a:rPr lang="th-TH" b="1" dirty="0" smtClean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การเพิ่มสมาชิกต่อท้าย</a:t>
            </a:r>
            <a:endParaRPr lang="th-TH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9341" y="2502188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1503" y="2502188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83628" y="2037011"/>
            <a:ext cx="413784" cy="4365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4858" y="1609636"/>
            <a:ext cx="1258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th-TH" sz="2800" dirty="0"/>
          </a:p>
        </p:txBody>
      </p:sp>
      <p:sp>
        <p:nvSpPr>
          <p:cNvPr id="21" name="Rectangle 20"/>
          <p:cNvSpPr/>
          <p:nvPr/>
        </p:nvSpPr>
        <p:spPr>
          <a:xfrm>
            <a:off x="382452" y="5319528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first</a:t>
            </a:r>
            <a:endParaRPr lang="th-TH" sz="2400" dirty="0"/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 flipV="1">
            <a:off x="1488845" y="5085184"/>
            <a:ext cx="562875" cy="46517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488845" y="4293096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41007" y="4293096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NULL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280065" y="2898230"/>
            <a:ext cx="1334916" cy="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614981" y="2502188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67143" y="2502188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NULL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324539" y="1667679"/>
            <a:ext cx="382890" cy="8058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324308" y="1234920"/>
            <a:ext cx="1258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temp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th-TH" sz="2800" dirty="0"/>
          </a:p>
        </p:txBody>
      </p:sp>
      <p:sp>
        <p:nvSpPr>
          <p:cNvPr id="18" name="Rectangle 17"/>
          <p:cNvSpPr/>
          <p:nvPr/>
        </p:nvSpPr>
        <p:spPr>
          <a:xfrm>
            <a:off x="1464875" y="854564"/>
            <a:ext cx="4051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temp = temp-&gt;next</a:t>
            </a:r>
            <a:r>
              <a:rPr lang="en-AU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th-TH" sz="28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207683" y="1667679"/>
            <a:ext cx="382890" cy="805894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207452" y="1234920"/>
            <a:ext cx="1258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en-AU" sz="28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th-TH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20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93" y="163985"/>
            <a:ext cx="4546848" cy="850106"/>
          </a:xfrm>
        </p:spPr>
        <p:txBody>
          <a:bodyPr/>
          <a:lstStyle/>
          <a:p>
            <a:r>
              <a:rPr lang="th-TH" b="1" dirty="0" smtClean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การเพิ่มสมาชิกต่อท้าย</a:t>
            </a:r>
            <a:endParaRPr lang="th-TH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9341" y="2502188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1503" y="2502188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83628" y="2037011"/>
            <a:ext cx="413784" cy="4365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4858" y="1609636"/>
            <a:ext cx="1258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th-TH" sz="2800" dirty="0"/>
          </a:p>
        </p:txBody>
      </p:sp>
      <p:sp>
        <p:nvSpPr>
          <p:cNvPr id="21" name="Rectangle 20"/>
          <p:cNvSpPr/>
          <p:nvPr/>
        </p:nvSpPr>
        <p:spPr>
          <a:xfrm>
            <a:off x="382452" y="5319528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first</a:t>
            </a:r>
            <a:endParaRPr lang="th-TH" sz="2400" dirty="0"/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 flipV="1">
            <a:off x="1488845" y="5085184"/>
            <a:ext cx="562875" cy="46517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488845" y="4293096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41007" y="4293096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NULL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280065" y="2898230"/>
            <a:ext cx="1334916" cy="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614981" y="2502188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67143" y="2502188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324539" y="1667679"/>
            <a:ext cx="382890" cy="8058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324308" y="1234920"/>
            <a:ext cx="1258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temp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th-TH" sz="2800" dirty="0"/>
          </a:p>
        </p:txBody>
      </p:sp>
      <p:sp>
        <p:nvSpPr>
          <p:cNvPr id="18" name="Rectangle 17"/>
          <p:cNvSpPr/>
          <p:nvPr/>
        </p:nvSpPr>
        <p:spPr>
          <a:xfrm>
            <a:off x="3158113" y="5317772"/>
            <a:ext cx="4051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temp-&gt;next</a:t>
            </a:r>
            <a:r>
              <a:rPr lang="en-AU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first</a:t>
            </a:r>
            <a:endParaRPr lang="th-TH" sz="2800" b="1" dirty="0">
              <a:solidFill>
                <a:srgbClr val="FF0000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078541" y="2890684"/>
            <a:ext cx="5811846" cy="1386348"/>
          </a:xfrm>
          <a:custGeom>
            <a:avLst/>
            <a:gdLst>
              <a:gd name="connsiteX0" fmla="*/ 4676220 w 5811846"/>
              <a:gd name="connsiteY0" fmla="*/ 0 h 1386348"/>
              <a:gd name="connsiteX1" fmla="*/ 5236659 w 5811846"/>
              <a:gd name="connsiteY1" fmla="*/ 14748 h 1386348"/>
              <a:gd name="connsiteX2" fmla="*/ 5325149 w 5811846"/>
              <a:gd name="connsiteY2" fmla="*/ 29497 h 1386348"/>
              <a:gd name="connsiteX3" fmla="*/ 5472633 w 5811846"/>
              <a:gd name="connsiteY3" fmla="*/ 58993 h 1386348"/>
              <a:gd name="connsiteX4" fmla="*/ 5516878 w 5811846"/>
              <a:gd name="connsiteY4" fmla="*/ 103239 h 1386348"/>
              <a:gd name="connsiteX5" fmla="*/ 5575872 w 5811846"/>
              <a:gd name="connsiteY5" fmla="*/ 117987 h 1386348"/>
              <a:gd name="connsiteX6" fmla="*/ 5620117 w 5811846"/>
              <a:gd name="connsiteY6" fmla="*/ 147484 h 1386348"/>
              <a:gd name="connsiteX7" fmla="*/ 5708607 w 5811846"/>
              <a:gd name="connsiteY7" fmla="*/ 206477 h 1386348"/>
              <a:gd name="connsiteX8" fmla="*/ 5752853 w 5811846"/>
              <a:gd name="connsiteY8" fmla="*/ 250722 h 1386348"/>
              <a:gd name="connsiteX9" fmla="*/ 5782349 w 5811846"/>
              <a:gd name="connsiteY9" fmla="*/ 309716 h 1386348"/>
              <a:gd name="connsiteX10" fmla="*/ 5797098 w 5811846"/>
              <a:gd name="connsiteY10" fmla="*/ 368710 h 1386348"/>
              <a:gd name="connsiteX11" fmla="*/ 5811846 w 5811846"/>
              <a:gd name="connsiteY11" fmla="*/ 412955 h 1386348"/>
              <a:gd name="connsiteX12" fmla="*/ 5797098 w 5811846"/>
              <a:gd name="connsiteY12" fmla="*/ 648929 h 1386348"/>
              <a:gd name="connsiteX13" fmla="*/ 5767601 w 5811846"/>
              <a:gd name="connsiteY13" fmla="*/ 693174 h 1386348"/>
              <a:gd name="connsiteX14" fmla="*/ 5723356 w 5811846"/>
              <a:gd name="connsiteY14" fmla="*/ 752168 h 1386348"/>
              <a:gd name="connsiteX15" fmla="*/ 5664362 w 5811846"/>
              <a:gd name="connsiteY15" fmla="*/ 825910 h 1386348"/>
              <a:gd name="connsiteX16" fmla="*/ 5590620 w 5811846"/>
              <a:gd name="connsiteY16" fmla="*/ 899651 h 1386348"/>
              <a:gd name="connsiteX17" fmla="*/ 5487382 w 5811846"/>
              <a:gd name="connsiteY17" fmla="*/ 973393 h 1386348"/>
              <a:gd name="connsiteX18" fmla="*/ 5398891 w 5811846"/>
              <a:gd name="connsiteY18" fmla="*/ 1047135 h 1386348"/>
              <a:gd name="connsiteX19" fmla="*/ 5339898 w 5811846"/>
              <a:gd name="connsiteY19" fmla="*/ 1061884 h 1386348"/>
              <a:gd name="connsiteX20" fmla="*/ 5295653 w 5811846"/>
              <a:gd name="connsiteY20" fmla="*/ 1106129 h 1386348"/>
              <a:gd name="connsiteX21" fmla="*/ 5177665 w 5811846"/>
              <a:gd name="connsiteY21" fmla="*/ 1150374 h 1386348"/>
              <a:gd name="connsiteX22" fmla="*/ 5074427 w 5811846"/>
              <a:gd name="connsiteY22" fmla="*/ 1165122 h 1386348"/>
              <a:gd name="connsiteX23" fmla="*/ 5015433 w 5811846"/>
              <a:gd name="connsiteY23" fmla="*/ 1179871 h 1386348"/>
              <a:gd name="connsiteX24" fmla="*/ 4912194 w 5811846"/>
              <a:gd name="connsiteY24" fmla="*/ 1209368 h 1386348"/>
              <a:gd name="connsiteX25" fmla="*/ 4779459 w 5811846"/>
              <a:gd name="connsiteY25" fmla="*/ 1224116 h 1386348"/>
              <a:gd name="connsiteX26" fmla="*/ 4705717 w 5811846"/>
              <a:gd name="connsiteY26" fmla="*/ 1238864 h 1386348"/>
              <a:gd name="connsiteX27" fmla="*/ 4587730 w 5811846"/>
              <a:gd name="connsiteY27" fmla="*/ 1253613 h 1386348"/>
              <a:gd name="connsiteX28" fmla="*/ 4499240 w 5811846"/>
              <a:gd name="connsiteY28" fmla="*/ 1268361 h 1386348"/>
              <a:gd name="connsiteX29" fmla="*/ 3525846 w 5811846"/>
              <a:gd name="connsiteY29" fmla="*/ 1253613 h 1386348"/>
              <a:gd name="connsiteX30" fmla="*/ 3481601 w 5811846"/>
              <a:gd name="connsiteY30" fmla="*/ 1238864 h 1386348"/>
              <a:gd name="connsiteX31" fmla="*/ 3407859 w 5811846"/>
              <a:gd name="connsiteY31" fmla="*/ 1224116 h 1386348"/>
              <a:gd name="connsiteX32" fmla="*/ 3201382 w 5811846"/>
              <a:gd name="connsiteY32" fmla="*/ 1179871 h 1386348"/>
              <a:gd name="connsiteX33" fmla="*/ 3112891 w 5811846"/>
              <a:gd name="connsiteY33" fmla="*/ 1150374 h 1386348"/>
              <a:gd name="connsiteX34" fmla="*/ 3068646 w 5811846"/>
              <a:gd name="connsiteY34" fmla="*/ 1135626 h 1386348"/>
              <a:gd name="connsiteX35" fmla="*/ 2950659 w 5811846"/>
              <a:gd name="connsiteY35" fmla="*/ 1106129 h 1386348"/>
              <a:gd name="connsiteX36" fmla="*/ 2891665 w 5811846"/>
              <a:gd name="connsiteY36" fmla="*/ 1091381 h 1386348"/>
              <a:gd name="connsiteX37" fmla="*/ 2817924 w 5811846"/>
              <a:gd name="connsiteY37" fmla="*/ 1061884 h 1386348"/>
              <a:gd name="connsiteX38" fmla="*/ 2758930 w 5811846"/>
              <a:gd name="connsiteY38" fmla="*/ 1047135 h 1386348"/>
              <a:gd name="connsiteX39" fmla="*/ 2714685 w 5811846"/>
              <a:gd name="connsiteY39" fmla="*/ 1032387 h 1386348"/>
              <a:gd name="connsiteX40" fmla="*/ 2640943 w 5811846"/>
              <a:gd name="connsiteY40" fmla="*/ 1017639 h 1386348"/>
              <a:gd name="connsiteX41" fmla="*/ 2596698 w 5811846"/>
              <a:gd name="connsiteY41" fmla="*/ 1002890 h 1386348"/>
              <a:gd name="connsiteX42" fmla="*/ 2493459 w 5811846"/>
              <a:gd name="connsiteY42" fmla="*/ 988142 h 1386348"/>
              <a:gd name="connsiteX43" fmla="*/ 2316478 w 5811846"/>
              <a:gd name="connsiteY43" fmla="*/ 943897 h 1386348"/>
              <a:gd name="connsiteX44" fmla="*/ 2272233 w 5811846"/>
              <a:gd name="connsiteY44" fmla="*/ 929148 h 1386348"/>
              <a:gd name="connsiteX45" fmla="*/ 2065756 w 5811846"/>
              <a:gd name="connsiteY45" fmla="*/ 899651 h 1386348"/>
              <a:gd name="connsiteX46" fmla="*/ 1977265 w 5811846"/>
              <a:gd name="connsiteY46" fmla="*/ 884903 h 1386348"/>
              <a:gd name="connsiteX47" fmla="*/ 1785536 w 5811846"/>
              <a:gd name="connsiteY47" fmla="*/ 840658 h 1386348"/>
              <a:gd name="connsiteX48" fmla="*/ 1608556 w 5811846"/>
              <a:gd name="connsiteY48" fmla="*/ 825910 h 1386348"/>
              <a:gd name="connsiteX49" fmla="*/ 1549562 w 5811846"/>
              <a:gd name="connsiteY49" fmla="*/ 811161 h 1386348"/>
              <a:gd name="connsiteX50" fmla="*/ 1416827 w 5811846"/>
              <a:gd name="connsiteY50" fmla="*/ 796413 h 1386348"/>
              <a:gd name="connsiteX51" fmla="*/ 1328336 w 5811846"/>
              <a:gd name="connsiteY51" fmla="*/ 781664 h 1386348"/>
              <a:gd name="connsiteX52" fmla="*/ 605665 w 5811846"/>
              <a:gd name="connsiteY52" fmla="*/ 796413 h 1386348"/>
              <a:gd name="connsiteX53" fmla="*/ 531924 w 5811846"/>
              <a:gd name="connsiteY53" fmla="*/ 825910 h 1386348"/>
              <a:gd name="connsiteX54" fmla="*/ 487678 w 5811846"/>
              <a:gd name="connsiteY54" fmla="*/ 840658 h 1386348"/>
              <a:gd name="connsiteX55" fmla="*/ 399188 w 5811846"/>
              <a:gd name="connsiteY55" fmla="*/ 884903 h 1386348"/>
              <a:gd name="connsiteX56" fmla="*/ 354943 w 5811846"/>
              <a:gd name="connsiteY56" fmla="*/ 914400 h 1386348"/>
              <a:gd name="connsiteX57" fmla="*/ 281201 w 5811846"/>
              <a:gd name="connsiteY57" fmla="*/ 943897 h 1386348"/>
              <a:gd name="connsiteX58" fmla="*/ 192711 w 5811846"/>
              <a:gd name="connsiteY58" fmla="*/ 1032387 h 1386348"/>
              <a:gd name="connsiteX59" fmla="*/ 89472 w 5811846"/>
              <a:gd name="connsiteY59" fmla="*/ 1106129 h 1386348"/>
              <a:gd name="connsiteX60" fmla="*/ 30478 w 5811846"/>
              <a:gd name="connsiteY60" fmla="*/ 1209368 h 1386348"/>
              <a:gd name="connsiteX61" fmla="*/ 982 w 5811846"/>
              <a:gd name="connsiteY61" fmla="*/ 1386348 h 1386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811846" h="1386348">
                <a:moveTo>
                  <a:pt x="4676220" y="0"/>
                </a:moveTo>
                <a:lnTo>
                  <a:pt x="5236659" y="14748"/>
                </a:lnTo>
                <a:cubicBezTo>
                  <a:pt x="5266532" y="16106"/>
                  <a:pt x="5295758" y="23986"/>
                  <a:pt x="5325149" y="29497"/>
                </a:cubicBezTo>
                <a:cubicBezTo>
                  <a:pt x="5374425" y="38736"/>
                  <a:pt x="5472633" y="58993"/>
                  <a:pt x="5472633" y="58993"/>
                </a:cubicBezTo>
                <a:cubicBezTo>
                  <a:pt x="5487381" y="73742"/>
                  <a:pt x="5498769" y="92891"/>
                  <a:pt x="5516878" y="103239"/>
                </a:cubicBezTo>
                <a:cubicBezTo>
                  <a:pt x="5534477" y="113296"/>
                  <a:pt x="5557241" y="110002"/>
                  <a:pt x="5575872" y="117987"/>
                </a:cubicBezTo>
                <a:cubicBezTo>
                  <a:pt x="5592164" y="124969"/>
                  <a:pt x="5605369" y="137652"/>
                  <a:pt x="5620117" y="147484"/>
                </a:cubicBezTo>
                <a:cubicBezTo>
                  <a:pt x="5683921" y="243188"/>
                  <a:pt x="5606045" y="147871"/>
                  <a:pt x="5708607" y="206477"/>
                </a:cubicBezTo>
                <a:cubicBezTo>
                  <a:pt x="5726716" y="216825"/>
                  <a:pt x="5738104" y="235974"/>
                  <a:pt x="5752853" y="250722"/>
                </a:cubicBezTo>
                <a:cubicBezTo>
                  <a:pt x="5762685" y="270387"/>
                  <a:pt x="5774629" y="289130"/>
                  <a:pt x="5782349" y="309716"/>
                </a:cubicBezTo>
                <a:cubicBezTo>
                  <a:pt x="5789466" y="328695"/>
                  <a:pt x="5791529" y="349220"/>
                  <a:pt x="5797098" y="368710"/>
                </a:cubicBezTo>
                <a:cubicBezTo>
                  <a:pt x="5801369" y="383658"/>
                  <a:pt x="5806930" y="398207"/>
                  <a:pt x="5811846" y="412955"/>
                </a:cubicBezTo>
                <a:cubicBezTo>
                  <a:pt x="5806930" y="491613"/>
                  <a:pt x="5809390" y="571082"/>
                  <a:pt x="5797098" y="648929"/>
                </a:cubicBezTo>
                <a:cubicBezTo>
                  <a:pt x="5794334" y="666437"/>
                  <a:pt x="5777904" y="678750"/>
                  <a:pt x="5767601" y="693174"/>
                </a:cubicBezTo>
                <a:cubicBezTo>
                  <a:pt x="5753314" y="713176"/>
                  <a:pt x="5738104" y="732503"/>
                  <a:pt x="5723356" y="752168"/>
                </a:cubicBezTo>
                <a:cubicBezTo>
                  <a:pt x="5688141" y="857807"/>
                  <a:pt x="5738485" y="736963"/>
                  <a:pt x="5664362" y="825910"/>
                </a:cubicBezTo>
                <a:cubicBezTo>
                  <a:pt x="5594268" y="910022"/>
                  <a:pt x="5679512" y="870021"/>
                  <a:pt x="5590620" y="899651"/>
                </a:cubicBezTo>
                <a:cubicBezTo>
                  <a:pt x="5475583" y="1014691"/>
                  <a:pt x="5623264" y="876335"/>
                  <a:pt x="5487382" y="973393"/>
                </a:cubicBezTo>
                <a:cubicBezTo>
                  <a:pt x="5434224" y="1011363"/>
                  <a:pt x="5457413" y="1022054"/>
                  <a:pt x="5398891" y="1047135"/>
                </a:cubicBezTo>
                <a:cubicBezTo>
                  <a:pt x="5380260" y="1055120"/>
                  <a:pt x="5359562" y="1056968"/>
                  <a:pt x="5339898" y="1061884"/>
                </a:cubicBezTo>
                <a:cubicBezTo>
                  <a:pt x="5325150" y="1076632"/>
                  <a:pt x="5312625" y="1094006"/>
                  <a:pt x="5295653" y="1106129"/>
                </a:cubicBezTo>
                <a:cubicBezTo>
                  <a:pt x="5260722" y="1131080"/>
                  <a:pt x="5219089" y="1142843"/>
                  <a:pt x="5177665" y="1150374"/>
                </a:cubicBezTo>
                <a:cubicBezTo>
                  <a:pt x="5143464" y="1156592"/>
                  <a:pt x="5108628" y="1158904"/>
                  <a:pt x="5074427" y="1165122"/>
                </a:cubicBezTo>
                <a:cubicBezTo>
                  <a:pt x="5054484" y="1168748"/>
                  <a:pt x="5034923" y="1174302"/>
                  <a:pt x="5015433" y="1179871"/>
                </a:cubicBezTo>
                <a:cubicBezTo>
                  <a:pt x="4970470" y="1192718"/>
                  <a:pt x="4962133" y="1201685"/>
                  <a:pt x="4912194" y="1209368"/>
                </a:cubicBezTo>
                <a:cubicBezTo>
                  <a:pt x="4868194" y="1216137"/>
                  <a:pt x="4823529" y="1217820"/>
                  <a:pt x="4779459" y="1224116"/>
                </a:cubicBezTo>
                <a:cubicBezTo>
                  <a:pt x="4754643" y="1227661"/>
                  <a:pt x="4730493" y="1235052"/>
                  <a:pt x="4705717" y="1238864"/>
                </a:cubicBezTo>
                <a:cubicBezTo>
                  <a:pt x="4666543" y="1244891"/>
                  <a:pt x="4626967" y="1248008"/>
                  <a:pt x="4587730" y="1253613"/>
                </a:cubicBezTo>
                <a:cubicBezTo>
                  <a:pt x="4558127" y="1257842"/>
                  <a:pt x="4528737" y="1263445"/>
                  <a:pt x="4499240" y="1268361"/>
                </a:cubicBezTo>
                <a:lnTo>
                  <a:pt x="3525846" y="1253613"/>
                </a:lnTo>
                <a:cubicBezTo>
                  <a:pt x="3510306" y="1253163"/>
                  <a:pt x="3496683" y="1242635"/>
                  <a:pt x="3481601" y="1238864"/>
                </a:cubicBezTo>
                <a:cubicBezTo>
                  <a:pt x="3457282" y="1232784"/>
                  <a:pt x="3432440" y="1229032"/>
                  <a:pt x="3407859" y="1224116"/>
                </a:cubicBezTo>
                <a:cubicBezTo>
                  <a:pt x="3283572" y="1161973"/>
                  <a:pt x="3418163" y="1220517"/>
                  <a:pt x="3201382" y="1179871"/>
                </a:cubicBezTo>
                <a:cubicBezTo>
                  <a:pt x="3170822" y="1174141"/>
                  <a:pt x="3142388" y="1160206"/>
                  <a:pt x="3112891" y="1150374"/>
                </a:cubicBezTo>
                <a:cubicBezTo>
                  <a:pt x="3098143" y="1145458"/>
                  <a:pt x="3083890" y="1138675"/>
                  <a:pt x="3068646" y="1135626"/>
                </a:cubicBezTo>
                <a:cubicBezTo>
                  <a:pt x="2918708" y="1105637"/>
                  <a:pt x="3056485" y="1136364"/>
                  <a:pt x="2950659" y="1106129"/>
                </a:cubicBezTo>
                <a:cubicBezTo>
                  <a:pt x="2931169" y="1100561"/>
                  <a:pt x="2910895" y="1097791"/>
                  <a:pt x="2891665" y="1091381"/>
                </a:cubicBezTo>
                <a:cubicBezTo>
                  <a:pt x="2866550" y="1083009"/>
                  <a:pt x="2843039" y="1070256"/>
                  <a:pt x="2817924" y="1061884"/>
                </a:cubicBezTo>
                <a:cubicBezTo>
                  <a:pt x="2798694" y="1055474"/>
                  <a:pt x="2778420" y="1052704"/>
                  <a:pt x="2758930" y="1047135"/>
                </a:cubicBezTo>
                <a:cubicBezTo>
                  <a:pt x="2743982" y="1042864"/>
                  <a:pt x="2729767" y="1036157"/>
                  <a:pt x="2714685" y="1032387"/>
                </a:cubicBezTo>
                <a:cubicBezTo>
                  <a:pt x="2690366" y="1026307"/>
                  <a:pt x="2665262" y="1023719"/>
                  <a:pt x="2640943" y="1017639"/>
                </a:cubicBezTo>
                <a:cubicBezTo>
                  <a:pt x="2625861" y="1013868"/>
                  <a:pt x="2611942" y="1005939"/>
                  <a:pt x="2596698" y="1002890"/>
                </a:cubicBezTo>
                <a:cubicBezTo>
                  <a:pt x="2562611" y="996072"/>
                  <a:pt x="2527872" y="993058"/>
                  <a:pt x="2493459" y="988142"/>
                </a:cubicBezTo>
                <a:cubicBezTo>
                  <a:pt x="2359272" y="934467"/>
                  <a:pt x="2482913" y="977184"/>
                  <a:pt x="2316478" y="943897"/>
                </a:cubicBezTo>
                <a:cubicBezTo>
                  <a:pt x="2301234" y="940848"/>
                  <a:pt x="2287543" y="931850"/>
                  <a:pt x="2272233" y="929148"/>
                </a:cubicBezTo>
                <a:cubicBezTo>
                  <a:pt x="2203767" y="917065"/>
                  <a:pt x="2134335" y="911080"/>
                  <a:pt x="2065756" y="899651"/>
                </a:cubicBezTo>
                <a:cubicBezTo>
                  <a:pt x="2036259" y="894735"/>
                  <a:pt x="2006588" y="890767"/>
                  <a:pt x="1977265" y="884903"/>
                </a:cubicBezTo>
                <a:cubicBezTo>
                  <a:pt x="1878942" y="865239"/>
                  <a:pt x="1927681" y="860964"/>
                  <a:pt x="1785536" y="840658"/>
                </a:cubicBezTo>
                <a:cubicBezTo>
                  <a:pt x="1726933" y="832286"/>
                  <a:pt x="1667549" y="830826"/>
                  <a:pt x="1608556" y="825910"/>
                </a:cubicBezTo>
                <a:cubicBezTo>
                  <a:pt x="1588891" y="820994"/>
                  <a:pt x="1569596" y="814243"/>
                  <a:pt x="1549562" y="811161"/>
                </a:cubicBezTo>
                <a:cubicBezTo>
                  <a:pt x="1505562" y="804392"/>
                  <a:pt x="1460954" y="802297"/>
                  <a:pt x="1416827" y="796413"/>
                </a:cubicBezTo>
                <a:cubicBezTo>
                  <a:pt x="1387185" y="792461"/>
                  <a:pt x="1357833" y="786580"/>
                  <a:pt x="1328336" y="781664"/>
                </a:cubicBezTo>
                <a:cubicBezTo>
                  <a:pt x="1087446" y="786580"/>
                  <a:pt x="846235" y="783048"/>
                  <a:pt x="605665" y="796413"/>
                </a:cubicBezTo>
                <a:cubicBezTo>
                  <a:pt x="579232" y="797882"/>
                  <a:pt x="556712" y="816614"/>
                  <a:pt x="531924" y="825910"/>
                </a:cubicBezTo>
                <a:cubicBezTo>
                  <a:pt x="517367" y="831369"/>
                  <a:pt x="502427" y="835742"/>
                  <a:pt x="487678" y="840658"/>
                </a:cubicBezTo>
                <a:cubicBezTo>
                  <a:pt x="360878" y="925193"/>
                  <a:pt x="521310" y="823842"/>
                  <a:pt x="399188" y="884903"/>
                </a:cubicBezTo>
                <a:cubicBezTo>
                  <a:pt x="383334" y="892830"/>
                  <a:pt x="370797" y="906473"/>
                  <a:pt x="354943" y="914400"/>
                </a:cubicBezTo>
                <a:cubicBezTo>
                  <a:pt x="331264" y="926240"/>
                  <a:pt x="305782" y="934065"/>
                  <a:pt x="281201" y="943897"/>
                </a:cubicBezTo>
                <a:cubicBezTo>
                  <a:pt x="251704" y="973394"/>
                  <a:pt x="230022" y="1013732"/>
                  <a:pt x="192711" y="1032387"/>
                </a:cubicBezTo>
                <a:cubicBezTo>
                  <a:pt x="115062" y="1071212"/>
                  <a:pt x="149263" y="1046338"/>
                  <a:pt x="89472" y="1106129"/>
                </a:cubicBezTo>
                <a:cubicBezTo>
                  <a:pt x="48965" y="1268159"/>
                  <a:pt x="110358" y="1065584"/>
                  <a:pt x="30478" y="1209368"/>
                </a:cubicBezTo>
                <a:cubicBezTo>
                  <a:pt x="-8345" y="1279250"/>
                  <a:pt x="982" y="1310966"/>
                  <a:pt x="982" y="1386348"/>
                </a:cubicBezTo>
              </a:path>
            </a:pathLst>
          </a:custGeom>
          <a:noFill/>
          <a:ln w="38100"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7575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93" y="163985"/>
            <a:ext cx="4546848" cy="850106"/>
          </a:xfrm>
        </p:spPr>
        <p:txBody>
          <a:bodyPr/>
          <a:lstStyle/>
          <a:p>
            <a:r>
              <a:rPr lang="th-TH" b="1" dirty="0" smtClean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การเพิ่มสมาชิกต่อท้าย</a:t>
            </a:r>
            <a:endParaRPr lang="th-TH" dirty="0">
              <a:solidFill>
                <a:srgbClr val="00206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83628" y="2037011"/>
            <a:ext cx="413784" cy="4365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4858" y="1609636"/>
            <a:ext cx="1258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th-TH" sz="2800" dirty="0"/>
          </a:p>
        </p:txBody>
      </p:sp>
      <p:sp>
        <p:nvSpPr>
          <p:cNvPr id="21" name="Rectangle 20"/>
          <p:cNvSpPr/>
          <p:nvPr/>
        </p:nvSpPr>
        <p:spPr>
          <a:xfrm>
            <a:off x="382452" y="5319528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first</a:t>
            </a:r>
            <a:endParaRPr lang="th-TH" sz="2400" dirty="0"/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 flipV="1">
            <a:off x="1488845" y="5085184"/>
            <a:ext cx="562875" cy="46517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488845" y="4293096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41007" y="4293096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NULL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9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93" y="163985"/>
            <a:ext cx="4546848" cy="850106"/>
          </a:xfrm>
        </p:spPr>
        <p:txBody>
          <a:bodyPr/>
          <a:lstStyle/>
          <a:p>
            <a:r>
              <a:rPr lang="th-TH" b="1" dirty="0" smtClean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การเพิ่มสมาชิกต่อท้าย</a:t>
            </a:r>
            <a:endParaRPr lang="th-TH" dirty="0">
              <a:solidFill>
                <a:srgbClr val="00206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83628" y="2037011"/>
            <a:ext cx="413784" cy="4365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4858" y="1609636"/>
            <a:ext cx="1258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th-TH" sz="2800" dirty="0"/>
          </a:p>
        </p:txBody>
      </p:sp>
      <p:sp>
        <p:nvSpPr>
          <p:cNvPr id="21" name="Rectangle 20"/>
          <p:cNvSpPr/>
          <p:nvPr/>
        </p:nvSpPr>
        <p:spPr>
          <a:xfrm>
            <a:off x="215067" y="3531336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first</a:t>
            </a:r>
            <a:endParaRPr lang="th-TH" sz="2400" dirty="0"/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 flipV="1">
            <a:off x="1321460" y="3296992"/>
            <a:ext cx="562875" cy="46517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321460" y="2504904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73622" y="2504904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NULL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42306" y="1610965"/>
            <a:ext cx="2762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head = first</a:t>
            </a:r>
            <a:endParaRPr lang="th-TH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12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347" y="404664"/>
            <a:ext cx="6347714" cy="1320800"/>
          </a:xfrm>
        </p:spPr>
        <p:txBody>
          <a:bodyPr>
            <a:noAutofit/>
          </a:bodyPr>
          <a:lstStyle/>
          <a:p>
            <a:r>
              <a:rPr lang="th-TH" sz="5400" b="1" dirty="0" smtClean="0">
                <a:solidFill>
                  <a:schemeClr val="accent2">
                    <a:lumMod val="75000"/>
                  </a:schemeClr>
                </a:solidFill>
                <a:latin typeface="TH SarabunPSK" pitchFamily="34" charset="-34"/>
                <a:cs typeface="TH SarabunPSK" pitchFamily="34" charset="-34"/>
              </a:rPr>
              <a:t>โครงสร้างข้อมูล</a:t>
            </a:r>
            <a:endParaRPr lang="en-AU" sz="5400" b="1" dirty="0">
              <a:solidFill>
                <a:schemeClr val="accent2">
                  <a:lumMod val="7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AutoShape 1027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79512" y="1508432"/>
            <a:ext cx="8352928" cy="2879725"/>
          </a:xfrm>
          <a:prstGeom prst="flowChartAlternate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th-TH" altLang="th-TH" sz="3600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การรวมประเภทข้อมูล </a:t>
            </a:r>
            <a:r>
              <a:rPr lang="en-US" alt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(Data Type) </a:t>
            </a:r>
            <a:r>
              <a:rPr lang="th-TH" alt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เข้าไว้ด้วยกัน </a:t>
            </a:r>
            <a:r>
              <a:rPr lang="th-TH" alt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alt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alt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จน</a:t>
            </a:r>
            <a:r>
              <a:rPr lang="th-TH" alt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กลายเป็นกลุ่มประเภทข้อมูล และ</a:t>
            </a:r>
            <a:r>
              <a:rPr lang="th-TH" altLang="th-TH" sz="3600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มีนิยามความสัมพันธ์</a:t>
            </a:r>
            <a:r>
              <a:rPr lang="th-TH" alt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ภายในกลุ่มข้อมูลอย่างชัดเจน  </a:t>
            </a:r>
          </a:p>
          <a:p>
            <a:pPr>
              <a:lnSpc>
                <a:spcPct val="90000"/>
              </a:lnSpc>
            </a:pPr>
            <a:r>
              <a:rPr lang="th-TH" alt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การรวมกลุ่มนี้อาจเป็นการรวมกลุ่มกันระหว่างข้อมูล</a:t>
            </a:r>
            <a:r>
              <a:rPr lang="th-TH" altLang="th-TH" sz="3600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ประเภทเดียวกัน ต่างประเภทกัน </a:t>
            </a:r>
            <a:r>
              <a:rPr lang="th-TH" alt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</a:t>
            </a:r>
            <a:r>
              <a:rPr lang="th-TH" altLang="th-TH" sz="3600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ต่างโครงสร้าง</a:t>
            </a:r>
            <a:r>
              <a:rPr lang="th-TH" alt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ข้อมูลกันก็ได้</a:t>
            </a:r>
          </a:p>
        </p:txBody>
      </p:sp>
      <p:pic>
        <p:nvPicPr>
          <p:cNvPr id="5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3"/>
          <a:stretch>
            <a:fillRect/>
          </a:stretch>
        </p:blipFill>
        <p:spPr bwMode="auto">
          <a:xfrm>
            <a:off x="-1" y="4388157"/>
            <a:ext cx="6887695" cy="234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44"/>
          <a:stretch/>
        </p:blipFill>
        <p:spPr bwMode="auto">
          <a:xfrm>
            <a:off x="6695008" y="4388157"/>
            <a:ext cx="2438276" cy="234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883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93" y="163985"/>
            <a:ext cx="4546848" cy="850106"/>
          </a:xfrm>
        </p:spPr>
        <p:txBody>
          <a:bodyPr/>
          <a:lstStyle/>
          <a:p>
            <a:r>
              <a:rPr lang="th-TH" b="1" dirty="0" smtClean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การเพิ่มสมาชิกต่อท้าย</a:t>
            </a:r>
            <a:endParaRPr lang="th-TH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1993" y="476672"/>
            <a:ext cx="864096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AU" sz="2000" b="1" dirty="0" smtClean="0">
                <a:latin typeface="Courier New" pitchFamily="49" charset="0"/>
                <a:cs typeface="Courier New" pitchFamily="49" charset="0"/>
              </a:rPr>
              <a:t>void add(</a:t>
            </a:r>
            <a:r>
              <a:rPr lang="en-AU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sz="2000" b="1" dirty="0" smtClean="0">
                <a:latin typeface="Courier New" pitchFamily="49" charset="0"/>
                <a:cs typeface="Courier New" pitchFamily="49" charset="0"/>
              </a:rPr>
              <a:t> x) </a:t>
            </a:r>
          </a:p>
          <a:p>
            <a:pPr>
              <a:lnSpc>
                <a:spcPct val="150000"/>
              </a:lnSpc>
              <a:buNone/>
            </a:pPr>
            <a:r>
              <a:rPr lang="en-AU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AU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node *first; </a:t>
            </a:r>
          </a:p>
          <a:p>
            <a:pPr>
              <a:lnSpc>
                <a:spcPct val="150000"/>
              </a:lnSpc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  first=(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node *)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node));</a:t>
            </a:r>
          </a:p>
          <a:p>
            <a:pPr>
              <a:lnSpc>
                <a:spcPct val="150000"/>
              </a:lnSpc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  first -&gt; info = x;</a:t>
            </a:r>
          </a:p>
          <a:p>
            <a:pPr>
              <a:lnSpc>
                <a:spcPct val="150000"/>
              </a:lnSpc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  first -&gt; next = NULL;</a:t>
            </a:r>
            <a:endParaRPr lang="en-AU" sz="20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AU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if(head != NULL)  </a:t>
            </a:r>
          </a:p>
          <a:p>
            <a:pPr>
              <a:lnSpc>
                <a:spcPct val="150000"/>
              </a:lnSpc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   { 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th-TH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*temp = head; </a:t>
            </a:r>
          </a:p>
          <a:p>
            <a:pPr>
              <a:lnSpc>
                <a:spcPct val="150000"/>
              </a:lnSpc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     while(temp-&gt;next != NULL) </a:t>
            </a:r>
          </a:p>
          <a:p>
            <a:pPr>
              <a:lnSpc>
                <a:spcPct val="150000"/>
              </a:lnSpc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         temp = temp-&gt;next; </a:t>
            </a:r>
          </a:p>
          <a:p>
            <a:pPr>
              <a:lnSpc>
                <a:spcPct val="150000"/>
              </a:lnSpc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     temp-&gt;next = first; </a:t>
            </a:r>
          </a:p>
          <a:p>
            <a:pPr>
              <a:lnSpc>
                <a:spcPct val="150000"/>
              </a:lnSpc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150000"/>
              </a:lnSpc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  else        </a:t>
            </a:r>
          </a:p>
          <a:p>
            <a:pPr>
              <a:lnSpc>
                <a:spcPct val="150000"/>
              </a:lnSpc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     head = first; </a:t>
            </a:r>
          </a:p>
          <a:p>
            <a:pPr>
              <a:lnSpc>
                <a:spcPct val="150000"/>
              </a:lnSpc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9572" y="940580"/>
            <a:ext cx="5328592" cy="50555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th-TH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สร้างตัวชี้</a:t>
            </a:r>
            <a:r>
              <a:rPr lang="en-US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node </a:t>
            </a:r>
            <a:r>
              <a:rPr lang="th-TH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ใหม่ (</a:t>
            </a:r>
            <a:r>
              <a:rPr lang="en-US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first)</a:t>
            </a:r>
            <a:endParaRPr lang="th-TH" sz="3600" dirty="0">
              <a:solidFill>
                <a:srgbClr val="FFFF0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9572" y="1427023"/>
            <a:ext cx="7596844" cy="50555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th-TH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จองพื้นที่สำหรับ</a:t>
            </a:r>
            <a:r>
              <a:rPr lang="en-US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node first </a:t>
            </a:r>
            <a:r>
              <a:rPr lang="th-TH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ขนาด </a:t>
            </a:r>
            <a:r>
              <a:rPr lang="en-US" sz="3600" dirty="0" err="1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struct</a:t>
            </a:r>
            <a:r>
              <a:rPr lang="en-US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node</a:t>
            </a:r>
            <a:endParaRPr lang="th-TH" sz="3600" dirty="0">
              <a:solidFill>
                <a:srgbClr val="FFFF0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9572" y="1913466"/>
            <a:ext cx="7596844" cy="50555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th-TH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กำหนดให้ </a:t>
            </a:r>
            <a:r>
              <a:rPr lang="en-US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info </a:t>
            </a:r>
            <a:r>
              <a:rPr lang="th-TH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ของ </a:t>
            </a:r>
            <a:r>
              <a:rPr lang="en-US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first </a:t>
            </a:r>
            <a:r>
              <a:rPr lang="th-TH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มีค่าเป็น </a:t>
            </a:r>
            <a:r>
              <a:rPr lang="en-US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x</a:t>
            </a:r>
            <a:endParaRPr lang="th-TH" sz="3600" dirty="0">
              <a:solidFill>
                <a:srgbClr val="FFFF0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9572" y="2384105"/>
            <a:ext cx="7596844" cy="50555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th-TH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กำหนดให้ </a:t>
            </a:r>
            <a:r>
              <a:rPr lang="en-US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next </a:t>
            </a:r>
            <a:r>
              <a:rPr lang="th-TH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ของ </a:t>
            </a:r>
            <a:r>
              <a:rPr lang="en-US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first </a:t>
            </a:r>
            <a:r>
              <a:rPr lang="th-TH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มีค่าเป็น </a:t>
            </a:r>
            <a:r>
              <a:rPr lang="en-US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NULL</a:t>
            </a:r>
            <a:endParaRPr lang="th-TH" sz="3600" dirty="0">
              <a:solidFill>
                <a:srgbClr val="FFFF0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00270" y="3184869"/>
            <a:ext cx="7404178" cy="50555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th-TH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สร้างตัวชี้</a:t>
            </a:r>
            <a:r>
              <a:rPr lang="en-US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node </a:t>
            </a:r>
            <a:r>
              <a:rPr lang="th-TH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ชั่วคราว (</a:t>
            </a:r>
            <a:r>
              <a:rPr lang="en-US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temp) </a:t>
            </a:r>
            <a:r>
              <a:rPr lang="th-TH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เริ่มชี้จาก </a:t>
            </a:r>
            <a:r>
              <a:rPr lang="en-US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node head</a:t>
            </a:r>
            <a:endParaRPr lang="th-TH" sz="3600" dirty="0">
              <a:solidFill>
                <a:srgbClr val="FFFF0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18666" y="4156471"/>
            <a:ext cx="7404178" cy="50555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th-TH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เลื่อน </a:t>
            </a:r>
            <a:r>
              <a:rPr lang="en-US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temp </a:t>
            </a:r>
            <a:r>
              <a:rPr lang="th-TH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ไปชี้ </a:t>
            </a:r>
            <a:r>
              <a:rPr lang="en-US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node </a:t>
            </a:r>
            <a:r>
              <a:rPr lang="th-TH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ถัดไป</a:t>
            </a:r>
            <a:endParaRPr lang="th-TH" sz="3600" dirty="0">
              <a:solidFill>
                <a:srgbClr val="FFFF0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00270" y="4728761"/>
            <a:ext cx="7404178" cy="50555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th-TH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กำหนดให้ </a:t>
            </a:r>
            <a:r>
              <a:rPr lang="en-US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node </a:t>
            </a:r>
            <a:r>
              <a:rPr lang="th-TH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ถัดไป ของ </a:t>
            </a:r>
            <a:r>
              <a:rPr lang="en-US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temp </a:t>
            </a:r>
            <a:r>
              <a:rPr lang="th-TH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ชี้ไปที่ </a:t>
            </a:r>
            <a:r>
              <a:rPr lang="en-US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first</a:t>
            </a:r>
            <a:endParaRPr lang="th-TH" sz="3600" dirty="0">
              <a:solidFill>
                <a:srgbClr val="FFFF0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86752" y="5969608"/>
            <a:ext cx="7404178" cy="50555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th-TH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กำหนดให้ </a:t>
            </a:r>
            <a:r>
              <a:rPr lang="en-US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head </a:t>
            </a:r>
            <a:r>
              <a:rPr lang="th-TH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ชี้ไปที่ </a:t>
            </a:r>
            <a:r>
              <a:rPr lang="en-US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first</a:t>
            </a:r>
            <a:endParaRPr lang="th-TH" sz="3600" dirty="0">
              <a:solidFill>
                <a:srgbClr val="FFFF0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00270" y="3671312"/>
            <a:ext cx="7404178" cy="50555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th-TH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ตราบใดที่ </a:t>
            </a:r>
            <a:r>
              <a:rPr lang="en-US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next </a:t>
            </a:r>
            <a:r>
              <a:rPr lang="th-TH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ของ </a:t>
            </a:r>
            <a:r>
              <a:rPr lang="en-US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temp </a:t>
            </a:r>
            <a:r>
              <a:rPr lang="th-TH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ไม่ใช่ </a:t>
            </a:r>
            <a:r>
              <a:rPr lang="en-US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NULL</a:t>
            </a:r>
            <a:endParaRPr lang="th-TH" sz="3600" dirty="0">
              <a:solidFill>
                <a:srgbClr val="FFFF0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2575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9341" y="2502188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1503" y="2502188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83628" y="2037011"/>
            <a:ext cx="413784" cy="4365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4858" y="1609636"/>
            <a:ext cx="1258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th-TH" sz="28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280065" y="2898230"/>
            <a:ext cx="1334916" cy="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614981" y="2502188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67143" y="2502188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0046" y="157492"/>
            <a:ext cx="5122912" cy="72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b="1" dirty="0" smtClean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การแทรกข้อมูลระหว่างรายการ</a:t>
            </a:r>
          </a:p>
        </p:txBody>
      </p:sp>
      <p:cxnSp>
        <p:nvCxnSpPr>
          <p:cNvPr id="24" name="Straight Arrow Connector 23"/>
          <p:cNvCxnSpPr>
            <a:endCxn id="27" idx="0"/>
          </p:cNvCxnSpPr>
          <p:nvPr/>
        </p:nvCxnSpPr>
        <p:spPr>
          <a:xfrm>
            <a:off x="6753594" y="3024766"/>
            <a:ext cx="39629" cy="126833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067142" y="4293096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19304" y="4293096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NULL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73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9341" y="2502188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1503" y="2502188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83628" y="2037011"/>
            <a:ext cx="413784" cy="4365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4858" y="1609636"/>
            <a:ext cx="1258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th-TH" sz="2800" dirty="0"/>
          </a:p>
        </p:txBody>
      </p:sp>
      <p:sp>
        <p:nvSpPr>
          <p:cNvPr id="21" name="Rectangle 20"/>
          <p:cNvSpPr/>
          <p:nvPr/>
        </p:nvSpPr>
        <p:spPr>
          <a:xfrm>
            <a:off x="382452" y="5319528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first</a:t>
            </a:r>
            <a:endParaRPr lang="th-TH" sz="2400" dirty="0"/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 flipV="1">
            <a:off x="1488845" y="5085184"/>
            <a:ext cx="562875" cy="46517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488845" y="4293096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41007" y="4293096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NULL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280065" y="2898230"/>
            <a:ext cx="1334916" cy="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614981" y="2502188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67143" y="2502188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0046" y="157492"/>
            <a:ext cx="5122912" cy="72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b="1" dirty="0" smtClean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การแทรกข้อมูลระหว่างรายการ</a:t>
            </a:r>
          </a:p>
        </p:txBody>
      </p:sp>
      <p:cxnSp>
        <p:nvCxnSpPr>
          <p:cNvPr id="24" name="Straight Arrow Connector 23"/>
          <p:cNvCxnSpPr>
            <a:endCxn id="27" idx="0"/>
          </p:cNvCxnSpPr>
          <p:nvPr/>
        </p:nvCxnSpPr>
        <p:spPr>
          <a:xfrm>
            <a:off x="6753594" y="3024766"/>
            <a:ext cx="39629" cy="126833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067142" y="4293096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19304" y="4293096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NULL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99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9341" y="2502188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1503" y="2502188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83628" y="2037011"/>
            <a:ext cx="413784" cy="4365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4858" y="1609636"/>
            <a:ext cx="1258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th-TH" sz="2800" dirty="0"/>
          </a:p>
        </p:txBody>
      </p:sp>
      <p:sp>
        <p:nvSpPr>
          <p:cNvPr id="21" name="Rectangle 20"/>
          <p:cNvSpPr/>
          <p:nvPr/>
        </p:nvSpPr>
        <p:spPr>
          <a:xfrm>
            <a:off x="382452" y="5319528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first</a:t>
            </a:r>
            <a:endParaRPr lang="th-TH" sz="2400" dirty="0"/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 flipV="1">
            <a:off x="1488845" y="5085184"/>
            <a:ext cx="562875" cy="46517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488845" y="4293096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41007" y="4293096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NULL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280065" y="2898230"/>
            <a:ext cx="1334916" cy="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614981" y="2502188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67143" y="2502188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860275" y="1687002"/>
            <a:ext cx="382890" cy="8058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860044" y="1254243"/>
            <a:ext cx="1258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temp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th-TH" sz="2800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0046" y="157492"/>
            <a:ext cx="5122912" cy="72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b="1" dirty="0" smtClean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การแทรกข้อมูลระหว่างรายการ</a:t>
            </a:r>
          </a:p>
        </p:txBody>
      </p:sp>
      <p:cxnSp>
        <p:nvCxnSpPr>
          <p:cNvPr id="24" name="Straight Arrow Connector 23"/>
          <p:cNvCxnSpPr>
            <a:endCxn id="27" idx="0"/>
          </p:cNvCxnSpPr>
          <p:nvPr/>
        </p:nvCxnSpPr>
        <p:spPr>
          <a:xfrm>
            <a:off x="6753594" y="3024766"/>
            <a:ext cx="39629" cy="126833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067142" y="4293096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19304" y="4293096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NULL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614981" y="255922"/>
            <a:ext cx="1473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 == 0</a:t>
            </a:r>
            <a:endParaRPr lang="th-TH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86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9341" y="2502188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1503" y="2502188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83628" y="2037011"/>
            <a:ext cx="413784" cy="4365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4858" y="1609636"/>
            <a:ext cx="1258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th-TH" sz="2800" dirty="0"/>
          </a:p>
        </p:txBody>
      </p:sp>
      <p:sp>
        <p:nvSpPr>
          <p:cNvPr id="21" name="Rectangle 20"/>
          <p:cNvSpPr/>
          <p:nvPr/>
        </p:nvSpPr>
        <p:spPr>
          <a:xfrm>
            <a:off x="382452" y="5319528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first</a:t>
            </a:r>
            <a:endParaRPr lang="th-TH" sz="2400" dirty="0"/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 flipV="1">
            <a:off x="1488845" y="5085184"/>
            <a:ext cx="562875" cy="46517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488845" y="4293096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41007" y="4293096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NULL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280065" y="2898230"/>
            <a:ext cx="1334916" cy="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614981" y="2502188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67143" y="2502188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860275" y="1687002"/>
            <a:ext cx="382890" cy="805894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860044" y="1254243"/>
            <a:ext cx="1258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en-AU" sz="28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th-TH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0046" y="157492"/>
            <a:ext cx="5122912" cy="72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b="1" dirty="0" smtClean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การแทรกข้อมูลระหว่างรายการ</a:t>
            </a:r>
          </a:p>
        </p:txBody>
      </p:sp>
      <p:cxnSp>
        <p:nvCxnSpPr>
          <p:cNvPr id="24" name="Straight Arrow Connector 23"/>
          <p:cNvCxnSpPr>
            <a:endCxn id="27" idx="0"/>
          </p:cNvCxnSpPr>
          <p:nvPr/>
        </p:nvCxnSpPr>
        <p:spPr>
          <a:xfrm>
            <a:off x="6753594" y="3024766"/>
            <a:ext cx="39629" cy="126833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067142" y="4293096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19304" y="4293096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NULL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614981" y="255922"/>
            <a:ext cx="1473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 == 1</a:t>
            </a:r>
            <a:endParaRPr lang="th-TH" sz="28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423099" y="1687002"/>
            <a:ext cx="382890" cy="8058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422868" y="1254243"/>
            <a:ext cx="1258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temp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190034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9341" y="2502188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1503" y="2502188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83628" y="2037011"/>
            <a:ext cx="413784" cy="4365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4858" y="1609636"/>
            <a:ext cx="1258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th-TH" sz="2800" dirty="0"/>
          </a:p>
        </p:txBody>
      </p:sp>
      <p:sp>
        <p:nvSpPr>
          <p:cNvPr id="21" name="Rectangle 20"/>
          <p:cNvSpPr/>
          <p:nvPr/>
        </p:nvSpPr>
        <p:spPr>
          <a:xfrm>
            <a:off x="897248" y="5409365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first</a:t>
            </a:r>
            <a:endParaRPr lang="th-TH" sz="2400" dirty="0"/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 flipV="1">
            <a:off x="2003641" y="5175021"/>
            <a:ext cx="562875" cy="46517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003641" y="4382933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55803" y="4382933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280065" y="2898230"/>
            <a:ext cx="1334916" cy="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614981" y="2502188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67143" y="2502188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0046" y="157492"/>
            <a:ext cx="5122912" cy="72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b="1" dirty="0" smtClean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การแทรกข้อมูลระหว่างรายการ</a:t>
            </a:r>
          </a:p>
        </p:txBody>
      </p:sp>
      <p:cxnSp>
        <p:nvCxnSpPr>
          <p:cNvPr id="24" name="Straight Arrow Connector 23"/>
          <p:cNvCxnSpPr>
            <a:endCxn id="27" idx="0"/>
          </p:cNvCxnSpPr>
          <p:nvPr/>
        </p:nvCxnSpPr>
        <p:spPr>
          <a:xfrm>
            <a:off x="6753594" y="3024766"/>
            <a:ext cx="39629" cy="126833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067142" y="4293096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19304" y="4293096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NULL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614981" y="255922"/>
            <a:ext cx="1473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 == 1</a:t>
            </a:r>
            <a:endParaRPr lang="th-TH" sz="28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423099" y="1687002"/>
            <a:ext cx="382890" cy="8058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422868" y="1254243"/>
            <a:ext cx="1258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temp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th-TH" sz="28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79417" y="4778977"/>
            <a:ext cx="197279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390520" y="6136502"/>
            <a:ext cx="5554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first-&gt;next == temp-&gt;next</a:t>
            </a:r>
            <a:endParaRPr lang="th-TH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45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9341" y="2502188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1503" y="2502188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83628" y="2037011"/>
            <a:ext cx="413784" cy="4365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4858" y="1609636"/>
            <a:ext cx="1258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th-TH" sz="2800" dirty="0"/>
          </a:p>
        </p:txBody>
      </p:sp>
      <p:sp>
        <p:nvSpPr>
          <p:cNvPr id="21" name="Rectangle 20"/>
          <p:cNvSpPr/>
          <p:nvPr/>
        </p:nvSpPr>
        <p:spPr>
          <a:xfrm>
            <a:off x="897248" y="5409365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first</a:t>
            </a:r>
            <a:endParaRPr lang="th-TH" sz="2400" dirty="0"/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 flipV="1">
            <a:off x="2003641" y="5175021"/>
            <a:ext cx="562875" cy="46517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003641" y="4382933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55803" y="4382933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280065" y="2898230"/>
            <a:ext cx="1334916" cy="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614981" y="2502188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67143" y="2502188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0046" y="157492"/>
            <a:ext cx="5122912" cy="72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b="1" dirty="0" smtClean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การแทรกข้อมูลระหว่างรายการ</a:t>
            </a:r>
          </a:p>
        </p:txBody>
      </p:sp>
      <p:cxnSp>
        <p:nvCxnSpPr>
          <p:cNvPr id="24" name="Straight Arrow Connector 23"/>
          <p:cNvCxnSpPr>
            <a:endCxn id="27" idx="0"/>
          </p:cNvCxnSpPr>
          <p:nvPr/>
        </p:nvCxnSpPr>
        <p:spPr>
          <a:xfrm>
            <a:off x="6753594" y="3024766"/>
            <a:ext cx="39629" cy="126833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067142" y="4293096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19304" y="4293096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NULL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614981" y="255922"/>
            <a:ext cx="1473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 == 1</a:t>
            </a:r>
            <a:endParaRPr lang="th-TH" sz="28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423099" y="1687002"/>
            <a:ext cx="382890" cy="8058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422868" y="1254243"/>
            <a:ext cx="1258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temp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th-TH" sz="28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79417" y="4778977"/>
            <a:ext cx="197279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390520" y="6136502"/>
            <a:ext cx="4051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temp-&gt;next = first</a:t>
            </a:r>
            <a:endParaRPr lang="th-TH" sz="28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5" idx="0"/>
          </p:cNvCxnSpPr>
          <p:nvPr/>
        </p:nvCxnSpPr>
        <p:spPr>
          <a:xfrm flipH="1">
            <a:off x="2729722" y="3024766"/>
            <a:ext cx="4043686" cy="135816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8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9341" y="2502188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1503" y="2502188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83628" y="2037011"/>
            <a:ext cx="413784" cy="4365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4858" y="1609636"/>
            <a:ext cx="1258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th-TH" sz="2800" dirty="0"/>
          </a:p>
        </p:txBody>
      </p:sp>
      <p:sp>
        <p:nvSpPr>
          <p:cNvPr id="21" name="Rectangle 20"/>
          <p:cNvSpPr/>
          <p:nvPr/>
        </p:nvSpPr>
        <p:spPr>
          <a:xfrm>
            <a:off x="382452" y="5319528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first</a:t>
            </a:r>
            <a:endParaRPr lang="th-TH" sz="2400" dirty="0"/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 flipV="1">
            <a:off x="1488845" y="5085184"/>
            <a:ext cx="562875" cy="46517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488845" y="4293096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41007" y="4293096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NULL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280065" y="2898230"/>
            <a:ext cx="1334916" cy="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614981" y="2502188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67143" y="2502188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0046" y="157492"/>
            <a:ext cx="5122912" cy="72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b="1" dirty="0" smtClean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การแทรกข้อมูลระหว่างรายการ</a:t>
            </a:r>
          </a:p>
        </p:txBody>
      </p:sp>
      <p:cxnSp>
        <p:nvCxnSpPr>
          <p:cNvPr id="24" name="Straight Arrow Connector 23"/>
          <p:cNvCxnSpPr>
            <a:endCxn id="27" idx="0"/>
          </p:cNvCxnSpPr>
          <p:nvPr/>
        </p:nvCxnSpPr>
        <p:spPr>
          <a:xfrm>
            <a:off x="6753594" y="3024766"/>
            <a:ext cx="39629" cy="126833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067142" y="4293096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19304" y="4293096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NULL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08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9341" y="2502188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1503" y="2502188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83628" y="2037011"/>
            <a:ext cx="413784" cy="4365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4858" y="1609636"/>
            <a:ext cx="1258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th-TH" sz="2800" dirty="0"/>
          </a:p>
        </p:txBody>
      </p:sp>
      <p:sp>
        <p:nvSpPr>
          <p:cNvPr id="21" name="Rectangle 20"/>
          <p:cNvSpPr/>
          <p:nvPr/>
        </p:nvSpPr>
        <p:spPr>
          <a:xfrm>
            <a:off x="382452" y="5319528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first</a:t>
            </a:r>
            <a:endParaRPr lang="th-TH" sz="2400" dirty="0"/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 flipV="1">
            <a:off x="1488845" y="5085184"/>
            <a:ext cx="562875" cy="46517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488845" y="4293096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41007" y="4293096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280065" y="2898230"/>
            <a:ext cx="1334916" cy="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614981" y="2502188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67143" y="2502188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0046" y="157492"/>
            <a:ext cx="5122912" cy="72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b="1" dirty="0" smtClean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การแทรกข้อมูลระหว่างรายการ</a:t>
            </a:r>
          </a:p>
        </p:txBody>
      </p:sp>
      <p:cxnSp>
        <p:nvCxnSpPr>
          <p:cNvPr id="24" name="Straight Arrow Connector 23"/>
          <p:cNvCxnSpPr>
            <a:endCxn id="27" idx="0"/>
          </p:cNvCxnSpPr>
          <p:nvPr/>
        </p:nvCxnSpPr>
        <p:spPr>
          <a:xfrm>
            <a:off x="6753594" y="3024766"/>
            <a:ext cx="39629" cy="126833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067142" y="4293096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19304" y="4293096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NULL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endCxn id="7" idx="2"/>
          </p:cNvCxnSpPr>
          <p:nvPr/>
        </p:nvCxnSpPr>
        <p:spPr>
          <a:xfrm flipH="1" flipV="1">
            <a:off x="1915422" y="3294276"/>
            <a:ext cx="1672314" cy="128685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701838" y="5975992"/>
            <a:ext cx="4051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first-&gt;next = head</a:t>
            </a:r>
            <a:endParaRPr lang="th-TH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7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9341" y="2502188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1503" y="2502188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081188" y="4257172"/>
            <a:ext cx="413784" cy="4365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42418" y="3829797"/>
            <a:ext cx="1258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th-TH" sz="2800" dirty="0"/>
          </a:p>
        </p:txBody>
      </p:sp>
      <p:sp>
        <p:nvSpPr>
          <p:cNvPr id="21" name="Rectangle 20"/>
          <p:cNvSpPr/>
          <p:nvPr/>
        </p:nvSpPr>
        <p:spPr>
          <a:xfrm>
            <a:off x="382452" y="5319528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first</a:t>
            </a:r>
            <a:endParaRPr lang="th-TH" sz="2400" dirty="0"/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 flipV="1">
            <a:off x="1488845" y="5085184"/>
            <a:ext cx="562875" cy="46517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488845" y="4293096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41007" y="4293096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280065" y="2898230"/>
            <a:ext cx="1334916" cy="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614981" y="2502188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67143" y="2502188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0046" y="157492"/>
            <a:ext cx="5122912" cy="72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b="1" dirty="0" smtClean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การแทรกข้อมูลระหว่างรายการ</a:t>
            </a:r>
          </a:p>
        </p:txBody>
      </p:sp>
      <p:cxnSp>
        <p:nvCxnSpPr>
          <p:cNvPr id="24" name="Straight Arrow Connector 23"/>
          <p:cNvCxnSpPr>
            <a:endCxn id="27" idx="0"/>
          </p:cNvCxnSpPr>
          <p:nvPr/>
        </p:nvCxnSpPr>
        <p:spPr>
          <a:xfrm>
            <a:off x="6753594" y="3024766"/>
            <a:ext cx="39629" cy="126833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067142" y="4293096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19304" y="4293096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NULL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endCxn id="7" idx="2"/>
          </p:cNvCxnSpPr>
          <p:nvPr/>
        </p:nvCxnSpPr>
        <p:spPr>
          <a:xfrm flipH="1" flipV="1">
            <a:off x="1915422" y="3294276"/>
            <a:ext cx="1672314" cy="128685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701838" y="5975992"/>
            <a:ext cx="2762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head = first</a:t>
            </a:r>
            <a:endParaRPr lang="th-TH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06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40363"/>
            <a:ext cx="6347713" cy="1320800"/>
          </a:xfrm>
        </p:spPr>
        <p:txBody>
          <a:bodyPr>
            <a:normAutofit/>
          </a:bodyPr>
          <a:lstStyle/>
          <a:p>
            <a:r>
              <a:rPr lang="th-TH" sz="44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รายการเชื่อมโยง </a:t>
            </a:r>
            <a:r>
              <a:rPr lang="en-US" sz="44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(linked list)</a:t>
            </a:r>
            <a:endParaRPr lang="en-AU" sz="4400" b="1" dirty="0">
              <a:solidFill>
                <a:srgbClr val="0070C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568952" cy="1080120"/>
          </a:xfrm>
        </p:spPr>
        <p:txBody>
          <a:bodyPr>
            <a:normAutofit/>
          </a:bodyPr>
          <a:lstStyle/>
          <a:p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เป็นวิธีการจัดการข้อมูลที่มี</a:t>
            </a:r>
            <a:r>
              <a:rPr lang="th-TH" sz="2800" dirty="0" smtClean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ประสิทธิภาพมากกว่า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การใช้อาร์เรย์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 (array) </a:t>
            </a:r>
            <a:endParaRPr lang="th-TH" sz="2800" dirty="0" smtClean="0">
              <a:latin typeface="TH SarabunPSK" pitchFamily="34" charset="-34"/>
              <a:cs typeface="TH SarabunPSK" pitchFamily="34" charset="-34"/>
            </a:endParaRPr>
          </a:p>
          <a:p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รายการเชื่อมโยงจะใช้ประโยชน์จากพอยน์เตอร์ในการจัดเก็บข้อมูลแบบ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dynamic</a:t>
            </a:r>
            <a:endParaRPr lang="th-TH" sz="2800" b="1" dirty="0" smtClean="0">
              <a:solidFill>
                <a:srgbClr val="C0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938" y="4697760"/>
            <a:ext cx="573687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9609" y="2827499"/>
            <a:ext cx="4204566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04248" y="4177980"/>
            <a:ext cx="1223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/>
              <a:t>1D- Array </a:t>
            </a:r>
            <a:endParaRPr lang="en-A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599233" y="5423937"/>
            <a:ext cx="1266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Single </a:t>
            </a:r>
            <a:endParaRPr lang="th-TH" sz="2000" dirty="0" smtClean="0"/>
          </a:p>
          <a:p>
            <a:pPr algn="ctr"/>
            <a:r>
              <a:rPr lang="en-AU" sz="2000" dirty="0" smtClean="0"/>
              <a:t>Linked </a:t>
            </a:r>
            <a:r>
              <a:rPr lang="en-AU" sz="2000" dirty="0"/>
              <a:t>List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1519" y="2827499"/>
            <a:ext cx="4608512" cy="230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h-TH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ข้อดีของการใช้รายการเชื่อมโยง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th-TH" sz="2800" dirty="0" smtClean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ไม่จำเป็นต้องกำหนดค่าเริ่มต้น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th-TH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สามารถเพิ่มและลบข้อมูลได้อย่างรวดเร็ว</a:t>
            </a:r>
          </a:p>
        </p:txBody>
      </p:sp>
    </p:spTree>
    <p:extLst>
      <p:ext uri="{BB962C8B-B14F-4D97-AF65-F5344CB8AC3E}">
        <p14:creationId xmlns:p14="http://schemas.microsoft.com/office/powerpoint/2010/main" val="2043437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93" y="163985"/>
            <a:ext cx="4546848" cy="850106"/>
          </a:xfrm>
        </p:spPr>
        <p:txBody>
          <a:bodyPr/>
          <a:lstStyle/>
          <a:p>
            <a:r>
              <a:rPr lang="th-TH" b="1" dirty="0" smtClean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การเพิ่มสมาชิกต่อท้าย</a:t>
            </a:r>
            <a:endParaRPr lang="th-TH" dirty="0">
              <a:solidFill>
                <a:srgbClr val="00206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83628" y="2037011"/>
            <a:ext cx="413784" cy="4365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4858" y="1609636"/>
            <a:ext cx="1258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th-TH" sz="2800" dirty="0"/>
          </a:p>
        </p:txBody>
      </p:sp>
      <p:sp>
        <p:nvSpPr>
          <p:cNvPr id="21" name="Rectangle 20"/>
          <p:cNvSpPr/>
          <p:nvPr/>
        </p:nvSpPr>
        <p:spPr>
          <a:xfrm>
            <a:off x="382452" y="5319528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first</a:t>
            </a:r>
            <a:endParaRPr lang="th-TH" sz="2400" dirty="0"/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 flipV="1">
            <a:off x="1488845" y="5085184"/>
            <a:ext cx="562875" cy="46517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488845" y="4293096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41007" y="4293096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NULL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86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93" y="163985"/>
            <a:ext cx="4546848" cy="850106"/>
          </a:xfrm>
        </p:spPr>
        <p:txBody>
          <a:bodyPr/>
          <a:lstStyle/>
          <a:p>
            <a:r>
              <a:rPr lang="th-TH" b="1" dirty="0" smtClean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การเพิ่มสมาชิกต่อท้าย</a:t>
            </a:r>
            <a:endParaRPr lang="th-TH" dirty="0">
              <a:solidFill>
                <a:srgbClr val="00206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83628" y="2037011"/>
            <a:ext cx="413784" cy="4365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4858" y="1609636"/>
            <a:ext cx="1258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th-TH" sz="2800" dirty="0"/>
          </a:p>
        </p:txBody>
      </p:sp>
      <p:sp>
        <p:nvSpPr>
          <p:cNvPr id="21" name="Rectangle 20"/>
          <p:cNvSpPr/>
          <p:nvPr/>
        </p:nvSpPr>
        <p:spPr>
          <a:xfrm>
            <a:off x="215067" y="3531336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first</a:t>
            </a:r>
            <a:endParaRPr lang="th-TH" sz="2400" dirty="0"/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 flipV="1">
            <a:off x="1321460" y="3296992"/>
            <a:ext cx="562875" cy="46517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321460" y="2504904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73622" y="2504904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NULL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42306" y="1610965"/>
            <a:ext cx="2762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head = first</a:t>
            </a:r>
            <a:endParaRPr lang="th-TH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79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-561381"/>
            <a:ext cx="8229600" cy="561662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en-AU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AU" b="1" dirty="0" smtClean="0">
                <a:latin typeface="Courier New" pitchFamily="49" charset="0"/>
                <a:cs typeface="Courier New" pitchFamily="49" charset="0"/>
              </a:rPr>
              <a:t>void insert(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pos, </a:t>
            </a:r>
            <a:r>
              <a:rPr lang="en-AU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b="1" dirty="0" smtClean="0">
                <a:latin typeface="Courier New" pitchFamily="49" charset="0"/>
                <a:cs typeface="Courier New" pitchFamily="49" charset="0"/>
              </a:rPr>
              <a:t> x) </a:t>
            </a:r>
          </a:p>
          <a:p>
            <a:pPr>
              <a:spcBef>
                <a:spcPts val="0"/>
              </a:spcBef>
              <a:buNone/>
            </a:pPr>
            <a:r>
              <a:rPr lang="en-AU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AU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 node *first; </a:t>
            </a:r>
          </a:p>
          <a:p>
            <a:pPr>
              <a:spcBef>
                <a:spcPts val="0"/>
              </a:spcBef>
              <a:buNone/>
            </a:pPr>
            <a:r>
              <a:rPr lang="en-AU" dirty="0" smtClean="0">
                <a:latin typeface="Courier New" pitchFamily="49" charset="0"/>
                <a:cs typeface="Courier New" pitchFamily="49" charset="0"/>
              </a:rPr>
              <a:t>   first = (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 node *) 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 node) );</a:t>
            </a:r>
          </a:p>
          <a:p>
            <a:pPr>
              <a:spcBef>
                <a:spcPts val="0"/>
              </a:spcBef>
              <a:buNone/>
            </a:pPr>
            <a:r>
              <a:rPr lang="en-AU" dirty="0" smtClean="0">
                <a:latin typeface="Courier New" pitchFamily="49" charset="0"/>
                <a:cs typeface="Courier New" pitchFamily="49" charset="0"/>
              </a:rPr>
              <a:t>   first -&gt; info = x;</a:t>
            </a:r>
          </a:p>
          <a:p>
            <a:pPr>
              <a:spcBef>
                <a:spcPts val="0"/>
              </a:spcBef>
              <a:buNone/>
            </a:pPr>
            <a:r>
              <a:rPr lang="en-AU" dirty="0" smtClean="0">
                <a:latin typeface="Courier New" pitchFamily="49" charset="0"/>
                <a:cs typeface="Courier New" pitchFamily="49" charset="0"/>
              </a:rPr>
              <a:t>   first -&gt; next = NULL;</a:t>
            </a:r>
            <a:endParaRPr lang="en-AU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AU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if(head != NULL)  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AU" dirty="0" smtClean="0">
                <a:latin typeface="Courier New" pitchFamily="49" charset="0"/>
                <a:cs typeface="Courier New" pitchFamily="49" charset="0"/>
              </a:rPr>
              <a:t>    {  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node 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*temp 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= head; 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AU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 c;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AU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		if(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 == 0){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first-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&gt;next = head;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head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first;</a:t>
            </a:r>
            <a:endParaRPr lang="en-AU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AU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		} else {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AU" dirty="0" smtClean="0">
                <a:latin typeface="Courier New" pitchFamily="49" charset="0"/>
                <a:cs typeface="Courier New" pitchFamily="49" charset="0"/>
              </a:rPr>
              <a:t>         for(c=0; c&lt;pos-1 ;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c++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AU" dirty="0" smtClean="0">
                <a:latin typeface="Courier New" pitchFamily="49" charset="0"/>
                <a:cs typeface="Courier New" pitchFamily="49" charset="0"/>
              </a:rPr>
              <a:t>            temp = temp-&gt;next; 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AU" dirty="0" smtClean="0">
                <a:latin typeface="Courier New" pitchFamily="49" charset="0"/>
                <a:cs typeface="Courier New" pitchFamily="49" charset="0"/>
              </a:rPr>
              <a:t>        first-&gt;next = temp-&gt;next; 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AU" dirty="0" smtClean="0">
                <a:latin typeface="Courier New" pitchFamily="49" charset="0"/>
                <a:cs typeface="Courier New" pitchFamily="49" charset="0"/>
              </a:rPr>
              <a:t>        temp-&gt;next = first; </a:t>
            </a:r>
          </a:p>
          <a:p>
            <a:pPr>
              <a:spcBef>
                <a:spcPts val="0"/>
              </a:spcBef>
              <a:buNone/>
            </a:pPr>
            <a:r>
              <a:rPr lang="en-A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>
              <a:spcBef>
                <a:spcPts val="0"/>
              </a:spcBef>
              <a:buNone/>
            </a:pPr>
            <a:r>
              <a:rPr lang="en-AU" dirty="0" smtClean="0">
                <a:latin typeface="Courier New" pitchFamily="49" charset="0"/>
                <a:cs typeface="Courier New" pitchFamily="49" charset="0"/>
              </a:rPr>
              <a:t>    }</a:t>
            </a:r>
            <a:r>
              <a:rPr lang="th-T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else  head = first;    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th-TH" dirty="0"/>
          </a:p>
        </p:txBody>
      </p:sp>
      <p:sp>
        <p:nvSpPr>
          <p:cNvPr id="23" name="TextBox 22"/>
          <p:cNvSpPr txBox="1"/>
          <p:nvPr/>
        </p:nvSpPr>
        <p:spPr>
          <a:xfrm>
            <a:off x="827584" y="276686"/>
            <a:ext cx="7725544" cy="10801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th-TH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จองพื้นที่สำหรับ</a:t>
            </a:r>
            <a:r>
              <a:rPr lang="en-US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node </a:t>
            </a:r>
            <a:r>
              <a:rPr lang="th-TH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ใหม่ ชี้ด้วยตัวชี้ </a:t>
            </a:r>
            <a:r>
              <a:rPr lang="en-US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first</a:t>
            </a:r>
            <a:r>
              <a:rPr lang="en-US" sz="3600" dirty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th-TH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แล้วกำหนดค่าของ </a:t>
            </a:r>
            <a:r>
              <a:rPr lang="en-US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info </a:t>
            </a:r>
            <a:r>
              <a:rPr lang="th-TH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เป็น </a:t>
            </a:r>
            <a:r>
              <a:rPr lang="en-US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x </a:t>
            </a:r>
            <a:r>
              <a:rPr lang="th-TH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และค่า </a:t>
            </a:r>
            <a:r>
              <a:rPr lang="en-US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next </a:t>
            </a:r>
            <a:r>
              <a:rPr lang="th-TH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เป็น </a:t>
            </a:r>
            <a:r>
              <a:rPr lang="en-US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null</a:t>
            </a:r>
            <a:endParaRPr lang="th-TH" sz="3600" dirty="0">
              <a:solidFill>
                <a:srgbClr val="FFFF0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39822" y="1762425"/>
            <a:ext cx="7404178" cy="50555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th-TH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สร้างตัวชี้</a:t>
            </a:r>
            <a:r>
              <a:rPr lang="en-US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node </a:t>
            </a:r>
            <a:r>
              <a:rPr lang="th-TH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ชั่วคราว (</a:t>
            </a:r>
            <a:r>
              <a:rPr lang="en-US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temp) </a:t>
            </a:r>
            <a:r>
              <a:rPr lang="th-TH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เริ่มชี้จาก </a:t>
            </a:r>
            <a:r>
              <a:rPr lang="en-US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node head</a:t>
            </a:r>
            <a:endParaRPr lang="th-TH" sz="3600" dirty="0">
              <a:solidFill>
                <a:srgbClr val="FFFF0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51720" y="4644648"/>
            <a:ext cx="6883416" cy="50555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th-TH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เลื่อน </a:t>
            </a:r>
            <a:r>
              <a:rPr lang="en-US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temp </a:t>
            </a:r>
            <a:r>
              <a:rPr lang="th-TH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ไปชี้ </a:t>
            </a:r>
            <a:r>
              <a:rPr lang="en-US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node </a:t>
            </a:r>
            <a:r>
              <a:rPr lang="th-TH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ถัดไป</a:t>
            </a:r>
            <a:endParaRPr lang="th-TH" sz="3600" dirty="0">
              <a:solidFill>
                <a:srgbClr val="FFFF0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30957" y="5587737"/>
            <a:ext cx="7623545" cy="50555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th-TH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กำหนดให้ </a:t>
            </a:r>
            <a:r>
              <a:rPr lang="en-US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node </a:t>
            </a:r>
            <a:r>
              <a:rPr lang="th-TH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ถัดไป ของ </a:t>
            </a:r>
            <a:r>
              <a:rPr lang="en-US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temp </a:t>
            </a:r>
            <a:r>
              <a:rPr lang="th-TH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ชี้ไปที่ </a:t>
            </a:r>
            <a:r>
              <a:rPr lang="en-US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first</a:t>
            </a:r>
            <a:endParaRPr lang="th-TH" sz="3600" dirty="0">
              <a:solidFill>
                <a:srgbClr val="FFFF0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30958" y="5087002"/>
            <a:ext cx="7613042" cy="50555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th-TH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กำหนดให้ </a:t>
            </a:r>
            <a:r>
              <a:rPr lang="en-US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node </a:t>
            </a:r>
            <a:r>
              <a:rPr lang="th-TH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ถัดไปของ </a:t>
            </a:r>
            <a:r>
              <a:rPr lang="en-US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first </a:t>
            </a:r>
            <a:r>
              <a:rPr lang="th-TH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ชี้ที่ </a:t>
            </a:r>
            <a:r>
              <a:rPr lang="en-US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node </a:t>
            </a:r>
            <a:r>
              <a:rPr lang="th-TH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ถัดไปของ </a:t>
            </a:r>
            <a:r>
              <a:rPr lang="en-US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temp</a:t>
            </a:r>
            <a:endParaRPr lang="th-TH" sz="3600" dirty="0">
              <a:solidFill>
                <a:srgbClr val="FFFF0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50325" y="2948702"/>
            <a:ext cx="7404178" cy="50555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th-TH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กำหนดให้ </a:t>
            </a:r>
            <a:r>
              <a:rPr lang="en-US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node </a:t>
            </a:r>
            <a:r>
              <a:rPr lang="th-TH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ถัดไป ของ </a:t>
            </a:r>
            <a:r>
              <a:rPr lang="en-US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first </a:t>
            </a:r>
            <a:r>
              <a:rPr lang="th-TH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ชี้ที่ </a:t>
            </a:r>
            <a:r>
              <a:rPr lang="en-US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head</a:t>
            </a:r>
            <a:endParaRPr lang="th-TH" sz="3600" dirty="0">
              <a:solidFill>
                <a:srgbClr val="FFFF0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50325" y="3422048"/>
            <a:ext cx="7404178" cy="50555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th-TH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กำหนดให้ </a:t>
            </a:r>
            <a:r>
              <a:rPr lang="en-US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head </a:t>
            </a:r>
            <a:r>
              <a:rPr lang="th-TH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ชี้ที่ </a:t>
            </a:r>
            <a:r>
              <a:rPr lang="en-US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first</a:t>
            </a:r>
            <a:endParaRPr lang="th-TH" sz="3600" dirty="0">
              <a:solidFill>
                <a:srgbClr val="FFFF0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48950" y="6191599"/>
            <a:ext cx="7404178" cy="50555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th-TH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กำหนดให้ </a:t>
            </a:r>
            <a:r>
              <a:rPr lang="en-US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head </a:t>
            </a:r>
            <a:r>
              <a:rPr lang="th-TH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ชี้ไปที่ </a:t>
            </a:r>
            <a:r>
              <a:rPr lang="en-US" sz="3600" dirty="0" smtClean="0">
                <a:solidFill>
                  <a:srgbClr val="FFFF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first</a:t>
            </a:r>
            <a:endParaRPr lang="th-TH" sz="3600" dirty="0">
              <a:solidFill>
                <a:srgbClr val="FFFF0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4584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448" y="168312"/>
            <a:ext cx="6347713" cy="1320800"/>
          </a:xfrm>
        </p:spPr>
        <p:txBody>
          <a:bodyPr/>
          <a:lstStyle/>
          <a:p>
            <a:r>
              <a:rPr lang="th-TH" b="1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การท่องรายการเชื่อมโยง</a:t>
            </a:r>
            <a:endParaRPr lang="th-TH" b="1" dirty="0">
              <a:solidFill>
                <a:srgbClr val="00206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724" y="608142"/>
            <a:ext cx="7494652" cy="3312368"/>
          </a:xfrm>
        </p:spPr>
        <p:txBody>
          <a:bodyPr/>
          <a:lstStyle/>
          <a:p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เริ่มจากพอยน์เตอร์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head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จากนั้นก็ย้ายไปชี้ที่โหนดแต่ละโหนดจนกระทั่งพบว่าเป็น</a:t>
            </a:r>
            <a:r>
              <a:rPr lang="th-TH" sz="2800" dirty="0" err="1" smtClean="0">
                <a:latin typeface="TH SarabunPSK" pitchFamily="34" charset="-34"/>
                <a:cs typeface="TH SarabunPSK" pitchFamily="34" charset="-34"/>
              </a:rPr>
              <a:t>โหนด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สุดท้าย</a:t>
            </a:r>
          </a:p>
        </p:txBody>
      </p:sp>
      <p:sp>
        <p:nvSpPr>
          <p:cNvPr id="4" name="Rectangle 3"/>
          <p:cNvSpPr/>
          <p:nvPr/>
        </p:nvSpPr>
        <p:spPr>
          <a:xfrm>
            <a:off x="235780" y="1520741"/>
            <a:ext cx="5441128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A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AU" sz="20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printList</a:t>
            </a:r>
            <a:r>
              <a:rPr lang="en-AU" sz="2000" b="1" dirty="0" smtClean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AU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node *temp; </a:t>
            </a:r>
          </a:p>
          <a:p>
            <a:pPr>
              <a:buNone/>
            </a:pPr>
            <a:endParaRPr lang="en-A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AU" sz="2000" b="1" dirty="0" smtClean="0">
                <a:latin typeface="Courier New" pitchFamily="49" charset="0"/>
                <a:cs typeface="Courier New" pitchFamily="49" charset="0"/>
              </a:rPr>
              <a:t>  temp = head; </a:t>
            </a:r>
            <a:r>
              <a:rPr lang="th-TH" sz="20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th-TH" sz="2000" b="1" dirty="0" smtClean="0">
                <a:latin typeface="Courier New" pitchFamily="49" charset="0"/>
                <a:cs typeface="Courier New" pitchFamily="49" charset="0"/>
              </a:rPr>
              <a:t> เริ่มจาก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head</a:t>
            </a:r>
            <a:endParaRPr lang="en-A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A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 while(temp-&gt;next != NULL)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  {  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(“%d ”, temp-&gt;info);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     temp = temp-&gt;next;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A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(“%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d”,temp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-&gt;info);</a:t>
            </a:r>
            <a:endParaRPr lang="en-A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848090" y="5805264"/>
            <a:ext cx="79208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40178" y="5805264"/>
            <a:ext cx="79208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3720298" y="5805264"/>
            <a:ext cx="79208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12386" y="5805264"/>
            <a:ext cx="79208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endCxn id="7" idx="1"/>
          </p:cNvCxnSpPr>
          <p:nvPr/>
        </p:nvCxnSpPr>
        <p:spPr>
          <a:xfrm>
            <a:off x="3072226" y="6021288"/>
            <a:ext cx="648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1848090" y="5445224"/>
            <a:ext cx="39604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28010" y="515719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th-TH" dirty="0"/>
          </a:p>
        </p:txBody>
      </p:sp>
      <p:sp>
        <p:nvSpPr>
          <p:cNvPr id="12" name="Rectangle 11"/>
          <p:cNvSpPr/>
          <p:nvPr/>
        </p:nvSpPr>
        <p:spPr>
          <a:xfrm>
            <a:off x="2208130" y="508518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latin typeface="Courier New" pitchFamily="49" charset="0"/>
                <a:cs typeface="Courier New" pitchFamily="49" charset="0"/>
              </a:rPr>
              <a:t>temp</a:t>
            </a:r>
            <a:endParaRPr lang="th-TH" dirty="0"/>
          </a:p>
        </p:txBody>
      </p:sp>
      <p:cxnSp>
        <p:nvCxnSpPr>
          <p:cNvPr id="13" name="Straight Arrow Connector 12"/>
          <p:cNvCxnSpPr>
            <a:endCxn id="5" idx="0"/>
          </p:cNvCxnSpPr>
          <p:nvPr/>
        </p:nvCxnSpPr>
        <p:spPr>
          <a:xfrm flipH="1">
            <a:off x="2244134" y="5445224"/>
            <a:ext cx="25202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736522" y="5805264"/>
            <a:ext cx="79208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30</a:t>
            </a:r>
            <a:r>
              <a:rPr lang="en-US" dirty="0" smtClean="0"/>
              <a:t>20</a:t>
            </a:r>
            <a:endParaRPr lang="th-TH" dirty="0"/>
          </a:p>
        </p:txBody>
      </p:sp>
      <p:sp>
        <p:nvSpPr>
          <p:cNvPr id="15" name="Rectangle 14"/>
          <p:cNvSpPr/>
          <p:nvPr/>
        </p:nvSpPr>
        <p:spPr>
          <a:xfrm>
            <a:off x="6528610" y="5805264"/>
            <a:ext cx="79208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NULL</a:t>
            </a:r>
            <a:endParaRPr lang="th-TH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088450" y="6021288"/>
            <a:ext cx="648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31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013" y="258303"/>
            <a:ext cx="6347713" cy="1320800"/>
          </a:xfrm>
        </p:spPr>
        <p:txBody>
          <a:bodyPr>
            <a:normAutofit/>
          </a:bodyPr>
          <a:lstStyle/>
          <a:p>
            <a:r>
              <a:rPr lang="th-TH" b="1" dirty="0" smtClean="0">
                <a:solidFill>
                  <a:srgbClr val="00206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การค้นหาข้อมูลในรายการเชื่อมโยง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4536504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node* find(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key)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node* temp = head;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if(head == NULL)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return NULL;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while(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temp-&gt;info != key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if(temp-&gt;next == NULL)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return NULL;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else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temp = temp-&gt;next;     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return temp;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th-TH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80958" y="1254410"/>
            <a:ext cx="4032448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h-TH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เริ่มจากพอยน์เตอร์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head </a:t>
            </a:r>
            <a:r>
              <a:rPr kumimoji="0" lang="th-TH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จากนั้นก็ย้าย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 temp </a:t>
            </a:r>
            <a:r>
              <a:rPr kumimoji="0" lang="th-TH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ไปชี้ที่โหนดเพื่อเทียบว่า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info </a:t>
            </a:r>
            <a:r>
              <a:rPr kumimoji="0" lang="th-TH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มีค่าเท่ากับ</a:t>
            </a:r>
            <a:r>
              <a:rPr kumimoji="0" lang="th-TH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key </a:t>
            </a:r>
            <a:r>
              <a:rPr kumimoji="0" lang="th-TH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หรือไม่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th-TH" sz="3200" baseline="0" dirty="0" smtClean="0">
                <a:latin typeface="TH SarabunPSK" pitchFamily="34" charset="-34"/>
                <a:cs typeface="TH SarabunPSK" pitchFamily="34" charset="-34"/>
              </a:rPr>
              <a:t>ทำจนกระทั่ง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พบข้อมูลที่ค้นหา หรือไม่ก็เป็นโหนดสุดท้ายในรายการ</a:t>
            </a:r>
            <a:endParaRPr kumimoji="0" lang="th-TH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 pitchFamily="34" charset="-34"/>
              <a:ea typeface="+mn-ea"/>
              <a:cs typeface="TH SarabunPSK" pitchFamily="34" charset="-3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 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เช่น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find(30)</a:t>
            </a:r>
            <a:endParaRPr kumimoji="0" lang="th-TH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H SarabunPSK" pitchFamily="34" charset="-34"/>
              <a:ea typeface="+mn-ea"/>
              <a:cs typeface="TH SarabunPSK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03848" y="6248400"/>
            <a:ext cx="79208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95936" y="6248400"/>
            <a:ext cx="79208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5076056" y="6248400"/>
            <a:ext cx="79208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68144" y="6248400"/>
            <a:ext cx="79208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endCxn id="7" idx="1"/>
          </p:cNvCxnSpPr>
          <p:nvPr/>
        </p:nvCxnSpPr>
        <p:spPr>
          <a:xfrm>
            <a:off x="4427984" y="6464424"/>
            <a:ext cx="648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3203848" y="5888360"/>
            <a:ext cx="39604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483768" y="5600328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th-TH" dirty="0"/>
          </a:p>
        </p:txBody>
      </p:sp>
      <p:sp>
        <p:nvSpPr>
          <p:cNvPr id="12" name="Rectangle 11"/>
          <p:cNvSpPr/>
          <p:nvPr/>
        </p:nvSpPr>
        <p:spPr>
          <a:xfrm>
            <a:off x="6300192" y="56003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latin typeface="Courier New" pitchFamily="49" charset="0"/>
                <a:cs typeface="Courier New" pitchFamily="49" charset="0"/>
              </a:rPr>
              <a:t>temp</a:t>
            </a:r>
            <a:endParaRPr lang="th-TH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948264" y="5888360"/>
            <a:ext cx="57606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092280" y="6248400"/>
            <a:ext cx="79208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30</a:t>
            </a:r>
            <a:r>
              <a:rPr lang="en-US" dirty="0" smtClean="0"/>
              <a:t>20</a:t>
            </a:r>
            <a:endParaRPr lang="th-TH" dirty="0"/>
          </a:p>
        </p:txBody>
      </p:sp>
      <p:sp>
        <p:nvSpPr>
          <p:cNvPr id="15" name="Rectangle 14"/>
          <p:cNvSpPr/>
          <p:nvPr/>
        </p:nvSpPr>
        <p:spPr>
          <a:xfrm>
            <a:off x="7884368" y="6248400"/>
            <a:ext cx="79208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NULL</a:t>
            </a:r>
            <a:r>
              <a:rPr lang="en-US" dirty="0" smtClean="0"/>
              <a:t>L</a:t>
            </a:r>
            <a:endParaRPr lang="th-TH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444208" y="6464424"/>
            <a:ext cx="648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12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9341" y="2502188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1503" y="2502188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83628" y="2037011"/>
            <a:ext cx="413784" cy="4365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4858" y="1609636"/>
            <a:ext cx="1258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th-TH" sz="2800" dirty="0"/>
          </a:p>
        </p:txBody>
      </p:sp>
      <p:sp>
        <p:nvSpPr>
          <p:cNvPr id="21" name="Rectangle 20"/>
          <p:cNvSpPr/>
          <p:nvPr/>
        </p:nvSpPr>
        <p:spPr>
          <a:xfrm>
            <a:off x="382452" y="5319528"/>
            <a:ext cx="1659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previous</a:t>
            </a:r>
            <a:endParaRPr lang="th-TH" sz="2400" dirty="0"/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 flipV="1">
            <a:off x="2041881" y="4869160"/>
            <a:ext cx="599621" cy="6812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80065" y="2898230"/>
            <a:ext cx="1334916" cy="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614981" y="2502188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67143" y="2502188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860275" y="1687002"/>
            <a:ext cx="382890" cy="8058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860044" y="1254243"/>
            <a:ext cx="1258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temp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th-TH" sz="2800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0046" y="157492"/>
            <a:ext cx="5122912" cy="72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การลบข้อมูลในรายการเชื่อมโยง</a:t>
            </a:r>
            <a:endParaRPr lang="th-TH" b="1" dirty="0" smtClean="0">
              <a:solidFill>
                <a:srgbClr val="00206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24" name="Straight Arrow Connector 23"/>
          <p:cNvCxnSpPr>
            <a:endCxn id="27" idx="0"/>
          </p:cNvCxnSpPr>
          <p:nvPr/>
        </p:nvCxnSpPr>
        <p:spPr>
          <a:xfrm>
            <a:off x="6753594" y="3024766"/>
            <a:ext cx="39629" cy="126833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067142" y="4293096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19304" y="4293096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NULL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4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9341" y="2502188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1503" y="2502188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83628" y="2037011"/>
            <a:ext cx="413784" cy="4365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4858" y="1609636"/>
            <a:ext cx="1258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th-TH" sz="2800" dirty="0"/>
          </a:p>
        </p:txBody>
      </p:sp>
      <p:sp>
        <p:nvSpPr>
          <p:cNvPr id="21" name="Rectangle 20"/>
          <p:cNvSpPr/>
          <p:nvPr/>
        </p:nvSpPr>
        <p:spPr>
          <a:xfrm>
            <a:off x="283925" y="3753936"/>
            <a:ext cx="1659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previous</a:t>
            </a:r>
            <a:endParaRPr lang="th-TH" sz="2400" dirty="0"/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 flipV="1">
            <a:off x="1943354" y="3322891"/>
            <a:ext cx="299811" cy="6618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80065" y="2898230"/>
            <a:ext cx="1334916" cy="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614981" y="2502188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67143" y="2502188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860275" y="1687002"/>
            <a:ext cx="382890" cy="8058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860044" y="1254243"/>
            <a:ext cx="1258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temp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th-TH" sz="2800" dirty="0"/>
          </a:p>
        </p:txBody>
      </p:sp>
      <p:cxnSp>
        <p:nvCxnSpPr>
          <p:cNvPr id="24" name="Straight Arrow Connector 23"/>
          <p:cNvCxnSpPr>
            <a:endCxn id="27" idx="0"/>
          </p:cNvCxnSpPr>
          <p:nvPr/>
        </p:nvCxnSpPr>
        <p:spPr>
          <a:xfrm>
            <a:off x="6753594" y="3024766"/>
            <a:ext cx="39629" cy="126833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067142" y="4293096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19304" y="4293096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NULL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80046" y="157492"/>
            <a:ext cx="5122912" cy="72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การลบข้อมูลในรายการเชื่อมโยง</a:t>
            </a:r>
            <a:endParaRPr lang="th-TH" b="1" dirty="0" smtClean="0">
              <a:solidFill>
                <a:srgbClr val="002060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3087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9341" y="2502188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1503" y="2502188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83628" y="2037011"/>
            <a:ext cx="413784" cy="4365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4858" y="1609636"/>
            <a:ext cx="1258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th-TH" sz="2800" dirty="0"/>
          </a:p>
        </p:txBody>
      </p:sp>
      <p:sp>
        <p:nvSpPr>
          <p:cNvPr id="21" name="Rectangle 20"/>
          <p:cNvSpPr/>
          <p:nvPr/>
        </p:nvSpPr>
        <p:spPr>
          <a:xfrm>
            <a:off x="283925" y="3753936"/>
            <a:ext cx="1659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previous</a:t>
            </a:r>
            <a:endParaRPr lang="th-TH" sz="2400" dirty="0"/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 flipV="1">
            <a:off x="1943354" y="3322891"/>
            <a:ext cx="299811" cy="6618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80065" y="2898230"/>
            <a:ext cx="1334916" cy="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614981" y="2502188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67143" y="2502188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495147" y="1687002"/>
            <a:ext cx="382890" cy="8058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494916" y="1254243"/>
            <a:ext cx="1258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temp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th-TH" sz="2800" dirty="0"/>
          </a:p>
        </p:txBody>
      </p:sp>
      <p:cxnSp>
        <p:nvCxnSpPr>
          <p:cNvPr id="24" name="Straight Arrow Connector 23"/>
          <p:cNvCxnSpPr>
            <a:endCxn id="27" idx="0"/>
          </p:cNvCxnSpPr>
          <p:nvPr/>
        </p:nvCxnSpPr>
        <p:spPr>
          <a:xfrm>
            <a:off x="6753594" y="3024766"/>
            <a:ext cx="39629" cy="126833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067142" y="4293096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19304" y="4293096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NULL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80046" y="157492"/>
            <a:ext cx="5122912" cy="72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การลบข้อมูลในรายการเชื่อมโยง</a:t>
            </a:r>
            <a:endParaRPr lang="th-TH" b="1" dirty="0" smtClean="0">
              <a:solidFill>
                <a:srgbClr val="00206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860275" y="1687002"/>
            <a:ext cx="382890" cy="80589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860044" y="1254243"/>
            <a:ext cx="1258678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sz="28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en-AU" sz="28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th-TH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5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9341" y="2502188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1503" y="2502188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83628" y="2037011"/>
            <a:ext cx="413784" cy="4365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4858" y="1609636"/>
            <a:ext cx="1258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th-TH" sz="2800" dirty="0"/>
          </a:p>
        </p:txBody>
      </p:sp>
      <p:sp>
        <p:nvSpPr>
          <p:cNvPr id="21" name="Rectangle 20"/>
          <p:cNvSpPr/>
          <p:nvPr/>
        </p:nvSpPr>
        <p:spPr>
          <a:xfrm>
            <a:off x="283925" y="3753936"/>
            <a:ext cx="1659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previous</a:t>
            </a:r>
            <a:endParaRPr lang="th-TH" sz="2400" dirty="0"/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 flipV="1">
            <a:off x="1943354" y="3322891"/>
            <a:ext cx="299811" cy="6618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7" idx="1"/>
          </p:cNvCxnSpPr>
          <p:nvPr/>
        </p:nvCxnSpPr>
        <p:spPr>
          <a:xfrm>
            <a:off x="3280065" y="2898230"/>
            <a:ext cx="2787077" cy="179091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614981" y="2502188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67143" y="2502188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218149" y="193446"/>
            <a:ext cx="5122912" cy="72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การลบข้อมูลในรายการเชื่อมโยง</a:t>
            </a:r>
          </a:p>
        </p:txBody>
      </p:sp>
      <p:cxnSp>
        <p:nvCxnSpPr>
          <p:cNvPr id="24" name="Straight Arrow Connector 23"/>
          <p:cNvCxnSpPr>
            <a:endCxn id="27" idx="0"/>
          </p:cNvCxnSpPr>
          <p:nvPr/>
        </p:nvCxnSpPr>
        <p:spPr>
          <a:xfrm>
            <a:off x="6753594" y="3024766"/>
            <a:ext cx="39629" cy="126833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067142" y="4293096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19304" y="4293096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NULL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06420" y="5737882"/>
            <a:ext cx="61991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previous-&gt;next = temp-&gt;next;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64088" y="1687002"/>
            <a:ext cx="382890" cy="8058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63857" y="1254243"/>
            <a:ext cx="1258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temp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404886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9341" y="2502188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1503" y="2502188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83628" y="2037011"/>
            <a:ext cx="413784" cy="4365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4858" y="1609636"/>
            <a:ext cx="1258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AU" sz="2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th-TH" sz="2800" dirty="0"/>
          </a:p>
        </p:txBody>
      </p:sp>
      <p:sp>
        <p:nvSpPr>
          <p:cNvPr id="21" name="Rectangle 20"/>
          <p:cNvSpPr/>
          <p:nvPr/>
        </p:nvSpPr>
        <p:spPr>
          <a:xfrm>
            <a:off x="283925" y="3753936"/>
            <a:ext cx="1659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previous</a:t>
            </a:r>
            <a:endParaRPr lang="th-TH" sz="2400" dirty="0"/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 flipV="1">
            <a:off x="1943354" y="3322891"/>
            <a:ext cx="299811" cy="6618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7" idx="1"/>
          </p:cNvCxnSpPr>
          <p:nvPr/>
        </p:nvCxnSpPr>
        <p:spPr>
          <a:xfrm>
            <a:off x="3280065" y="2898230"/>
            <a:ext cx="2787077" cy="179091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614981" y="2502188"/>
            <a:ext cx="1452161" cy="79208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15</a:t>
            </a:r>
            <a:endParaRPr lang="th-TH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67143" y="2502188"/>
            <a:ext cx="1138410" cy="79208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218149" y="193446"/>
            <a:ext cx="5122912" cy="72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b="1" dirty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การลบข้อมูลในรายการเชื่อมโยง</a:t>
            </a:r>
          </a:p>
        </p:txBody>
      </p:sp>
      <p:cxnSp>
        <p:nvCxnSpPr>
          <p:cNvPr id="24" name="Straight Arrow Connector 23"/>
          <p:cNvCxnSpPr>
            <a:endCxn id="27" idx="0"/>
          </p:cNvCxnSpPr>
          <p:nvPr/>
        </p:nvCxnSpPr>
        <p:spPr>
          <a:xfrm>
            <a:off x="6753594" y="3024766"/>
            <a:ext cx="39629" cy="126833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067142" y="4293096"/>
            <a:ext cx="1452161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19304" y="4293096"/>
            <a:ext cx="113841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NULL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64088" y="1687002"/>
            <a:ext cx="382890" cy="805894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63857" y="1254243"/>
            <a:ext cx="1258678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AU" sz="2800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en-AU" sz="28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th-TH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19450" y="836012"/>
            <a:ext cx="2547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Free(temp);</a:t>
            </a:r>
            <a:endParaRPr lang="en-AU" sz="2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56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76312"/>
            <a:ext cx="6347713" cy="1320800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โครงสร้างของรายการเชื่อมโยง </a:t>
            </a:r>
            <a:endParaRPr lang="th-TH" b="1" dirty="0">
              <a:solidFill>
                <a:srgbClr val="0070C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401" y="1122800"/>
            <a:ext cx="8064896" cy="180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h-TH" sz="32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ประกอบไปด้วย</a:t>
            </a:r>
            <a:r>
              <a:rPr lang="th-TH" sz="3200" dirty="0" smtClean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รายการโหนด </a:t>
            </a:r>
            <a:r>
              <a:rPr lang="en-US" sz="3200" dirty="0" smtClean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(node) </a:t>
            </a:r>
            <a:r>
              <a:rPr lang="th-TH" sz="32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ซึ่งแต่ละโหนดจะมี 2 ส่วน คือ </a:t>
            </a:r>
          </a:p>
          <a:p>
            <a:pPr marL="514350" indent="-514350">
              <a:buAutoNum type="arabicPeriod"/>
            </a:pP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TH SarabunPSK" pitchFamily="34" charset="-34"/>
                <a:cs typeface="TH SarabunPSK" pitchFamily="34" charset="-34"/>
              </a:rPr>
              <a:t>info</a:t>
            </a: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TH SarabunPSK" pitchFamily="34" charset="-34"/>
                <a:cs typeface="TH SarabunPSK" pitchFamily="34" charset="-34"/>
              </a:rPr>
              <a:t> (</a:t>
            </a:r>
            <a:r>
              <a:rPr lang="th-TH" sz="3200" dirty="0" smtClean="0">
                <a:solidFill>
                  <a:schemeClr val="accent4">
                    <a:lumMod val="75000"/>
                  </a:schemeClr>
                </a:solidFill>
                <a:latin typeface="TH SarabunPSK" pitchFamily="34" charset="-34"/>
                <a:cs typeface="TH SarabunPSK" pitchFamily="34" charset="-34"/>
              </a:rPr>
              <a:t>เก็บข้อมูล</a:t>
            </a: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TH SarabunPSK" pitchFamily="34" charset="-34"/>
                <a:cs typeface="TH SarabunPSK" pitchFamily="34" charset="-34"/>
              </a:rPr>
              <a:t>)</a:t>
            </a:r>
          </a:p>
          <a:p>
            <a:pPr marL="514350" indent="-514350">
              <a:buAutoNum type="arabicPeriod"/>
            </a:pPr>
            <a:r>
              <a:rPr lang="en-US" sz="3200" b="1" dirty="0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next</a:t>
            </a:r>
            <a:r>
              <a:rPr lang="en-US" sz="3200" dirty="0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 (</a:t>
            </a:r>
            <a:r>
              <a:rPr lang="th-TH" sz="3200" dirty="0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เก็บแอดเดรสของโหนดถัดไป</a:t>
            </a:r>
            <a:r>
              <a:rPr lang="en-US" sz="3200" dirty="0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) </a:t>
            </a:r>
            <a:r>
              <a:rPr lang="th-TH" sz="32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ใช้ตัวแปรพอยน์เตอร์  </a:t>
            </a:r>
            <a:r>
              <a:rPr lang="en-US" sz="32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endParaRPr lang="th-TH" sz="3200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501008"/>
            <a:ext cx="24003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3501008"/>
            <a:ext cx="24003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3501008"/>
            <a:ext cx="24003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2555776" y="3933056"/>
            <a:ext cx="648072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5364088" y="3915346"/>
            <a:ext cx="720080" cy="1771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323528" y="4653136"/>
            <a:ext cx="8064896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h-TH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H SarabunPSK" pitchFamily="34" charset="-34"/>
                <a:ea typeface="+mn-ea"/>
                <a:cs typeface="TH SarabunPSK" pitchFamily="34" charset="-34"/>
              </a:rPr>
              <a:t>เพื่อที่จะแสดงสถานะของโหนดสุดท้ายใน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รายการเชื่อมโยง 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next 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จะเก็บค่า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พิเศษซึ่งเรียกว่า </a:t>
            </a:r>
            <a:r>
              <a:rPr lang="en-US" sz="32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NULL</a:t>
            </a:r>
            <a:endParaRPr lang="th-TH" sz="3200" b="1" dirty="0" smtClean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590307" y="3671162"/>
            <a:ext cx="799612" cy="5468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NULL</a:t>
            </a:r>
            <a:endParaRPr lang="th-TH" sz="3200" b="1" dirty="0" smtClean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1704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5647" y="235995"/>
            <a:ext cx="2530624" cy="850106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การลบข้อมูลในรายการเชื่อมโยง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504" y="188640"/>
            <a:ext cx="496855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node* delete(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key)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node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*temp = head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node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*previous = NULL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if(head == NULL)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return NULL;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while(temp-&gt;info != key) 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if(temp-&gt;next == NULL)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return NULL;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else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previous = temp;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temp = temp-&gt;next;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if(temp == head)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head = head-&gt;next;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else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{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previous-&gt;next = temp-&gt;next;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free(temp);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}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temp;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27984" y="3501008"/>
            <a:ext cx="79208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20072" y="3501008"/>
            <a:ext cx="79208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6300192" y="3501008"/>
            <a:ext cx="79208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92280" y="3501008"/>
            <a:ext cx="79208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endCxn id="7" idx="1"/>
          </p:cNvCxnSpPr>
          <p:nvPr/>
        </p:nvCxnSpPr>
        <p:spPr>
          <a:xfrm>
            <a:off x="5652120" y="3717032"/>
            <a:ext cx="6480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4427984" y="3140968"/>
            <a:ext cx="39604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707904" y="2852936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th-TH" dirty="0"/>
          </a:p>
        </p:txBody>
      </p:sp>
      <p:sp>
        <p:nvSpPr>
          <p:cNvPr id="12" name="Rectangle 11"/>
          <p:cNvSpPr/>
          <p:nvPr/>
        </p:nvSpPr>
        <p:spPr>
          <a:xfrm>
            <a:off x="6372200" y="508518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latin typeface="Courier New" pitchFamily="49" charset="0"/>
                <a:cs typeface="Courier New" pitchFamily="49" charset="0"/>
              </a:rPr>
              <a:t>temp</a:t>
            </a:r>
            <a:endParaRPr lang="th-TH" dirty="0"/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 flipV="1">
            <a:off x="7108299" y="4797152"/>
            <a:ext cx="200005" cy="472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020272" y="4365104"/>
            <a:ext cx="79208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30</a:t>
            </a:r>
            <a:endParaRPr lang="th-TH" dirty="0"/>
          </a:p>
        </p:txBody>
      </p:sp>
      <p:sp>
        <p:nvSpPr>
          <p:cNvPr id="15" name="Rectangle 14"/>
          <p:cNvSpPr/>
          <p:nvPr/>
        </p:nvSpPr>
        <p:spPr>
          <a:xfrm>
            <a:off x="7812360" y="4365104"/>
            <a:ext cx="79208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NULL</a:t>
            </a:r>
            <a:endParaRPr lang="th-TH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380312" y="3717032"/>
            <a:ext cx="0" cy="6480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444208" y="2708920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previous</a:t>
            </a:r>
            <a:endParaRPr lang="th-TH" b="1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3" name="Straight Arrow Connector 22"/>
          <p:cNvCxnSpPr>
            <a:endCxn id="7" idx="0"/>
          </p:cNvCxnSpPr>
          <p:nvPr/>
        </p:nvCxnSpPr>
        <p:spPr>
          <a:xfrm flipH="1">
            <a:off x="6696236" y="3068960"/>
            <a:ext cx="3600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7529689" y="3599274"/>
            <a:ext cx="778933" cy="792104"/>
          </a:xfrm>
          <a:custGeom>
            <a:avLst/>
            <a:gdLst>
              <a:gd name="connsiteX0" fmla="*/ 0 w 778933"/>
              <a:gd name="connsiteY0" fmla="*/ 35748 h 792104"/>
              <a:gd name="connsiteX1" fmla="*/ 654755 w 778933"/>
              <a:gd name="connsiteY1" fmla="*/ 126059 h 792104"/>
              <a:gd name="connsiteX2" fmla="*/ 745067 w 778933"/>
              <a:gd name="connsiteY2" fmla="*/ 792104 h 7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8933" h="792104">
                <a:moveTo>
                  <a:pt x="0" y="35748"/>
                </a:moveTo>
                <a:cubicBezTo>
                  <a:pt x="265288" y="17874"/>
                  <a:pt x="530577" y="0"/>
                  <a:pt x="654755" y="126059"/>
                </a:cubicBezTo>
                <a:cubicBezTo>
                  <a:pt x="778933" y="252118"/>
                  <a:pt x="762000" y="522111"/>
                  <a:pt x="745067" y="792104"/>
                </a:cubicBezTo>
              </a:path>
            </a:pathLst>
          </a:cu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4097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3568" y="2132856"/>
            <a:ext cx="5826719" cy="1646302"/>
          </a:xfrm>
        </p:spPr>
        <p:txBody>
          <a:bodyPr/>
          <a:lstStyle/>
          <a:p>
            <a:r>
              <a:rPr lang="en-US" altLang="th-TH" sz="115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Stack</a:t>
            </a:r>
            <a:endParaRPr lang="th-TH" altLang="th-TH" sz="115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09487" y="6381328"/>
            <a:ext cx="6400800" cy="694928"/>
          </a:xfrm>
        </p:spPr>
        <p:txBody>
          <a:bodyPr>
            <a:normAutofit/>
          </a:bodyPr>
          <a:lstStyle/>
          <a:p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ที่มา </a:t>
            </a:r>
            <a:r>
              <a:rPr lang="en-US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อ.เลาขวัญ งาม</a:t>
            </a:r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ประสิทธิ์</a:t>
            </a:r>
            <a:r>
              <a:rPr lang="en-US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โรงเรียนมหิดลวิทยานุสรณ์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1540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1817688"/>
            <a:ext cx="6864350" cy="283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711200" y="2159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1pPr>
            <a:lvl2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2pPr>
            <a:lvl3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3pPr>
            <a:lvl4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4pPr>
            <a:lvl5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/>
            <a:r>
              <a:rPr lang="en-US" altLang="th-TH" dirty="0">
                <a:latin typeface="Tahoma" pitchFamily="34" charset="0"/>
                <a:cs typeface="Tahoma" pitchFamily="34" charset="0"/>
              </a:rPr>
              <a:t>Stack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gray">
          <a:xfrm>
            <a:off x="7235825" y="6381750"/>
            <a:ext cx="1908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44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91976"/>
            <a:ext cx="6347713" cy="1320800"/>
          </a:xfrm>
        </p:spPr>
        <p:txBody>
          <a:bodyPr/>
          <a:lstStyle/>
          <a:p>
            <a:r>
              <a:rPr lang="en-US" altLang="th-TH" sz="3200">
                <a:solidFill>
                  <a:srgbClr val="0070C0"/>
                </a:solidFill>
                <a:cs typeface="Tahoma" pitchFamily="34" charset="0"/>
              </a:rPr>
              <a:t>Stack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4699" y="908720"/>
            <a:ext cx="9144000" cy="433238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th-TH" sz="4400" b="1" dirty="0">
                <a:solidFill>
                  <a:srgbClr val="00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Stack </a:t>
            </a:r>
            <a:r>
              <a:rPr lang="th-TH" altLang="th-TH" sz="4400" b="1" dirty="0">
                <a:solidFill>
                  <a:srgbClr val="00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เป็นโครงสร้างข้อมูลแบบ</a:t>
            </a:r>
            <a:r>
              <a:rPr lang="en-US" altLang="th-TH" sz="4400" b="1" dirty="0">
                <a:solidFill>
                  <a:srgbClr val="00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LIFO  (Last-In, First-Out)</a:t>
            </a:r>
          </a:p>
          <a:p>
            <a:pPr>
              <a:spcBef>
                <a:spcPts val="0"/>
              </a:spcBef>
            </a:pPr>
            <a:r>
              <a:rPr lang="en-US" altLang="th-TH" sz="4400" b="1" dirty="0">
                <a:solidFill>
                  <a:srgbClr val="00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Operations </a:t>
            </a:r>
            <a:r>
              <a:rPr lang="th-TH" altLang="th-TH" sz="4400" b="1" dirty="0">
                <a:solidFill>
                  <a:srgbClr val="00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พื้นฐานของ</a:t>
            </a:r>
            <a:r>
              <a:rPr lang="en-US" altLang="th-TH" sz="4400" b="1" dirty="0">
                <a:solidFill>
                  <a:srgbClr val="00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Stack </a:t>
            </a:r>
            <a:r>
              <a:rPr lang="th-TH" altLang="th-TH" sz="4400" b="1" dirty="0">
                <a:solidFill>
                  <a:srgbClr val="00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ได้แก่</a:t>
            </a:r>
            <a:r>
              <a:rPr lang="en-US" altLang="th-TH" sz="4400" b="1" dirty="0">
                <a:solidFill>
                  <a:srgbClr val="00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th-TH" sz="4400" b="1" dirty="0">
                <a:solidFill>
                  <a:srgbClr val="00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		- </a:t>
            </a:r>
            <a:r>
              <a:rPr lang="th-TH" altLang="th-TH" sz="2800" b="1" dirty="0">
                <a:solidFill>
                  <a:srgbClr val="00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การ</a:t>
            </a:r>
            <a:r>
              <a:rPr lang="th-TH" altLang="th-TH" sz="2800" b="1" dirty="0">
                <a:solidFill>
                  <a:srgbClr val="00B05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นำข้อมูลเข้า</a:t>
            </a:r>
            <a:r>
              <a:rPr lang="th-TH" altLang="th-TH" sz="2800" b="1" dirty="0">
                <a:solidFill>
                  <a:srgbClr val="00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สู่</a:t>
            </a:r>
            <a:r>
              <a:rPr lang="en-US" altLang="th-TH" sz="2800" b="1" dirty="0">
                <a:solidFill>
                  <a:srgbClr val="00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Stack </a:t>
            </a:r>
            <a:r>
              <a:rPr lang="th-TH" altLang="th-TH" sz="2800" b="1" dirty="0">
                <a:solidFill>
                  <a:srgbClr val="00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เรียกว่า</a:t>
            </a:r>
            <a:r>
              <a:rPr lang="en-US" altLang="th-TH" sz="2800" b="1" dirty="0">
                <a:solidFill>
                  <a:srgbClr val="00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en-US" altLang="th-TH" sz="2800" b="1" dirty="0">
                <a:solidFill>
                  <a:srgbClr val="00B05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Push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th-TH" sz="2800" b="1" dirty="0">
                <a:solidFill>
                  <a:srgbClr val="00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		- </a:t>
            </a:r>
            <a:r>
              <a:rPr lang="th-TH" altLang="th-TH" sz="2800" b="1" dirty="0">
                <a:solidFill>
                  <a:srgbClr val="00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การ</a:t>
            </a:r>
            <a:r>
              <a:rPr lang="th-TH" altLang="th-TH" sz="2800" b="1" dirty="0">
                <a:solidFill>
                  <a:srgbClr val="00B05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นำข้อมูลออก</a:t>
            </a:r>
            <a:r>
              <a:rPr lang="th-TH" altLang="th-TH" sz="2800" b="1" dirty="0">
                <a:solidFill>
                  <a:srgbClr val="00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จาก</a:t>
            </a:r>
            <a:r>
              <a:rPr lang="en-US" altLang="th-TH" sz="2800" b="1" dirty="0">
                <a:solidFill>
                  <a:srgbClr val="00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Stack </a:t>
            </a:r>
            <a:r>
              <a:rPr lang="th-TH" altLang="th-TH" sz="2800" b="1" dirty="0">
                <a:solidFill>
                  <a:srgbClr val="00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เรียกว่า</a:t>
            </a:r>
            <a:r>
              <a:rPr lang="en-US" altLang="th-TH" sz="2800" b="1" dirty="0">
                <a:solidFill>
                  <a:srgbClr val="00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en-US" altLang="th-TH" sz="2800" b="1" dirty="0">
                <a:solidFill>
                  <a:srgbClr val="00B05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Pop</a:t>
            </a:r>
            <a:r>
              <a:rPr lang="en-US" altLang="th-TH" sz="2800" b="1" dirty="0">
                <a:solidFill>
                  <a:srgbClr val="00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th-TH" sz="2800" b="1" dirty="0">
                <a:solidFill>
                  <a:srgbClr val="00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		- </a:t>
            </a:r>
            <a:r>
              <a:rPr lang="th-TH" altLang="th-TH" sz="2800" b="1" dirty="0">
                <a:solidFill>
                  <a:srgbClr val="00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การ</a:t>
            </a:r>
            <a:r>
              <a:rPr lang="th-TH" altLang="th-TH" sz="2800" b="1" dirty="0">
                <a:solidFill>
                  <a:srgbClr val="00B05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เรียกใช้ข้อมูล</a:t>
            </a:r>
            <a:r>
              <a:rPr lang="th-TH" altLang="th-TH" sz="2800" b="1" dirty="0">
                <a:solidFill>
                  <a:srgbClr val="00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จาก</a:t>
            </a:r>
            <a:r>
              <a:rPr lang="en-US" altLang="th-TH" sz="2800" b="1" dirty="0">
                <a:solidFill>
                  <a:srgbClr val="00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Stack </a:t>
            </a:r>
            <a:r>
              <a:rPr lang="th-TH" altLang="th-TH" sz="2800" b="1" dirty="0">
                <a:solidFill>
                  <a:srgbClr val="00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เรียกว่า</a:t>
            </a:r>
            <a:r>
              <a:rPr lang="en-US" altLang="th-TH" sz="2800" b="1" dirty="0">
                <a:solidFill>
                  <a:srgbClr val="00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en-US" altLang="th-TH" sz="2800" b="1" dirty="0">
                <a:solidFill>
                  <a:srgbClr val="00B05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Top</a:t>
            </a:r>
            <a:r>
              <a:rPr lang="en-US" altLang="th-TH" sz="4400" b="1" dirty="0">
                <a:solidFill>
                  <a:srgbClr val="00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</a:p>
          <a:p>
            <a:pPr>
              <a:spcBef>
                <a:spcPts val="0"/>
              </a:spcBef>
            </a:pPr>
            <a:r>
              <a:rPr lang="th-TH" altLang="th-TH" sz="4400" b="1" dirty="0">
                <a:solidFill>
                  <a:srgbClr val="00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การสร้าง</a:t>
            </a:r>
            <a:r>
              <a:rPr lang="en-US" altLang="th-TH" sz="4400" b="1" dirty="0">
                <a:solidFill>
                  <a:srgbClr val="00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Stack 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th-TH" sz="4400" b="1" dirty="0">
                <a:solidFill>
                  <a:srgbClr val="00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		- </a:t>
            </a:r>
            <a:r>
              <a:rPr lang="th-TH" altLang="th-TH" sz="2800" b="1" dirty="0">
                <a:solidFill>
                  <a:srgbClr val="00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ใช้</a:t>
            </a:r>
            <a:r>
              <a:rPr lang="en-US" altLang="th-TH" sz="2800" b="1" dirty="0">
                <a:solidFill>
                  <a:srgbClr val="00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en-US" altLang="th-TH" sz="2800" b="1" dirty="0">
                <a:solidFill>
                  <a:srgbClr val="00B05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Array</a:t>
            </a:r>
            <a:r>
              <a:rPr lang="en-US" altLang="th-TH" sz="2800" b="1" dirty="0">
                <a:solidFill>
                  <a:srgbClr val="00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th-TH" altLang="th-TH" sz="2800" b="1" dirty="0">
                <a:solidFill>
                  <a:srgbClr val="00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แทน</a:t>
            </a:r>
            <a:r>
              <a:rPr lang="en-US" altLang="th-TH" sz="2800" b="1" dirty="0">
                <a:solidFill>
                  <a:srgbClr val="00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Stack 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th-TH" sz="2800" b="1" dirty="0">
                <a:solidFill>
                  <a:srgbClr val="00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		- </a:t>
            </a:r>
            <a:r>
              <a:rPr lang="th-TH" altLang="th-TH" sz="2800" b="1" dirty="0">
                <a:solidFill>
                  <a:srgbClr val="00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ใช้</a:t>
            </a:r>
            <a:r>
              <a:rPr lang="en-US" altLang="th-TH" sz="2800" b="1" dirty="0">
                <a:solidFill>
                  <a:srgbClr val="00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en-US" altLang="th-TH" sz="2800" b="1" dirty="0">
                <a:solidFill>
                  <a:srgbClr val="00B05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Linked list </a:t>
            </a:r>
            <a:r>
              <a:rPr lang="th-TH" altLang="th-TH" sz="2800" b="1" dirty="0">
                <a:solidFill>
                  <a:srgbClr val="00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แทน</a:t>
            </a:r>
            <a:r>
              <a:rPr lang="en-US" altLang="th-TH" sz="2800" b="1" dirty="0">
                <a:solidFill>
                  <a:srgbClr val="00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Stack </a:t>
            </a:r>
            <a:endParaRPr lang="th-TH" altLang="th-TH" sz="2800" b="1" dirty="0">
              <a:solidFill>
                <a:srgbClr val="00000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gray">
          <a:xfrm>
            <a:off x="7235825" y="6381750"/>
            <a:ext cx="1908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7940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7981936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17239" y="-563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1pPr>
            <a:lvl2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2pPr>
            <a:lvl3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3pPr>
            <a:lvl4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4pPr>
            <a:lvl5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/>
            <a:r>
              <a:rPr lang="th-TH" altLang="th-TH" dirty="0">
                <a:latin typeface="Tahoma" pitchFamily="34" charset="0"/>
                <a:cs typeface="Tahoma" pitchFamily="34" charset="0"/>
              </a:rPr>
              <a:t>เพิ่มข้อมูลใน</a:t>
            </a:r>
            <a:r>
              <a:rPr lang="en-US" altLang="th-TH" dirty="0">
                <a:latin typeface="Tahoma" pitchFamily="34" charset="0"/>
                <a:cs typeface="Tahoma" pitchFamily="34" charset="0"/>
              </a:rPr>
              <a:t> Stack: Push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gray">
          <a:xfrm>
            <a:off x="7235825" y="6381750"/>
            <a:ext cx="1908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8829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ChangeArrowheads="1"/>
          </p:cNvSpPr>
          <p:nvPr/>
        </p:nvSpPr>
        <p:spPr bwMode="gray">
          <a:xfrm>
            <a:off x="7235825" y="6381750"/>
            <a:ext cx="1908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796047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89769" y="1777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1pPr>
            <a:lvl2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2pPr>
            <a:lvl3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3pPr>
            <a:lvl4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4pPr>
            <a:lvl5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/>
            <a:r>
              <a:rPr lang="th-TH" altLang="th-TH" dirty="0">
                <a:latin typeface="Tahoma" pitchFamily="34" charset="0"/>
                <a:cs typeface="Tahoma" pitchFamily="34" charset="0"/>
              </a:rPr>
              <a:t>นำข้อมูลออกจาก </a:t>
            </a:r>
            <a:r>
              <a:rPr lang="en-US" altLang="th-TH" dirty="0">
                <a:latin typeface="Tahoma" pitchFamily="34" charset="0"/>
                <a:cs typeface="Tahoma" pitchFamily="34" charset="0"/>
              </a:rPr>
              <a:t>Stack</a:t>
            </a:r>
            <a:r>
              <a:rPr lang="en-US" altLang="th-TH" dirty="0"/>
              <a:t> : Pop</a:t>
            </a:r>
          </a:p>
        </p:txBody>
      </p:sp>
    </p:spTree>
    <p:extLst>
      <p:ext uri="{BB962C8B-B14F-4D97-AF65-F5344CB8AC3E}">
        <p14:creationId xmlns:p14="http://schemas.microsoft.com/office/powerpoint/2010/main" val="419633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132856"/>
            <a:ext cx="8089900" cy="287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711200" y="2159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1pPr>
            <a:lvl2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2pPr>
            <a:lvl3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3pPr>
            <a:lvl4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4pPr>
            <a:lvl5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/>
            <a:r>
              <a:rPr lang="th-TH" altLang="th-TH" dirty="0">
                <a:latin typeface="Tahoma" pitchFamily="34" charset="0"/>
                <a:cs typeface="Tahoma" pitchFamily="34" charset="0"/>
              </a:rPr>
              <a:t>เรียกใช้ข้อมูลใน </a:t>
            </a:r>
            <a:r>
              <a:rPr lang="en-US" altLang="th-TH" dirty="0">
                <a:latin typeface="Tahoma" pitchFamily="34" charset="0"/>
                <a:cs typeface="Tahoma" pitchFamily="34" charset="0"/>
              </a:rPr>
              <a:t>Stack: Top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gray">
          <a:xfrm>
            <a:off x="7235825" y="6381750"/>
            <a:ext cx="1908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9353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gray">
          <a:xfrm>
            <a:off x="7235825" y="6381750"/>
            <a:ext cx="1908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2" r="9461" b="43172"/>
          <a:stretch/>
        </p:blipFill>
        <p:spPr bwMode="auto">
          <a:xfrm>
            <a:off x="607885" y="0"/>
            <a:ext cx="8280920" cy="6923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645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28"/>
          <a:stretch>
            <a:fillRect/>
          </a:stretch>
        </p:blipFill>
        <p:spPr bwMode="auto">
          <a:xfrm>
            <a:off x="323528" y="188640"/>
            <a:ext cx="8424862" cy="444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877" name="Rectangle 5"/>
          <p:cNvSpPr>
            <a:spLocks noChangeArrowheads="1"/>
          </p:cNvSpPr>
          <p:nvPr/>
        </p:nvSpPr>
        <p:spPr bwMode="gray">
          <a:xfrm>
            <a:off x="7235825" y="6381750"/>
            <a:ext cx="1908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031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747838"/>
            <a:ext cx="8235950" cy="335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711200" y="2159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1pPr>
            <a:lvl2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2pPr>
            <a:lvl3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3pPr>
            <a:lvl4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4pPr>
            <a:lvl5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/>
            <a:r>
              <a:rPr lang="en-US" altLang="th-TH" dirty="0"/>
              <a:t>Linked list</a:t>
            </a:r>
            <a:r>
              <a:rPr lang="en-US" altLang="th-TH" sz="3200" dirty="0"/>
              <a:t> </a:t>
            </a:r>
            <a:r>
              <a:rPr lang="th-TH" altLang="th-TH" sz="3600" dirty="0">
                <a:cs typeface="BrowalliaUPC" pitchFamily="34" charset="-34"/>
              </a:rPr>
              <a:t>แทน</a:t>
            </a:r>
            <a:r>
              <a:rPr lang="en-US" altLang="th-TH" sz="3200" dirty="0"/>
              <a:t> </a:t>
            </a:r>
            <a:r>
              <a:rPr lang="en-US" altLang="th-TH" dirty="0"/>
              <a:t>Stack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gray">
          <a:xfrm>
            <a:off x="7235825" y="6381750"/>
            <a:ext cx="1908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7918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76312"/>
            <a:ext cx="6347713" cy="1320800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โครงสร้างของรายการเชื่อมโยง </a:t>
            </a:r>
            <a:endParaRPr lang="th-TH" b="1" dirty="0">
              <a:solidFill>
                <a:srgbClr val="0070C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401" y="1122800"/>
            <a:ext cx="8064896" cy="180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h-TH" sz="32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ประกอบไปด้วย</a:t>
            </a:r>
            <a:r>
              <a:rPr lang="th-TH" sz="3200" dirty="0" smtClean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รายการโหนด </a:t>
            </a:r>
            <a:r>
              <a:rPr lang="en-US" sz="3200" dirty="0" smtClean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(node) </a:t>
            </a:r>
            <a:r>
              <a:rPr lang="th-TH" sz="32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ซึ่งแต่ละโหนดจะมี 2 ส่วน คือ </a:t>
            </a:r>
          </a:p>
          <a:p>
            <a:pPr marL="514350" indent="-514350">
              <a:buAutoNum type="arabicPeriod"/>
            </a:pP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TH SarabunPSK" pitchFamily="34" charset="-34"/>
                <a:cs typeface="TH SarabunPSK" pitchFamily="34" charset="-34"/>
              </a:rPr>
              <a:t>info</a:t>
            </a: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TH SarabunPSK" pitchFamily="34" charset="-34"/>
                <a:cs typeface="TH SarabunPSK" pitchFamily="34" charset="-34"/>
              </a:rPr>
              <a:t> (</a:t>
            </a:r>
            <a:r>
              <a:rPr lang="th-TH" sz="3200" dirty="0" smtClean="0">
                <a:solidFill>
                  <a:schemeClr val="accent4">
                    <a:lumMod val="75000"/>
                  </a:schemeClr>
                </a:solidFill>
                <a:latin typeface="TH SarabunPSK" pitchFamily="34" charset="-34"/>
                <a:cs typeface="TH SarabunPSK" pitchFamily="34" charset="-34"/>
              </a:rPr>
              <a:t>เก็บข้อมูล</a:t>
            </a: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TH SarabunPSK" pitchFamily="34" charset="-34"/>
                <a:cs typeface="TH SarabunPSK" pitchFamily="34" charset="-34"/>
              </a:rPr>
              <a:t>)</a:t>
            </a:r>
          </a:p>
          <a:p>
            <a:pPr marL="514350" indent="-514350">
              <a:buAutoNum type="arabicPeriod"/>
            </a:pPr>
            <a:r>
              <a:rPr lang="en-US" sz="3200" b="1" dirty="0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next</a:t>
            </a:r>
            <a:r>
              <a:rPr lang="en-US" sz="3200" dirty="0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 (</a:t>
            </a:r>
            <a:r>
              <a:rPr lang="th-TH" sz="3200" dirty="0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เก็บแอดเดรสของโหนดถัดไป</a:t>
            </a:r>
            <a:r>
              <a:rPr lang="en-US" sz="3200" dirty="0" smtClean="0">
                <a:solidFill>
                  <a:srgbClr val="7030A0"/>
                </a:solidFill>
                <a:latin typeface="TH SarabunPSK" pitchFamily="34" charset="-34"/>
                <a:cs typeface="TH SarabunPSK" pitchFamily="34" charset="-34"/>
              </a:rPr>
              <a:t>) </a:t>
            </a:r>
            <a:r>
              <a:rPr lang="th-TH" sz="32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ใช้ตัวแปรพอยน์เตอร์  </a:t>
            </a:r>
            <a:r>
              <a:rPr lang="en-US" sz="32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endParaRPr lang="th-TH" sz="3200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501008"/>
            <a:ext cx="24003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2555776" y="3933056"/>
            <a:ext cx="648072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15616" y="4581128"/>
            <a:ext cx="58326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AU" sz="3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node </a:t>
            </a:r>
            <a:r>
              <a:rPr lang="en-AU" sz="32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AU" sz="3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3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AU" sz="3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sz="3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info; </a:t>
            </a:r>
          </a:p>
          <a:p>
            <a:r>
              <a:rPr lang="en-AU" sz="3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AU" sz="3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AU" sz="3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node *next;</a:t>
            </a:r>
            <a:r>
              <a:rPr lang="en-AU" sz="3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AU" sz="32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0710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54"/>
          <a:stretch/>
        </p:blipFill>
        <p:spPr bwMode="auto">
          <a:xfrm>
            <a:off x="107504" y="1536700"/>
            <a:ext cx="3519487" cy="393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711200" y="2159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1pPr>
            <a:lvl2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2pPr>
            <a:lvl3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3pPr>
            <a:lvl4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4pPr>
            <a:lvl5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/>
            <a:r>
              <a:rPr lang="en-US" altLang="th-TH" dirty="0"/>
              <a:t>Linked list</a:t>
            </a:r>
            <a:r>
              <a:rPr lang="en-US" altLang="th-TH" sz="3200" dirty="0"/>
              <a:t> </a:t>
            </a:r>
            <a:r>
              <a:rPr lang="th-TH" altLang="th-TH" sz="3600" dirty="0">
                <a:cs typeface="BrowalliaUPC" pitchFamily="34" charset="-34"/>
              </a:rPr>
              <a:t>แทน</a:t>
            </a:r>
            <a:r>
              <a:rPr lang="en-US" altLang="th-TH" sz="3200" dirty="0"/>
              <a:t> </a:t>
            </a:r>
            <a:r>
              <a:rPr lang="en-US" altLang="th-TH" dirty="0"/>
              <a:t>Stack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7235825" y="6381750"/>
            <a:ext cx="1908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2" name="TextBox 1"/>
          <p:cNvSpPr txBox="1"/>
          <p:nvPr/>
        </p:nvSpPr>
        <p:spPr>
          <a:xfrm>
            <a:off x="3641779" y="1536700"/>
            <a:ext cx="42402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AU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stack </a:t>
            </a:r>
            <a:r>
              <a:rPr lang="en-AU" sz="2400" b="1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AU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AU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count; </a:t>
            </a:r>
            <a:endParaRPr lang="en-AU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AU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AU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AU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node </a:t>
            </a:r>
            <a:r>
              <a:rPr lang="en-AU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*top; </a:t>
            </a:r>
            <a:endParaRPr lang="en-AU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AU" sz="24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th-TH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41779" y="3827144"/>
            <a:ext cx="442460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AU" sz="2400" b="1" dirty="0">
                <a:latin typeface="Courier New" pitchFamily="49" charset="0"/>
                <a:cs typeface="Courier New" pitchFamily="49" charset="0"/>
              </a:rPr>
              <a:t>  node { </a:t>
            </a:r>
          </a:p>
          <a:p>
            <a:r>
              <a:rPr lang="en-AU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AU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data; </a:t>
            </a:r>
            <a:endParaRPr lang="en-AU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AU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AU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AU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node </a:t>
            </a:r>
            <a:r>
              <a:rPr lang="en-AU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*next; </a:t>
            </a:r>
            <a:endParaRPr lang="en-AU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AU" sz="24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th-TH" sz="2400" b="1" dirty="0"/>
          </a:p>
        </p:txBody>
      </p:sp>
    </p:spTree>
    <p:extLst>
      <p:ext uri="{BB962C8B-B14F-4D97-AF65-F5344CB8AC3E}">
        <p14:creationId xmlns:p14="http://schemas.microsoft.com/office/powerpoint/2010/main" val="188048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41" y="855811"/>
            <a:ext cx="8732839" cy="201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44" y="2799989"/>
            <a:ext cx="8949883" cy="165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60" y="4464100"/>
            <a:ext cx="8740156" cy="215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1" name="Rectangle 7"/>
          <p:cNvSpPr>
            <a:spLocks noChangeArrowheads="1"/>
          </p:cNvSpPr>
          <p:nvPr/>
        </p:nvSpPr>
        <p:spPr bwMode="gray">
          <a:xfrm>
            <a:off x="7235825" y="6381750"/>
            <a:ext cx="1908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1913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593" y="1039788"/>
            <a:ext cx="9324653" cy="255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9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9" y="3594724"/>
            <a:ext cx="8923831" cy="210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902" name="Rectangle 6"/>
          <p:cNvSpPr>
            <a:spLocks noChangeArrowheads="1"/>
          </p:cNvSpPr>
          <p:nvPr/>
        </p:nvSpPr>
        <p:spPr bwMode="gray">
          <a:xfrm>
            <a:off x="7235825" y="6381750"/>
            <a:ext cx="1908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0660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ChangeArrowheads="1"/>
          </p:cNvSpPr>
          <p:nvPr/>
        </p:nvSpPr>
        <p:spPr bwMode="gray">
          <a:xfrm>
            <a:off x="7235825" y="6381750"/>
            <a:ext cx="1908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755576" y="332656"/>
            <a:ext cx="479330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AU" sz="24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AU" sz="2400" b="1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r>
              <a:rPr lang="en-AU" sz="2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AU" sz="2400" b="1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AU" sz="2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AU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AU" sz="2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AU" sz="2400" b="1" dirty="0">
                <a:latin typeface="Courier New" pitchFamily="49" charset="0"/>
                <a:cs typeface="Courier New" pitchFamily="49" charset="0"/>
              </a:rPr>
              <a:t>  stack { </a:t>
            </a:r>
          </a:p>
          <a:p>
            <a:r>
              <a:rPr lang="en-AU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AU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sz="2400" b="1" dirty="0">
                <a:latin typeface="Courier New" pitchFamily="49" charset="0"/>
                <a:cs typeface="Courier New" pitchFamily="49" charset="0"/>
              </a:rPr>
              <a:t> count; </a:t>
            </a:r>
          </a:p>
          <a:p>
            <a:r>
              <a:rPr lang="en-AU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AU" sz="2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AU" sz="2400" b="1" dirty="0">
                <a:latin typeface="Courier New" pitchFamily="49" charset="0"/>
                <a:cs typeface="Courier New" pitchFamily="49" charset="0"/>
              </a:rPr>
              <a:t> node *top; </a:t>
            </a:r>
          </a:p>
          <a:p>
            <a:r>
              <a:rPr lang="en-AU" sz="24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AU" sz="2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AU" sz="2400" b="1" dirty="0">
                <a:latin typeface="Courier New" pitchFamily="49" charset="0"/>
                <a:cs typeface="Courier New" pitchFamily="49" charset="0"/>
              </a:rPr>
              <a:t> stack *</a:t>
            </a:r>
            <a:r>
              <a:rPr lang="en-AU" sz="2400" b="1" dirty="0" err="1">
                <a:latin typeface="Courier New" pitchFamily="49" charset="0"/>
                <a:cs typeface="Courier New" pitchFamily="49" charset="0"/>
              </a:rPr>
              <a:t>stk</a:t>
            </a:r>
            <a:r>
              <a:rPr lang="en-AU" sz="24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endParaRPr lang="en-AU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AU" sz="2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AU" sz="2400" b="1" dirty="0">
                <a:latin typeface="Courier New" pitchFamily="49" charset="0"/>
                <a:cs typeface="Courier New" pitchFamily="49" charset="0"/>
              </a:rPr>
              <a:t>  node { </a:t>
            </a:r>
          </a:p>
          <a:p>
            <a:r>
              <a:rPr lang="en-AU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AU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sz="2400" b="1" dirty="0">
                <a:latin typeface="Courier New" pitchFamily="49" charset="0"/>
                <a:cs typeface="Courier New" pitchFamily="49" charset="0"/>
              </a:rPr>
              <a:t> data; </a:t>
            </a:r>
          </a:p>
          <a:p>
            <a:r>
              <a:rPr lang="en-AU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AU" sz="2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AU" sz="2400" b="1" dirty="0">
                <a:latin typeface="Courier New" pitchFamily="49" charset="0"/>
                <a:cs typeface="Courier New" pitchFamily="49" charset="0"/>
              </a:rPr>
              <a:t> node *next; </a:t>
            </a:r>
          </a:p>
          <a:p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AU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ChangeArrowheads="1"/>
          </p:cNvSpPr>
          <p:nvPr/>
        </p:nvSpPr>
        <p:spPr bwMode="gray">
          <a:xfrm>
            <a:off x="7235825" y="6381750"/>
            <a:ext cx="1908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107504" y="476672"/>
            <a:ext cx="848020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AU" sz="2400" b="1" dirty="0">
                <a:latin typeface="Courier New" pitchFamily="49" charset="0"/>
                <a:cs typeface="Courier New" pitchFamily="49" charset="0"/>
              </a:rPr>
              <a:t>push(</a:t>
            </a:r>
            <a:r>
              <a:rPr lang="en-AU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AU" sz="24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AU" sz="2400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AU" sz="2400" b="1" dirty="0" err="1">
                <a:latin typeface="Courier New" pitchFamily="49" charset="0"/>
                <a:cs typeface="Courier New" pitchFamily="49" charset="0"/>
              </a:rPr>
              <a:t>stk</a:t>
            </a:r>
            <a:r>
              <a:rPr lang="en-AU" sz="2400" b="1" dirty="0">
                <a:latin typeface="Courier New" pitchFamily="49" charset="0"/>
                <a:cs typeface="Courier New" pitchFamily="49" charset="0"/>
              </a:rPr>
              <a:t> == NULL){</a:t>
            </a:r>
          </a:p>
          <a:p>
            <a:r>
              <a:rPr lang="en-A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sz="2400" b="1" dirty="0" err="1" smtClean="0">
                <a:latin typeface="Courier New" pitchFamily="49" charset="0"/>
                <a:cs typeface="Courier New" pitchFamily="49" charset="0"/>
              </a:rPr>
              <a:t>stk</a:t>
            </a:r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b="1" dirty="0">
                <a:latin typeface="Courier New" pitchFamily="49" charset="0"/>
                <a:cs typeface="Courier New" pitchFamily="49" charset="0"/>
              </a:rPr>
              <a:t>= (</a:t>
            </a:r>
            <a:r>
              <a:rPr lang="en-AU" sz="2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A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stack*)</a:t>
            </a:r>
            <a:r>
              <a:rPr lang="en-AU" sz="2400" b="1" dirty="0" err="1" smtClean="0">
                <a:latin typeface="Courier New" pitchFamily="49" charset="0"/>
                <a:cs typeface="Courier New" pitchFamily="49" charset="0"/>
              </a:rPr>
              <a:t>malloc</a:t>
            </a:r>
            <a:endParaRPr lang="en-AU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A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            (</a:t>
            </a:r>
            <a:r>
              <a:rPr lang="en-AU" sz="2400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24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b="1" dirty="0">
                <a:latin typeface="Courier New" pitchFamily="49" charset="0"/>
                <a:cs typeface="Courier New" pitchFamily="49" charset="0"/>
              </a:rPr>
              <a:t>stack));</a:t>
            </a:r>
          </a:p>
          <a:p>
            <a:r>
              <a:rPr lang="en-A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sz="2400" b="1" dirty="0" err="1" smtClean="0">
                <a:latin typeface="Courier New" pitchFamily="49" charset="0"/>
                <a:cs typeface="Courier New" pitchFamily="49" charset="0"/>
              </a:rPr>
              <a:t>stk</a:t>
            </a:r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AU" sz="2400" b="1" dirty="0">
                <a:latin typeface="Courier New" pitchFamily="49" charset="0"/>
                <a:cs typeface="Courier New" pitchFamily="49" charset="0"/>
              </a:rPr>
              <a:t>&gt;count=0;</a:t>
            </a:r>
          </a:p>
          <a:p>
            <a:r>
              <a:rPr lang="en-A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sz="2400" b="1" dirty="0" err="1" smtClean="0">
                <a:latin typeface="Courier New" pitchFamily="49" charset="0"/>
                <a:cs typeface="Courier New" pitchFamily="49" charset="0"/>
              </a:rPr>
              <a:t>stk</a:t>
            </a:r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AU" sz="2400" b="1" dirty="0">
                <a:latin typeface="Courier New" pitchFamily="49" charset="0"/>
                <a:cs typeface="Courier New" pitchFamily="49" charset="0"/>
              </a:rPr>
              <a:t>&gt;top = NULL;</a:t>
            </a:r>
          </a:p>
          <a:p>
            <a:r>
              <a:rPr lang="en-AU" sz="2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AU" sz="24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b="1" dirty="0">
                <a:latin typeface="Courier New" pitchFamily="49" charset="0"/>
                <a:cs typeface="Courier New" pitchFamily="49" charset="0"/>
              </a:rPr>
              <a:t>node *temp = (</a:t>
            </a:r>
            <a:r>
              <a:rPr lang="en-AU" sz="2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A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node*)</a:t>
            </a:r>
            <a:r>
              <a:rPr lang="en-AU" sz="2400" b="1" dirty="0" err="1" smtClean="0">
                <a:latin typeface="Courier New" pitchFamily="49" charset="0"/>
                <a:cs typeface="Courier New" pitchFamily="49" charset="0"/>
              </a:rPr>
              <a:t>malloc</a:t>
            </a:r>
            <a:endParaRPr lang="en-AU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A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AU" sz="2400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24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b="1" dirty="0">
                <a:latin typeface="Courier New" pitchFamily="49" charset="0"/>
                <a:cs typeface="Courier New" pitchFamily="49" charset="0"/>
              </a:rPr>
              <a:t>node));</a:t>
            </a:r>
          </a:p>
          <a:p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   temp-</a:t>
            </a:r>
            <a:r>
              <a:rPr lang="en-AU" sz="2400" b="1" dirty="0">
                <a:latin typeface="Courier New" pitchFamily="49" charset="0"/>
                <a:cs typeface="Courier New" pitchFamily="49" charset="0"/>
              </a:rPr>
              <a:t>&gt;data = </a:t>
            </a:r>
            <a:r>
              <a:rPr lang="en-AU" sz="24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AU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   temp-</a:t>
            </a:r>
            <a:r>
              <a:rPr lang="en-AU" sz="2400" b="1" dirty="0">
                <a:latin typeface="Courier New" pitchFamily="49" charset="0"/>
                <a:cs typeface="Courier New" pitchFamily="49" charset="0"/>
              </a:rPr>
              <a:t>&gt;next = </a:t>
            </a:r>
            <a:r>
              <a:rPr lang="en-AU" sz="2400" b="1" dirty="0" err="1">
                <a:latin typeface="Courier New" pitchFamily="49" charset="0"/>
                <a:cs typeface="Courier New" pitchFamily="49" charset="0"/>
              </a:rPr>
              <a:t>stk</a:t>
            </a:r>
            <a:r>
              <a:rPr lang="en-AU" sz="2400" b="1" dirty="0">
                <a:latin typeface="Courier New" pitchFamily="49" charset="0"/>
                <a:cs typeface="Courier New" pitchFamily="49" charset="0"/>
              </a:rPr>
              <a:t>-&gt;top;</a:t>
            </a:r>
          </a:p>
          <a:p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AU" sz="2400" b="1" dirty="0" err="1" smtClean="0">
                <a:latin typeface="Courier New" pitchFamily="49" charset="0"/>
                <a:cs typeface="Courier New" pitchFamily="49" charset="0"/>
              </a:rPr>
              <a:t>stk</a:t>
            </a:r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AU" sz="2400" b="1" dirty="0">
                <a:latin typeface="Courier New" pitchFamily="49" charset="0"/>
                <a:cs typeface="Courier New" pitchFamily="49" charset="0"/>
              </a:rPr>
              <a:t>&gt;top=temp;</a:t>
            </a:r>
          </a:p>
          <a:p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AU" sz="2400" b="1" dirty="0" err="1" smtClean="0">
                <a:latin typeface="Courier New" pitchFamily="49" charset="0"/>
                <a:cs typeface="Courier New" pitchFamily="49" charset="0"/>
              </a:rPr>
              <a:t>stk</a:t>
            </a:r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AU" sz="2400" b="1" dirty="0">
                <a:latin typeface="Courier New" pitchFamily="49" charset="0"/>
                <a:cs typeface="Courier New" pitchFamily="49" charset="0"/>
              </a:rPr>
              <a:t>&gt;count++;</a:t>
            </a:r>
          </a:p>
          <a:p>
            <a:r>
              <a:rPr lang="en-AU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AU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73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ChangeArrowheads="1"/>
          </p:cNvSpPr>
          <p:nvPr/>
        </p:nvSpPr>
        <p:spPr bwMode="gray">
          <a:xfrm>
            <a:off x="7235825" y="6381750"/>
            <a:ext cx="1908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449988" y="548680"/>
            <a:ext cx="776687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AU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sz="2800" b="1" dirty="0">
                <a:latin typeface="Courier New" pitchFamily="49" charset="0"/>
                <a:cs typeface="Courier New" pitchFamily="49" charset="0"/>
              </a:rPr>
              <a:t> pop(){</a:t>
            </a:r>
          </a:p>
          <a:p>
            <a:r>
              <a:rPr lang="en-AU" sz="2800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AU" sz="2800" b="1" dirty="0" err="1">
                <a:latin typeface="Courier New" pitchFamily="49" charset="0"/>
                <a:cs typeface="Courier New" pitchFamily="49" charset="0"/>
              </a:rPr>
              <a:t>stk</a:t>
            </a:r>
            <a:r>
              <a:rPr lang="en-AU" sz="2800" b="1" dirty="0">
                <a:latin typeface="Courier New" pitchFamily="49" charset="0"/>
                <a:cs typeface="Courier New" pitchFamily="49" charset="0"/>
              </a:rPr>
              <a:t> == NULL||</a:t>
            </a:r>
            <a:r>
              <a:rPr lang="en-AU" sz="2800" b="1" dirty="0" err="1">
                <a:latin typeface="Courier New" pitchFamily="49" charset="0"/>
                <a:cs typeface="Courier New" pitchFamily="49" charset="0"/>
              </a:rPr>
              <a:t>stk</a:t>
            </a:r>
            <a:r>
              <a:rPr lang="en-AU" sz="2800" b="1" dirty="0">
                <a:latin typeface="Courier New" pitchFamily="49" charset="0"/>
                <a:cs typeface="Courier New" pitchFamily="49" charset="0"/>
              </a:rPr>
              <a:t>-&gt;count==0){</a:t>
            </a:r>
          </a:p>
          <a:p>
            <a:r>
              <a:rPr lang="en-AU" sz="2800" b="1" dirty="0">
                <a:latin typeface="Courier New" pitchFamily="49" charset="0"/>
                <a:cs typeface="Courier New" pitchFamily="49" charset="0"/>
              </a:rPr>
              <a:t>		return -1;</a:t>
            </a:r>
          </a:p>
          <a:p>
            <a:r>
              <a:rPr lang="en-AU" sz="28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AU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8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AU" sz="2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AU" sz="2800" b="1" dirty="0" err="1">
                <a:latin typeface="Courier New" pitchFamily="49" charset="0"/>
                <a:cs typeface="Courier New" pitchFamily="49" charset="0"/>
              </a:rPr>
              <a:t>stk</a:t>
            </a:r>
            <a:r>
              <a:rPr lang="en-AU" sz="2800" b="1" dirty="0">
                <a:latin typeface="Courier New" pitchFamily="49" charset="0"/>
                <a:cs typeface="Courier New" pitchFamily="49" charset="0"/>
              </a:rPr>
              <a:t>-&gt;top-&gt;data;</a:t>
            </a:r>
          </a:p>
          <a:p>
            <a:r>
              <a:rPr lang="en-AU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28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AU" sz="2800" b="1" dirty="0">
                <a:latin typeface="Courier New" pitchFamily="49" charset="0"/>
                <a:cs typeface="Courier New" pitchFamily="49" charset="0"/>
              </a:rPr>
              <a:t> node *temp = </a:t>
            </a:r>
            <a:r>
              <a:rPr lang="en-AU" sz="2800" b="1" dirty="0" err="1">
                <a:latin typeface="Courier New" pitchFamily="49" charset="0"/>
                <a:cs typeface="Courier New" pitchFamily="49" charset="0"/>
              </a:rPr>
              <a:t>stk</a:t>
            </a:r>
            <a:r>
              <a:rPr lang="en-AU" sz="2800" b="1" dirty="0">
                <a:latin typeface="Courier New" pitchFamily="49" charset="0"/>
                <a:cs typeface="Courier New" pitchFamily="49" charset="0"/>
              </a:rPr>
              <a:t>-&gt;top;</a:t>
            </a:r>
          </a:p>
          <a:p>
            <a:r>
              <a:rPr lang="en-AU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2800" b="1" dirty="0" err="1">
                <a:latin typeface="Courier New" pitchFamily="49" charset="0"/>
                <a:cs typeface="Courier New" pitchFamily="49" charset="0"/>
              </a:rPr>
              <a:t>stk</a:t>
            </a:r>
            <a:r>
              <a:rPr lang="en-AU" sz="2800" b="1" dirty="0">
                <a:latin typeface="Courier New" pitchFamily="49" charset="0"/>
                <a:cs typeface="Courier New" pitchFamily="49" charset="0"/>
              </a:rPr>
              <a:t>-&gt;top = temp-&gt;next;</a:t>
            </a:r>
          </a:p>
          <a:p>
            <a:r>
              <a:rPr lang="en-AU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2800" b="1" dirty="0" err="1">
                <a:latin typeface="Courier New" pitchFamily="49" charset="0"/>
                <a:cs typeface="Courier New" pitchFamily="49" charset="0"/>
              </a:rPr>
              <a:t>stk</a:t>
            </a:r>
            <a:r>
              <a:rPr lang="en-AU" sz="2800" b="1" dirty="0">
                <a:latin typeface="Courier New" pitchFamily="49" charset="0"/>
                <a:cs typeface="Courier New" pitchFamily="49" charset="0"/>
              </a:rPr>
              <a:t>-&gt;count--;</a:t>
            </a:r>
          </a:p>
          <a:p>
            <a:r>
              <a:rPr lang="en-AU" sz="2800" b="1" dirty="0">
                <a:latin typeface="Courier New" pitchFamily="49" charset="0"/>
                <a:cs typeface="Courier New" pitchFamily="49" charset="0"/>
              </a:rPr>
              <a:t>	free(temp);</a:t>
            </a:r>
          </a:p>
          <a:p>
            <a:r>
              <a:rPr lang="en-AU" sz="2800" b="1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AU" sz="28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AU" sz="2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AU" sz="2800" b="1" dirty="0">
                <a:latin typeface="Courier New" pitchFamily="49" charset="0"/>
                <a:cs typeface="Courier New" pitchFamily="49" charset="0"/>
              </a:rPr>
              <a:t>}</a:t>
            </a:r>
            <a:endParaRPr lang="th-TH" sz="2800" b="1" dirty="0"/>
          </a:p>
        </p:txBody>
      </p:sp>
    </p:spTree>
    <p:extLst>
      <p:ext uri="{BB962C8B-B14F-4D97-AF65-F5344CB8AC3E}">
        <p14:creationId xmlns:p14="http://schemas.microsoft.com/office/powerpoint/2010/main" val="166221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9144000" cy="1295400"/>
          </a:xfrm>
        </p:spPr>
        <p:txBody>
          <a:bodyPr/>
          <a:lstStyle/>
          <a:p>
            <a:r>
              <a:rPr lang="en-US" altLang="th-TH" sz="2400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Operations </a:t>
            </a:r>
            <a:r>
              <a:rPr lang="th-TH" altLang="th-TH" sz="2400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พื้นฐานของ</a:t>
            </a:r>
            <a:r>
              <a:rPr lang="en-US" altLang="th-TH" sz="2400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 Stack </a:t>
            </a:r>
            <a:r>
              <a:rPr lang="th-TH" altLang="th-TH" sz="2400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ที่</a:t>
            </a:r>
            <a:r>
              <a:rPr lang="th-TH" altLang="th-TH" sz="2400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สร้างด้วย</a:t>
            </a:r>
            <a:r>
              <a:rPr lang="en-US" altLang="th-TH" sz="2400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 Linked list </a:t>
            </a:r>
            <a:endParaRPr lang="th-TH" altLang="th-TH" sz="2400" dirty="0">
              <a:solidFill>
                <a:srgbClr val="0070C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763000" cy="4114800"/>
          </a:xfrm>
        </p:spPr>
        <p:txBody>
          <a:bodyPr>
            <a:noAutofit/>
          </a:bodyPr>
          <a:lstStyle/>
          <a:p>
            <a:pPr marL="2508250" indent="-2508250">
              <a:buFont typeface="Wingdings" pitchFamily="2" charset="2"/>
              <a:buNone/>
            </a:pPr>
            <a:r>
              <a:rPr lang="en-US" altLang="th-TH" sz="28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1. Create stack:</a:t>
            </a:r>
            <a:r>
              <a:rPr lang="th-TH" altLang="th-TH" sz="28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  	สร้าง</a:t>
            </a:r>
            <a:r>
              <a:rPr lang="en-US" altLang="th-TH" sz="28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 stack head node</a:t>
            </a:r>
          </a:p>
          <a:p>
            <a:pPr marL="2508250" indent="-2508250">
              <a:buFont typeface="Wingdings" pitchFamily="2" charset="2"/>
              <a:buNone/>
            </a:pPr>
            <a:r>
              <a:rPr lang="en-US" altLang="th-TH" sz="28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2. Push stack:</a:t>
            </a:r>
            <a:r>
              <a:rPr lang="th-TH" altLang="th-TH" sz="28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     	เพิ่มรายการใน</a:t>
            </a:r>
            <a:r>
              <a:rPr lang="en-US" altLang="th-TH" sz="28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 stack</a:t>
            </a:r>
          </a:p>
          <a:p>
            <a:pPr marL="2508250" indent="-2508250">
              <a:buFont typeface="Wingdings" pitchFamily="2" charset="2"/>
              <a:buNone/>
            </a:pPr>
            <a:r>
              <a:rPr lang="en-US" altLang="th-TH" sz="28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3. Pop stack:</a:t>
            </a:r>
            <a:r>
              <a:rPr lang="th-TH" altLang="th-TH" sz="28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      	ลบรายการใน</a:t>
            </a:r>
            <a:r>
              <a:rPr lang="en-US" altLang="th-TH" sz="28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 stack</a:t>
            </a:r>
          </a:p>
          <a:p>
            <a:pPr marL="2508250" indent="-2508250">
              <a:buFont typeface="Wingdings" pitchFamily="2" charset="2"/>
              <a:buNone/>
            </a:pPr>
            <a:r>
              <a:rPr lang="en-US" altLang="th-TH" sz="28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4. Stack top:</a:t>
            </a:r>
            <a:r>
              <a:rPr lang="th-TH" altLang="th-TH" sz="28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       	เรียกใช้รายการข้อมูลที่อยู่บนสุดของ</a:t>
            </a:r>
            <a:r>
              <a:rPr lang="en-US" altLang="th-TH" sz="28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 stack</a:t>
            </a:r>
          </a:p>
          <a:p>
            <a:pPr marL="2508250" indent="-2508250">
              <a:buFont typeface="Wingdings" pitchFamily="2" charset="2"/>
              <a:buNone/>
            </a:pPr>
            <a:r>
              <a:rPr lang="en-US" altLang="th-TH" sz="28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5. Empty stack:</a:t>
            </a:r>
            <a:r>
              <a:rPr lang="th-TH" altLang="th-TH" sz="28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 	ตรวจสอบว่า</a:t>
            </a:r>
            <a:r>
              <a:rPr lang="en-US" altLang="th-TH" sz="28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 stack </a:t>
            </a:r>
            <a:r>
              <a:rPr lang="th-TH" altLang="th-TH" sz="28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ว่างเปล่าหรือไม่</a:t>
            </a:r>
            <a:endParaRPr lang="en-US" altLang="th-TH" sz="2800" b="1" dirty="0">
              <a:solidFill>
                <a:srgbClr val="000000"/>
              </a:solidFill>
              <a:latin typeface="Browallia New" pitchFamily="34" charset="-34"/>
              <a:cs typeface="Browallia New" pitchFamily="34" charset="-34"/>
            </a:endParaRPr>
          </a:p>
          <a:p>
            <a:pPr marL="2508250" indent="-2508250">
              <a:buFont typeface="Wingdings" pitchFamily="2" charset="2"/>
              <a:buNone/>
            </a:pPr>
            <a:r>
              <a:rPr lang="en-US" altLang="th-TH" sz="28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6. Full stack:</a:t>
            </a:r>
            <a:r>
              <a:rPr lang="th-TH" altLang="th-TH" sz="28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      	ตรวจสอบว่า</a:t>
            </a:r>
            <a:r>
              <a:rPr lang="en-US" altLang="th-TH" sz="28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 stack  </a:t>
            </a:r>
            <a:r>
              <a:rPr lang="th-TH" altLang="th-TH" sz="28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เต็มหรือไม่</a:t>
            </a:r>
            <a:r>
              <a:rPr lang="en-US" altLang="th-TH" sz="28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	</a:t>
            </a:r>
          </a:p>
          <a:p>
            <a:pPr marL="2508250" indent="-2508250">
              <a:buFont typeface="Wingdings" pitchFamily="2" charset="2"/>
              <a:buNone/>
            </a:pPr>
            <a:r>
              <a:rPr lang="en-US" altLang="th-TH" sz="28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7. Stack count:</a:t>
            </a:r>
            <a:r>
              <a:rPr lang="th-TH" altLang="th-TH" sz="28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    	ส่งค่าจำนวนรายการใน</a:t>
            </a:r>
            <a:r>
              <a:rPr lang="en-US" altLang="th-TH" sz="28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 stack </a:t>
            </a:r>
          </a:p>
          <a:p>
            <a:pPr marL="2508250" indent="-2508250">
              <a:buFont typeface="Wingdings" pitchFamily="2" charset="2"/>
              <a:buNone/>
            </a:pPr>
            <a:r>
              <a:rPr lang="en-US" altLang="th-TH" sz="28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8. Destroy stack:</a:t>
            </a:r>
            <a:r>
              <a:rPr lang="th-TH" altLang="th-TH" sz="28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 	คืนหน่วยความจำของทุก</a:t>
            </a:r>
            <a:r>
              <a:rPr lang="en-US" altLang="th-TH" sz="28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 node </a:t>
            </a:r>
            <a:r>
              <a:rPr lang="th-TH" altLang="th-TH" sz="28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ใน</a:t>
            </a:r>
            <a:r>
              <a:rPr lang="en-US" altLang="th-TH" sz="28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 stack </a:t>
            </a:r>
            <a:r>
              <a:rPr lang="th-TH" altLang="th-TH" sz="28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ให้ระบบ</a:t>
            </a:r>
            <a:endParaRPr lang="en-US" altLang="th-TH" sz="2800" b="1" dirty="0">
              <a:solidFill>
                <a:srgbClr val="000000"/>
              </a:solidFill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gray">
          <a:xfrm>
            <a:off x="7235825" y="6381750"/>
            <a:ext cx="1908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46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th-TH" sz="13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Queue</a:t>
            </a:r>
            <a:endParaRPr lang="th-TH" altLang="th-TH" sz="138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2627784" y="6093296"/>
            <a:ext cx="6400800" cy="694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ที่มา </a:t>
            </a:r>
            <a:r>
              <a:rPr lang="en-US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อ.เลาขวัญ งามประสิทธิ์</a:t>
            </a:r>
            <a:r>
              <a:rPr lang="en-US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โรงเรียนมหิดลวิทยานุสรณ์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6789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The Queue concept 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39" y="1700808"/>
            <a:ext cx="9073537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532" name="Rectangle 4"/>
          <p:cNvSpPr>
            <a:spLocks noChangeArrowheads="1"/>
          </p:cNvSpPr>
          <p:nvPr/>
        </p:nvSpPr>
        <p:spPr bwMode="gray">
          <a:xfrm>
            <a:off x="7235825" y="6381750"/>
            <a:ext cx="1908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2649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349250"/>
            <a:ext cx="7848600" cy="639763"/>
          </a:xfrm>
        </p:spPr>
        <p:txBody>
          <a:bodyPr>
            <a:normAutofit fontScale="90000"/>
          </a:bodyPr>
          <a:lstStyle/>
          <a:p>
            <a:r>
              <a:rPr lang="en-US" altLang="th-TH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Queue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24744"/>
            <a:ext cx="7772400" cy="3676650"/>
          </a:xfrm>
        </p:spPr>
        <p:txBody>
          <a:bodyPr>
            <a:noAutofit/>
          </a:bodyPr>
          <a:lstStyle/>
          <a:p>
            <a:r>
              <a:rPr lang="en-US" altLang="th-TH" sz="32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Queue </a:t>
            </a:r>
            <a:r>
              <a:rPr lang="th-TH" altLang="th-TH" sz="32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เป็นโครงสร้างข้อมูลแบบ</a:t>
            </a:r>
            <a:r>
              <a:rPr lang="en-US" altLang="th-TH" sz="32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 FIFO (First-In, First-Out)</a:t>
            </a:r>
          </a:p>
          <a:p>
            <a:r>
              <a:rPr lang="en-US" altLang="th-TH" sz="32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Operations </a:t>
            </a:r>
            <a:r>
              <a:rPr lang="th-TH" altLang="th-TH" sz="32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พื้นฐานของ</a:t>
            </a:r>
            <a:r>
              <a:rPr lang="en-US" altLang="th-TH" sz="32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 Queue </a:t>
            </a:r>
            <a:r>
              <a:rPr lang="th-TH" altLang="th-TH" sz="32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ได้แก่</a:t>
            </a:r>
            <a:endParaRPr lang="en-US" altLang="th-TH" sz="3200" b="1" dirty="0">
              <a:solidFill>
                <a:srgbClr val="000000"/>
              </a:solidFill>
              <a:latin typeface="Browallia New" pitchFamily="34" charset="-34"/>
              <a:cs typeface="Browallia New" pitchFamily="34" charset="-34"/>
            </a:endParaRPr>
          </a:p>
          <a:p>
            <a:pPr>
              <a:buFont typeface="Wingdings" pitchFamily="2" charset="2"/>
              <a:buNone/>
            </a:pPr>
            <a:r>
              <a:rPr lang="en-US" altLang="th-TH" sz="32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		- </a:t>
            </a:r>
            <a:r>
              <a:rPr lang="th-TH" altLang="th-TH" sz="32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การ</a:t>
            </a:r>
            <a:r>
              <a:rPr lang="th-TH" altLang="th-TH" sz="3200" b="1" dirty="0">
                <a:solidFill>
                  <a:srgbClr val="00B050"/>
                </a:solidFill>
                <a:latin typeface="Browallia New" pitchFamily="34" charset="-34"/>
                <a:cs typeface="Browallia New" pitchFamily="34" charset="-34"/>
              </a:rPr>
              <a:t>นำข้อมูลเข้า</a:t>
            </a:r>
            <a:r>
              <a:rPr lang="th-TH" altLang="th-TH" sz="32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สู่</a:t>
            </a:r>
            <a:r>
              <a:rPr lang="en-US" altLang="th-TH" sz="32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 Queue </a:t>
            </a:r>
            <a:r>
              <a:rPr lang="th-TH" altLang="th-TH" sz="32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เรียกว่า</a:t>
            </a:r>
            <a:r>
              <a:rPr lang="en-US" altLang="th-TH" sz="32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 </a:t>
            </a:r>
            <a:r>
              <a:rPr lang="en-US" altLang="th-TH" sz="3200" b="1" dirty="0" err="1">
                <a:solidFill>
                  <a:srgbClr val="00B050"/>
                </a:solidFill>
                <a:latin typeface="Browallia New" pitchFamily="34" charset="-34"/>
                <a:cs typeface="Browallia New" pitchFamily="34" charset="-34"/>
              </a:rPr>
              <a:t>Enqueue</a:t>
            </a:r>
            <a:endParaRPr lang="en-US" altLang="th-TH" sz="3200" b="1" dirty="0">
              <a:solidFill>
                <a:srgbClr val="00B050"/>
              </a:solidFill>
              <a:latin typeface="Browallia New" pitchFamily="34" charset="-34"/>
              <a:cs typeface="Browallia New" pitchFamily="34" charset="-34"/>
            </a:endParaRPr>
          </a:p>
          <a:p>
            <a:pPr>
              <a:buFont typeface="Wingdings" pitchFamily="2" charset="2"/>
              <a:buNone/>
            </a:pPr>
            <a:r>
              <a:rPr lang="en-US" altLang="th-TH" sz="32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		- </a:t>
            </a:r>
            <a:r>
              <a:rPr lang="th-TH" altLang="th-TH" sz="32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การ</a:t>
            </a:r>
            <a:r>
              <a:rPr lang="th-TH" altLang="th-TH" sz="3200" b="1" dirty="0">
                <a:solidFill>
                  <a:srgbClr val="00B050"/>
                </a:solidFill>
                <a:latin typeface="Browallia New" pitchFamily="34" charset="-34"/>
                <a:cs typeface="Browallia New" pitchFamily="34" charset="-34"/>
              </a:rPr>
              <a:t>นำข้อมูลออก</a:t>
            </a:r>
            <a:r>
              <a:rPr lang="th-TH" altLang="th-TH" sz="32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จาก</a:t>
            </a:r>
            <a:r>
              <a:rPr lang="en-US" altLang="th-TH" sz="32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 Queue </a:t>
            </a:r>
            <a:r>
              <a:rPr lang="th-TH" altLang="th-TH" sz="32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เรียกว่า</a:t>
            </a:r>
            <a:r>
              <a:rPr lang="en-US" altLang="th-TH" sz="32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 </a:t>
            </a:r>
            <a:r>
              <a:rPr lang="en-US" altLang="th-TH" sz="3200" b="1" dirty="0" err="1">
                <a:solidFill>
                  <a:srgbClr val="00B050"/>
                </a:solidFill>
                <a:latin typeface="Browallia New" pitchFamily="34" charset="-34"/>
                <a:cs typeface="Browallia New" pitchFamily="34" charset="-34"/>
              </a:rPr>
              <a:t>Dequeue</a:t>
            </a:r>
            <a:endParaRPr lang="en-US" altLang="th-TH" sz="3200" b="1" dirty="0">
              <a:solidFill>
                <a:srgbClr val="00B050"/>
              </a:solidFill>
              <a:latin typeface="Browallia New" pitchFamily="34" charset="-34"/>
              <a:cs typeface="Browallia New" pitchFamily="34" charset="-34"/>
            </a:endParaRPr>
          </a:p>
          <a:p>
            <a:pPr>
              <a:buFont typeface="Wingdings" pitchFamily="2" charset="2"/>
              <a:buNone/>
            </a:pPr>
            <a:r>
              <a:rPr lang="en-US" altLang="th-TH" sz="32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		- </a:t>
            </a:r>
            <a:r>
              <a:rPr lang="th-TH" altLang="th-TH" sz="3200" b="1" dirty="0">
                <a:solidFill>
                  <a:srgbClr val="00B050"/>
                </a:solidFill>
                <a:latin typeface="Browallia New" pitchFamily="34" charset="-34"/>
                <a:cs typeface="Browallia New" pitchFamily="34" charset="-34"/>
              </a:rPr>
              <a:t>การเรียกใช้ข้อมูลจากหัวแถว</a:t>
            </a:r>
            <a:r>
              <a:rPr lang="th-TH" altLang="th-TH" sz="32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ของ</a:t>
            </a:r>
            <a:r>
              <a:rPr lang="en-US" altLang="th-TH" sz="32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 Queue </a:t>
            </a:r>
            <a:r>
              <a:rPr lang="th-TH" altLang="th-TH" sz="32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เรียกว่า</a:t>
            </a:r>
            <a:r>
              <a:rPr lang="en-US" altLang="th-TH" sz="32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 </a:t>
            </a:r>
            <a:r>
              <a:rPr lang="en-US" altLang="th-TH" sz="3200" b="1" dirty="0">
                <a:solidFill>
                  <a:srgbClr val="00B050"/>
                </a:solidFill>
                <a:latin typeface="Browallia New" pitchFamily="34" charset="-34"/>
                <a:cs typeface="Browallia New" pitchFamily="34" charset="-34"/>
              </a:rPr>
              <a:t>Front</a:t>
            </a:r>
          </a:p>
          <a:p>
            <a:pPr>
              <a:buFont typeface="Wingdings" pitchFamily="2" charset="2"/>
              <a:buNone/>
            </a:pPr>
            <a:r>
              <a:rPr lang="en-US" altLang="th-TH" sz="32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		- </a:t>
            </a:r>
            <a:r>
              <a:rPr lang="th-TH" altLang="th-TH" sz="3200" b="1" dirty="0">
                <a:solidFill>
                  <a:srgbClr val="00B050"/>
                </a:solidFill>
                <a:latin typeface="Browallia New" pitchFamily="34" charset="-34"/>
                <a:cs typeface="Browallia New" pitchFamily="34" charset="-34"/>
              </a:rPr>
              <a:t>การเรียกใช้ข้อมูลจากท้ายแถว</a:t>
            </a:r>
            <a:r>
              <a:rPr lang="th-TH" altLang="th-TH" sz="32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ของ</a:t>
            </a:r>
            <a:r>
              <a:rPr lang="en-US" altLang="th-TH" sz="32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 Queue </a:t>
            </a:r>
            <a:r>
              <a:rPr lang="th-TH" altLang="th-TH" sz="32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เรียกว่า</a:t>
            </a:r>
            <a:r>
              <a:rPr lang="en-US" altLang="th-TH" sz="32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 </a:t>
            </a:r>
            <a:r>
              <a:rPr lang="en-US" altLang="th-TH" sz="3200" b="1" dirty="0">
                <a:solidFill>
                  <a:srgbClr val="00B050"/>
                </a:solidFill>
                <a:latin typeface="Browallia New" pitchFamily="34" charset="-34"/>
                <a:cs typeface="Browallia New" pitchFamily="34" charset="-34"/>
              </a:rPr>
              <a:t>Rear</a:t>
            </a:r>
          </a:p>
          <a:p>
            <a:r>
              <a:rPr lang="th-TH" altLang="th-TH" sz="32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การสร้าง</a:t>
            </a:r>
            <a:r>
              <a:rPr lang="en-US" altLang="th-TH" sz="32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 Queue </a:t>
            </a:r>
            <a:endParaRPr lang="th-TH" altLang="th-TH" sz="3200" b="1" dirty="0">
              <a:solidFill>
                <a:srgbClr val="000000"/>
              </a:solidFill>
              <a:latin typeface="Browallia New" pitchFamily="34" charset="-34"/>
              <a:cs typeface="Browallia New" pitchFamily="34" charset="-34"/>
            </a:endParaRPr>
          </a:p>
          <a:p>
            <a:pPr>
              <a:buFont typeface="Wingdings" pitchFamily="2" charset="2"/>
              <a:buNone/>
            </a:pPr>
            <a:r>
              <a:rPr lang="th-TH" altLang="th-TH" sz="32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           </a:t>
            </a:r>
            <a:r>
              <a:rPr lang="en-US" altLang="th-TH" sz="32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- </a:t>
            </a:r>
            <a:r>
              <a:rPr lang="th-TH" altLang="th-TH" sz="32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ใช้</a:t>
            </a:r>
            <a:r>
              <a:rPr lang="en-US" altLang="th-TH" sz="32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 </a:t>
            </a:r>
            <a:r>
              <a:rPr lang="en-US" altLang="th-TH" sz="3200" b="1" dirty="0">
                <a:solidFill>
                  <a:srgbClr val="00B050"/>
                </a:solidFill>
                <a:latin typeface="Browallia New" pitchFamily="34" charset="-34"/>
                <a:cs typeface="Browallia New" pitchFamily="34" charset="-34"/>
              </a:rPr>
              <a:t>Array</a:t>
            </a:r>
            <a:r>
              <a:rPr lang="en-US" altLang="th-TH" sz="32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 </a:t>
            </a:r>
            <a:r>
              <a:rPr lang="th-TH" altLang="th-TH" sz="32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แทน</a:t>
            </a:r>
            <a:r>
              <a:rPr lang="en-US" altLang="th-TH" sz="32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 queue </a:t>
            </a:r>
          </a:p>
          <a:p>
            <a:pPr>
              <a:buFont typeface="Wingdings" pitchFamily="2" charset="2"/>
              <a:buNone/>
            </a:pPr>
            <a:r>
              <a:rPr lang="en-US" altLang="th-TH" sz="32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           - </a:t>
            </a:r>
            <a:r>
              <a:rPr lang="th-TH" altLang="th-TH" sz="32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ใช้</a:t>
            </a:r>
            <a:r>
              <a:rPr lang="en-US" altLang="th-TH" sz="32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 </a:t>
            </a:r>
            <a:r>
              <a:rPr lang="en-US" altLang="th-TH" sz="3200" b="1" dirty="0">
                <a:solidFill>
                  <a:srgbClr val="00B050"/>
                </a:solidFill>
                <a:latin typeface="Browallia New" pitchFamily="34" charset="-34"/>
                <a:cs typeface="Browallia New" pitchFamily="34" charset="-34"/>
              </a:rPr>
              <a:t>Linked list </a:t>
            </a:r>
            <a:r>
              <a:rPr lang="th-TH" altLang="th-TH" sz="32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แทน</a:t>
            </a:r>
            <a:r>
              <a:rPr lang="en-US" altLang="th-TH" sz="32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 queue</a:t>
            </a:r>
            <a:r>
              <a:rPr lang="en-US" altLang="th-TH" sz="2400" b="1" dirty="0">
                <a:solidFill>
                  <a:srgbClr val="000000"/>
                </a:solidFill>
                <a:latin typeface="Browallia New" pitchFamily="34" charset="-34"/>
                <a:cs typeface="Browallia New" pitchFamily="34" charset="-34"/>
              </a:rPr>
              <a:t> </a:t>
            </a:r>
          </a:p>
          <a:p>
            <a:endParaRPr lang="th-TH" altLang="th-TH" sz="3200" b="1" dirty="0">
              <a:solidFill>
                <a:srgbClr val="000000"/>
              </a:solidFill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gray">
          <a:xfrm>
            <a:off x="7235825" y="6381750"/>
            <a:ext cx="1908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7847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6347713" cy="1320800"/>
          </a:xfrm>
        </p:spPr>
        <p:txBody>
          <a:bodyPr>
            <a:normAutofit/>
          </a:bodyPr>
          <a:lstStyle/>
          <a:p>
            <a:r>
              <a:rPr lang="en-US" altLang="th-TH" sz="4400" dirty="0" err="1" smtClean="0">
                <a:solidFill>
                  <a:srgbClr val="0070C0"/>
                </a:solidFill>
              </a:rPr>
              <a:t>sizeof</a:t>
            </a:r>
            <a:r>
              <a:rPr lang="en-US" altLang="th-TH" sz="4400" dirty="0" smtClean="0">
                <a:solidFill>
                  <a:srgbClr val="0070C0"/>
                </a:solidFill>
              </a:rPr>
              <a:t>()</a:t>
            </a:r>
            <a:endParaRPr lang="th-TH" altLang="th-TH" sz="4400" dirty="0" smtClean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8210873" cy="3880773"/>
          </a:xfrm>
        </p:spPr>
        <p:txBody>
          <a:bodyPr>
            <a:noAutofit/>
          </a:bodyPr>
          <a:lstStyle/>
          <a:p>
            <a:r>
              <a:rPr lang="th-TH" altLang="th-TH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คืนค่า</a:t>
            </a:r>
            <a:r>
              <a:rPr lang="th-TH" altLang="th-TH" sz="4000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ขนาดของตัวแปร </a:t>
            </a:r>
            <a:r>
              <a:rPr lang="th-TH" altLang="th-TH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th-TH" altLang="th-TH" sz="4000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ชนิดของข้อมูล</a:t>
            </a:r>
            <a:r>
              <a:rPr lang="en-US" altLang="th-TH" sz="4000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altLang="th-TH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ใน</a:t>
            </a:r>
            <a:r>
              <a:rPr lang="th-TH" altLang="th-TH" sz="4000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หน่วยไบต์</a:t>
            </a:r>
            <a:endParaRPr lang="en-US" altLang="th-TH" sz="4000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400050" lvl="1" indent="0">
              <a:buNone/>
            </a:pPr>
            <a:r>
              <a:rPr lang="en-US" altLang="th-TH" sz="4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char </a:t>
            </a:r>
            <a:r>
              <a:rPr lang="en-US" altLang="th-TH" sz="4600" dirty="0" err="1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en-US" altLang="th-TH" sz="4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; char *</a:t>
            </a:r>
            <a:r>
              <a:rPr lang="en-US" altLang="th-TH" sz="4600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</a:t>
            </a:r>
            <a:r>
              <a:rPr lang="en-US" altLang="th-TH" sz="4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; char </a:t>
            </a:r>
            <a:r>
              <a:rPr lang="en-US" altLang="th-TH" sz="4600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</a:t>
            </a:r>
            <a:r>
              <a:rPr lang="en-US" altLang="th-TH" sz="4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[5];</a:t>
            </a:r>
          </a:p>
          <a:p>
            <a:pPr marL="400050" lvl="1" indent="0">
              <a:buNone/>
            </a:pPr>
            <a:r>
              <a:rPr lang="en-US" altLang="th-TH" sz="46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printf</a:t>
            </a:r>
            <a:r>
              <a:rPr lang="en-US" altLang="th-TH" sz="4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("%d ", </a:t>
            </a:r>
            <a:r>
              <a:rPr lang="en-US" altLang="th-TH" sz="4600" dirty="0" err="1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sizeof</a:t>
            </a:r>
            <a:r>
              <a:rPr lang="en-US" altLang="th-TH" sz="4600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altLang="th-TH" sz="4600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char</a:t>
            </a:r>
            <a:r>
              <a:rPr lang="en-US" altLang="th-TH" sz="4600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en-US" altLang="th-TH" sz="4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pPr marL="400050" lvl="1" indent="0">
              <a:buNone/>
            </a:pPr>
            <a:r>
              <a:rPr lang="en-US" altLang="th-TH" sz="46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printf</a:t>
            </a:r>
            <a:r>
              <a:rPr lang="en-US" altLang="th-TH" sz="4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("%d ", </a:t>
            </a:r>
            <a:r>
              <a:rPr lang="en-US" altLang="th-TH" sz="4600" dirty="0" err="1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sizeof</a:t>
            </a:r>
            <a:r>
              <a:rPr lang="en-US" altLang="th-TH" sz="4600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altLang="th-TH" sz="4600" dirty="0" err="1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en-US" altLang="th-TH" sz="4600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en-US" altLang="th-TH" sz="4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pPr marL="400050" lvl="1" indent="0">
              <a:buNone/>
            </a:pPr>
            <a:r>
              <a:rPr lang="en-US" altLang="th-TH" sz="46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printf</a:t>
            </a:r>
            <a:r>
              <a:rPr lang="en-US" altLang="th-TH" sz="4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("%d ", </a:t>
            </a:r>
            <a:r>
              <a:rPr lang="en-US" altLang="th-TH" sz="4600" dirty="0" err="1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sizeof</a:t>
            </a:r>
            <a:r>
              <a:rPr lang="en-US" altLang="th-TH" sz="4600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altLang="th-TH" sz="4600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</a:t>
            </a:r>
            <a:r>
              <a:rPr lang="en-US" altLang="th-TH" sz="4600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en-US" altLang="th-TH" sz="4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pPr marL="400050" lvl="1" indent="0">
              <a:buNone/>
            </a:pPr>
            <a:r>
              <a:rPr lang="en-US" altLang="th-TH" sz="46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printf</a:t>
            </a:r>
            <a:r>
              <a:rPr lang="en-US" altLang="th-TH" sz="4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("%d ", </a:t>
            </a:r>
            <a:r>
              <a:rPr lang="en-US" altLang="th-TH" sz="4600" dirty="0" err="1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sizeof</a:t>
            </a:r>
            <a:r>
              <a:rPr lang="en-US" altLang="th-TH" sz="4600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altLang="th-TH" sz="4600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</a:t>
            </a:r>
            <a:r>
              <a:rPr lang="en-US" altLang="th-TH" sz="4600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en-US" altLang="th-TH" sz="4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endParaRPr lang="en-US" altLang="th-TH" sz="40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8920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64904"/>
            <a:ext cx="8979635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711200" y="2159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1pPr>
            <a:lvl2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2pPr>
            <a:lvl3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3pPr>
            <a:lvl4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4pPr>
            <a:lvl5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/>
            <a:r>
              <a:rPr lang="en-US" altLang="th-TH" dirty="0"/>
              <a:t>Operation </a:t>
            </a:r>
            <a:r>
              <a:rPr lang="en-US" altLang="th-TH" dirty="0" err="1"/>
              <a:t>Enqueue</a:t>
            </a:r>
            <a:endParaRPr lang="en-US" altLang="th-TH" dirty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gray">
          <a:xfrm>
            <a:off x="7235825" y="6381750"/>
            <a:ext cx="1908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7416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ChangeArrowheads="1"/>
          </p:cNvSpPr>
          <p:nvPr/>
        </p:nvSpPr>
        <p:spPr bwMode="gray">
          <a:xfrm>
            <a:off x="7235825" y="6381750"/>
            <a:ext cx="1908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60016" y="-7374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1pPr>
            <a:lvl2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2pPr>
            <a:lvl3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3pPr>
            <a:lvl4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4pPr>
            <a:lvl5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/>
            <a:r>
              <a:rPr lang="en-US" altLang="th-TH" dirty="0"/>
              <a:t>Operation </a:t>
            </a:r>
            <a:r>
              <a:rPr lang="en-US" altLang="th-TH" dirty="0" err="1"/>
              <a:t>Dequeue</a:t>
            </a:r>
            <a:endParaRPr lang="en-US" altLang="th-TH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8670147" cy="207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57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94" y="1325563"/>
            <a:ext cx="8007350" cy="193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711200" y="2159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1pPr>
            <a:lvl2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2pPr>
            <a:lvl3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3pPr>
            <a:lvl4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4pPr>
            <a:lvl5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/>
            <a:r>
              <a:rPr lang="en-US" altLang="th-TH" dirty="0"/>
              <a:t>Operation </a:t>
            </a:r>
            <a:r>
              <a:rPr lang="en-US" altLang="th-TH" dirty="0" err="1"/>
              <a:t>QueueFront</a:t>
            </a:r>
            <a:endParaRPr lang="en-US" altLang="th-TH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gray">
          <a:xfrm>
            <a:off x="7235825" y="6381750"/>
            <a:ext cx="1908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31" y="4221088"/>
            <a:ext cx="8034338" cy="192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92956" y="3429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1pPr>
            <a:lvl2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2pPr>
            <a:lvl3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3pPr>
            <a:lvl4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4pPr>
            <a:lvl5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/>
            <a:r>
              <a:rPr lang="en-US" altLang="th-TH" dirty="0"/>
              <a:t>Operation </a:t>
            </a:r>
            <a:r>
              <a:rPr lang="en-US" altLang="th-TH" dirty="0" err="1"/>
              <a:t>QueueRear</a:t>
            </a:r>
            <a:endParaRPr lang="en-US" altLang="th-TH" dirty="0"/>
          </a:p>
        </p:txBody>
      </p:sp>
    </p:spTree>
    <p:extLst>
      <p:ext uri="{BB962C8B-B14F-4D97-AF65-F5344CB8AC3E}">
        <p14:creationId xmlns:p14="http://schemas.microsoft.com/office/powerpoint/2010/main" val="4093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26"/>
          <a:stretch>
            <a:fillRect/>
          </a:stretch>
        </p:blipFill>
        <p:spPr bwMode="auto">
          <a:xfrm>
            <a:off x="12157" y="1052736"/>
            <a:ext cx="9104858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59721" y="-90264"/>
            <a:ext cx="72009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1pPr>
            <a:lvl2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2pPr>
            <a:lvl3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3pPr>
            <a:lvl4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4pPr>
            <a:lvl5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/>
            <a:r>
              <a:rPr lang="en-US" altLang="th-TH" dirty="0"/>
              <a:t>Queue Operations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gray">
          <a:xfrm>
            <a:off x="7235825" y="6381750"/>
            <a:ext cx="1908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8756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9" name="Rectangle 5"/>
          <p:cNvSpPr>
            <a:spLocks noChangeArrowheads="1"/>
          </p:cNvSpPr>
          <p:nvPr/>
        </p:nvSpPr>
        <p:spPr bwMode="gray">
          <a:xfrm>
            <a:off x="7235825" y="6381750"/>
            <a:ext cx="1908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55918" y="-66378"/>
            <a:ext cx="72009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1pPr>
            <a:lvl2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2pPr>
            <a:lvl3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3pPr>
            <a:lvl4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4pPr>
            <a:lvl5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/>
            <a:r>
              <a:rPr lang="en-US" altLang="th-TH" dirty="0"/>
              <a:t>Queue Operations</a:t>
            </a:r>
          </a:p>
        </p:txBody>
      </p:sp>
      <p:pic>
        <p:nvPicPr>
          <p:cNvPr id="829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82"/>
          <a:stretch>
            <a:fillRect/>
          </a:stretch>
        </p:blipFill>
        <p:spPr bwMode="auto">
          <a:xfrm>
            <a:off x="0" y="1052736"/>
            <a:ext cx="9306540" cy="5329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792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671763"/>
            <a:ext cx="7532687" cy="183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711200" y="2159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1pPr>
            <a:lvl2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2pPr>
            <a:lvl3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3pPr>
            <a:lvl4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4pPr>
            <a:lvl5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h-TH" altLang="th-TH" sz="3600">
                <a:latin typeface="Cordia New" pitchFamily="34" charset="-34"/>
              </a:rPr>
              <a:t>โครงสร้างของ</a:t>
            </a:r>
            <a:r>
              <a:rPr lang="en-US" altLang="th-TH">
                <a:latin typeface="Cordia New" pitchFamily="34" charset="-34"/>
                <a:cs typeface="BrowalliaUPC" pitchFamily="34" charset="-34"/>
              </a:rPr>
              <a:t> </a:t>
            </a:r>
            <a:r>
              <a:rPr lang="en-US" altLang="th-TH" sz="2400"/>
              <a:t>Queue </a:t>
            </a:r>
            <a:r>
              <a:rPr lang="th-TH" altLang="th-TH" sz="3600">
                <a:latin typeface="Cordia New" pitchFamily="34" charset="-34"/>
              </a:rPr>
              <a:t>แบบ</a:t>
            </a:r>
            <a:r>
              <a:rPr lang="en-US" altLang="th-TH">
                <a:latin typeface="Comic Sans MS" pitchFamily="66" charset="0"/>
                <a:cs typeface="BrowalliaUPC" pitchFamily="34" charset="-34"/>
              </a:rPr>
              <a:t> </a:t>
            </a:r>
            <a:r>
              <a:rPr lang="en-US" altLang="th-TH" sz="2400"/>
              <a:t>Array</a:t>
            </a:r>
            <a:r>
              <a:rPr lang="en-US" altLang="th-TH"/>
              <a:t> </a:t>
            </a:r>
            <a:endParaRPr lang="th-TH" altLang="th-TH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gray">
          <a:xfrm>
            <a:off x="7235825" y="6381750"/>
            <a:ext cx="1908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745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2111375"/>
            <a:ext cx="7523162" cy="184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711200" y="2159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1pPr>
            <a:lvl2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2pPr>
            <a:lvl3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3pPr>
            <a:lvl4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4pPr>
            <a:lvl5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th-TH"/>
              <a:t>Is queue full?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gray">
          <a:xfrm>
            <a:off x="7235825" y="6381750"/>
            <a:ext cx="1908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1956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465263"/>
            <a:ext cx="5076825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711200" y="2159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1pPr>
            <a:lvl2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2pPr>
            <a:lvl3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3pPr>
            <a:lvl4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4pPr>
            <a:lvl5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th-TH"/>
              <a:t>Circular Queue  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gray">
          <a:xfrm>
            <a:off x="7235825" y="6381750"/>
            <a:ext cx="1908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4553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6347714" cy="1320800"/>
          </a:xfrm>
        </p:spPr>
        <p:txBody>
          <a:bodyPr>
            <a:normAutofit/>
          </a:bodyPr>
          <a:lstStyle/>
          <a:p>
            <a:r>
              <a:rPr lang="th-TH" altLang="th-TH" sz="4000" dirty="0">
                <a:solidFill>
                  <a:srgbClr val="0070C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โครงสร้างของ</a:t>
            </a:r>
            <a:r>
              <a:rPr lang="en-US" altLang="th-TH" sz="4000" dirty="0">
                <a:solidFill>
                  <a:srgbClr val="0070C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en-US" altLang="th-TH" sz="2800" dirty="0">
                <a:solidFill>
                  <a:srgbClr val="0070C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Queue </a:t>
            </a:r>
            <a:r>
              <a:rPr lang="th-TH" altLang="th-TH" sz="4000" dirty="0">
                <a:solidFill>
                  <a:srgbClr val="0070C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แบบ</a:t>
            </a:r>
            <a:r>
              <a:rPr lang="en-US" altLang="th-TH" sz="4000" dirty="0">
                <a:solidFill>
                  <a:srgbClr val="0070C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en-US" altLang="th-TH" sz="2800" dirty="0">
                <a:solidFill>
                  <a:srgbClr val="0070C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Linked list</a:t>
            </a:r>
            <a:r>
              <a:rPr lang="en-US" altLang="th-TH" sz="4000" dirty="0">
                <a:solidFill>
                  <a:srgbClr val="0070C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endParaRPr lang="th-TH" altLang="th-TH" sz="4000" dirty="0">
              <a:solidFill>
                <a:srgbClr val="0070C0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8731904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748" name="Rectangle 4"/>
          <p:cNvSpPr>
            <a:spLocks noChangeArrowheads="1"/>
          </p:cNvSpPr>
          <p:nvPr/>
        </p:nvSpPr>
        <p:spPr bwMode="gray">
          <a:xfrm>
            <a:off x="7235825" y="6381750"/>
            <a:ext cx="1908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3550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Queue data structure 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0000" b="54751"/>
          <a:stretch/>
        </p:blipFill>
        <p:spPr bwMode="auto">
          <a:xfrm>
            <a:off x="375630" y="1787584"/>
            <a:ext cx="4096769" cy="1694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772" name="Rectangle 4"/>
          <p:cNvSpPr>
            <a:spLocks noChangeArrowheads="1"/>
          </p:cNvSpPr>
          <p:nvPr/>
        </p:nvSpPr>
        <p:spPr bwMode="gray">
          <a:xfrm>
            <a:off x="7235825" y="6381750"/>
            <a:ext cx="1908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5" name="TextBox 4"/>
          <p:cNvSpPr txBox="1"/>
          <p:nvPr/>
        </p:nvSpPr>
        <p:spPr>
          <a:xfrm>
            <a:off x="119538" y="3757195"/>
            <a:ext cx="46089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queue 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A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AU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AU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node </a:t>
            </a:r>
            <a:r>
              <a:rPr lang="en-AU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*front; </a:t>
            </a:r>
            <a:endParaRPr lang="en-AU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AU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count; </a:t>
            </a:r>
            <a:endParaRPr lang="en-AU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AU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AU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AU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node </a:t>
            </a:r>
            <a:r>
              <a:rPr lang="en-AU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*rear; </a:t>
            </a:r>
            <a:endParaRPr lang="en-AU" sz="24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AU" sz="24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th-TH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797690" y="3784519"/>
            <a:ext cx="4424609" cy="193899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2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node 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AU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AU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AU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data; </a:t>
            </a:r>
            <a:endParaRPr lang="en-AU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AU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AU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AU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node </a:t>
            </a:r>
            <a:r>
              <a:rPr lang="en-AU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*next; </a:t>
            </a:r>
            <a:endParaRPr lang="en-AU" sz="24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AU" sz="24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th-TH" sz="24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84" r="50000" b="8268"/>
          <a:stretch/>
        </p:blipFill>
        <p:spPr bwMode="auto">
          <a:xfrm>
            <a:off x="5142897" y="1787584"/>
            <a:ext cx="4096769" cy="1694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603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312867"/>
            <a:ext cx="6347713" cy="1320800"/>
          </a:xfrm>
        </p:spPr>
        <p:txBody>
          <a:bodyPr>
            <a:normAutofit/>
          </a:bodyPr>
          <a:lstStyle/>
          <a:p>
            <a:r>
              <a:rPr lang="en-US" altLang="th-TH" sz="4400" dirty="0" err="1" smtClean="0">
                <a:solidFill>
                  <a:srgbClr val="0070C0"/>
                </a:solidFill>
              </a:rPr>
              <a:t>malloc</a:t>
            </a:r>
            <a:r>
              <a:rPr lang="en-US" altLang="th-TH" sz="4400" dirty="0" smtClean="0">
                <a:solidFill>
                  <a:srgbClr val="0070C0"/>
                </a:solidFill>
              </a:rPr>
              <a:t>()</a:t>
            </a:r>
            <a:endParaRPr lang="th-TH" altLang="th-TH" sz="4400" dirty="0" smtClean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33667"/>
            <a:ext cx="7467600" cy="4525962"/>
          </a:xfrm>
        </p:spPr>
        <p:txBody>
          <a:bodyPr>
            <a:noAutofit/>
          </a:bodyPr>
          <a:lstStyle/>
          <a:p>
            <a:r>
              <a:rPr lang="en-US" altLang="th-TH" sz="4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void *</a:t>
            </a:r>
            <a:r>
              <a:rPr lang="en-US" altLang="th-TH" sz="4400" dirty="0" err="1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malloc</a:t>
            </a:r>
            <a:r>
              <a:rPr lang="en-US" altLang="th-TH" sz="4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altLang="th-TH" sz="4400" dirty="0" err="1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size_t</a:t>
            </a:r>
            <a:r>
              <a:rPr lang="en-US" altLang="th-TH" sz="4400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size</a:t>
            </a:r>
            <a:r>
              <a:rPr lang="en-US" altLang="th-TH" sz="4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r>
              <a:rPr lang="th-TH" altLang="th-TH" sz="4400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จัดสรรหน่วยความจำ</a:t>
            </a:r>
            <a:r>
              <a:rPr lang="th-TH" altLang="th-TH" sz="4400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ตามขนาดที่กำหนด</a:t>
            </a:r>
            <a:br>
              <a:rPr lang="th-TH" altLang="th-TH" sz="4400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altLang="th-TH" sz="4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</a:t>
            </a:r>
            <a:r>
              <a:rPr lang="th-TH" altLang="th-TH" sz="4400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คืนค่าตัวชี้ตำแหน่งของไบต์แรก</a:t>
            </a:r>
            <a:endParaRPr lang="en-US" altLang="th-TH" sz="4400" i="1" dirty="0" smtClean="0">
              <a:solidFill>
                <a:srgbClr val="00B05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endParaRPr lang="en-US" altLang="th-TH" sz="4400" i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en-US" altLang="th-TH" sz="4800" i="1" dirty="0" err="1" smtClean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altLang="th-TH" sz="4800" i="1" dirty="0" smtClean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*</a:t>
            </a:r>
            <a:r>
              <a:rPr lang="en-US" altLang="th-TH" sz="4800" i="1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</a:t>
            </a:r>
            <a:r>
              <a:rPr lang="en-US" altLang="th-TH" sz="4800" i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= </a:t>
            </a:r>
            <a:r>
              <a:rPr lang="en-US" altLang="th-TH" sz="4800" i="1" dirty="0" smtClean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altLang="th-TH" sz="4800" i="1" dirty="0" err="1" smtClean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altLang="th-TH" sz="4800" i="1" dirty="0" smtClean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*)</a:t>
            </a:r>
            <a:r>
              <a:rPr lang="en-US" altLang="th-TH" sz="4800" i="1" dirty="0" err="1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malloc</a:t>
            </a:r>
            <a:r>
              <a:rPr lang="en-US" altLang="th-TH" sz="4800" i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altLang="th-TH" sz="4800" i="1" dirty="0" smtClean="0">
                <a:solidFill>
                  <a:srgbClr val="8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 * </a:t>
            </a:r>
            <a:r>
              <a:rPr lang="en-US" altLang="th-TH" sz="4800" i="1" dirty="0" err="1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sizeof</a:t>
            </a:r>
            <a:r>
              <a:rPr lang="en-US" altLang="th-TH" sz="4800" i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(</a:t>
            </a:r>
            <a:r>
              <a:rPr lang="en-US" altLang="th-TH" sz="4800" i="1" dirty="0" err="1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altLang="th-TH" sz="4800" i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en-US" altLang="th-TH" sz="4800" i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pPr marL="0" indent="0">
              <a:buNone/>
            </a:pPr>
            <a:r>
              <a:rPr lang="en-US" altLang="th-TH" sz="4800" i="1" dirty="0" err="1" smtClean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altLang="th-TH" sz="4800" i="1" dirty="0" smtClean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*</a:t>
            </a:r>
            <a:r>
              <a:rPr lang="en-US" altLang="th-TH" sz="4800" i="1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</a:t>
            </a:r>
            <a:r>
              <a:rPr lang="en-US" altLang="th-TH" sz="4800" i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= </a:t>
            </a:r>
            <a:r>
              <a:rPr lang="en-US" altLang="th-TH" sz="4800" i="1" dirty="0" smtClean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altLang="th-TH" sz="4800" i="1" dirty="0" err="1" smtClean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altLang="th-TH" sz="4800" i="1" dirty="0" smtClean="0">
                <a:solidFill>
                  <a:srgbClr val="7030A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*) </a:t>
            </a:r>
            <a:r>
              <a:rPr lang="en-US" altLang="th-TH" sz="4800" i="1" dirty="0" err="1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malloc</a:t>
            </a:r>
            <a:r>
              <a:rPr lang="en-US" altLang="th-TH" sz="4800" i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altLang="th-TH" sz="4800" i="1" dirty="0" smtClean="0">
                <a:solidFill>
                  <a:srgbClr val="8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 * </a:t>
            </a:r>
            <a:r>
              <a:rPr lang="en-US" altLang="th-TH" sz="4800" i="1" dirty="0" err="1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sizeof</a:t>
            </a:r>
            <a:r>
              <a:rPr lang="en-US" altLang="th-TH" sz="4800" i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(a[0])</a:t>
            </a:r>
            <a:r>
              <a:rPr lang="en-US" altLang="th-TH" sz="4800" i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  <a:endParaRPr lang="th-TH" altLang="th-TH" sz="48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altLang="th-TH" sz="44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8734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>
                <a:latin typeface="Tahoma" pitchFamily="34" charset="0"/>
                <a:cs typeface="Tahoma" pitchFamily="34" charset="0"/>
              </a:rPr>
              <a:t>Algorithm </a:t>
            </a:r>
            <a:r>
              <a:rPr lang="th-TH" altLang="th-TH">
                <a:latin typeface="Tahoma" pitchFamily="34" charset="0"/>
                <a:cs typeface="Tahoma" pitchFamily="34" charset="0"/>
              </a:rPr>
              <a:t>พื้นฐานของ </a:t>
            </a:r>
            <a:r>
              <a:rPr lang="en-US" altLang="th-TH">
                <a:latin typeface="Tahoma" pitchFamily="34" charset="0"/>
                <a:cs typeface="Tahoma" pitchFamily="34" charset="0"/>
              </a:rPr>
              <a:t>Queue</a:t>
            </a:r>
            <a:endParaRPr lang="th-TH" altLang="th-TH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0" y="1358900"/>
            <a:ext cx="8926513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57200">
              <a:tabLst>
                <a:tab pos="457200" algn="l"/>
              </a:tabLs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>
              <a:tabLst>
                <a:tab pos="457200" algn="l"/>
              </a:tabLs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>
              <a:tabLst>
                <a:tab pos="457200" algn="l"/>
              </a:tabLs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>
              <a:tabLst>
                <a:tab pos="457200" algn="l"/>
              </a:tabLs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>
              <a:tabLst>
                <a:tab pos="457200" algn="l"/>
              </a:tabLs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altLang="th-TH" b="1">
                <a:latin typeface="Browallia New" pitchFamily="34" charset="-34"/>
                <a:cs typeface="Browallia New" pitchFamily="34" charset="-34"/>
              </a:rPr>
              <a:t>1.</a:t>
            </a:r>
            <a:r>
              <a:rPr lang="en-US" altLang="th-TH" sz="800" b="1">
                <a:latin typeface="Browallia New" pitchFamily="34" charset="-34"/>
                <a:cs typeface="Browallia New" pitchFamily="34" charset="-34"/>
              </a:rPr>
              <a:t>   </a:t>
            </a:r>
            <a:r>
              <a:rPr lang="en-US" altLang="th-TH" sz="2400" b="1">
                <a:latin typeface="Browallia New" pitchFamily="34" charset="-34"/>
                <a:cs typeface="Browallia New" pitchFamily="34" charset="-34"/>
              </a:rPr>
              <a:t>Create queue:</a:t>
            </a:r>
            <a:r>
              <a:rPr lang="en-US" altLang="th-TH" b="1">
                <a:latin typeface="Browallia New" pitchFamily="34" charset="-34"/>
                <a:cs typeface="Browallia New" pitchFamily="34" charset="-34"/>
              </a:rPr>
              <a:t>	</a:t>
            </a:r>
            <a:r>
              <a:rPr lang="th-TH" altLang="th-TH" b="1">
                <a:latin typeface="Browallia New" pitchFamily="34" charset="-34"/>
                <a:cs typeface="Browallia New" pitchFamily="34" charset="-34"/>
              </a:rPr>
              <a:t>สร้าง</a:t>
            </a:r>
            <a:r>
              <a:rPr lang="en-US" altLang="th-TH" b="1">
                <a:latin typeface="Browallia New" pitchFamily="34" charset="-34"/>
                <a:cs typeface="Browallia New" pitchFamily="34" charset="-34"/>
              </a:rPr>
              <a:t> </a:t>
            </a:r>
            <a:r>
              <a:rPr lang="en-US" altLang="th-TH" sz="2400" b="1">
                <a:latin typeface="Browallia New" pitchFamily="34" charset="-34"/>
                <a:cs typeface="Browallia New" pitchFamily="34" charset="-34"/>
              </a:rPr>
              <a:t>queue head</a:t>
            </a:r>
            <a:r>
              <a:rPr lang="en-US" altLang="th-TH" b="1">
                <a:latin typeface="Browallia New" pitchFamily="34" charset="-34"/>
                <a:cs typeface="Browallia New" pitchFamily="34" charset="-34"/>
              </a:rPr>
              <a:t> </a:t>
            </a:r>
            <a:r>
              <a:rPr lang="th-TH" altLang="th-TH" b="1">
                <a:latin typeface="Browallia New" pitchFamily="34" charset="-34"/>
                <a:cs typeface="Browallia New" pitchFamily="34" charset="-34"/>
              </a:rPr>
              <a:t>จาก</a:t>
            </a:r>
            <a:r>
              <a:rPr lang="en-US" altLang="th-TH" b="1">
                <a:latin typeface="Browallia New" pitchFamily="34" charset="-34"/>
                <a:cs typeface="Browallia New" pitchFamily="34" charset="-34"/>
              </a:rPr>
              <a:t> </a:t>
            </a:r>
            <a:r>
              <a:rPr lang="en-US" altLang="th-TH" sz="2400" b="1">
                <a:latin typeface="Browallia New" pitchFamily="34" charset="-34"/>
                <a:cs typeface="Browallia New" pitchFamily="34" charset="-34"/>
              </a:rPr>
              <a:t>dynamic memory</a:t>
            </a:r>
          </a:p>
          <a:p>
            <a:r>
              <a:rPr lang="en-US" altLang="th-TH" b="1">
                <a:latin typeface="Browallia New" pitchFamily="34" charset="-34"/>
                <a:cs typeface="Browallia New" pitchFamily="34" charset="-34"/>
              </a:rPr>
              <a:t>2. </a:t>
            </a:r>
            <a:r>
              <a:rPr lang="en-US" altLang="th-TH" sz="2400" b="1">
                <a:latin typeface="Browallia New" pitchFamily="34" charset="-34"/>
                <a:cs typeface="Browallia New" pitchFamily="34" charset="-34"/>
              </a:rPr>
              <a:t>Enqueue:	</a:t>
            </a:r>
            <a:r>
              <a:rPr lang="th-TH" altLang="th-TH" sz="2400" b="1">
                <a:latin typeface="Browallia New" pitchFamily="34" charset="-34"/>
                <a:cs typeface="Browallia New" pitchFamily="34" charset="-34"/>
              </a:rPr>
              <a:t>	</a:t>
            </a:r>
            <a:r>
              <a:rPr lang="th-TH" altLang="th-TH" b="1">
                <a:latin typeface="Browallia New" pitchFamily="34" charset="-34"/>
                <a:cs typeface="Browallia New" pitchFamily="34" charset="-34"/>
              </a:rPr>
              <a:t>เพิ่มรายการเข้าไปใน</a:t>
            </a:r>
            <a:r>
              <a:rPr lang="en-US" altLang="th-TH" b="1">
                <a:latin typeface="Browallia New" pitchFamily="34" charset="-34"/>
                <a:cs typeface="Browallia New" pitchFamily="34" charset="-34"/>
              </a:rPr>
              <a:t> </a:t>
            </a:r>
            <a:r>
              <a:rPr lang="en-US" altLang="th-TH" sz="2400" b="1">
                <a:latin typeface="Browallia New" pitchFamily="34" charset="-34"/>
                <a:cs typeface="Browallia New" pitchFamily="34" charset="-34"/>
              </a:rPr>
              <a:t>queue</a:t>
            </a:r>
          </a:p>
          <a:p>
            <a:r>
              <a:rPr lang="en-US" altLang="th-TH" b="1">
                <a:latin typeface="Browallia New" pitchFamily="34" charset="-34"/>
                <a:cs typeface="Browallia New" pitchFamily="34" charset="-34"/>
              </a:rPr>
              <a:t>3. </a:t>
            </a:r>
            <a:r>
              <a:rPr lang="en-US" altLang="th-TH" sz="2400" b="1">
                <a:latin typeface="Browallia New" pitchFamily="34" charset="-34"/>
                <a:cs typeface="Browallia New" pitchFamily="34" charset="-34"/>
              </a:rPr>
              <a:t>Dequeue:	</a:t>
            </a:r>
            <a:r>
              <a:rPr lang="th-TH" altLang="th-TH" sz="2400" b="1">
                <a:latin typeface="Browallia New" pitchFamily="34" charset="-34"/>
                <a:cs typeface="Browallia New" pitchFamily="34" charset="-34"/>
              </a:rPr>
              <a:t>	</a:t>
            </a:r>
            <a:r>
              <a:rPr lang="th-TH" altLang="th-TH" b="1">
                <a:latin typeface="Browallia New" pitchFamily="34" charset="-34"/>
                <a:cs typeface="Browallia New" pitchFamily="34" charset="-34"/>
              </a:rPr>
              <a:t>ลบรายการออกจาก</a:t>
            </a:r>
            <a:r>
              <a:rPr lang="en-US" altLang="th-TH" b="1">
                <a:latin typeface="Browallia New" pitchFamily="34" charset="-34"/>
                <a:cs typeface="Browallia New" pitchFamily="34" charset="-34"/>
              </a:rPr>
              <a:t> </a:t>
            </a:r>
            <a:r>
              <a:rPr lang="en-US" altLang="th-TH" sz="2400" b="1">
                <a:latin typeface="Browallia New" pitchFamily="34" charset="-34"/>
                <a:cs typeface="Browallia New" pitchFamily="34" charset="-34"/>
              </a:rPr>
              <a:t>queue</a:t>
            </a:r>
          </a:p>
          <a:p>
            <a:r>
              <a:rPr lang="en-US" altLang="th-TH" b="1">
                <a:latin typeface="Browallia New" pitchFamily="34" charset="-34"/>
                <a:cs typeface="Browallia New" pitchFamily="34" charset="-34"/>
              </a:rPr>
              <a:t>4. </a:t>
            </a:r>
            <a:r>
              <a:rPr lang="en-US" altLang="th-TH" sz="2400" b="1">
                <a:latin typeface="Browallia New" pitchFamily="34" charset="-34"/>
                <a:cs typeface="Browallia New" pitchFamily="34" charset="-34"/>
              </a:rPr>
              <a:t>Queue front:</a:t>
            </a:r>
            <a:r>
              <a:rPr lang="en-US" altLang="th-TH" b="1">
                <a:latin typeface="Browallia New" pitchFamily="34" charset="-34"/>
                <a:cs typeface="Browallia New" pitchFamily="34" charset="-34"/>
              </a:rPr>
              <a:t>	</a:t>
            </a:r>
            <a:r>
              <a:rPr lang="th-TH" altLang="th-TH" b="1">
                <a:latin typeface="Browallia New" pitchFamily="34" charset="-34"/>
                <a:cs typeface="Browallia New" pitchFamily="34" charset="-34"/>
              </a:rPr>
              <a:t>เรียกใช้ข้อมูลที่ด้านหน้าของ</a:t>
            </a:r>
            <a:r>
              <a:rPr lang="en-US" altLang="th-TH" b="1">
                <a:latin typeface="Browallia New" pitchFamily="34" charset="-34"/>
                <a:cs typeface="Browallia New" pitchFamily="34" charset="-34"/>
              </a:rPr>
              <a:t> </a:t>
            </a:r>
            <a:r>
              <a:rPr lang="en-US" altLang="th-TH" sz="2400" b="1">
                <a:latin typeface="Browallia New" pitchFamily="34" charset="-34"/>
                <a:cs typeface="Browallia New" pitchFamily="34" charset="-34"/>
              </a:rPr>
              <a:t>queue </a:t>
            </a:r>
            <a:r>
              <a:rPr lang="en-US" altLang="th-TH" b="1">
                <a:latin typeface="Browallia New" pitchFamily="34" charset="-34"/>
                <a:cs typeface="Browallia New" pitchFamily="34" charset="-34"/>
              </a:rPr>
              <a:t> </a:t>
            </a:r>
          </a:p>
          <a:p>
            <a:r>
              <a:rPr lang="en-US" altLang="th-TH" b="1">
                <a:latin typeface="Browallia New" pitchFamily="34" charset="-34"/>
                <a:cs typeface="Browallia New" pitchFamily="34" charset="-34"/>
              </a:rPr>
              <a:t>5. </a:t>
            </a:r>
            <a:r>
              <a:rPr lang="en-US" altLang="th-TH" sz="2400" b="1">
                <a:latin typeface="Browallia New" pitchFamily="34" charset="-34"/>
                <a:cs typeface="Browallia New" pitchFamily="34" charset="-34"/>
              </a:rPr>
              <a:t>Queue rear:</a:t>
            </a:r>
            <a:r>
              <a:rPr lang="en-US" altLang="th-TH" b="1">
                <a:latin typeface="Browallia New" pitchFamily="34" charset="-34"/>
                <a:cs typeface="Browallia New" pitchFamily="34" charset="-34"/>
              </a:rPr>
              <a:t>	</a:t>
            </a:r>
            <a:r>
              <a:rPr lang="th-TH" altLang="th-TH" b="1">
                <a:latin typeface="Browallia New" pitchFamily="34" charset="-34"/>
                <a:cs typeface="Browallia New" pitchFamily="34" charset="-34"/>
              </a:rPr>
              <a:t>เรียกใช้ข้อมูลที่ด้านหน้าของ</a:t>
            </a:r>
            <a:r>
              <a:rPr lang="en-US" altLang="th-TH" b="1">
                <a:latin typeface="Browallia New" pitchFamily="34" charset="-34"/>
                <a:cs typeface="Browallia New" pitchFamily="34" charset="-34"/>
              </a:rPr>
              <a:t> </a:t>
            </a:r>
            <a:r>
              <a:rPr lang="en-US" altLang="th-TH" sz="2400" b="1">
                <a:latin typeface="Browallia New" pitchFamily="34" charset="-34"/>
                <a:cs typeface="Browallia New" pitchFamily="34" charset="-34"/>
              </a:rPr>
              <a:t>queue</a:t>
            </a:r>
          </a:p>
          <a:p>
            <a:r>
              <a:rPr lang="en-US" altLang="th-TH" b="1">
                <a:latin typeface="Browallia New" pitchFamily="34" charset="-34"/>
                <a:cs typeface="Browallia New" pitchFamily="34" charset="-34"/>
              </a:rPr>
              <a:t>6. </a:t>
            </a:r>
            <a:r>
              <a:rPr lang="en-US" altLang="th-TH" sz="2400" b="1">
                <a:latin typeface="Browallia New" pitchFamily="34" charset="-34"/>
                <a:cs typeface="Browallia New" pitchFamily="34" charset="-34"/>
              </a:rPr>
              <a:t>Empty queue:</a:t>
            </a:r>
            <a:r>
              <a:rPr lang="en-US" altLang="th-TH" b="1">
                <a:latin typeface="Browallia New" pitchFamily="34" charset="-34"/>
                <a:cs typeface="Browallia New" pitchFamily="34" charset="-34"/>
              </a:rPr>
              <a:t>	</a:t>
            </a:r>
            <a:r>
              <a:rPr lang="th-TH" altLang="th-TH" b="1">
                <a:latin typeface="Browallia New" pitchFamily="34" charset="-34"/>
                <a:cs typeface="Browallia New" pitchFamily="34" charset="-34"/>
              </a:rPr>
              <a:t>ตรวจสอบว่า</a:t>
            </a:r>
            <a:r>
              <a:rPr lang="en-US" altLang="th-TH" b="1">
                <a:latin typeface="Browallia New" pitchFamily="34" charset="-34"/>
                <a:cs typeface="Browallia New" pitchFamily="34" charset="-34"/>
              </a:rPr>
              <a:t> </a:t>
            </a:r>
            <a:r>
              <a:rPr lang="en-US" altLang="th-TH" sz="2400" b="1">
                <a:latin typeface="Browallia New" pitchFamily="34" charset="-34"/>
                <a:cs typeface="Browallia New" pitchFamily="34" charset="-34"/>
              </a:rPr>
              <a:t>queue</a:t>
            </a:r>
            <a:r>
              <a:rPr lang="en-US" altLang="th-TH" b="1">
                <a:latin typeface="Browallia New" pitchFamily="34" charset="-34"/>
                <a:cs typeface="Browallia New" pitchFamily="34" charset="-34"/>
              </a:rPr>
              <a:t> </a:t>
            </a:r>
            <a:r>
              <a:rPr lang="th-TH" altLang="th-TH" b="1">
                <a:latin typeface="Browallia New" pitchFamily="34" charset="-34"/>
                <a:cs typeface="Browallia New" pitchFamily="34" charset="-34"/>
              </a:rPr>
              <a:t>ว่างหรือไม่</a:t>
            </a:r>
            <a:endParaRPr lang="en-US" altLang="th-TH" b="1">
              <a:latin typeface="Browallia New" pitchFamily="34" charset="-34"/>
              <a:cs typeface="Browallia New" pitchFamily="34" charset="-34"/>
            </a:endParaRPr>
          </a:p>
          <a:p>
            <a:r>
              <a:rPr lang="en-US" altLang="th-TH" b="1">
                <a:latin typeface="Browallia New" pitchFamily="34" charset="-34"/>
                <a:cs typeface="Browallia New" pitchFamily="34" charset="-34"/>
              </a:rPr>
              <a:t>7. </a:t>
            </a:r>
            <a:r>
              <a:rPr lang="en-US" altLang="th-TH" sz="2400" b="1">
                <a:latin typeface="Browallia New" pitchFamily="34" charset="-34"/>
                <a:cs typeface="Browallia New" pitchFamily="34" charset="-34"/>
              </a:rPr>
              <a:t>Full queue:</a:t>
            </a:r>
            <a:r>
              <a:rPr lang="en-US" altLang="th-TH" b="1">
                <a:latin typeface="Browallia New" pitchFamily="34" charset="-34"/>
                <a:cs typeface="Browallia New" pitchFamily="34" charset="-34"/>
              </a:rPr>
              <a:t>	</a:t>
            </a:r>
            <a:r>
              <a:rPr lang="th-TH" altLang="th-TH" b="1">
                <a:latin typeface="Browallia New" pitchFamily="34" charset="-34"/>
                <a:cs typeface="Browallia New" pitchFamily="34" charset="-34"/>
              </a:rPr>
              <a:t>	ตรวจสอบว่า</a:t>
            </a:r>
            <a:r>
              <a:rPr lang="en-US" altLang="th-TH" b="1">
                <a:latin typeface="Browallia New" pitchFamily="34" charset="-34"/>
                <a:cs typeface="Browallia New" pitchFamily="34" charset="-34"/>
              </a:rPr>
              <a:t> </a:t>
            </a:r>
            <a:r>
              <a:rPr lang="en-US" altLang="th-TH" sz="2400" b="1">
                <a:latin typeface="Browallia New" pitchFamily="34" charset="-34"/>
                <a:cs typeface="Browallia New" pitchFamily="34" charset="-34"/>
              </a:rPr>
              <a:t>queue</a:t>
            </a:r>
            <a:r>
              <a:rPr lang="en-US" altLang="th-TH" b="1">
                <a:latin typeface="Browallia New" pitchFamily="34" charset="-34"/>
                <a:cs typeface="Browallia New" pitchFamily="34" charset="-34"/>
              </a:rPr>
              <a:t> </a:t>
            </a:r>
            <a:r>
              <a:rPr lang="th-TH" altLang="th-TH" b="1">
                <a:latin typeface="Browallia New" pitchFamily="34" charset="-34"/>
                <a:cs typeface="Browallia New" pitchFamily="34" charset="-34"/>
              </a:rPr>
              <a:t>เต็มหรือไม่</a:t>
            </a:r>
            <a:r>
              <a:rPr lang="en-US" altLang="th-TH" b="1">
                <a:latin typeface="Browallia New" pitchFamily="34" charset="-34"/>
                <a:cs typeface="Browallia New" pitchFamily="34" charset="-34"/>
              </a:rPr>
              <a:t> </a:t>
            </a:r>
          </a:p>
          <a:p>
            <a:r>
              <a:rPr lang="en-US" altLang="th-TH" b="1">
                <a:latin typeface="Browallia New" pitchFamily="34" charset="-34"/>
                <a:cs typeface="Browallia New" pitchFamily="34" charset="-34"/>
              </a:rPr>
              <a:t>                        	(</a:t>
            </a:r>
            <a:r>
              <a:rPr lang="th-TH" altLang="th-TH" b="1">
                <a:latin typeface="Browallia New" pitchFamily="34" charset="-34"/>
                <a:cs typeface="Browallia New" pitchFamily="34" charset="-34"/>
              </a:rPr>
              <a:t>มีหน่วยความจำ  จัดให้ได้หรือไม่</a:t>
            </a:r>
            <a:r>
              <a:rPr lang="en-US" altLang="th-TH" b="1">
                <a:latin typeface="Browallia New" pitchFamily="34" charset="-34"/>
                <a:cs typeface="Browallia New" pitchFamily="34" charset="-34"/>
              </a:rPr>
              <a:t>)</a:t>
            </a:r>
          </a:p>
          <a:p>
            <a:r>
              <a:rPr lang="en-US" altLang="th-TH" b="1">
                <a:latin typeface="Browallia New" pitchFamily="34" charset="-34"/>
                <a:cs typeface="Browallia New" pitchFamily="34" charset="-34"/>
              </a:rPr>
              <a:t>8. </a:t>
            </a:r>
            <a:r>
              <a:rPr lang="en-US" altLang="th-TH" sz="2400" b="1">
                <a:latin typeface="Browallia New" pitchFamily="34" charset="-34"/>
                <a:cs typeface="Browallia New" pitchFamily="34" charset="-34"/>
              </a:rPr>
              <a:t>Queue count:</a:t>
            </a:r>
            <a:r>
              <a:rPr lang="th-TH" altLang="th-TH" sz="2400" b="1">
                <a:latin typeface="Browallia New" pitchFamily="34" charset="-34"/>
                <a:cs typeface="Browallia New" pitchFamily="34" charset="-34"/>
              </a:rPr>
              <a:t>     	</a:t>
            </a:r>
            <a:r>
              <a:rPr lang="th-TH" altLang="th-TH" b="1">
                <a:latin typeface="Browallia New" pitchFamily="34" charset="-34"/>
                <a:cs typeface="Browallia New" pitchFamily="34" charset="-34"/>
              </a:rPr>
              <a:t>บอกจำนวนรายการใน</a:t>
            </a:r>
            <a:r>
              <a:rPr lang="en-US" altLang="th-TH" b="1">
                <a:latin typeface="Browallia New" pitchFamily="34" charset="-34"/>
                <a:cs typeface="Browallia New" pitchFamily="34" charset="-34"/>
              </a:rPr>
              <a:t> </a:t>
            </a:r>
            <a:r>
              <a:rPr lang="en-US" altLang="th-TH" sz="2400" b="1">
                <a:latin typeface="Browallia New" pitchFamily="34" charset="-34"/>
                <a:cs typeface="Browallia New" pitchFamily="34" charset="-34"/>
              </a:rPr>
              <a:t>queue</a:t>
            </a:r>
          </a:p>
          <a:p>
            <a:r>
              <a:rPr lang="en-US" altLang="th-TH" b="1">
                <a:latin typeface="Browallia New" pitchFamily="34" charset="-34"/>
                <a:cs typeface="Browallia New" pitchFamily="34" charset="-34"/>
              </a:rPr>
              <a:t>9. </a:t>
            </a:r>
            <a:r>
              <a:rPr lang="en-US" altLang="th-TH" sz="2400" b="1">
                <a:latin typeface="Browallia New" pitchFamily="34" charset="-34"/>
                <a:cs typeface="Browallia New" pitchFamily="34" charset="-34"/>
              </a:rPr>
              <a:t>Destroy queue:   </a:t>
            </a:r>
            <a:r>
              <a:rPr lang="th-TH" altLang="th-TH" sz="2400" b="1">
                <a:latin typeface="Browallia New" pitchFamily="34" charset="-34"/>
                <a:cs typeface="Browallia New" pitchFamily="34" charset="-34"/>
              </a:rPr>
              <a:t>	</a:t>
            </a:r>
            <a:r>
              <a:rPr lang="th-TH" altLang="th-TH" b="1">
                <a:latin typeface="Browallia New" pitchFamily="34" charset="-34"/>
                <a:cs typeface="Browallia New" pitchFamily="34" charset="-34"/>
              </a:rPr>
              <a:t>ลบข้อมูลทั้งหมดใน</a:t>
            </a:r>
            <a:r>
              <a:rPr lang="en-US" altLang="th-TH" b="1">
                <a:latin typeface="Browallia New" pitchFamily="34" charset="-34"/>
                <a:cs typeface="Browallia New" pitchFamily="34" charset="-34"/>
              </a:rPr>
              <a:t> </a:t>
            </a:r>
            <a:r>
              <a:rPr lang="en-US" altLang="th-TH" sz="2400" b="1">
                <a:latin typeface="Browallia New" pitchFamily="34" charset="-34"/>
                <a:cs typeface="Browallia New" pitchFamily="34" charset="-34"/>
              </a:rPr>
              <a:t>queue</a:t>
            </a:r>
            <a:r>
              <a:rPr lang="en-US" altLang="th-TH" b="1">
                <a:latin typeface="Browallia New" pitchFamily="34" charset="-34"/>
                <a:cs typeface="Browallia New" pitchFamily="34" charset="-34"/>
              </a:rPr>
              <a:t> </a:t>
            </a:r>
            <a:r>
              <a:rPr lang="th-TH" altLang="th-TH" b="1">
                <a:latin typeface="Browallia New" pitchFamily="34" charset="-34"/>
                <a:cs typeface="Browallia New" pitchFamily="34" charset="-34"/>
              </a:rPr>
              <a:t>และคืนหน่วยความจำ</a:t>
            </a:r>
          </a:p>
          <a:p>
            <a:r>
              <a:rPr lang="th-TH" altLang="th-TH" b="1">
                <a:latin typeface="Browallia New" pitchFamily="34" charset="-34"/>
                <a:cs typeface="Browallia New" pitchFamily="34" charset="-34"/>
              </a:rPr>
              <a:t>                        	ให้ระบบแล้วลบและคืนหน่วยความจำของ</a:t>
            </a:r>
            <a:r>
              <a:rPr lang="en-US" altLang="th-TH" b="1">
                <a:latin typeface="Browallia New" pitchFamily="34" charset="-34"/>
                <a:cs typeface="Browallia New" pitchFamily="34" charset="-34"/>
              </a:rPr>
              <a:t> </a:t>
            </a:r>
            <a:r>
              <a:rPr lang="en-US" altLang="th-TH" sz="2400" b="1">
                <a:latin typeface="Browallia New" pitchFamily="34" charset="-34"/>
                <a:cs typeface="Browallia New" pitchFamily="34" charset="-34"/>
              </a:rPr>
              <a:t>head node</a:t>
            </a:r>
          </a:p>
          <a:p>
            <a:endParaRPr lang="en-US" altLang="th-TH" b="1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gray">
          <a:xfrm>
            <a:off x="7235825" y="6381750"/>
            <a:ext cx="1908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1491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92250"/>
            <a:ext cx="8683625" cy="376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711200" y="2159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1pPr>
            <a:lvl2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2pPr>
            <a:lvl3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3pPr>
            <a:lvl4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4pPr>
            <a:lvl5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th-TH"/>
              <a:t>Create and enqueue  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gray">
          <a:xfrm>
            <a:off x="7235825" y="6381750"/>
            <a:ext cx="1908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5379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92696"/>
            <a:ext cx="6821488" cy="513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3" name="Rectangle 3"/>
          <p:cNvSpPr>
            <a:spLocks noChangeArrowheads="1"/>
          </p:cNvSpPr>
          <p:nvPr/>
        </p:nvSpPr>
        <p:spPr bwMode="gray">
          <a:xfrm>
            <a:off x="7235825" y="6381750"/>
            <a:ext cx="1908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4624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1644650"/>
            <a:ext cx="7672388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711200" y="215900"/>
            <a:ext cx="7772400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1pPr>
            <a:lvl2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2pPr>
            <a:lvl3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3pPr>
            <a:lvl4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4pPr>
            <a:lvl5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/>
            <a:r>
              <a:rPr lang="th-TH" altLang="th-TH" dirty="0">
                <a:cs typeface="Tahoma" pitchFamily="34" charset="0"/>
              </a:rPr>
              <a:t>เพิ่มข้อมูลเข้า </a:t>
            </a:r>
            <a:r>
              <a:rPr lang="en-US" altLang="th-TH" dirty="0"/>
              <a:t>Queue 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gray">
          <a:xfrm>
            <a:off x="7235825" y="6381750"/>
            <a:ext cx="1908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7958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1628775"/>
            <a:ext cx="829945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976313" y="288925"/>
            <a:ext cx="7772400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1pPr>
            <a:lvl2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2pPr>
            <a:lvl3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3pPr>
            <a:lvl4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4pPr>
            <a:lvl5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/>
            <a:r>
              <a:rPr lang="th-TH" altLang="th-TH" dirty="0">
                <a:cs typeface="Tahoma" pitchFamily="34" charset="0"/>
              </a:rPr>
              <a:t>ลบข้อมูลออกจากเข้า </a:t>
            </a:r>
            <a:r>
              <a:rPr lang="en-US" altLang="th-TH" dirty="0"/>
              <a:t>Queue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gray">
          <a:xfrm>
            <a:off x="7235825" y="6381750"/>
            <a:ext cx="1908175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8190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รูปภาพที่เกี่ยวข้อ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-2339975"/>
            <a:ext cx="863917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" r="10634"/>
          <a:stretch/>
        </p:blipFill>
        <p:spPr bwMode="auto">
          <a:xfrm>
            <a:off x="160581" y="1199269"/>
            <a:ext cx="8669094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3528" y="288924"/>
            <a:ext cx="7772400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1pPr>
            <a:lvl2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2pPr>
            <a:lvl3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3pPr>
            <a:lvl4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4pPr>
            <a:lvl5pPr algn="r">
              <a:defRPr sz="2800" b="1" i="1">
                <a:solidFill>
                  <a:schemeClr val="tx1"/>
                </a:solidFill>
                <a:latin typeface="Verdana" pitchFamily="34" charset="0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/>
            <a:r>
              <a:rPr lang="en-US" altLang="th-TH" dirty="0" smtClean="0">
                <a:cs typeface="Tahoma" pitchFamily="34" charset="0"/>
              </a:rPr>
              <a:t>Doubly Linked List</a:t>
            </a:r>
            <a:endParaRPr lang="en-US" altLang="th-TH" dirty="0"/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58" y="3501008"/>
            <a:ext cx="7909658" cy="30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9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09599" y="404664"/>
            <a:ext cx="6347713" cy="1320800"/>
          </a:xfrm>
        </p:spPr>
        <p:txBody>
          <a:bodyPr>
            <a:normAutofit/>
          </a:bodyPr>
          <a:lstStyle/>
          <a:p>
            <a:r>
              <a:rPr lang="en-US" altLang="th-TH" sz="4400" dirty="0" err="1" smtClean="0">
                <a:solidFill>
                  <a:srgbClr val="0070C0"/>
                </a:solidFill>
              </a:rPr>
              <a:t>calloc</a:t>
            </a:r>
            <a:r>
              <a:rPr lang="en-US" altLang="th-TH" sz="4400" dirty="0" smtClean="0">
                <a:solidFill>
                  <a:srgbClr val="0070C0"/>
                </a:solidFill>
              </a:rPr>
              <a:t>()</a:t>
            </a:r>
            <a:endParaRPr lang="th-TH" altLang="th-TH" sz="4400" dirty="0" smtClean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132856"/>
            <a:ext cx="8138865" cy="3880773"/>
          </a:xfrm>
        </p:spPr>
        <p:txBody>
          <a:bodyPr>
            <a:noAutofit/>
          </a:bodyPr>
          <a:lstStyle/>
          <a:p>
            <a:r>
              <a:rPr lang="en-US" altLang="th-TH" sz="3600" dirty="0" smtClean="0"/>
              <a:t>void *</a:t>
            </a:r>
            <a:r>
              <a:rPr lang="en-US" altLang="th-TH" sz="3600" dirty="0" err="1" smtClean="0">
                <a:solidFill>
                  <a:srgbClr val="0070C0"/>
                </a:solidFill>
              </a:rPr>
              <a:t>calloc</a:t>
            </a:r>
            <a:r>
              <a:rPr lang="en-US" altLang="th-TH" sz="3600" dirty="0" smtClean="0"/>
              <a:t>(</a:t>
            </a:r>
            <a:r>
              <a:rPr lang="en-US" altLang="th-TH" sz="3600" dirty="0" err="1" smtClean="0"/>
              <a:t>size_t</a:t>
            </a:r>
            <a:r>
              <a:rPr lang="en-US" altLang="th-TH" sz="3600" dirty="0" smtClean="0"/>
              <a:t> </a:t>
            </a:r>
            <a:r>
              <a:rPr lang="en-US" altLang="th-TH" sz="3600" dirty="0" err="1" smtClean="0"/>
              <a:t>num</a:t>
            </a:r>
            <a:r>
              <a:rPr lang="en-US" altLang="th-TH" sz="3600" dirty="0" smtClean="0"/>
              <a:t>, </a:t>
            </a:r>
            <a:r>
              <a:rPr lang="en-US" altLang="th-TH" sz="3600" dirty="0" err="1" smtClean="0">
                <a:solidFill>
                  <a:srgbClr val="FF0000"/>
                </a:solidFill>
              </a:rPr>
              <a:t>size_t</a:t>
            </a:r>
            <a:r>
              <a:rPr lang="en-US" altLang="th-TH" sz="3600" dirty="0" smtClean="0">
                <a:solidFill>
                  <a:srgbClr val="FF0000"/>
                </a:solidFill>
              </a:rPr>
              <a:t> size</a:t>
            </a:r>
            <a:r>
              <a:rPr lang="en-US" altLang="th-TH" sz="3600" dirty="0" smtClean="0"/>
              <a:t>);</a:t>
            </a:r>
          </a:p>
          <a:p>
            <a:r>
              <a:rPr lang="th-TH" altLang="th-TH" sz="4000" dirty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จัดสรรหน่วยความจำ</a:t>
            </a:r>
            <a:r>
              <a:rPr lang="th-TH" altLang="th-TH" sz="4000" dirty="0" smtClean="0">
                <a:solidFill>
                  <a:srgbClr val="8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ตามจำนวน</a:t>
            </a:r>
            <a:r>
              <a:rPr lang="th-TH" altLang="th-TH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</a:t>
            </a:r>
            <a:r>
              <a:rPr lang="th-TH" altLang="th-TH" sz="4000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ขนาด</a:t>
            </a:r>
            <a:r>
              <a:rPr lang="th-TH" altLang="th-TH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ที่กำหนด โดย</a:t>
            </a:r>
            <a:r>
              <a:rPr lang="th-TH" altLang="th-TH" sz="4000" dirty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คืนค่าตัวชี้ตำแหน่งของไบต์แรก</a:t>
            </a:r>
            <a:endParaRPr lang="en-US" altLang="th-TH" sz="4000" i="1" dirty="0">
              <a:solidFill>
                <a:srgbClr val="00B05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altLang="th-TH" sz="3600" i="1" dirty="0" smtClean="0"/>
          </a:p>
          <a:p>
            <a:pPr marL="0" indent="0">
              <a:buNone/>
            </a:pPr>
            <a:r>
              <a:rPr lang="en-US" altLang="th-TH" sz="3600" i="1" dirty="0" err="1" smtClean="0"/>
              <a:t>int</a:t>
            </a:r>
            <a:r>
              <a:rPr lang="en-US" altLang="th-TH" sz="3600" i="1" dirty="0" smtClean="0"/>
              <a:t> *</a:t>
            </a:r>
            <a:r>
              <a:rPr lang="en-US" altLang="th-TH" sz="3600" i="1" dirty="0" smtClean="0">
                <a:solidFill>
                  <a:srgbClr val="00B050"/>
                </a:solidFill>
              </a:rPr>
              <a:t>a</a:t>
            </a:r>
            <a:r>
              <a:rPr lang="en-US" altLang="th-TH" sz="3600" i="1" dirty="0" smtClean="0"/>
              <a:t> = </a:t>
            </a:r>
            <a:r>
              <a:rPr lang="en-US" altLang="th-TH" sz="3600" i="1" dirty="0" err="1" smtClean="0">
                <a:solidFill>
                  <a:srgbClr val="0070C0"/>
                </a:solidFill>
              </a:rPr>
              <a:t>calloc</a:t>
            </a:r>
            <a:r>
              <a:rPr lang="en-US" altLang="th-TH" sz="3600" i="1" dirty="0" smtClean="0"/>
              <a:t>(</a:t>
            </a:r>
            <a:r>
              <a:rPr lang="en-US" altLang="th-TH" sz="3600" i="1" dirty="0" smtClean="0">
                <a:solidFill>
                  <a:srgbClr val="800000"/>
                </a:solidFill>
              </a:rPr>
              <a:t>5</a:t>
            </a:r>
            <a:r>
              <a:rPr lang="en-US" altLang="th-TH" sz="3600" i="1" dirty="0" smtClean="0"/>
              <a:t> , </a:t>
            </a:r>
            <a:r>
              <a:rPr lang="en-US" altLang="th-TH" sz="3600" i="1" dirty="0" smtClean="0">
                <a:solidFill>
                  <a:srgbClr val="FF0000"/>
                </a:solidFill>
              </a:rPr>
              <a:t>size of (a[0])</a:t>
            </a:r>
            <a:r>
              <a:rPr lang="en-US" altLang="th-TH" sz="3600" i="1" dirty="0" smtClean="0"/>
              <a:t>);</a:t>
            </a:r>
            <a:endParaRPr lang="th-TH" altLang="th-TH" sz="3600" dirty="0" smtClean="0"/>
          </a:p>
          <a:p>
            <a:endParaRPr lang="th-TH" altLang="th-TH" sz="3600" dirty="0" smtClean="0"/>
          </a:p>
        </p:txBody>
      </p:sp>
    </p:spTree>
    <p:extLst>
      <p:ext uri="{BB962C8B-B14F-4D97-AF65-F5344CB8AC3E}">
        <p14:creationId xmlns:p14="http://schemas.microsoft.com/office/powerpoint/2010/main" val="319190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579204" y="324004"/>
            <a:ext cx="6347713" cy="1320800"/>
          </a:xfrm>
        </p:spPr>
        <p:txBody>
          <a:bodyPr>
            <a:normAutofit/>
          </a:bodyPr>
          <a:lstStyle/>
          <a:p>
            <a:r>
              <a:rPr lang="en-US" altLang="th-TH" sz="4000" dirty="0" err="1" smtClean="0">
                <a:solidFill>
                  <a:srgbClr val="0070C0"/>
                </a:solidFill>
              </a:rPr>
              <a:t>realloc</a:t>
            </a:r>
            <a:r>
              <a:rPr lang="en-US" altLang="th-TH" sz="4000" dirty="0" smtClean="0">
                <a:solidFill>
                  <a:srgbClr val="0070C0"/>
                </a:solidFill>
              </a:rPr>
              <a:t>()</a:t>
            </a:r>
            <a:endParaRPr lang="th-TH" altLang="th-TH" sz="4000" dirty="0" smtClean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37789"/>
            <a:ext cx="7881228" cy="3880773"/>
          </a:xfrm>
        </p:spPr>
        <p:txBody>
          <a:bodyPr>
            <a:noAutofit/>
          </a:bodyPr>
          <a:lstStyle/>
          <a:p>
            <a:r>
              <a:rPr lang="en-US" altLang="th-TH" sz="3600" dirty="0" smtClean="0"/>
              <a:t>void *</a:t>
            </a:r>
            <a:r>
              <a:rPr lang="en-US" altLang="th-TH" sz="3600" dirty="0" err="1" smtClean="0">
                <a:solidFill>
                  <a:srgbClr val="0070C0"/>
                </a:solidFill>
              </a:rPr>
              <a:t>realloc</a:t>
            </a:r>
            <a:r>
              <a:rPr lang="en-US" altLang="th-TH" sz="3600" dirty="0" smtClean="0"/>
              <a:t>(void *</a:t>
            </a:r>
            <a:r>
              <a:rPr lang="en-US" altLang="th-TH" sz="3600" dirty="0" err="1" smtClean="0">
                <a:solidFill>
                  <a:srgbClr val="00B050"/>
                </a:solidFill>
              </a:rPr>
              <a:t>ptr</a:t>
            </a:r>
            <a:r>
              <a:rPr lang="en-US" altLang="th-TH" sz="3600" dirty="0" smtClean="0"/>
              <a:t>, </a:t>
            </a:r>
            <a:r>
              <a:rPr lang="en-US" altLang="th-TH" sz="3600" dirty="0" err="1" smtClean="0">
                <a:solidFill>
                  <a:srgbClr val="FF0000"/>
                </a:solidFill>
              </a:rPr>
              <a:t>size_t</a:t>
            </a:r>
            <a:r>
              <a:rPr lang="en-US" altLang="th-TH" sz="3600" dirty="0" smtClean="0">
                <a:solidFill>
                  <a:srgbClr val="FF0000"/>
                </a:solidFill>
              </a:rPr>
              <a:t> size</a:t>
            </a:r>
            <a:r>
              <a:rPr lang="en-US" altLang="th-TH" sz="3600" dirty="0" smtClean="0"/>
              <a:t>);</a:t>
            </a:r>
          </a:p>
          <a:p>
            <a:r>
              <a:rPr lang="th-TH" altLang="th-TH" sz="4000" dirty="0" smtClean="0">
                <a:solidFill>
                  <a:srgbClr val="0070C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เปลี่ยนขนาดของ</a:t>
            </a:r>
            <a:r>
              <a:rPr lang="th-TH" altLang="th-TH" sz="4000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หน่วยความจำที่ได้จัดสรรไว้ก่อน</a:t>
            </a:r>
            <a:r>
              <a:rPr lang="th-TH" altLang="th-TH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หน้านี้ของตัวชี้และ</a:t>
            </a:r>
            <a:r>
              <a:rPr lang="th-TH" altLang="th-TH" sz="4000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ขนาด</a:t>
            </a:r>
            <a:r>
              <a:rPr lang="th-TH" altLang="th-TH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ที่กำหนด</a:t>
            </a:r>
            <a:endParaRPr lang="en-US" altLang="th-TH" sz="4000" i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altLang="th-TH" sz="3600" i="1" dirty="0" smtClean="0"/>
          </a:p>
          <a:p>
            <a:pPr marL="0" indent="0">
              <a:buNone/>
            </a:pPr>
            <a:r>
              <a:rPr lang="en-US" altLang="th-TH" sz="3600" i="1" dirty="0" err="1" smtClean="0"/>
              <a:t>int</a:t>
            </a:r>
            <a:r>
              <a:rPr lang="en-US" altLang="th-TH" sz="3600" i="1" dirty="0" smtClean="0"/>
              <a:t> *</a:t>
            </a:r>
            <a:r>
              <a:rPr lang="en-US" altLang="th-TH" sz="3600" i="1" dirty="0" smtClean="0">
                <a:solidFill>
                  <a:srgbClr val="00B050"/>
                </a:solidFill>
              </a:rPr>
              <a:t>a</a:t>
            </a:r>
            <a:r>
              <a:rPr lang="en-US" altLang="th-TH" sz="3600" i="1" dirty="0" smtClean="0"/>
              <a:t>;</a:t>
            </a:r>
            <a:br>
              <a:rPr lang="en-US" altLang="th-TH" sz="3600" i="1" dirty="0" smtClean="0"/>
            </a:br>
            <a:r>
              <a:rPr lang="en-US" altLang="th-TH" sz="3600" dirty="0" smtClean="0"/>
              <a:t>…</a:t>
            </a:r>
            <a:br>
              <a:rPr lang="en-US" altLang="th-TH" sz="3600" dirty="0" smtClean="0"/>
            </a:br>
            <a:r>
              <a:rPr lang="en-US" altLang="th-TH" sz="3600" dirty="0" smtClean="0">
                <a:solidFill>
                  <a:srgbClr val="00B050"/>
                </a:solidFill>
              </a:rPr>
              <a:t>a</a:t>
            </a:r>
            <a:r>
              <a:rPr lang="en-US" altLang="th-TH" sz="3600" dirty="0" smtClean="0"/>
              <a:t> = </a:t>
            </a:r>
            <a:r>
              <a:rPr lang="en-US" altLang="th-TH" sz="3600" dirty="0" err="1" smtClean="0">
                <a:solidFill>
                  <a:srgbClr val="0070C0"/>
                </a:solidFill>
              </a:rPr>
              <a:t>realloc</a:t>
            </a:r>
            <a:r>
              <a:rPr lang="en-US" altLang="th-TH" sz="3600" dirty="0" smtClean="0"/>
              <a:t>(</a:t>
            </a:r>
            <a:r>
              <a:rPr lang="en-US" altLang="th-TH" sz="3600" dirty="0" smtClean="0">
                <a:solidFill>
                  <a:srgbClr val="00B050"/>
                </a:solidFill>
              </a:rPr>
              <a:t>a</a:t>
            </a:r>
            <a:r>
              <a:rPr lang="en-US" altLang="th-TH" sz="3600" dirty="0" smtClean="0"/>
              <a:t>, </a:t>
            </a:r>
            <a:r>
              <a:rPr lang="en-US" altLang="th-TH" sz="3600" dirty="0" smtClean="0">
                <a:solidFill>
                  <a:srgbClr val="FF0000"/>
                </a:solidFill>
              </a:rPr>
              <a:t>5*</a:t>
            </a:r>
            <a:r>
              <a:rPr lang="en-US" altLang="th-TH" sz="3600" dirty="0" err="1" smtClean="0">
                <a:solidFill>
                  <a:srgbClr val="FF0000"/>
                </a:solidFill>
              </a:rPr>
              <a:t>sizeof</a:t>
            </a:r>
            <a:r>
              <a:rPr lang="en-US" altLang="th-TH" sz="3600" dirty="0" smtClean="0">
                <a:solidFill>
                  <a:srgbClr val="FF0000"/>
                </a:solidFill>
              </a:rPr>
              <a:t>(a[0])</a:t>
            </a:r>
            <a:r>
              <a:rPr lang="en-US" altLang="th-TH" sz="3600" dirty="0" smtClean="0"/>
              <a:t>);</a:t>
            </a:r>
            <a:endParaRPr lang="th-TH" altLang="th-TH" sz="3600" dirty="0" smtClean="0"/>
          </a:p>
        </p:txBody>
      </p:sp>
    </p:spTree>
    <p:extLst>
      <p:ext uri="{BB962C8B-B14F-4D97-AF65-F5344CB8AC3E}">
        <p14:creationId xmlns:p14="http://schemas.microsoft.com/office/powerpoint/2010/main" val="30757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1695</TotalTime>
  <Words>1672</Words>
  <Application>Microsoft Office PowerPoint</Application>
  <PresentationFormat>นำเสนอทางหน้าจอ (4:3)</PresentationFormat>
  <Paragraphs>551</Paragraphs>
  <Slides>75</Slides>
  <Notes>26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75</vt:i4>
      </vt:variant>
    </vt:vector>
  </HeadingPairs>
  <TitlesOfParts>
    <vt:vector size="76" baseType="lpstr">
      <vt:lpstr>Facet</vt:lpstr>
      <vt:lpstr>โครงสร้างข้อมูล Data Structure</vt:lpstr>
      <vt:lpstr>โครงสร้างข้อมูล</vt:lpstr>
      <vt:lpstr>รายการเชื่อมโยง (linked list)</vt:lpstr>
      <vt:lpstr>โครงสร้างของรายการเชื่อมโยง </vt:lpstr>
      <vt:lpstr>โครงสร้างของรายการเชื่อมโยง </vt:lpstr>
      <vt:lpstr>sizeof()</vt:lpstr>
      <vt:lpstr>malloc()</vt:lpstr>
      <vt:lpstr>calloc()</vt:lpstr>
      <vt:lpstr>realloc()</vt:lpstr>
      <vt:lpstr>free()</vt:lpstr>
      <vt:lpstr>การประกาศรายการเชื่อมโยง </vt:lpstr>
      <vt:lpstr>งานนำเสนอ PowerPoint</vt:lpstr>
      <vt:lpstr>การเพิ่มสมาชิกต่อท้าย</vt:lpstr>
      <vt:lpstr>การเพิ่มสมาชิกต่อท้าย</vt:lpstr>
      <vt:lpstr>การเพิ่มสมาชิกต่อท้าย</vt:lpstr>
      <vt:lpstr>การเพิ่มสมาชิกต่อท้าย</vt:lpstr>
      <vt:lpstr>การเพิ่มสมาชิกต่อท้าย</vt:lpstr>
      <vt:lpstr>การเพิ่มสมาชิกต่อท้าย</vt:lpstr>
      <vt:lpstr>การเพิ่มสมาชิกต่อท้าย</vt:lpstr>
      <vt:lpstr>การเพิ่มสมาชิกต่อท้าย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การเพิ่มสมาชิกต่อท้าย</vt:lpstr>
      <vt:lpstr>การเพิ่มสมาชิกต่อท้าย</vt:lpstr>
      <vt:lpstr>งานนำเสนอ PowerPoint</vt:lpstr>
      <vt:lpstr>การท่องรายการเชื่อมโยง</vt:lpstr>
      <vt:lpstr>การค้นหาข้อมูลในรายการเชื่อมโยง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การลบข้อมูลในรายการเชื่อมโยง</vt:lpstr>
      <vt:lpstr>Stack</vt:lpstr>
      <vt:lpstr>งานนำเสนอ PowerPoint</vt:lpstr>
      <vt:lpstr>Stack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Operations พื้นฐานของ Stack ที่สร้างด้วย Linked list </vt:lpstr>
      <vt:lpstr>Queue</vt:lpstr>
      <vt:lpstr>The Queue concept </vt:lpstr>
      <vt:lpstr>Queue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โครงสร้างของ Queue แบบ Linked list </vt:lpstr>
      <vt:lpstr>Queue data structure </vt:lpstr>
      <vt:lpstr>Algorithm พื้นฐานของ Queue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Review   Elementary Data Structures</dc:title>
  <dc:creator>luepol</dc:creator>
  <cp:lastModifiedBy>Student</cp:lastModifiedBy>
  <cp:revision>84</cp:revision>
  <dcterms:created xsi:type="dcterms:W3CDTF">2013-11-04T15:28:42Z</dcterms:created>
  <dcterms:modified xsi:type="dcterms:W3CDTF">2017-10-14T08:31:18Z</dcterms:modified>
</cp:coreProperties>
</file>