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5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49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899722"/>
            <a:ext cx="4788024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เอกสารประกอบการอบรม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สอวน. สาขาคอมพิวเตอร์ ศูนย์โรงเรียนสตรีอ่างทอง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2597156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ARRAY</a:t>
            </a:r>
            <a:endParaRPr lang="th-TH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th-TH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โครงสร้างข้อมูลแบบอาร์เรย์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0"/>
            <a:ext cx="792088" cy="798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85811"/>
            <a:ext cx="614975" cy="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ตัวอย่างการใช้ตัวแปรอาร์เรย์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648072"/>
          </a:xfrm>
        </p:spPr>
        <p:txBody>
          <a:bodyPr/>
          <a:lstStyle/>
          <a:p>
            <a:pPr algn="thaiDi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โปรแกรมรับค่าข้อมูลตัวเลขจำนวนเต็ม 10 ตัว แล้วนำมาหาผลรวม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051720" y="1988840"/>
            <a:ext cx="5256584" cy="460851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#include &lt;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stdio.h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main()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{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num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[10],sum=0,i;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    for(i = 0; i &lt; 10; i++)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		      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scanf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(“%d”,&amp;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num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[i]);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	for(i=0;i&lt;10;i++)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	       sum = sum +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num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[i];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printf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(“sum is %d\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n”,sum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ตัวอย่างการใช้ตัวแปรอาร์เรย์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24936" cy="1164714"/>
          </a:xfrm>
        </p:spPr>
        <p:txBody>
          <a:bodyPr/>
          <a:lstStyle/>
          <a:p>
            <a:pPr algn="thaiDi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Histogram –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แสดงผลตัวเลขในลักษณะกราฟ โดยแสดงจำนวน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*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ตามค่าของตัวเลขที่กำหนด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1600" y="2505482"/>
            <a:ext cx="4176454" cy="42210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endParaRPr lang="en-US" sz="1200" dirty="0"/>
          </a:p>
          <a:p>
            <a:r>
              <a:rPr lang="en-US" b="1" dirty="0"/>
              <a:t>   void main() {</a:t>
            </a:r>
            <a:endParaRPr lang="en-US" sz="1200" dirty="0"/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a[5]={6,3,5,8,4},</a:t>
            </a:r>
            <a:r>
              <a:rPr lang="en-US" b="1" dirty="0" err="1"/>
              <a:t>i,j</a:t>
            </a:r>
            <a:r>
              <a:rPr lang="en-US" b="1" dirty="0"/>
              <a:t>;</a:t>
            </a:r>
            <a:endParaRPr lang="en-US" sz="1200" dirty="0"/>
          </a:p>
          <a:p>
            <a:r>
              <a:rPr lang="en-US" b="1" dirty="0"/>
              <a:t>      for(i=0;i&lt;=4;i++){</a:t>
            </a:r>
            <a:endParaRPr lang="en-US" sz="1200" dirty="0"/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("%d\</a:t>
            </a:r>
            <a:r>
              <a:rPr lang="en-US" b="1" dirty="0" err="1"/>
              <a:t>t",a</a:t>
            </a:r>
            <a:r>
              <a:rPr lang="en-US" b="1" dirty="0"/>
              <a:t>[i]);</a:t>
            </a:r>
            <a:endParaRPr lang="en-US" sz="1200" dirty="0"/>
          </a:p>
          <a:p>
            <a:r>
              <a:rPr lang="en-US" b="1" dirty="0"/>
              <a:t>	for(j=1;j&lt;=a[i];j++){</a:t>
            </a:r>
            <a:endParaRPr lang="en-US" sz="1200" dirty="0"/>
          </a:p>
          <a:p>
            <a:r>
              <a:rPr lang="en-US" b="1" dirty="0"/>
              <a:t>	    </a:t>
            </a:r>
            <a:r>
              <a:rPr lang="en-US" b="1" dirty="0" err="1"/>
              <a:t>printf</a:t>
            </a:r>
            <a:r>
              <a:rPr lang="en-US" b="1" dirty="0"/>
              <a:t>("*");</a:t>
            </a:r>
            <a:endParaRPr lang="en-US" sz="1200" dirty="0"/>
          </a:p>
          <a:p>
            <a:r>
              <a:rPr lang="en-US" b="1" dirty="0"/>
              <a:t>	}</a:t>
            </a:r>
            <a:endParaRPr lang="en-US" sz="1200" dirty="0"/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  <a:endParaRPr lang="en-US" sz="1200" dirty="0"/>
          </a:p>
          <a:p>
            <a:r>
              <a:rPr lang="en-US" b="1" dirty="0"/>
              <a:t>      }</a:t>
            </a:r>
            <a:endParaRPr lang="en-US" sz="1200" dirty="0"/>
          </a:p>
          <a:p>
            <a:r>
              <a:rPr lang="en-US" b="1" dirty="0"/>
              <a:t>   </a:t>
            </a:r>
            <a:r>
              <a:rPr lang="en-US" b="1" dirty="0" smtClean="0"/>
              <a:t>}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5220072" y="2852935"/>
            <a:ext cx="3161528" cy="285556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rial" pitchFamily="34" charset="0"/>
                <a:cs typeface="TH SarabunPSK" pitchFamily="34" charset="-34"/>
              </a:rPr>
              <a:t>6	 ******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rial" pitchFamily="34" charset="0"/>
                <a:cs typeface="TH SarabunPSK" pitchFamily="34" charset="-34"/>
              </a:rPr>
              <a:t>3	 ***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rial" pitchFamily="34" charset="0"/>
                <a:cs typeface="TH SarabunPSK" pitchFamily="34" charset="-34"/>
              </a:rPr>
              <a:t>5	 *****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rial" pitchFamily="34" charset="0"/>
                <a:cs typeface="TH SarabunPSK" pitchFamily="34" charset="-34"/>
              </a:rPr>
              <a:t>8	 ********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rial" pitchFamily="34" charset="0"/>
                <a:cs typeface="TH SarabunPSK" pitchFamily="34" charset="-34"/>
              </a:rPr>
              <a:t>4	 ****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ตัวอย่างการใช้ตัวแปรอาร์เรย์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ให้อ่านค่าของจำนวนเต็ม 5 จำนวนจากคีย์บอร์ด  และแสดงผลในลำดับที่กลับกัน</a:t>
            </a:r>
            <a:endParaRPr lang="th-TH" sz="3600" b="1" dirty="0">
              <a:latin typeface="Cordia New" pitchFamily="34" charset="-34"/>
              <a:cs typeface="Cordia New" pitchFamily="34" charset="-34"/>
            </a:endParaRP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23728" y="2564904"/>
            <a:ext cx="5256584" cy="36004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# include 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 smtClean="0"/>
              <a:t>main </a:t>
            </a:r>
            <a:r>
              <a:rPr lang="en-US" b="1" dirty="0"/>
              <a:t>( ) {</a:t>
            </a:r>
          </a:p>
          <a:p>
            <a:r>
              <a:rPr lang="en-US" b="1" dirty="0"/>
              <a:t>  </a:t>
            </a:r>
            <a:r>
              <a:rPr lang="en-US" b="1" dirty="0" smtClean="0"/>
              <a:t>       </a:t>
            </a:r>
            <a:r>
              <a:rPr lang="en-US" b="1" dirty="0" err="1" smtClean="0"/>
              <a:t>int</a:t>
            </a:r>
            <a:r>
              <a:rPr lang="en-US" b="1" dirty="0" smtClean="0"/>
              <a:t>  k,</a:t>
            </a:r>
            <a:r>
              <a:rPr lang="en-US" b="1" dirty="0"/>
              <a:t> </a:t>
            </a:r>
            <a:r>
              <a:rPr lang="en-US" b="1" dirty="0" smtClean="0"/>
              <a:t>SIZE = 5;</a:t>
            </a:r>
            <a:r>
              <a:rPr lang="en-US" b="1" dirty="0"/>
              <a:t>			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int</a:t>
            </a:r>
            <a:r>
              <a:rPr lang="en-US" b="1" dirty="0"/>
              <a:t>  table[SIZE];			</a:t>
            </a:r>
          </a:p>
          <a:p>
            <a:r>
              <a:rPr lang="en-US" b="1" dirty="0"/>
              <a:t>         for  (k = 0;  k &lt; SIZE;  k++)</a:t>
            </a:r>
          </a:p>
          <a:p>
            <a:r>
              <a:rPr lang="en-US" b="1" dirty="0"/>
              <a:t>		</a:t>
            </a:r>
            <a:r>
              <a:rPr lang="en-US" b="1" dirty="0" err="1"/>
              <a:t>scanf</a:t>
            </a:r>
            <a:r>
              <a:rPr lang="en-US" b="1" dirty="0"/>
              <a:t> (“%d”, &amp;table[k]);</a:t>
            </a:r>
          </a:p>
          <a:p>
            <a:r>
              <a:rPr lang="en-US" b="1" dirty="0"/>
              <a:t>	for (k = SIZE-1; k &gt;= 0;  k--)</a:t>
            </a:r>
          </a:p>
          <a:p>
            <a:r>
              <a:rPr lang="en-US" b="1" dirty="0"/>
              <a:t>		</a:t>
            </a:r>
            <a:r>
              <a:rPr lang="en-US" b="1" dirty="0" err="1"/>
              <a:t>printf</a:t>
            </a:r>
            <a:r>
              <a:rPr lang="en-US" b="1" dirty="0"/>
              <a:t> (“%d\n”, table[k]);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7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แบบฝึกหัด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2204864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เขียนโปรแกรมเก็บข้อมูล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 แล้วนำมาหาค่าเฉลี่ย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323528" y="3645024"/>
            <a:ext cx="8496944" cy="1296144"/>
          </a:xfrm>
        </p:spPr>
        <p:txBody>
          <a:bodyPr/>
          <a:lstStyle/>
          <a:p>
            <a:pPr algn="thaiDi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เขียน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โปรแกรมรับค่าเซตของตัวเลขจำนวนเต็มสองเซต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ซึ่งมีจำนวนสมาชิก 4 ตัว แล้วตรวจสอบว่าทั้งสองเซตมีสมาชิกเหมือนกันกี่ตัว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10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ตัวแปรอาร์เรย์ 2 มิติ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95536" y="1556792"/>
            <a:ext cx="8280920" cy="4536504"/>
          </a:xfrm>
        </p:spPr>
        <p:txBody>
          <a:bodyPr/>
          <a:lstStyle/>
          <a:p>
            <a:pPr algn="thaiDist"/>
            <a:r>
              <a:rPr lang="en-US" sz="36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ตัวแปรอาร์เรย์ 2 มิติ จะมีลักษณะการเก็บข้อมูลแบบตารางโดยมีการใช้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index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สองตัวในการกำหนดแถว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(row)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และคอลัมน์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 (column)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มีรูปแบบการประกาศตัวแปรดังนี้</a:t>
            </a:r>
          </a:p>
          <a:p>
            <a:pPr algn="thaiDist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en-US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ชื่อตัวแปร</a:t>
            </a:r>
            <a:r>
              <a:rPr lang="en-US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th-TH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ขนาดของแถว</a:t>
            </a:r>
            <a:r>
              <a:rPr lang="en-US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][</a:t>
            </a:r>
            <a:r>
              <a:rPr lang="th-TH" sz="36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ขนาด</a:t>
            </a:r>
            <a:r>
              <a:rPr lang="th-TH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  <a:r>
              <a:rPr lang="en-US" sz="36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];</a:t>
            </a:r>
            <a:endParaRPr lang="th-TH" sz="3600" b="1" dirty="0" smtClean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เช่น   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a[2][3];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จะได้ตัวแปรอาร์เรย์ที่สามารถเก็บข้อมูลเป็นตัวเลขจำนวนเต็ม(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integer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ที่มีจำนวนสมาชิกได้ทั้งหมด 2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x3 =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32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การกำหนดค่าตัวแปรอาร์เรย์ 2 มิติ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95536" y="1556792"/>
            <a:ext cx="8280920" cy="1296144"/>
          </a:xfrm>
        </p:spPr>
        <p:txBody>
          <a:bodyPr/>
          <a:lstStyle/>
          <a:p>
            <a:pPr algn="thaiDi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กำหนดค่าให้กับตัวแปร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อาร์เรย์ 2 มิติ สามารถกำหนดโดยใช้วงเล็บ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{}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ได้ดังนี้</a:t>
            </a: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39752" y="2852936"/>
            <a:ext cx="4320480" cy="333981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 a</a:t>
            </a:r>
            <a:r>
              <a:rPr lang="en-US" sz="2400" dirty="0" smtClean="0"/>
              <a:t>[3][3]   </a:t>
            </a:r>
            <a:r>
              <a:rPr lang="en-US" sz="2400" dirty="0"/>
              <a:t>=  {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1</a:t>
            </a:r>
            <a:r>
              <a:rPr lang="en-US" sz="2400" dirty="0"/>
              <a:t>, 2, 3,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4</a:t>
            </a:r>
            <a:r>
              <a:rPr lang="en-US" sz="2400" dirty="0"/>
              <a:t>, 5, 6,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7</a:t>
            </a:r>
            <a:r>
              <a:rPr lang="en-US" sz="2400" dirty="0"/>
              <a:t>, 8, 9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};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b[2</a:t>
            </a:r>
            <a:r>
              <a:rPr lang="en-US" sz="2400" dirty="0"/>
              <a:t>][2]	=  { {1,2},{3,4} };</a:t>
            </a:r>
          </a:p>
        </p:txBody>
      </p:sp>
    </p:spTree>
    <p:extLst>
      <p:ext uri="{BB962C8B-B14F-4D97-AF65-F5344CB8AC3E}">
        <p14:creationId xmlns:p14="http://schemas.microsoft.com/office/powerpoint/2010/main" val="1474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การกำหนดค่าตัวแปรอาร์เรย์ 2 มิติ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0284" y="2492896"/>
            <a:ext cx="3744416" cy="26642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 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r>
              <a:rPr lang="en-US" sz="2400" dirty="0" smtClean="0"/>
              <a:t>][</a:t>
            </a:r>
            <a:r>
              <a:rPr lang="en-US" sz="2400" dirty="0" smtClean="0">
                <a:solidFill>
                  <a:srgbClr val="00B0F0"/>
                </a:solidFill>
              </a:rPr>
              <a:t>3</a:t>
            </a:r>
            <a:r>
              <a:rPr lang="en-US" sz="2400" dirty="0" smtClean="0"/>
              <a:t>]   </a:t>
            </a:r>
            <a:r>
              <a:rPr lang="en-US" sz="2400" dirty="0"/>
              <a:t>=  {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1</a:t>
            </a:r>
            <a:r>
              <a:rPr lang="en-US" sz="2400" dirty="0"/>
              <a:t>, 2, 3,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4</a:t>
            </a:r>
            <a:r>
              <a:rPr lang="en-US" sz="2400" dirty="0"/>
              <a:t>, 5, 6,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 7</a:t>
            </a:r>
            <a:r>
              <a:rPr lang="en-US" sz="2400" dirty="0"/>
              <a:t>, 8, 9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  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55976" y="1196752"/>
            <a:ext cx="4430494" cy="4411652"/>
            <a:chOff x="4317970" y="1556792"/>
            <a:chExt cx="4430494" cy="4411652"/>
          </a:xfrm>
        </p:grpSpPr>
        <p:sp>
          <p:nvSpPr>
            <p:cNvPr id="6" name="สี่เหลี่ยมผืนผ้า 3"/>
            <p:cNvSpPr/>
            <p:nvPr/>
          </p:nvSpPr>
          <p:spPr>
            <a:xfrm>
              <a:off x="4915768" y="2133992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1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สี่เหลี่ยมผืนผ้า 9"/>
            <p:cNvSpPr/>
            <p:nvPr/>
          </p:nvSpPr>
          <p:spPr>
            <a:xfrm>
              <a:off x="6192748" y="2133992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2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9" name="สี่เหลี่ยมผืนผ้า 10"/>
            <p:cNvSpPr/>
            <p:nvPr/>
          </p:nvSpPr>
          <p:spPr>
            <a:xfrm>
              <a:off x="7469728" y="2133992"/>
              <a:ext cx="1278736" cy="127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3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0" name="สี่เหลี่ยมผืนผ้า 3"/>
            <p:cNvSpPr/>
            <p:nvPr/>
          </p:nvSpPr>
          <p:spPr>
            <a:xfrm>
              <a:off x="4915768" y="3410972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4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1" name="สี่เหลี่ยมผืนผ้า 9"/>
            <p:cNvSpPr/>
            <p:nvPr/>
          </p:nvSpPr>
          <p:spPr>
            <a:xfrm>
              <a:off x="6192748" y="3410972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5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2" name="สี่เหลี่ยมผืนผ้า 10"/>
            <p:cNvSpPr/>
            <p:nvPr/>
          </p:nvSpPr>
          <p:spPr>
            <a:xfrm>
              <a:off x="7469728" y="3410972"/>
              <a:ext cx="1278736" cy="127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6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3" name="สี่เหลี่ยมผืนผ้า 3"/>
            <p:cNvSpPr/>
            <p:nvPr/>
          </p:nvSpPr>
          <p:spPr>
            <a:xfrm>
              <a:off x="4915768" y="4689708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7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4" name="สี่เหลี่ยมผืนผ้า 9"/>
            <p:cNvSpPr/>
            <p:nvPr/>
          </p:nvSpPr>
          <p:spPr>
            <a:xfrm>
              <a:off x="6192748" y="4689708"/>
              <a:ext cx="1276980" cy="1276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8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5" name="สี่เหลี่ยมผืนผ้า 10"/>
            <p:cNvSpPr/>
            <p:nvPr/>
          </p:nvSpPr>
          <p:spPr>
            <a:xfrm>
              <a:off x="7469728" y="4689708"/>
              <a:ext cx="1278736" cy="127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rgbClr val="FF0000"/>
                  </a:solidFill>
                </a:rPr>
                <a:t>9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1792" y="1562472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0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7936" y="1556792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1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2072" y="1556792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2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17970" y="2511750"/>
              <a:ext cx="61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50"/>
                  </a:solidFill>
                </a:rPr>
                <a:t>0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8388" y="3787852"/>
              <a:ext cx="513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50"/>
                  </a:solidFill>
                </a:rPr>
                <a:t>1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8388" y="5066588"/>
              <a:ext cx="513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50"/>
                  </a:solidFill>
                </a:rPr>
                <a:t>2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51520" y="5157192"/>
            <a:ext cx="5202140" cy="1276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หรือ</a:t>
            </a:r>
            <a:endParaRPr lang="en-US" sz="32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r>
              <a:rPr lang="en-US" sz="2400" dirty="0" smtClean="0"/>
              <a:t>][</a:t>
            </a:r>
            <a:r>
              <a:rPr lang="en-US" sz="2400" dirty="0" smtClean="0">
                <a:solidFill>
                  <a:srgbClr val="00B0F0"/>
                </a:solidFill>
              </a:rPr>
              <a:t>3</a:t>
            </a:r>
            <a:r>
              <a:rPr lang="en-US" sz="2400" dirty="0" smtClean="0"/>
              <a:t>]   </a:t>
            </a:r>
            <a:r>
              <a:rPr lang="en-US" sz="2400" dirty="0"/>
              <a:t>=  </a:t>
            </a:r>
            <a:r>
              <a:rPr lang="en-US" sz="2400" dirty="0" smtClean="0"/>
              <a:t>{1</a:t>
            </a:r>
            <a:r>
              <a:rPr lang="en-US" sz="2400" dirty="0"/>
              <a:t>, 2, </a:t>
            </a:r>
            <a:r>
              <a:rPr lang="en-US" sz="2400" dirty="0" smtClean="0"/>
              <a:t>3,4</a:t>
            </a:r>
            <a:r>
              <a:rPr lang="en-US" sz="2400" dirty="0"/>
              <a:t>, 5, </a:t>
            </a:r>
            <a:r>
              <a:rPr lang="en-US" sz="2400" dirty="0" smtClean="0"/>
              <a:t>6,7</a:t>
            </a:r>
            <a:r>
              <a:rPr lang="en-US" sz="2400" dirty="0"/>
              <a:t>, 8, </a:t>
            </a:r>
            <a:r>
              <a:rPr lang="en-US" sz="2400" dirty="0" smtClean="0"/>
              <a:t>9};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64088" y="2060848"/>
            <a:ext cx="3100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292080" y="2060848"/>
            <a:ext cx="3172522" cy="136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64088" y="3427812"/>
            <a:ext cx="319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64088" y="3427812"/>
            <a:ext cx="3190086" cy="1153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64088" y="4581128"/>
            <a:ext cx="3100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การกำหนดค่าตัวแปรอาร์เรย์ 2 มิติ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19672" y="1844824"/>
            <a:ext cx="568863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 a</a:t>
            </a:r>
            <a:r>
              <a:rPr lang="en-US" sz="2400" dirty="0" smtClean="0"/>
              <a:t>[3][3]   </a:t>
            </a:r>
            <a:r>
              <a:rPr lang="en-US" sz="2400" dirty="0"/>
              <a:t>=  </a:t>
            </a:r>
            <a:r>
              <a:rPr lang="en-US" sz="2400" dirty="0" smtClean="0"/>
              <a:t>{1</a:t>
            </a:r>
            <a:r>
              <a:rPr lang="en-US" sz="2400" dirty="0"/>
              <a:t>, 2, </a:t>
            </a:r>
            <a:r>
              <a:rPr lang="en-US" sz="2400" dirty="0" smtClean="0"/>
              <a:t>3,4</a:t>
            </a:r>
            <a:r>
              <a:rPr lang="en-US" sz="2400" dirty="0"/>
              <a:t>, 5, </a:t>
            </a:r>
            <a:r>
              <a:rPr lang="en-US" sz="2400" dirty="0" smtClean="0"/>
              <a:t>6,7</a:t>
            </a:r>
            <a:r>
              <a:rPr lang="en-US" sz="2400" dirty="0"/>
              <a:t>, 8, </a:t>
            </a:r>
            <a:r>
              <a:rPr lang="en-US" sz="2400" dirty="0" smtClean="0"/>
              <a:t>9};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16490" y="3789040"/>
            <a:ext cx="4615750" cy="259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/>
              <a:t>a</a:t>
            </a:r>
            <a:r>
              <a:rPr lang="en-US" sz="2400" dirty="0" smtClean="0"/>
              <a:t>[3][3] 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a[0][0]</a:t>
            </a:r>
            <a:r>
              <a:rPr lang="en-US" sz="2400" dirty="0"/>
              <a:t>	</a:t>
            </a:r>
            <a:r>
              <a:rPr lang="en-US" sz="2400" dirty="0" smtClean="0"/>
              <a:t>=1;</a:t>
            </a:r>
            <a:r>
              <a:rPr lang="en-US" sz="2400" dirty="0"/>
              <a:t> a[0</a:t>
            </a:r>
            <a:r>
              <a:rPr lang="en-US" sz="2400" dirty="0" smtClean="0"/>
              <a:t>][1] =2; </a:t>
            </a:r>
            <a:r>
              <a:rPr lang="en-US" sz="2400" dirty="0"/>
              <a:t>a[0</a:t>
            </a:r>
            <a:r>
              <a:rPr lang="en-US" sz="2400" dirty="0" smtClean="0"/>
              <a:t>][2] =3;</a:t>
            </a:r>
          </a:p>
          <a:p>
            <a:r>
              <a:rPr lang="en-US" sz="2400" dirty="0" smtClean="0"/>
              <a:t>a[1][</a:t>
            </a:r>
            <a:r>
              <a:rPr lang="en-US" sz="2400" dirty="0"/>
              <a:t>0]	</a:t>
            </a:r>
            <a:r>
              <a:rPr lang="en-US" sz="2400" dirty="0" smtClean="0"/>
              <a:t>=4; a[1][</a:t>
            </a:r>
            <a:r>
              <a:rPr lang="en-US" sz="2400" dirty="0"/>
              <a:t>1] </a:t>
            </a:r>
            <a:r>
              <a:rPr lang="en-US" sz="2400" dirty="0" smtClean="0"/>
              <a:t>=5; a[1][</a:t>
            </a:r>
            <a:r>
              <a:rPr lang="en-US" sz="2400" dirty="0"/>
              <a:t>2] </a:t>
            </a:r>
            <a:r>
              <a:rPr lang="en-US" sz="2400" dirty="0" smtClean="0"/>
              <a:t>=6;</a:t>
            </a:r>
          </a:p>
          <a:p>
            <a:r>
              <a:rPr lang="en-US" sz="2400" dirty="0" smtClean="0"/>
              <a:t>a[2][</a:t>
            </a:r>
            <a:r>
              <a:rPr lang="en-US" sz="2400" dirty="0"/>
              <a:t>0]	</a:t>
            </a:r>
            <a:r>
              <a:rPr lang="en-US" sz="2400" dirty="0" smtClean="0"/>
              <a:t>=7; a[2][</a:t>
            </a:r>
            <a:r>
              <a:rPr lang="en-US" sz="2400" dirty="0"/>
              <a:t>1] </a:t>
            </a:r>
            <a:r>
              <a:rPr lang="en-US" sz="2400" dirty="0" smtClean="0"/>
              <a:t>=8; a[2][</a:t>
            </a:r>
            <a:r>
              <a:rPr lang="en-US" sz="2400" dirty="0"/>
              <a:t>2] </a:t>
            </a:r>
            <a:r>
              <a:rPr lang="en-US" sz="2400" dirty="0" smtClean="0"/>
              <a:t>=9;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270892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=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ตัวอย่างตัวแปรอาร์เรย์</a:t>
            </a:r>
            <a:r>
              <a:rPr lang="en-US" altLang="ko-KR" dirty="0" smtClean="0"/>
              <a:t> 2 </a:t>
            </a:r>
            <a:r>
              <a:rPr lang="th-TH" altLang="ko-KR" dirty="0" smtClean="0"/>
              <a:t>มิติ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1224136"/>
          </a:xfrm>
        </p:spPr>
        <p:txBody>
          <a:bodyPr/>
          <a:lstStyle/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โปรแกรมรับค่าตัวเลขจำนวน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เต็มจากตัวแปร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อาร์เรย์ 2 มิติ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แล้วนำข้อมูลทั้งหมดมาบวกกัน</a:t>
            </a:r>
          </a:p>
          <a:p>
            <a:pPr algn="thaiDi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35696" y="2420888"/>
            <a:ext cx="5256584" cy="38884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i, j,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sum=0, b[5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];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    for(i = 0; i &lt; 5; i++)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for(j = 0; j &lt; 4; j++)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{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(“%d”, &amp;b[i][j]);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      sum = sum + b[i][j];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}</a:t>
            </a:r>
          </a:p>
          <a:p>
            <a:pPr lvl="1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(“The sum is %d\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n“,sum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83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ตัวแปรอาร์เรย์ 3 มิติ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95536" y="1556792"/>
            <a:ext cx="8280920" cy="1584176"/>
          </a:xfrm>
        </p:spPr>
        <p:txBody>
          <a:bodyPr/>
          <a:lstStyle/>
          <a:p>
            <a:pPr algn="thaiDist"/>
            <a:r>
              <a:rPr lang="en-US" sz="36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ตัวแปรอาร์เรย์ 3 มิติ อาจ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เปรียบเทียบว่าเป็น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arrays of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arrays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ดังรูป</a:t>
            </a: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3" descr="array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18129"/>
            <a:ext cx="5657625" cy="353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อาร์เรย์คืออะไร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632848" cy="4536504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2800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แปรประเภทอาร์เรย์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เป็นตัวแปรที่สามารถเก็บข้อมูลหลาย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ๆ 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ค่าไว้ในตัวแปรชื่อเดียวกันได้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โดยระบบจะใช้พื้นที่หน่วยความจำต่อเรียงกัน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เพื่อเก็บข้อมูลชนิดเดียวกันหลาย</a:t>
            </a:r>
            <a:r>
              <a:rPr lang="en-US" sz="2800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จำนวน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ซึ่งจำนวนค่าที่เก็บนั้นขึ้นอยู่กับขนาดของอาร์เรย์ที่ได้กำหนด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ไว้</a:t>
            </a:r>
            <a:endParaRPr lang="en-US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en-US" sz="24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ตัวแปรอาร์เรย์ 1 ตัว สามารถเก็บข้อมูลเป็นชนิดใดก็ได้ แต่ต้องเก็บข้อมูลเป็นชนิดเดียวกันทั้งหมด เช่น</a:t>
            </a:r>
          </a:p>
          <a:p>
            <a:pPr lvl="1">
              <a:lnSpc>
                <a:spcPct val="90000"/>
              </a:lnSpc>
            </a:pPr>
            <a:r>
              <a:rPr lang="th-TH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ตัวอักษร</a:t>
            </a:r>
            <a:r>
              <a:rPr lang="en-US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(char) </a:t>
            </a:r>
            <a:endParaRPr lang="th-TH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1">
              <a:lnSpc>
                <a:spcPct val="90000"/>
              </a:lnSpc>
            </a:pPr>
            <a:r>
              <a:rPr lang="th-TH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ชนิดข้อมูลแบบเลขจำนวนเต็ม</a:t>
            </a:r>
            <a:r>
              <a:rPr lang="en-US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(</a:t>
            </a:r>
            <a:r>
              <a:rPr lang="en-US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int</a:t>
            </a:r>
            <a:r>
              <a:rPr lang="en-US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  </a:t>
            </a:r>
            <a:endParaRPr lang="th-TH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1">
              <a:lnSpc>
                <a:spcPct val="90000"/>
              </a:lnSpc>
            </a:pPr>
            <a:r>
              <a:rPr lang="th-TH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ชนิดข้อมูลแบบเลขจำนวนจริง</a:t>
            </a:r>
            <a:r>
              <a:rPr lang="en-US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(float) </a:t>
            </a:r>
          </a:p>
          <a:p>
            <a:pPr marL="285750" indent="-285750" algn="thaiDist">
              <a:buFont typeface="Wingdings" pitchFamily="2" charset="2"/>
              <a:buChar char="è"/>
            </a:pPr>
            <a:endParaRPr lang="th-TH" sz="1800" b="1" dirty="0"/>
          </a:p>
          <a:p>
            <a:pPr algn="thaiDi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ตัวอย่างตัวแปรอาร์เรย์</a:t>
            </a:r>
            <a:r>
              <a:rPr lang="en-US" altLang="ko-KR" dirty="0" smtClean="0"/>
              <a:t> </a:t>
            </a:r>
            <a:r>
              <a:rPr lang="th-TH" altLang="ko-KR" dirty="0" smtClean="0"/>
              <a:t>3</a:t>
            </a:r>
            <a:r>
              <a:rPr lang="en-US" altLang="ko-KR" dirty="0" smtClean="0"/>
              <a:t> </a:t>
            </a:r>
            <a:r>
              <a:rPr lang="th-TH" altLang="ko-KR" dirty="0" smtClean="0"/>
              <a:t>มิติ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1224136"/>
          </a:xfrm>
        </p:spPr>
        <p:txBody>
          <a:bodyPr/>
          <a:lstStyle/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โปรแกรมรับค่าตัวเลขจำนวน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เต็มจากตัวแปร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อาร์เรย์ 3 มิติ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แล้วนำข้อมูลทั้งหมดมาบวกกัน</a:t>
            </a:r>
          </a:p>
          <a:p>
            <a:pPr algn="thaiDi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47664" y="2492896"/>
            <a:ext cx="6048672" cy="38884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a[3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][4][5];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i, j, k, sum = 0;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for(i = 0; i &lt; 3; i++)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for(j = 0; j &lt; 4; j++)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    for(k = 0; k &lt; 5; k++)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    {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("%d",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[i][j][k]);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       sum = sum 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a[i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][j][k];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    }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("sum is %d", sum);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การสลับค่าข้อมูล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2088232"/>
          </a:xfrm>
        </p:spPr>
        <p:txBody>
          <a:bodyPr/>
          <a:lstStyle/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ในการเขียนโปรแกรมจัดการกับค่าหลายค่า ในบางครั้งอาจจะต้องมีการสลับข้อมูลระหว่างตัวแปรสองตัวแปร หรือระหว่างช่องของอาร์เรย์ ซึ่งโดยปกติแล้วการกำหนดค่าให้กับตัวแปรสามารถทำได้โดยใช้เครื่องหมาย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เช่น ต้องการสลับค่าระหว่าง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a[0]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a[1]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7836128" cy="28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20" descr="glass.jpg"/>
          <p:cNvPicPr/>
          <p:nvPr/>
        </p:nvPicPr>
        <p:blipFill>
          <a:blip r:embed="rId2"/>
          <a:srcRect t="3264" b="3561"/>
          <a:stretch>
            <a:fillRect/>
          </a:stretch>
        </p:blipFill>
        <p:spPr>
          <a:xfrm>
            <a:off x="1763688" y="3429000"/>
            <a:ext cx="5760640" cy="30672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การสลับค่าข้อมูล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2376264"/>
          </a:xfrm>
        </p:spPr>
        <p:txBody>
          <a:bodyPr/>
          <a:lstStyle/>
          <a:p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เมื่อทำการสลับค่าในช่องที่ 0 ไป ช่องที่ 1 โดยการเขียนคำสั่ง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a[1]=a[0];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 ทำให้ค่าจากช่องที่ 0 ไปอยู่ช่องที่ 1 จริง แต่ก็เกิดปัญหาคือทำให้ค่าเดิมในช่องที่ 1 หายไป  เพราะฉะนั้นจึงต้องมีวิธีการสลับค่าข้อมูล โดยให้นักเรียนศึกษาจากกรณีนี้  มีแก้วน้ำอยู่ 2 ใบ ใบหนึ่งใส่กาแฟ อีกใบหนึ่งใส่ชา ต้องการสลับน้ำสองแก้ว เราสามารถทำได้โดยเตรียมแก้วเปล่าอีก 1 ใบ มาช่วยในการถ่ายโอน โดยนำกาแฟไปเทใส่แก้วเปล่าก่อน เมื่อแก้วกาแฟว่างก็เทชาใส่แก้วกาแฟ สุดท้ายก็เทกาแฟที่ฝากไว้ในแก้วเปล่าใส่แก้วชา ก็จะสามารถสลับที่กันได้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74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การสลับค่าข้อมูล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268760"/>
            <a:ext cx="6449326" cy="53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</a:t>
            </a:r>
            <a:r>
              <a:rPr lang="th-TH" altLang="ko-KR" dirty="0" smtClean="0"/>
              <a:t>(การเรียงลำดับข้อมูล)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208912" cy="4608512"/>
          </a:xfrm>
        </p:spPr>
        <p:txBody>
          <a:bodyPr/>
          <a:lstStyle/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Sorting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หรือ การเรียงลำดับ คือการจัดเรียงข้อมูลให้อยู่ใน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รูปแบบ  (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format)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ใดรูปแบบ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หนึ่ง  โดยทั่วไป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จะจัดเรียงตามลาดับต่อไปนี้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      •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Numerical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order (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ลำดับตัวเลข)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      •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Lexicographical order (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ลำดับตัวอักษรตามพจนานุกรม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เรียงลำดับมีความสำคัญเนื่องจากการเรียงลำดับทำให้การค้นหา (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search)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ข้อมูลมีประสิทธิภาพมากขึ้น ทั้งนี้รวมไปถึงเร็วขึ้น ทำให้การแก้ปัญหาที่ต้องใช้การเรียงลำดับ หรือ การค้นหาเป็นไปได้เร็วขึ้น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37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</a:t>
            </a:r>
            <a:r>
              <a:rPr lang="th-TH" altLang="ko-KR" dirty="0" smtClean="0"/>
              <a:t>(การเรียงลำดับข้อมูล)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11560" y="1556792"/>
            <a:ext cx="7992888" cy="4608512"/>
          </a:xfrm>
        </p:spPr>
        <p:txBody>
          <a:bodyPr/>
          <a:lstStyle/>
          <a:p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ขั้นตอนวิธีที่ใช้ใน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การจัดเรียงลำดับมีหลายวิธี ดังนี้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1.Bubble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sort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2.Insertion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sort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3.Merge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sort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4.Quick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sort</a:t>
            </a: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5.Heap sort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*ซึ่งในคลาสเรียนนี้จะศึกษาเฉพาะ </a:t>
            </a:r>
            <a:r>
              <a:rPr lang="en-US" sz="2800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Bubble sort </a:t>
            </a:r>
            <a:r>
              <a:rPr lang="th-TH" sz="2800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ซึ่งเป็นการจัดเรียงที่ทำความเข้าใจง่ายและนิยมใช้มากที่สุด</a:t>
            </a:r>
            <a:endParaRPr lang="en-US" sz="2800" b="1" i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6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556792"/>
            <a:ext cx="7992888" cy="4608512"/>
          </a:xfrm>
        </p:spPr>
        <p:txBody>
          <a:bodyPr/>
          <a:lstStyle/>
          <a:p>
            <a:pPr algn="thaiDist"/>
            <a:r>
              <a:rPr lang="en-US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6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เป็นขั้นตอนวิธีการเรียงลำดับที่จะทำการเปรียบเทียบสมาชิกที่อยู่ติดกัน เมื่อพบตำแหน่งที่ผิด (นั่นคือตัวหน้ามากกว่าตัวหลังในกรณีการเรียงจากน้อยไปมาก) ก็จะทำการสลับข้อมูลกัน และจะดำเนินการซ้ำแบบนี้ไปเรื่อยๆจนกว่าจะไม่มีตำแหน่งที่ผิดอีกซึ่งบ่งบอกว่ารายการนั้นเรียงแล้ว ชื่อของขั้นตอนวิธีนี้มีมาจากสมาชิกที่น้อยที่สุดจะค่อยๆถูกสลับขึ้นมาจนอยู่หน้าสุดของรายการ เปรียบได้กับฟองที่ค่อยๆผุดขึ้นมาถึงผิวน้ำ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36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" y="1268760"/>
            <a:ext cx="9144000" cy="51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4" y="1340768"/>
            <a:ext cx="9144000" cy="51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dirty="0"/>
              <a:t>ตัวอย่างของอาร์เรย์</a:t>
            </a:r>
            <a:endParaRPr lang="ko-KR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4" y="1412776"/>
            <a:ext cx="6673800" cy="490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5656" y="1268760"/>
            <a:ext cx="6480720" cy="50405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int</a:t>
            </a:r>
            <a:r>
              <a:rPr lang="en-US" sz="2400" b="1" dirty="0"/>
              <a:t> a[5</a:t>
            </a:r>
            <a:r>
              <a:rPr lang="en-US" sz="2400" b="1" dirty="0" smtClean="0"/>
              <a:t>]={15,34,28,36,11},</a:t>
            </a:r>
            <a:r>
              <a:rPr lang="en-US" sz="2400" b="1" dirty="0" err="1"/>
              <a:t>i,j,temp</a:t>
            </a:r>
            <a:r>
              <a:rPr lang="en-US" sz="2400" b="1" dirty="0"/>
              <a:t>;</a:t>
            </a:r>
            <a:endParaRPr lang="en-US" sz="1400" dirty="0"/>
          </a:p>
          <a:p>
            <a:r>
              <a:rPr lang="en-US" sz="2400" b="1" dirty="0"/>
              <a:t>      for(j=3;j&gt;=0;j--){</a:t>
            </a:r>
            <a:endParaRPr lang="en-US" sz="1400" dirty="0"/>
          </a:p>
          <a:p>
            <a:r>
              <a:rPr lang="en-US" sz="2400" b="1" dirty="0"/>
              <a:t>	  for(i=0;i&lt;=</a:t>
            </a:r>
            <a:r>
              <a:rPr lang="en-US" sz="2400" b="1" dirty="0" err="1"/>
              <a:t>j;i</a:t>
            </a:r>
            <a:r>
              <a:rPr lang="en-US" sz="2400" b="1" dirty="0"/>
              <a:t>++){</a:t>
            </a:r>
            <a:endParaRPr lang="en-US" sz="1400" dirty="0"/>
          </a:p>
          <a:p>
            <a:r>
              <a:rPr lang="en-US" sz="2400" b="1" dirty="0"/>
              <a:t>	      if(a[i]&lt;a[i+1]){</a:t>
            </a:r>
            <a:endParaRPr lang="en-US" sz="1400" dirty="0"/>
          </a:p>
          <a:p>
            <a:r>
              <a:rPr lang="en-US" sz="2400" b="1" dirty="0"/>
              <a:t>		  temp=a[i];</a:t>
            </a:r>
            <a:endParaRPr lang="en-US" sz="1400" dirty="0"/>
          </a:p>
          <a:p>
            <a:r>
              <a:rPr lang="en-US" sz="2400" b="1" dirty="0"/>
              <a:t>		  a[i]=a[i+1];</a:t>
            </a:r>
            <a:endParaRPr lang="en-US" sz="1400" dirty="0"/>
          </a:p>
          <a:p>
            <a:r>
              <a:rPr lang="en-US" sz="2400" b="1" dirty="0"/>
              <a:t>		  a[i+1]=temp;</a:t>
            </a:r>
            <a:endParaRPr lang="en-US" sz="1400" dirty="0"/>
          </a:p>
          <a:p>
            <a:r>
              <a:rPr lang="en-US" sz="2400" b="1" dirty="0"/>
              <a:t>                }</a:t>
            </a:r>
            <a:endParaRPr lang="en-US" sz="1400" dirty="0"/>
          </a:p>
          <a:p>
            <a:r>
              <a:rPr lang="en-US" sz="2400" b="1" dirty="0"/>
              <a:t>	  }</a:t>
            </a:r>
            <a:endParaRPr lang="en-US" sz="1400" dirty="0"/>
          </a:p>
          <a:p>
            <a:r>
              <a:rPr lang="en-US" sz="2400" b="1" dirty="0"/>
              <a:t>      }</a:t>
            </a:r>
            <a:endParaRPr lang="en-US" sz="1400" dirty="0"/>
          </a:p>
          <a:p>
            <a:r>
              <a:rPr lang="en-US" sz="2400" b="1" dirty="0"/>
              <a:t>      for(i=0;i&lt;=4;i++) </a:t>
            </a:r>
            <a:r>
              <a:rPr lang="en-US" sz="2400" b="1" dirty="0" err="1"/>
              <a:t>printf</a:t>
            </a:r>
            <a:r>
              <a:rPr lang="en-US" sz="2400" b="1" dirty="0"/>
              <a:t>("%d ",a[i]);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15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การค้นหาข้อมูลในอาร์เรย์</a:t>
            </a:r>
            <a:endParaRPr lang="ko-KR" altLang="en-US" dirty="0"/>
          </a:p>
        </p:txBody>
      </p:sp>
      <p:pic>
        <p:nvPicPr>
          <p:cNvPr id="6" name="Picture 20" descr="Pict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4" y="1185565"/>
            <a:ext cx="5853113" cy="54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การค้นหาข้อมูลในอาร์เรย์</a:t>
            </a:r>
            <a:endParaRPr lang="ko-KR" altLang="en-US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95896" y="1201117"/>
            <a:ext cx="7148512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key, i, found=0,ansInd;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list[] = {1, 4, 9, 3, 5, -3, 6, 2};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("Please enter number to be search:");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d",&amp;key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for(i = 0; i &lt; 8; i++){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(key == list[i]){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ansInd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found=1;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if(found){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 is in position %d",key,ansInd+1);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else{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("Not found");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</a:t>
            </a:r>
            <a:endParaRPr lang="ko-KR" alt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89963"/>
              </p:ext>
            </p:extLst>
          </p:nvPr>
        </p:nvGraphicFramePr>
        <p:xfrm>
          <a:off x="107504" y="1124744"/>
          <a:ext cx="521493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Picture" r:id="rId3" imgW="4278600" imgH="2079000" progId="Word.Picture.8">
                  <p:embed/>
                </p:oleObj>
              </mc:Choice>
              <mc:Fallback>
                <p:oleObj name="Picture" r:id="rId3" imgW="4278600" imgH="2079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24744"/>
                        <a:ext cx="5214937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Picture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8"/>
            <a:ext cx="3500437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06471"/>
              </p:ext>
            </p:extLst>
          </p:nvPr>
        </p:nvGraphicFramePr>
        <p:xfrm>
          <a:off x="1763688" y="3789040"/>
          <a:ext cx="61436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Picture" r:id="rId6" imgW="4282440" imgH="2796540" progId="Word.Picture.8">
                  <p:embed/>
                </p:oleObj>
              </mc:Choice>
              <mc:Fallback>
                <p:oleObj name="Picture" r:id="rId6" imgW="4282440" imgH="27965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89040"/>
                        <a:ext cx="61436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7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</a:t>
            </a:r>
            <a:endParaRPr lang="ko-KR" alt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59023"/>
            <a:ext cx="8208912" cy="50783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key, i, found=0,ansInd;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low = 0;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high = 7;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unsortedlist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 = {1, 4, 9, 3, 5, -3, 6, 2};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list[] = {-3,1, 2, 3, 4, 5, 6, 9 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("Please enter number to be search:");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d",&amp;key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while(low&lt;=high){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mid = (low + high) / 2;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("mid=%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d",mid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(key == list[mid]){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ansInd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mid;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found=1;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if (key &lt; list[mid]){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high = mid - 1;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low = mid + 1;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43808" y="4725144"/>
            <a:ext cx="6228184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if(found){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 is in position %d",key,ansInd+1);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else{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("Not found");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>
              <a:latin typeface="Courier New" pitchFamily="49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827584" y="4869160"/>
            <a:ext cx="2160240" cy="1152128"/>
          </a:xfrm>
          <a:prstGeom prst="bentConnector3">
            <a:avLst>
              <a:gd name="adj1" fmla="val 838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332656"/>
            <a:ext cx="3096344" cy="864096"/>
          </a:xfrm>
        </p:spPr>
        <p:txBody>
          <a:bodyPr/>
          <a:lstStyle/>
          <a:p>
            <a:pPr algn="ctr"/>
            <a:r>
              <a:rPr lang="en-US" altLang="ko-KR" sz="3200" dirty="0" smtClean="0"/>
              <a:t> </a:t>
            </a:r>
            <a:r>
              <a:rPr lang="th-TH" altLang="ko-KR" sz="3200" dirty="0" smtClean="0"/>
              <a:t>แหล่งข้อมูล</a:t>
            </a:r>
            <a:endParaRPr lang="ko-KR" alt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691680" y="1196752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โครงสร้าง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ข้อมูลแบบอาร์เรย์ (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Arrays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) 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อ.สถิต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ประสม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พันธ์ 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ea typeface="MS PGothic" pitchFamily="34" charset="-128"/>
                <a:cs typeface="TH SarabunPSK" pitchFamily="34" charset="-34"/>
              </a:rPr>
              <a:t>ภาควิชาวิทยาการคอมพิวเตอร์และสารสนเทศ  มหาวิทยาลัยเทคโนโลยีพระจอมเกล้าพระนครเหนือ</a:t>
            </a:r>
            <a:endParaRPr lang="th-TH" sz="2400" dirty="0">
              <a:solidFill>
                <a:schemeClr val="tx1"/>
              </a:solidFill>
              <a:latin typeface="TH SarabunPSK" pitchFamily="34" charset="-34"/>
              <a:ea typeface="MS PGothic" pitchFamily="34" charset="-128"/>
              <a:cs typeface="TH SarabunPSK" pitchFamily="34" charset="-34"/>
            </a:endParaRPr>
          </a:p>
          <a:p>
            <a:pPr algn="thaiDist"/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691680" y="2564904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Sorting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อ.ทัดดาว ปานสมบัติ 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ea typeface="MS PGothic" pitchFamily="34" charset="-128"/>
                <a:cs typeface="TH SarabunPSK" pitchFamily="34" charset="-34"/>
              </a:rPr>
              <a:t>ภาควิชาคณิตศาสตร์และวิทยาการคอมพิวเตอร์ คณะวิทยาศาสตร์และเทคโนโลยี มหาวิทยาลัยสงขลานครินทร์ วิทยาเขตปัตตานี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0"/>
          </p:nvPr>
        </p:nvSpPr>
        <p:spPr>
          <a:xfrm>
            <a:off x="1691680" y="4077072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  <a:sym typeface="Wingdings"/>
              </a:rPr>
              <a:t>ข้อมูลชนิดอาร์เรย์,สตริง,พอยเตอร์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เอกสารประกอบการอบรม สอวน.สาขาคอมพิวเตอร์ ศูนย์โรงเรียนสามเสนวิทยาลัย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691680" y="5229200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ภาษาซีฉบับภาษาชาวบ้าน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กวินวิชญ์ พุ่มสาขา ศูนย์เทคโนโลยีเพื่อการเรียนการสอน โรงเรียนสตรีอ่างทอง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การประกาศตัวแปรอาร์เรย์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848872" cy="4536504"/>
          </a:xfrm>
        </p:spPr>
        <p:txBody>
          <a:bodyPr/>
          <a:lstStyle/>
          <a:p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ประกาศตัวแป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รอาร์เรย์มีรูปแบบดังนี้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 lvl="1">
              <a:buNone/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ชื่อตัวแปร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ขนาด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];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โดย 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คือ ชนิดของตัวแปร เช่น 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char float </a:t>
            </a:r>
          </a:p>
          <a:p>
            <a:pPr lvl="1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ชื่อตัว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แปร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คือชื่อของตัวแปร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array </a:t>
            </a:r>
          </a:p>
          <a:p>
            <a:pPr lvl="1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ขนาด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คือ ขนาดของตัวแปร 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 marL="285750" indent="-285750" algn="thaiDist">
              <a:buFont typeface="Wingdings" pitchFamily="2" charset="2"/>
              <a:buChar char="è"/>
            </a:pP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30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การประกาศตัวแปรอาร์เรย์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340768"/>
            <a:ext cx="7632848" cy="2304256"/>
          </a:xfrm>
        </p:spPr>
        <p:txBody>
          <a:bodyPr/>
          <a:lstStyle/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ประกาศตัวแปรอาร์เรย์เป็น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a[5];  </a:t>
            </a:r>
          </a:p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จะได้ตัวแปรอาร์เรย์ขื่อ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สามารถเก็บข้อมูลเป็นตัวเลขจำนวนเต็ม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(integer)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ได้ทั้งหมด 5 ตัว ใน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a[0] a[1] a[2] a[3] a[4]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โดยมีการจองพื้นที่ในหน่วยความจำลักษณะดังรูป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 3"/>
          <p:cNvSpPr/>
          <p:nvPr/>
        </p:nvSpPr>
        <p:spPr>
          <a:xfrm>
            <a:off x="914400" y="3886507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9"/>
          <p:cNvSpPr/>
          <p:nvPr/>
        </p:nvSpPr>
        <p:spPr>
          <a:xfrm>
            <a:off x="2362200" y="3886507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 10"/>
          <p:cNvSpPr/>
          <p:nvPr/>
        </p:nvSpPr>
        <p:spPr>
          <a:xfrm>
            <a:off x="3810000" y="3886507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 11"/>
          <p:cNvSpPr/>
          <p:nvPr/>
        </p:nvSpPr>
        <p:spPr>
          <a:xfrm>
            <a:off x="5257800" y="3886507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 12"/>
          <p:cNvSpPr/>
          <p:nvPr/>
        </p:nvSpPr>
        <p:spPr>
          <a:xfrm>
            <a:off x="6705600" y="3886507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33430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a[0]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33430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a[1]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533430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a[2]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533430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a[3]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533430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a[4]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88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การประกาศตัวแปรอาร์เรย์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11560" y="1340768"/>
            <a:ext cx="7632848" cy="1728192"/>
          </a:xfrm>
        </p:spPr>
        <p:txBody>
          <a:bodyPr/>
          <a:lstStyle/>
          <a:p>
            <a:pPr algn="thaiDist"/>
            <a:r>
              <a:rPr lang="en-US" sz="32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ปกติข้อมูลประเภทจำนวนเต็ม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(integer)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1 ตัวจะใช้พื้นที่หน่วยความจำ 2 ไบต์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ดังนั้นเนื้อที่หน่วยความจำ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ที่ตัวแปรอาร์เรย์ใช้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ทั้งหมดจึงเท่ากับจำนวนสมาชิก คูณ ด้วย 2 ไบต์ 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 3"/>
          <p:cNvSpPr/>
          <p:nvPr/>
        </p:nvSpPr>
        <p:spPr>
          <a:xfrm>
            <a:off x="1024508" y="335699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i="1" dirty="0" smtClean="0">
                <a:solidFill>
                  <a:srgbClr val="FF0000"/>
                </a:solidFill>
              </a:rPr>
              <a:t>2 ไบต์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9"/>
          <p:cNvSpPr/>
          <p:nvPr/>
        </p:nvSpPr>
        <p:spPr>
          <a:xfrm>
            <a:off x="2472308" y="335699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i="1" dirty="0">
                <a:solidFill>
                  <a:srgbClr val="FF0000"/>
                </a:solidFill>
              </a:rPr>
              <a:t>2 </a:t>
            </a:r>
            <a:r>
              <a:rPr lang="th-TH" sz="2400" i="1" dirty="0" smtClean="0">
                <a:solidFill>
                  <a:srgbClr val="FF0000"/>
                </a:solidFill>
              </a:rPr>
              <a:t>ไบต์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 10"/>
          <p:cNvSpPr/>
          <p:nvPr/>
        </p:nvSpPr>
        <p:spPr>
          <a:xfrm>
            <a:off x="3920108" y="335699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i="1" dirty="0">
                <a:solidFill>
                  <a:srgbClr val="FF0000"/>
                </a:solidFill>
              </a:rPr>
              <a:t>2 </a:t>
            </a:r>
            <a:r>
              <a:rPr lang="th-TH" sz="2400" i="1" dirty="0" smtClean="0">
                <a:solidFill>
                  <a:srgbClr val="FF0000"/>
                </a:solidFill>
              </a:rPr>
              <a:t>ไบต์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 11"/>
          <p:cNvSpPr/>
          <p:nvPr/>
        </p:nvSpPr>
        <p:spPr>
          <a:xfrm>
            <a:off x="5367908" y="335699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i="1" dirty="0">
                <a:solidFill>
                  <a:srgbClr val="FF0000"/>
                </a:solidFill>
              </a:rPr>
              <a:t>2 </a:t>
            </a:r>
            <a:r>
              <a:rPr lang="th-TH" sz="2400" i="1" dirty="0" smtClean="0">
                <a:solidFill>
                  <a:srgbClr val="FF0000"/>
                </a:solidFill>
              </a:rPr>
              <a:t>ไบต์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 12"/>
          <p:cNvSpPr/>
          <p:nvPr/>
        </p:nvSpPr>
        <p:spPr>
          <a:xfrm>
            <a:off x="6815708" y="335699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i="1" dirty="0">
                <a:solidFill>
                  <a:srgbClr val="FF0000"/>
                </a:solidFill>
              </a:rPr>
              <a:t>2 </a:t>
            </a:r>
            <a:r>
              <a:rPr lang="th-TH" sz="2400" i="1" dirty="0" smtClean="0">
                <a:solidFill>
                  <a:srgbClr val="FF0000"/>
                </a:solidFill>
              </a:rPr>
              <a:t>ไบต์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4508" y="480479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a[0]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8508" y="480479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a[1]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6308" y="480479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a[2]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4108" y="480479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a[3]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91908" y="480479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a[4]</a:t>
            </a:r>
            <a:endParaRPr lang="en-US" sz="2800" dirty="0"/>
          </a:p>
        </p:txBody>
      </p:sp>
      <p:sp>
        <p:nvSpPr>
          <p:cNvPr id="16" name="Content Placeholder 6"/>
          <p:cNvSpPr>
            <a:spLocks noGrp="1"/>
          </p:cNvSpPr>
          <p:nvPr>
            <p:ph idx="10"/>
          </p:nvPr>
        </p:nvSpPr>
        <p:spPr>
          <a:xfrm>
            <a:off x="827584" y="5445224"/>
            <a:ext cx="7632848" cy="693276"/>
          </a:xfrm>
        </p:spPr>
        <p:txBody>
          <a:bodyPr/>
          <a:lstStyle/>
          <a:p>
            <a:pPr algn="thaiDist"/>
            <a:r>
              <a:rPr lang="en-US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*</a:t>
            </a:r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ตัวแปรอาร์เรย์  </a:t>
            </a:r>
            <a:r>
              <a:rPr lang="en-US" sz="3200" b="1" i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a[5];  </a:t>
            </a:r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ใช้หน่วยความจำทั้งหมด 10 ไบต์</a:t>
            </a:r>
            <a:endParaRPr lang="en-US" sz="36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2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การกำหนดค่าตัวแปรอาร์เรย์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2304256"/>
          </a:xfrm>
        </p:spPr>
        <p:txBody>
          <a:bodyPr/>
          <a:lstStyle/>
          <a:p>
            <a:pPr algn="thaiDist"/>
            <a:r>
              <a:rPr lang="en-US" sz="32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การกำหนดค่าให้กับตัวแปรอาร์เรย์สามารถกำหนดพร้อมกับการประกาศ เช่น  </a:t>
            </a:r>
            <a:r>
              <a:rPr lang="en-US" sz="3200" b="1" dirty="0" err="1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a[5]={4,7,2,3,5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};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 ค่าของตัวแปรจะอยู่ในวงเล็บ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{}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คั่นด้วยเครื่องหมาย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, 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มีจำนวนเท่ากับขนาดของตัวแปรอาร์เรย์ที่ประกาศไว้  ตัวเลขจะถูกนำไปบรรจุในหน่วยความจำของช่องอาร์เรย์ตามลำดับ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3"/>
          <p:cNvSpPr/>
          <p:nvPr/>
        </p:nvSpPr>
        <p:spPr>
          <a:xfrm>
            <a:off x="1077416" y="3834244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4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7" name="สี่เหลี่ยมผืนผ้า 9"/>
          <p:cNvSpPr/>
          <p:nvPr/>
        </p:nvSpPr>
        <p:spPr>
          <a:xfrm>
            <a:off x="2525216" y="3834244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7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8" name="สี่เหลี่ยมผืนผ้า 10"/>
          <p:cNvSpPr/>
          <p:nvPr/>
        </p:nvSpPr>
        <p:spPr>
          <a:xfrm>
            <a:off x="3973016" y="3834244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2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9" name="สี่เหลี่ยมผืนผ้า 11"/>
          <p:cNvSpPr/>
          <p:nvPr/>
        </p:nvSpPr>
        <p:spPr>
          <a:xfrm>
            <a:off x="5420816" y="3834244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3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0" name="สี่เหลี่ยมผืนผ้า 12"/>
          <p:cNvSpPr/>
          <p:nvPr/>
        </p:nvSpPr>
        <p:spPr>
          <a:xfrm>
            <a:off x="6868616" y="3834244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5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7416" y="528204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a[0]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1416" y="528204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a[1]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9216" y="528204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a[2]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97016" y="528204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a[3]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44816" y="528204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a[4]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8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การกำหนดค่าตัวแปรอาร์เรย์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2880320"/>
          </a:xfrm>
        </p:spPr>
        <p:txBody>
          <a:bodyPr/>
          <a:lstStyle/>
          <a:p>
            <a:pPr algn="thaiDist"/>
            <a:r>
              <a:rPr lang="en-US" sz="32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การกำหนดค่าให้กับตัวแปรอาร์เรย์สามารถกำหนดหลังจากการประกาศตัวแปรก็ได้ โดยให้ระบุว่าจะเก็บค่าไว้ในตัวแปรอาร์เรย์ช่องใด เช่น</a:t>
            </a:r>
          </a:p>
          <a:p>
            <a:pPr algn="thaiDist"/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a[5];</a:t>
            </a:r>
          </a:p>
          <a:p>
            <a:pPr algn="thaiDist"/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		a[0] = 6;</a:t>
            </a:r>
          </a:p>
          <a:p>
            <a:pPr algn="thaiDist"/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		a[3] = 2;</a:t>
            </a: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3"/>
          <p:cNvSpPr/>
          <p:nvPr/>
        </p:nvSpPr>
        <p:spPr>
          <a:xfrm>
            <a:off x="1077416" y="4482316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6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7" name="สี่เหลี่ยมผืนผ้า 9"/>
          <p:cNvSpPr/>
          <p:nvPr/>
        </p:nvSpPr>
        <p:spPr>
          <a:xfrm>
            <a:off x="2525216" y="4482316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8" name="สี่เหลี่ยมผืนผ้า 10"/>
          <p:cNvSpPr/>
          <p:nvPr/>
        </p:nvSpPr>
        <p:spPr>
          <a:xfrm>
            <a:off x="3973016" y="4482316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9" name="สี่เหลี่ยมผืนผ้า 11"/>
          <p:cNvSpPr/>
          <p:nvPr/>
        </p:nvSpPr>
        <p:spPr>
          <a:xfrm>
            <a:off x="5420816" y="4482316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2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0" name="สี่เหลี่ยมผืนผ้า 12"/>
          <p:cNvSpPr/>
          <p:nvPr/>
        </p:nvSpPr>
        <p:spPr>
          <a:xfrm>
            <a:off x="6868616" y="4482316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7416" y="593011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a[0]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1416" y="593011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a[1]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9216" y="593011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a[2]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97016" y="593011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a[3]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44816" y="593011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a[4]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3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การกำหนดค่าตัวแปรอาร์เรย์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340768"/>
            <a:ext cx="8496944" cy="2304256"/>
          </a:xfrm>
        </p:spPr>
        <p:txBody>
          <a:bodyPr/>
          <a:lstStyle/>
          <a:p>
            <a:pPr algn="thaiDi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เราสามารถกำหนดตัวแปรอาร์เรย์โดยไม่ระบุขนาดก็ได้ แต่ต้องกำหนดค่าให้กับตัวแปรในวงเล็บ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{}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โปรแกรมจะทำการกำหนดขนาดของอาร์เรย์ให้อัตโนมัติตามจำนวนสมาชิกที่กำหนด เช่น</a:t>
            </a:r>
          </a:p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      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a[] ={6,2,4};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3"/>
          <p:cNvSpPr/>
          <p:nvPr/>
        </p:nvSpPr>
        <p:spPr>
          <a:xfrm>
            <a:off x="2339752" y="390625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6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7" name="สี่เหลี่ยมผืนผ้า 9"/>
          <p:cNvSpPr/>
          <p:nvPr/>
        </p:nvSpPr>
        <p:spPr>
          <a:xfrm>
            <a:off x="3787552" y="390625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2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8" name="สี่เหลี่ยมผืนผ้า 10"/>
          <p:cNvSpPr/>
          <p:nvPr/>
        </p:nvSpPr>
        <p:spPr>
          <a:xfrm>
            <a:off x="5235352" y="390625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4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535405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a[0]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863752" y="535405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a[1]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11552" y="535405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a[2]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4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1819</Words>
  <Application>Microsoft Office PowerPoint</Application>
  <PresentationFormat>On-screen Show (4:3)</PresentationFormat>
  <Paragraphs>277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Custom Design</vt:lpstr>
      <vt:lpstr>Picture</vt:lpstr>
      <vt:lpstr>PowerPoint Presentation</vt:lpstr>
      <vt:lpstr> อาร์เรย์คืออะไร</vt:lpstr>
      <vt:lpstr> ตัวอย่างของอาร์เรย์</vt:lpstr>
      <vt:lpstr> การประกาศตัวแปรอาร์เรย์</vt:lpstr>
      <vt:lpstr> การประกาศตัวแปรอาร์เรย์</vt:lpstr>
      <vt:lpstr> การประกาศตัวแปรอาร์เรย์</vt:lpstr>
      <vt:lpstr> การกำหนดค่าตัวแปรอาร์เรย์</vt:lpstr>
      <vt:lpstr> การกำหนดค่าตัวแปรอาร์เรย์</vt:lpstr>
      <vt:lpstr> การกำหนดค่าตัวแปรอาร์เรย์</vt:lpstr>
      <vt:lpstr> ตัวอย่างการใช้ตัวแปรอาร์เรย์</vt:lpstr>
      <vt:lpstr> ตัวอย่างการใช้ตัวแปรอาร์เรย์</vt:lpstr>
      <vt:lpstr> ตัวอย่างการใช้ตัวแปรอาร์เรย์</vt:lpstr>
      <vt:lpstr> แบบฝึกหัด</vt:lpstr>
      <vt:lpstr>ตัวแปรอาร์เรย์ 2 มิติ</vt:lpstr>
      <vt:lpstr>การกำหนดค่าตัวแปรอาร์เรย์ 2 มิติ</vt:lpstr>
      <vt:lpstr>การกำหนดค่าตัวแปรอาร์เรย์ 2 มิติ</vt:lpstr>
      <vt:lpstr>การกำหนดค่าตัวแปรอาร์เรย์ 2 มิติ</vt:lpstr>
      <vt:lpstr> ตัวอย่างตัวแปรอาร์เรย์ 2 มิติ</vt:lpstr>
      <vt:lpstr>ตัวแปรอาร์เรย์ 3 มิติ</vt:lpstr>
      <vt:lpstr> ตัวอย่างตัวแปรอาร์เรย์ 3 มิติ</vt:lpstr>
      <vt:lpstr> การสลับค่าข้อมูล</vt:lpstr>
      <vt:lpstr> การสลับค่าข้อมูล</vt:lpstr>
      <vt:lpstr> การสลับค่าข้อมูล</vt:lpstr>
      <vt:lpstr>Sorting (การเรียงลำดับข้อมูล)</vt:lpstr>
      <vt:lpstr>Sorting (การเรียงลำดับข้อมูล)</vt:lpstr>
      <vt:lpstr>Bubble sort</vt:lpstr>
      <vt:lpstr>Bubble sort</vt:lpstr>
      <vt:lpstr>Bubble sort</vt:lpstr>
      <vt:lpstr>Bubble sort</vt:lpstr>
      <vt:lpstr>Bubble sort</vt:lpstr>
      <vt:lpstr>Bubble sort</vt:lpstr>
      <vt:lpstr>การค้นหาข้อมูลในอาร์เรย์</vt:lpstr>
      <vt:lpstr>การค้นหาข้อมูลในอาร์เรย์</vt:lpstr>
      <vt:lpstr>Binary Search</vt:lpstr>
      <vt:lpstr>Binary Search</vt:lpstr>
      <vt:lpstr> แหล่งข้อมูล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Kawin</cp:lastModifiedBy>
  <cp:revision>66</cp:revision>
  <dcterms:created xsi:type="dcterms:W3CDTF">2014-04-01T16:35:38Z</dcterms:created>
  <dcterms:modified xsi:type="dcterms:W3CDTF">2017-09-21T13:18:38Z</dcterms:modified>
</cp:coreProperties>
</file>