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9" r:id="rId4"/>
    <p:sldId id="260" r:id="rId5"/>
    <p:sldId id="267" r:id="rId6"/>
    <p:sldId id="275" r:id="rId7"/>
    <p:sldId id="276" r:id="rId8"/>
    <p:sldId id="266" r:id="rId9"/>
    <p:sldId id="268" r:id="rId10"/>
    <p:sldId id="270" r:id="rId11"/>
    <p:sldId id="269" r:id="rId12"/>
    <p:sldId id="272" r:id="rId13"/>
    <p:sldId id="261" r:id="rId14"/>
    <p:sldId id="274" r:id="rId15"/>
    <p:sldId id="273" r:id="rId16"/>
    <p:sldId id="279" r:id="rId17"/>
    <p:sldId id="319" r:id="rId18"/>
    <p:sldId id="281" r:id="rId19"/>
    <p:sldId id="301" r:id="rId20"/>
    <p:sldId id="320" r:id="rId21"/>
    <p:sldId id="282" r:id="rId22"/>
    <p:sldId id="302" r:id="rId23"/>
    <p:sldId id="321" r:id="rId24"/>
    <p:sldId id="284" r:id="rId25"/>
    <p:sldId id="262" r:id="rId26"/>
    <p:sldId id="304" r:id="rId27"/>
    <p:sldId id="322" r:id="rId28"/>
    <p:sldId id="285" r:id="rId29"/>
    <p:sldId id="306" r:id="rId30"/>
    <p:sldId id="286" r:id="rId31"/>
    <p:sldId id="293" r:id="rId32"/>
    <p:sldId id="308" r:id="rId33"/>
    <p:sldId id="263" r:id="rId34"/>
    <p:sldId id="287" r:id="rId35"/>
    <p:sldId id="289" r:id="rId36"/>
    <p:sldId id="291" r:id="rId37"/>
    <p:sldId id="288" r:id="rId38"/>
    <p:sldId id="311" r:id="rId39"/>
    <p:sldId id="290" r:id="rId40"/>
    <p:sldId id="292" r:id="rId41"/>
    <p:sldId id="312" r:id="rId42"/>
    <p:sldId id="264" r:id="rId43"/>
    <p:sldId id="313" r:id="rId44"/>
    <p:sldId id="314" r:id="rId45"/>
    <p:sldId id="315" r:id="rId46"/>
    <p:sldId id="317" r:id="rId47"/>
    <p:sldId id="318" r:id="rId48"/>
  </p:sldIdLst>
  <p:sldSz cx="9144000" cy="6858000" type="screen4x3"/>
  <p:notesSz cx="6669088" cy="9928225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F"/>
    <a:srgbClr val="9900FF"/>
    <a:srgbClr val="6600FF"/>
    <a:srgbClr val="0000CC"/>
    <a:srgbClr val="0033CC"/>
    <a:srgbClr val="FF99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70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6BA7AF7-7975-4B53-8B76-4A215F608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2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2ADCE5-F927-4D24-80BA-46DE88DA4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19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ED33C4-C7B6-4C83-ABDA-389FD0730399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011390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ED33C4-C7B6-4C83-ABDA-389FD0730399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794277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ED33C4-C7B6-4C83-ABDA-389FD0730399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953511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ED33C4-C7B6-4C83-ABDA-389FD0730399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924446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ED33C4-C7B6-4C83-ABDA-389FD0730399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286739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ED33C4-C7B6-4C83-ABDA-389FD0730399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23987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ED33C4-C7B6-4C83-ABDA-389FD0730399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0193945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ED33C4-C7B6-4C83-ABDA-389FD0730399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2746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ED33C4-C7B6-4C83-ABDA-389FD0730399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135417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ED33C4-C7B6-4C83-ABDA-389FD0730399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69977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ED33C4-C7B6-4C83-ABDA-389FD0730399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393953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ED33C4-C7B6-4C83-ABDA-389FD0730399}" type="slidenum">
              <a:rPr lang="en-US" smtClean="0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121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584" y="2060848"/>
            <a:ext cx="7772400" cy="147002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th-TH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File Processing</a:t>
            </a:r>
            <a:br>
              <a:rPr lang="en-US" altLang="th-TH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altLang="th-TH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altLang="th-TH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การประมวลผลแฟ้มข้อมูล</a:t>
            </a:r>
            <a:r>
              <a:rPr lang="en-US" altLang="th-TH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E6B19-930B-4EA1-A5D5-8CE5BAF4E7AF}" type="slidenum">
              <a:rPr lang="en-US"/>
              <a:pPr>
                <a:defRPr/>
              </a:pPr>
              <a:t>1</a:t>
            </a:fld>
            <a:endParaRPr lang="th-TH"/>
          </a:p>
        </p:txBody>
      </p:sp>
      <p:sp>
        <p:nvSpPr>
          <p:cNvPr id="2" name="TextBox 1"/>
          <p:cNvSpPr txBox="1"/>
          <p:nvPr/>
        </p:nvSpPr>
        <p:spPr>
          <a:xfrm>
            <a:off x="179512" y="6308496"/>
            <a:ext cx="886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ที่มา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ทัศนวร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รณ ศูนย์กลาง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::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http://www.cs.su.ac.th/~tasanawa/cs517111/files.ppt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EF7609-E500-4547-98E5-EB96476DBB40}" type="slidenum">
              <a:rPr lang="en-US"/>
              <a:pPr>
                <a:defRPr/>
              </a:pPr>
              <a:t>10</a:t>
            </a:fld>
            <a:endParaRPr lang="th-TH"/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1619250" y="3284538"/>
            <a:ext cx="6192838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th-TH" altLang="th-TH" sz="3200">
                <a:cs typeface="FreesiaUPC" pitchFamily="34" charset="-34"/>
              </a:rPr>
              <a:t>เ</a:t>
            </a:r>
            <a:r>
              <a:rPr lang="en-US" altLang="th-TH" sz="3200">
                <a:cs typeface="FreesiaUPC" pitchFamily="34" charset="-34"/>
              </a:rPr>
              <a:t>งื่อนไขการคืนค่าของฟังก์ชัน</a:t>
            </a:r>
            <a:r>
              <a:rPr lang="en-US" altLang="th-TH">
                <a:cs typeface="FreesiaUPC" pitchFamily="34" charset="-34"/>
              </a:rPr>
              <a:t> fclose()</a:t>
            </a:r>
          </a:p>
          <a:p>
            <a:pPr eaLnBrk="1" hangingPunct="1"/>
            <a:r>
              <a:rPr lang="en-US" altLang="th-TH">
                <a:cs typeface="FreesiaUPC" pitchFamily="34" charset="-34"/>
              </a:rPr>
              <a:t>if </a:t>
            </a:r>
            <a:r>
              <a:rPr lang="en-US" altLang="th-TH" b="1">
                <a:cs typeface="FreesiaUPC" pitchFamily="34" charset="-34"/>
              </a:rPr>
              <a:t>close file complete</a:t>
            </a:r>
          </a:p>
          <a:p>
            <a:pPr eaLnBrk="1" hangingPunct="1"/>
            <a:r>
              <a:rPr lang="en-US" altLang="th-TH">
                <a:cs typeface="FreesiaUPC" pitchFamily="34" charset="-34"/>
              </a:rPr>
              <a:t>       return </a:t>
            </a:r>
            <a:r>
              <a:rPr lang="en-US" altLang="th-TH" b="1">
                <a:cs typeface="FreesiaUPC" pitchFamily="34" charset="-34"/>
              </a:rPr>
              <a:t>0</a:t>
            </a:r>
          </a:p>
          <a:p>
            <a:pPr eaLnBrk="1" hangingPunct="1"/>
            <a:r>
              <a:rPr lang="en-US" altLang="th-TH">
                <a:cs typeface="FreesiaUPC" pitchFamily="34" charset="-34"/>
              </a:rPr>
              <a:t>         </a:t>
            </a:r>
          </a:p>
          <a:p>
            <a:pPr eaLnBrk="1" hangingPunct="1"/>
            <a:r>
              <a:rPr lang="en-US" altLang="th-TH">
                <a:solidFill>
                  <a:srgbClr val="0033CC"/>
                </a:solidFill>
                <a:cs typeface="FreesiaUPC" pitchFamily="34" charset="-34"/>
              </a:rPr>
              <a:t>fclose(ptrData);  </a:t>
            </a:r>
            <a:r>
              <a:rPr lang="en-US" altLang="th-TH">
                <a:cs typeface="FreesiaUPC" pitchFamily="34" charset="-34"/>
              </a:rPr>
              <a:t> </a:t>
            </a:r>
          </a:p>
          <a:p>
            <a:pPr eaLnBrk="1" hangingPunct="1"/>
            <a:endParaRPr lang="en-US" altLang="th-TH">
              <a:cs typeface="FreesiaUPC" pitchFamily="34" charset="-34"/>
            </a:endParaRPr>
          </a:p>
        </p:txBody>
      </p:sp>
      <p:sp>
        <p:nvSpPr>
          <p:cNvPr id="20490" name="Text Box 6"/>
          <p:cNvSpPr txBox="1">
            <a:spLocks noChangeArrowheads="1"/>
          </p:cNvSpPr>
          <p:nvPr/>
        </p:nvSpPr>
        <p:spPr bwMode="auto">
          <a:xfrm>
            <a:off x="755650" y="476250"/>
            <a:ext cx="5543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th-TH" altLang="th-TH" dirty="0"/>
              <a:t>การเปิดและปิดแฟ้มข้อมูล (ต่อ)</a:t>
            </a:r>
          </a:p>
        </p:txBody>
      </p:sp>
      <p:sp>
        <p:nvSpPr>
          <p:cNvPr id="20493" name="Rectangle 11"/>
          <p:cNvSpPr>
            <a:spLocks noChangeArrowheads="1"/>
          </p:cNvSpPr>
          <p:nvPr/>
        </p:nvSpPr>
        <p:spPr bwMode="auto">
          <a:xfrm>
            <a:off x="1258888" y="2206625"/>
            <a:ext cx="6840537" cy="9350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altLang="th-TH" sz="3600" b="1">
                <a:cs typeface="FreesiaUPC" pitchFamily="34" charset="-34"/>
              </a:rPr>
              <a:t>fclose(</a:t>
            </a:r>
            <a:r>
              <a:rPr lang="th-TH" altLang="th-TH" sz="3600" b="1">
                <a:cs typeface="FreesiaUPC" pitchFamily="34" charset="-34"/>
              </a:rPr>
              <a:t>ตัวชี้</a:t>
            </a:r>
            <a:r>
              <a:rPr lang="en-US" altLang="th-TH" sz="3600" b="1">
                <a:cs typeface="FreesiaUPC" pitchFamily="34" charset="-34"/>
              </a:rPr>
              <a:t>แฟ้มข้อมูล);</a:t>
            </a:r>
            <a:endParaRPr lang="th-TH" altLang="th-TH" sz="3600" b="1">
              <a:cs typeface="Frees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0" name="Text Box 6"/>
          <p:cNvSpPr txBox="1">
            <a:spLocks noChangeArrowheads="1"/>
          </p:cNvSpPr>
          <p:nvPr/>
        </p:nvSpPr>
        <p:spPr bwMode="auto">
          <a:xfrm>
            <a:off x="755650" y="476250"/>
            <a:ext cx="5543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th-TH" altLang="th-TH" dirty="0"/>
              <a:t>การเปิดและปิดแฟ้มข้อมูล (ต่อ)</a:t>
            </a:r>
          </a:p>
        </p:txBody>
      </p:sp>
      <p:sp>
        <p:nvSpPr>
          <p:cNvPr id="34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A0EEF-DD38-4335-B696-3FE38395134E}" type="slidenum">
              <a:rPr lang="en-US"/>
              <a:pPr>
                <a:defRPr/>
              </a:pPr>
              <a:t>11</a:t>
            </a:fld>
            <a:endParaRPr lang="th-TH"/>
          </a:p>
        </p:txBody>
      </p:sp>
      <p:graphicFrame>
        <p:nvGraphicFramePr>
          <p:cNvPr id="15427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37976"/>
              </p:ext>
            </p:extLst>
          </p:nvPr>
        </p:nvGraphicFramePr>
        <p:xfrm>
          <a:off x="395288" y="2244725"/>
          <a:ext cx="8569325" cy="4064001"/>
        </p:xfrm>
        <a:graphic>
          <a:graphicData uri="http://schemas.openxmlformats.org/drawingml/2006/table">
            <a:tbl>
              <a:tblPr/>
              <a:tblGrid>
                <a:gridCol w="1368425"/>
                <a:gridCol w="7200900"/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ความหมาย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“r”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อ่านอย่างเดียว (read) ถ้าไม่มีแฟ้มอยู่จะเปิดไม่ได้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“w”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เปิดแฟ้มใหม่เขียนอย่างเดียว (write) ถ้าไม่มีแฟ้มอยู่จะสร้างแฟ้มใหม่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“a”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เขียนต่อท้าย (update) ถ้าไม่มีแฟ้มอยู่จะสร้างแฟ้มใหม่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“r+”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อ่านและเขียน (read/write) ถ้าไม่มีแฟ้มอยู่จะเปิดไม่ได้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“w+”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เปิดแฟ้มใหม่อ่านและเขียน   ถ้าไม่มีแฟ้มอยู่จะสร้างแฟ้มใหม่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“a+”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อ่านและเขียนต่อท้าย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(read/update)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ถ้าไม่มีแฟ้มอยู่จะสร้างใหม่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6" name="Text Box 6"/>
          <p:cNvSpPr txBox="1">
            <a:spLocks noChangeArrowheads="1"/>
          </p:cNvSpPr>
          <p:nvPr/>
        </p:nvSpPr>
        <p:spPr bwMode="auto">
          <a:xfrm>
            <a:off x="755650" y="476250"/>
            <a:ext cx="5543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th-TH" altLang="th-TH" dirty="0"/>
              <a:t>การเปิดและปิดแฟ้มข้อมูล (ต่อ)</a:t>
            </a:r>
          </a:p>
        </p:txBody>
      </p:sp>
      <p:sp>
        <p:nvSpPr>
          <p:cNvPr id="1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528A4E-F529-43A7-B5CF-CBB7CA13E4E3}" type="slidenum">
              <a:rPr lang="en-US"/>
              <a:pPr>
                <a:defRPr/>
              </a:pPr>
              <a:t>12</a:t>
            </a:fld>
            <a:endParaRPr lang="th-TH"/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468313" y="1412875"/>
            <a:ext cx="8388350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en-US" altLang="th-TH" dirty="0"/>
          </a:p>
          <a:p>
            <a:pPr eaLnBrk="1" hangingPunct="1"/>
            <a:endParaRPr lang="en-US" altLang="th-TH" sz="2400" dirty="0" smtClean="0"/>
          </a:p>
          <a:p>
            <a:pPr eaLnBrk="1" hangingPunct="1"/>
            <a:r>
              <a:rPr lang="en-US" altLang="th-TH" sz="2400" dirty="0" smtClean="0"/>
              <a:t>#</a:t>
            </a:r>
            <a:r>
              <a:rPr lang="en-US" altLang="th-TH" sz="2400" dirty="0"/>
              <a:t>include&lt;</a:t>
            </a:r>
            <a:r>
              <a:rPr lang="en-US" altLang="th-TH" sz="2400" dirty="0" err="1"/>
              <a:t>stdio.h</a:t>
            </a:r>
            <a:r>
              <a:rPr lang="en-US" altLang="th-TH" sz="2400" dirty="0"/>
              <a:t>&gt;</a:t>
            </a:r>
          </a:p>
          <a:p>
            <a:pPr eaLnBrk="1" hangingPunct="1"/>
            <a:r>
              <a:rPr lang="en-US" altLang="th-TH" sz="2400" dirty="0"/>
              <a:t>void main()</a:t>
            </a:r>
          </a:p>
          <a:p>
            <a:pPr eaLnBrk="1" hangingPunct="1"/>
            <a:r>
              <a:rPr lang="en-US" altLang="th-TH" sz="2400" dirty="0"/>
              <a:t>{  </a:t>
            </a:r>
          </a:p>
          <a:p>
            <a:pPr eaLnBrk="1" hangingPunct="1"/>
            <a:r>
              <a:rPr lang="en-US" altLang="th-TH" sz="2400" dirty="0"/>
              <a:t>    FILE *</a:t>
            </a:r>
            <a:r>
              <a:rPr lang="en-US" altLang="th-TH" sz="2400" dirty="0" err="1"/>
              <a:t>ptrData</a:t>
            </a:r>
            <a:r>
              <a:rPr lang="en-US" altLang="th-TH" sz="2400" dirty="0"/>
              <a:t>; </a:t>
            </a:r>
          </a:p>
          <a:p>
            <a:pPr eaLnBrk="1" hangingPunct="1"/>
            <a:r>
              <a:rPr lang="en-US" altLang="th-TH" sz="2400" dirty="0"/>
              <a:t>    if((</a:t>
            </a:r>
            <a:r>
              <a:rPr lang="en-US" altLang="th-TH" sz="2400" dirty="0" err="1">
                <a:solidFill>
                  <a:srgbClr val="0033CC"/>
                </a:solidFill>
              </a:rPr>
              <a:t>ptrData</a:t>
            </a:r>
            <a:r>
              <a:rPr lang="en-US" altLang="th-TH" sz="2400" dirty="0">
                <a:solidFill>
                  <a:srgbClr val="0033CC"/>
                </a:solidFill>
              </a:rPr>
              <a:t> = </a:t>
            </a:r>
            <a:r>
              <a:rPr lang="en-US" altLang="th-TH" sz="2400" dirty="0" err="1">
                <a:solidFill>
                  <a:srgbClr val="0033CC"/>
                </a:solidFill>
              </a:rPr>
              <a:t>fopen</a:t>
            </a:r>
            <a:r>
              <a:rPr lang="en-US" altLang="th-TH" sz="2400" dirty="0">
                <a:solidFill>
                  <a:srgbClr val="0033CC"/>
                </a:solidFill>
              </a:rPr>
              <a:t>(“c:\\</a:t>
            </a:r>
            <a:r>
              <a:rPr lang="en-US" altLang="th-TH" sz="2400" dirty="0" err="1">
                <a:solidFill>
                  <a:srgbClr val="0033CC"/>
                </a:solidFill>
              </a:rPr>
              <a:t>student.txt”,”r</a:t>
            </a:r>
            <a:r>
              <a:rPr lang="en-US" altLang="th-TH" sz="2400" dirty="0">
                <a:solidFill>
                  <a:srgbClr val="0033CC"/>
                </a:solidFill>
              </a:rPr>
              <a:t>”)</a:t>
            </a:r>
            <a:r>
              <a:rPr lang="en-US" altLang="th-TH" sz="2400" dirty="0"/>
              <a:t>) != NULL)</a:t>
            </a:r>
          </a:p>
          <a:p>
            <a:pPr eaLnBrk="1" hangingPunct="1"/>
            <a:r>
              <a:rPr lang="en-US" altLang="th-TH" sz="2400" dirty="0"/>
              <a:t>    {   </a:t>
            </a:r>
            <a:r>
              <a:rPr lang="en-US" altLang="th-TH" sz="2400" dirty="0" err="1"/>
              <a:t>printf</a:t>
            </a:r>
            <a:r>
              <a:rPr lang="en-US" altLang="th-TH" sz="2400" dirty="0"/>
              <a:t>(“Open file Complete !!”);</a:t>
            </a:r>
          </a:p>
          <a:p>
            <a:pPr eaLnBrk="1" hangingPunct="1"/>
            <a:r>
              <a:rPr lang="en-US" altLang="th-TH" sz="2400" dirty="0"/>
              <a:t>        </a:t>
            </a:r>
            <a:r>
              <a:rPr lang="en-US" altLang="th-TH" sz="2400" dirty="0" err="1"/>
              <a:t>fclose</a:t>
            </a:r>
            <a:r>
              <a:rPr lang="en-US" altLang="th-TH" sz="2400" dirty="0"/>
              <a:t>(</a:t>
            </a:r>
            <a:r>
              <a:rPr lang="en-US" altLang="th-TH" sz="2400" dirty="0" err="1"/>
              <a:t>ptrData</a:t>
            </a:r>
            <a:r>
              <a:rPr lang="en-US" altLang="th-TH" sz="2400" dirty="0"/>
              <a:t>);    </a:t>
            </a:r>
          </a:p>
          <a:p>
            <a:pPr eaLnBrk="1" hangingPunct="1"/>
            <a:r>
              <a:rPr lang="en-US" altLang="th-TH" sz="2400" dirty="0"/>
              <a:t>    }</a:t>
            </a:r>
          </a:p>
          <a:p>
            <a:pPr eaLnBrk="1" hangingPunct="1"/>
            <a:r>
              <a:rPr lang="en-US" altLang="th-TH" sz="2400" dirty="0"/>
              <a:t>   else</a:t>
            </a:r>
          </a:p>
          <a:p>
            <a:pPr eaLnBrk="1" hangingPunct="1"/>
            <a:r>
              <a:rPr lang="en-US" altLang="th-TH" sz="2400" dirty="0"/>
              <a:t>       </a:t>
            </a:r>
            <a:r>
              <a:rPr lang="en-US" altLang="th-TH" sz="2400" dirty="0" err="1"/>
              <a:t>printf</a:t>
            </a:r>
            <a:r>
              <a:rPr lang="en-US" altLang="th-TH" sz="2400" dirty="0"/>
              <a:t>(“Can not Open file”); </a:t>
            </a:r>
          </a:p>
          <a:p>
            <a:pPr eaLnBrk="1" hangingPunct="1"/>
            <a:r>
              <a:rPr lang="en-US" altLang="th-TH" sz="2400" dirty="0"/>
              <a:t>}</a:t>
            </a: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3708400" y="1341438"/>
            <a:ext cx="4679950" cy="528637"/>
          </a:xfrm>
          <a:prstGeom prst="rect">
            <a:avLst/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b="1"/>
              <a:t>ประกาศตัวแปรชี้แฟ้มข้อมูลเป็นชนิด </a:t>
            </a:r>
            <a:r>
              <a:rPr lang="en-US" altLang="th-TH" b="1">
                <a:latin typeface="Angsana New" pitchFamily="18" charset="-34"/>
              </a:rPr>
              <a:t>FILE</a:t>
            </a:r>
          </a:p>
        </p:txBody>
      </p:sp>
      <p:sp>
        <p:nvSpPr>
          <p:cNvPr id="19492" name="Line 36"/>
          <p:cNvSpPr>
            <a:spLocks noChangeShapeType="1"/>
          </p:cNvSpPr>
          <p:nvPr/>
        </p:nvSpPr>
        <p:spPr bwMode="auto">
          <a:xfrm flipH="1">
            <a:off x="2700338" y="1844675"/>
            <a:ext cx="1439862" cy="14398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4373563" y="1989138"/>
            <a:ext cx="4427537" cy="528637"/>
          </a:xfrm>
          <a:prstGeom prst="rect">
            <a:avLst/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b="1"/>
              <a:t>เปิดแฟ้ม </a:t>
            </a:r>
            <a:r>
              <a:rPr lang="en-US" altLang="th-TH" sz="2400" b="1"/>
              <a:t>student.txt</a:t>
            </a:r>
            <a:r>
              <a:rPr lang="en-US" altLang="th-TH" b="1"/>
              <a:t> เพื่ออ่านข้อมูล</a:t>
            </a:r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 flipH="1">
            <a:off x="4140200" y="2511425"/>
            <a:ext cx="606425" cy="1133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5748338" y="2636838"/>
            <a:ext cx="3052762" cy="528637"/>
          </a:xfrm>
          <a:prstGeom prst="rect">
            <a:avLst/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2400" b="1"/>
              <a:t>mode</a:t>
            </a:r>
            <a:r>
              <a:rPr lang="en-US" altLang="th-TH" b="1"/>
              <a:t> “r” อ่านอย่างเดียว</a:t>
            </a:r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 flipH="1">
            <a:off x="5781675" y="3163888"/>
            <a:ext cx="765175" cy="552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9498" name="Text Box 42"/>
          <p:cNvSpPr txBox="1">
            <a:spLocks noChangeArrowheads="1"/>
          </p:cNvSpPr>
          <p:nvPr/>
        </p:nvSpPr>
        <p:spPr bwMode="auto">
          <a:xfrm>
            <a:off x="5292725" y="4724400"/>
            <a:ext cx="3097213" cy="528638"/>
          </a:xfrm>
          <a:prstGeom prst="rect">
            <a:avLst/>
          </a:prstGeom>
          <a:solidFill>
            <a:srgbClr val="FFCC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h-TH" altLang="th-TH" b="1"/>
              <a:t>ปิดแฟ้มข้อมูล ไม่ใช้งานแล้ว</a:t>
            </a:r>
            <a:endParaRPr lang="en-US" altLang="th-TH" b="1"/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 flipH="1" flipV="1">
            <a:off x="3419475" y="4652963"/>
            <a:ext cx="1873250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91" grpId="0" animBg="1"/>
      <p:bldP spid="19492" grpId="0" animBg="1"/>
      <p:bldP spid="19494" grpId="0" animBg="1"/>
      <p:bldP spid="19495" grpId="0" animBg="1"/>
      <p:bldP spid="19496" grpId="0" animBg="1"/>
      <p:bldP spid="19497" grpId="0" animBg="1"/>
      <p:bldP spid="19498" grpId="0" animBg="1"/>
      <p:bldP spid="1949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fld id="{61AC999E-76AA-4E6E-81AB-745DC335E48F}" type="slidenum">
              <a:rPr lang="en-US" altLang="th-TH" sz="1200" smtClean="0">
                <a:cs typeface="FreesiaUPC" pitchFamily="34" charset="-34"/>
              </a:rPr>
              <a:pPr eaLnBrk="1" hangingPunct="1"/>
              <a:t>13</a:t>
            </a:fld>
            <a:endParaRPr lang="th-TH" altLang="th-TH" sz="1200" smtClean="0">
              <a:cs typeface="FreesiaUPC" pitchFamily="34" charset="-34"/>
            </a:endParaRPr>
          </a:p>
        </p:txBody>
      </p:sp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611188" y="276225"/>
            <a:ext cx="853281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th-TH" dirty="0" err="1"/>
              <a:t>การอ่านและเขียนแฟ้มข้อมูล</a:t>
            </a:r>
            <a:r>
              <a:rPr lang="en-US" altLang="th-TH" dirty="0"/>
              <a:t/>
            </a:r>
            <a:br>
              <a:rPr lang="en-US" altLang="th-TH" dirty="0"/>
            </a:br>
            <a:r>
              <a:rPr lang="en-US" altLang="th-TH" dirty="0" err="1"/>
              <a:t>แบบ</a:t>
            </a:r>
            <a:r>
              <a:rPr lang="en-US" altLang="th-TH" dirty="0"/>
              <a:t> Sequential Access</a:t>
            </a:r>
          </a:p>
        </p:txBody>
      </p:sp>
      <p:sp>
        <p:nvSpPr>
          <p:cNvPr id="23557" name="Text Box 10"/>
          <p:cNvSpPr txBox="1">
            <a:spLocks noChangeArrowheads="1"/>
          </p:cNvSpPr>
          <p:nvPr/>
        </p:nvSpPr>
        <p:spPr bwMode="auto">
          <a:xfrm>
            <a:off x="539750" y="2111375"/>
            <a:ext cx="86042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h-TH" altLang="th-TH" sz="3200" i="1" dirty="0">
                <a:cs typeface="FreesiaUPC" pitchFamily="34" charset="-34"/>
              </a:rPr>
              <a:t>เมื่อสามารถเปิดแฟ้มข้อมูลสำเร็จแล้ว </a:t>
            </a:r>
            <a:r>
              <a:rPr lang="th-TH" altLang="th-TH" sz="3200" dirty="0">
                <a:cs typeface="FreesiaUPC" pitchFamily="34" charset="-34"/>
              </a:rPr>
              <a:t>สามารถนำข้อมูลในแฟ้มออกมาใช้งาน</a:t>
            </a:r>
            <a:r>
              <a:rPr lang="en-US" altLang="th-TH" sz="3200" dirty="0">
                <a:cs typeface="FreesiaUPC" pitchFamily="34" charset="-34"/>
              </a:rPr>
              <a:t> </a:t>
            </a:r>
            <a:r>
              <a:rPr lang="th-TH" altLang="th-TH" sz="3200" dirty="0">
                <a:cs typeface="FreesiaUPC" pitchFamily="34" charset="-34"/>
              </a:rPr>
              <a:t>หรือเขียนข้อมูลไปยังแฟ้ม</a:t>
            </a:r>
            <a:endParaRPr lang="en-US" altLang="th-TH" sz="3200" dirty="0">
              <a:cs typeface="FreesiaUPC" pitchFamily="34" charset="-34"/>
            </a:endParaRPr>
          </a:p>
        </p:txBody>
      </p:sp>
      <p:sp>
        <p:nvSpPr>
          <p:cNvPr id="23558" name="Text Box 15"/>
          <p:cNvSpPr txBox="1">
            <a:spLocks noChangeArrowheads="1"/>
          </p:cNvSpPr>
          <p:nvPr/>
        </p:nvSpPr>
        <p:spPr bwMode="auto">
          <a:xfrm>
            <a:off x="468313" y="3284538"/>
            <a:ext cx="8675687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200" dirty="0" err="1">
                <a:cs typeface="FreesiaUPC" pitchFamily="34" charset="-34"/>
              </a:rPr>
              <a:t>ฟังก์ชันในการอ่าน</a:t>
            </a:r>
            <a:r>
              <a:rPr lang="en-US" altLang="th-TH" sz="3200" dirty="0">
                <a:cs typeface="FreesiaUPC" pitchFamily="34" charset="-34"/>
              </a:rPr>
              <a:t>/</a:t>
            </a:r>
            <a:r>
              <a:rPr lang="en-US" altLang="th-TH" sz="3200" dirty="0" err="1">
                <a:cs typeface="FreesiaUPC" pitchFamily="34" charset="-34"/>
              </a:rPr>
              <a:t>เขียนแฟ้มข้อมูล</a:t>
            </a:r>
            <a:r>
              <a:rPr lang="en-US" altLang="th-TH" sz="3200" dirty="0">
                <a:cs typeface="FreesiaUPC" pitchFamily="34" charset="-34"/>
              </a:rPr>
              <a:t> </a:t>
            </a:r>
            <a:r>
              <a:rPr lang="en-US" altLang="th-TH" sz="3200" dirty="0" err="1">
                <a:cs typeface="FreesiaUPC" pitchFamily="34" charset="-34"/>
              </a:rPr>
              <a:t>คล้ายกันกับฟังก์ชันที่เคยเรียนรู้</a:t>
            </a:r>
            <a:r>
              <a:rPr lang="en-US" altLang="th-TH" sz="3200" dirty="0">
                <a:cs typeface="FreesiaUPC" pitchFamily="34" charset="-34"/>
              </a:rPr>
              <a:t>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th-TH" sz="3200" dirty="0">
                <a:cs typeface="FreesiaUPC" pitchFamily="34" charset="-34"/>
              </a:rPr>
              <a:t>  </a:t>
            </a:r>
            <a:r>
              <a:rPr lang="en-US" altLang="th-TH" sz="3200" dirty="0" err="1">
                <a:cs typeface="FreesiaUPC" pitchFamily="34" charset="-34"/>
              </a:rPr>
              <a:t>scanf</a:t>
            </a:r>
            <a:r>
              <a:rPr lang="en-US" altLang="th-TH" sz="3600" b="1" dirty="0"/>
              <a:t>( )</a:t>
            </a:r>
            <a:r>
              <a:rPr lang="en-US" altLang="th-TH" sz="3200" dirty="0">
                <a:cs typeface="FreesiaUPC" pitchFamily="34" charset="-34"/>
              </a:rPr>
              <a:t>;  // </a:t>
            </a:r>
            <a:r>
              <a:rPr lang="en-US" altLang="th-TH" sz="3200" dirty="0" err="1">
                <a:cs typeface="FreesiaUPC" pitchFamily="34" charset="-34"/>
              </a:rPr>
              <a:t>รับค่าจากคีย์บอร์ด</a:t>
            </a:r>
            <a:r>
              <a:rPr lang="en-US" altLang="th-TH" sz="3200" dirty="0">
                <a:cs typeface="FreesiaUPC" pitchFamily="34" charset="-34"/>
              </a:rPr>
              <a:t> </a:t>
            </a:r>
            <a:r>
              <a:rPr lang="en-US" altLang="th-TH" sz="3200" dirty="0">
                <a:latin typeface="Angsana New" pitchFamily="18" charset="-34"/>
                <a:cs typeface="FreesiaUPC" pitchFamily="34" charset="-34"/>
              </a:rPr>
              <a:t>(Standard input)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th-TH" sz="3200" dirty="0">
                <a:cs typeface="FreesiaUPC" pitchFamily="34" charset="-34"/>
              </a:rPr>
              <a:t>  </a:t>
            </a:r>
            <a:r>
              <a:rPr lang="en-US" altLang="th-TH" sz="3200" dirty="0" err="1">
                <a:cs typeface="FreesiaUPC" pitchFamily="34" charset="-34"/>
              </a:rPr>
              <a:t>printf</a:t>
            </a:r>
            <a:r>
              <a:rPr lang="en-US" altLang="th-TH" sz="3600" b="1" dirty="0"/>
              <a:t>( )</a:t>
            </a:r>
            <a:r>
              <a:rPr lang="en-US" altLang="th-TH" sz="3200" dirty="0">
                <a:cs typeface="FreesiaUPC" pitchFamily="34" charset="-34"/>
              </a:rPr>
              <a:t>;  // </a:t>
            </a:r>
            <a:r>
              <a:rPr lang="en-US" altLang="th-TH" sz="3200" dirty="0" err="1">
                <a:cs typeface="FreesiaUPC" pitchFamily="34" charset="-34"/>
              </a:rPr>
              <a:t>ส่งค่าที่ต้องการแสดงผลออกหน้าจอ</a:t>
            </a:r>
            <a:r>
              <a:rPr lang="en-US" altLang="th-TH" sz="3200" dirty="0">
                <a:cs typeface="FreesiaUPC" pitchFamily="34" charset="-34"/>
              </a:rPr>
              <a:t> </a:t>
            </a:r>
            <a:r>
              <a:rPr lang="en-US" altLang="th-TH" sz="3200" dirty="0">
                <a:latin typeface="Angsana New" pitchFamily="18" charset="-34"/>
                <a:cs typeface="FreesiaUPC" pitchFamily="34" charset="-34"/>
              </a:rPr>
              <a:t>(Standard Output)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576558" y="5877272"/>
            <a:ext cx="8353425" cy="669925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600" dirty="0">
                <a:cs typeface="FreesiaUPC" pitchFamily="34" charset="-34"/>
              </a:rPr>
              <a:t> </a:t>
            </a:r>
            <a:r>
              <a:rPr lang="en-US" altLang="th-TH" sz="3600" dirty="0" err="1">
                <a:cs typeface="FreesiaUPC" pitchFamily="34" charset="-34"/>
              </a:rPr>
              <a:t>ฟังก์ชันสำหรับอ่าน</a:t>
            </a:r>
            <a:r>
              <a:rPr lang="en-US" altLang="th-TH" sz="3600" dirty="0">
                <a:cs typeface="FreesiaUPC" pitchFamily="34" charset="-34"/>
              </a:rPr>
              <a:t>/</a:t>
            </a:r>
            <a:r>
              <a:rPr lang="en-US" altLang="th-TH" sz="3600" dirty="0" err="1">
                <a:cs typeface="FreesiaUPC" pitchFamily="34" charset="-34"/>
              </a:rPr>
              <a:t>เขียนแฟ้มข้อมูลจะมี</a:t>
            </a:r>
            <a:r>
              <a:rPr lang="en-US" altLang="th-TH" sz="3600" dirty="0">
                <a:cs typeface="FreesiaUPC" pitchFamily="34" charset="-34"/>
              </a:rPr>
              <a:t> f </a:t>
            </a:r>
            <a:r>
              <a:rPr lang="en-US" altLang="th-TH" sz="3600" dirty="0" err="1">
                <a:cs typeface="FreesiaUPC" pitchFamily="34" charset="-34"/>
              </a:rPr>
              <a:t>นำหน้าชื่อฟังก์ชัน</a:t>
            </a:r>
            <a:endParaRPr lang="en-US" altLang="th-TH" sz="3600" dirty="0">
              <a:cs typeface="Frees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6" name="Group 20"/>
          <p:cNvGrpSpPr>
            <a:grpSpLocks/>
          </p:cNvGrpSpPr>
          <p:nvPr/>
        </p:nvGrpSpPr>
        <p:grpSpPr bwMode="auto">
          <a:xfrm>
            <a:off x="684213" y="4868863"/>
            <a:ext cx="7980362" cy="1558925"/>
            <a:chOff x="431" y="3067"/>
            <a:chExt cx="5027" cy="982"/>
          </a:xfrm>
          <a:noFill/>
        </p:grpSpPr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2419" y="3257"/>
              <a:ext cx="3039" cy="65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th-TH" sz="3200" b="1" dirty="0" err="1">
                  <a:cs typeface="FreesiaUPC" pitchFamily="34" charset="-34"/>
                </a:rPr>
                <a:t>เป็นฟังก์ชันสำเร็จรูป</a:t>
              </a:r>
              <a:r>
                <a:rPr lang="en-US" altLang="th-TH" b="1" dirty="0">
                  <a:cs typeface="FreesiaUPC" pitchFamily="34" charset="-34"/>
                </a:rPr>
                <a:t>                           (</a:t>
              </a:r>
              <a:r>
                <a:rPr lang="en-US" altLang="th-TH" b="1" dirty="0" err="1">
                  <a:cs typeface="FreesiaUPC" pitchFamily="34" charset="-34"/>
                </a:rPr>
                <a:t>อยู่ใน</a:t>
              </a:r>
              <a:r>
                <a:rPr lang="en-US" altLang="th-TH" b="1" dirty="0">
                  <a:cs typeface="FreesiaUPC" pitchFamily="34" charset="-34"/>
                </a:rPr>
                <a:t> library </a:t>
              </a:r>
              <a:r>
                <a:rPr lang="en-US" altLang="th-TH" b="1" dirty="0" err="1">
                  <a:cs typeface="FreesiaUPC" pitchFamily="34" charset="-34"/>
                </a:rPr>
                <a:t>ชื่อ</a:t>
              </a:r>
              <a:r>
                <a:rPr lang="en-US" altLang="th-TH" b="1" dirty="0">
                  <a:cs typeface="FreesiaUPC" pitchFamily="34" charset="-34"/>
                </a:rPr>
                <a:t> </a:t>
              </a:r>
              <a:r>
                <a:rPr lang="en-US" altLang="th-TH" b="1" dirty="0" err="1">
                  <a:cs typeface="FreesiaUPC" pitchFamily="34" charset="-34"/>
                </a:rPr>
                <a:t>stdio.h</a:t>
              </a:r>
              <a:r>
                <a:rPr lang="en-US" altLang="th-TH" b="1" dirty="0">
                  <a:cs typeface="FreesiaUPC" pitchFamily="34" charset="-34"/>
                </a:rPr>
                <a:t>)</a:t>
              </a:r>
            </a:p>
          </p:txBody>
        </p:sp>
        <p:sp>
          <p:nvSpPr>
            <p:cNvPr id="24589" name="Line 12"/>
            <p:cNvSpPr>
              <a:spLocks noChangeShapeType="1"/>
            </p:cNvSpPr>
            <p:nvPr/>
          </p:nvSpPr>
          <p:spPr bwMode="auto">
            <a:xfrm flipH="1">
              <a:off x="1738" y="3439"/>
              <a:ext cx="68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4590" name="Oval 13"/>
            <p:cNvSpPr>
              <a:spLocks noChangeArrowheads="1"/>
            </p:cNvSpPr>
            <p:nvPr/>
          </p:nvSpPr>
          <p:spPr bwMode="auto">
            <a:xfrm>
              <a:off x="431" y="3067"/>
              <a:ext cx="1316" cy="9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/>
              <a:r>
                <a:rPr lang="en-US" altLang="th-TH"/>
                <a:t> </a:t>
              </a:r>
              <a:r>
                <a:rPr lang="en-US" altLang="th-TH" b="1"/>
                <a:t>fputc();</a:t>
              </a:r>
            </a:p>
            <a:p>
              <a:pPr algn="ctr" eaLnBrk="1" hangingPunct="1"/>
              <a:r>
                <a:rPr lang="en-US" altLang="th-TH" b="1"/>
                <a:t> fprintf();</a:t>
              </a:r>
              <a:endParaRPr lang="th-TH" altLang="th-TH" b="1"/>
            </a:p>
          </p:txBody>
        </p:sp>
      </p:grpSp>
      <p:grpSp>
        <p:nvGrpSpPr>
          <p:cNvPr id="24595" name="Group 19"/>
          <p:cNvGrpSpPr>
            <a:grpSpLocks/>
          </p:cNvGrpSpPr>
          <p:nvPr/>
        </p:nvGrpSpPr>
        <p:grpSpPr bwMode="auto">
          <a:xfrm>
            <a:off x="768350" y="2662238"/>
            <a:ext cx="7980363" cy="1558925"/>
            <a:chOff x="484" y="1677"/>
            <a:chExt cx="5027" cy="982"/>
          </a:xfrm>
          <a:noFill/>
        </p:grpSpPr>
        <p:sp>
          <p:nvSpPr>
            <p:cNvPr id="24585" name="Text Box 16"/>
            <p:cNvSpPr txBox="1">
              <a:spLocks noChangeArrowheads="1"/>
            </p:cNvSpPr>
            <p:nvPr/>
          </p:nvSpPr>
          <p:spPr bwMode="auto">
            <a:xfrm>
              <a:off x="2472" y="1867"/>
              <a:ext cx="3039" cy="652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th-TH" sz="3200" b="1">
                  <a:cs typeface="FreesiaUPC" pitchFamily="34" charset="-34"/>
                </a:rPr>
                <a:t>เป็นฟังก์ชันสำเร็จรูป</a:t>
              </a:r>
              <a:r>
                <a:rPr lang="en-US" altLang="th-TH" b="1">
                  <a:cs typeface="FreesiaUPC" pitchFamily="34" charset="-34"/>
                </a:rPr>
                <a:t>                           (อยู่ใน library ชื่อ  stdio.h)</a:t>
              </a:r>
            </a:p>
          </p:txBody>
        </p:sp>
        <p:sp>
          <p:nvSpPr>
            <p:cNvPr id="24586" name="Line 17"/>
            <p:cNvSpPr>
              <a:spLocks noChangeShapeType="1"/>
            </p:cNvSpPr>
            <p:nvPr/>
          </p:nvSpPr>
          <p:spPr bwMode="auto">
            <a:xfrm flipH="1">
              <a:off x="1791" y="2049"/>
              <a:ext cx="68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24587" name="Oval 18"/>
            <p:cNvSpPr>
              <a:spLocks noChangeArrowheads="1"/>
            </p:cNvSpPr>
            <p:nvPr/>
          </p:nvSpPr>
          <p:spPr bwMode="auto">
            <a:xfrm>
              <a:off x="484" y="1677"/>
              <a:ext cx="1316" cy="982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/>
              <a:r>
                <a:rPr lang="en-US" altLang="th-TH"/>
                <a:t> </a:t>
              </a:r>
              <a:r>
                <a:rPr lang="en-US" altLang="th-TH" b="1"/>
                <a:t>fgetc();</a:t>
              </a:r>
            </a:p>
            <a:p>
              <a:pPr algn="ctr" eaLnBrk="1" hangingPunct="1"/>
              <a:r>
                <a:rPr lang="en-US" altLang="th-TH" b="1"/>
                <a:t>   fscanf();</a:t>
              </a:r>
              <a:r>
                <a:rPr lang="en-US" altLang="th-TH"/>
                <a:t> </a:t>
              </a:r>
              <a:endParaRPr lang="th-TH" altLang="th-TH"/>
            </a:p>
          </p:txBody>
        </p:sp>
      </p:grpSp>
      <p:sp>
        <p:nvSpPr>
          <p:cNvPr id="1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A47B5-53FA-476D-B276-7E2E2F406645}" type="slidenum">
              <a:rPr lang="en-US"/>
              <a:pPr>
                <a:defRPr/>
              </a:pPr>
              <a:t>14</a:t>
            </a:fld>
            <a:endParaRPr lang="th-TH"/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611188" y="434975"/>
            <a:ext cx="70564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th-TH" altLang="th-TH" dirty="0"/>
              <a:t>การอ่านและเขียนแฟ้มข้อมูล (ต่อ)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468313" y="4289425"/>
            <a:ext cx="5759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th-TH" sz="3200" b="1">
                <a:cs typeface="FreesiaUPC" pitchFamily="34" charset="-34"/>
              </a:rPr>
              <a:t> ฟังก์ชันที่ใช้ในการ</a:t>
            </a:r>
            <a:r>
              <a:rPr lang="en-US" altLang="th-TH" sz="3200" b="1">
                <a:solidFill>
                  <a:srgbClr val="FF0000"/>
                </a:solidFill>
                <a:cs typeface="FreesiaUPC" pitchFamily="34" charset="-34"/>
              </a:rPr>
              <a:t>เขียนข้อมูล</a:t>
            </a:r>
            <a:r>
              <a:rPr lang="en-US" altLang="th-TH" sz="3200" b="1">
                <a:cs typeface="FreesiaUPC" pitchFamily="34" charset="-34"/>
              </a:rPr>
              <a:t>ไปยังแฟ้ม</a:t>
            </a:r>
            <a:endParaRPr lang="en-US" altLang="th-TH" b="1">
              <a:cs typeface="FreesiaUPC" pitchFamily="34" charset="-34"/>
            </a:endParaRPr>
          </a:p>
        </p:txBody>
      </p:sp>
      <p:sp>
        <p:nvSpPr>
          <p:cNvPr id="24583" name="Text Box 14"/>
          <p:cNvSpPr txBox="1">
            <a:spLocks noChangeArrowheads="1"/>
          </p:cNvSpPr>
          <p:nvPr/>
        </p:nvSpPr>
        <p:spPr bwMode="auto">
          <a:xfrm>
            <a:off x="539750" y="2128838"/>
            <a:ext cx="7777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th-TH" sz="3200" b="1">
                <a:cs typeface="FreesiaUPC" pitchFamily="34" charset="-34"/>
              </a:rPr>
              <a:t> ฟังก์ชันที่ใช้ในการ</a:t>
            </a:r>
            <a:r>
              <a:rPr lang="en-US" altLang="th-TH" sz="3200" b="1">
                <a:solidFill>
                  <a:srgbClr val="FF0000"/>
                </a:solidFill>
                <a:cs typeface="FreesiaUPC" pitchFamily="34" charset="-34"/>
              </a:rPr>
              <a:t>อ่านข้อมูล</a:t>
            </a:r>
            <a:r>
              <a:rPr lang="en-US" altLang="th-TH" sz="3200" b="1">
                <a:cs typeface="FreesiaUPC" pitchFamily="34" charset="-34"/>
              </a:rPr>
              <a:t>ในแฟ้ม</a:t>
            </a:r>
            <a:endParaRPr lang="en-US" altLang="th-TH" b="1">
              <a:cs typeface="Frees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478EE-6239-4443-9A61-7BD3B244A8AD}" type="slidenum">
              <a:rPr lang="en-US"/>
              <a:pPr>
                <a:defRPr/>
              </a:pPr>
              <a:t>15</a:t>
            </a:fld>
            <a:endParaRPr lang="th-TH"/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611188" y="333375"/>
            <a:ext cx="831691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th-TH" dirty="0" err="1"/>
              <a:t>การอ่านข้อมูลในแฟ้มแบบ</a:t>
            </a:r>
            <a:r>
              <a:rPr lang="en-US" altLang="th-TH" dirty="0"/>
              <a:t> Sequential Access</a:t>
            </a:r>
          </a:p>
        </p:txBody>
      </p:sp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393700" y="3390900"/>
            <a:ext cx="8642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600">
                <a:latin typeface="Angsana New" pitchFamily="18" charset="-34"/>
                <a:cs typeface="FreesiaUPC" pitchFamily="34" charset="-34"/>
              </a:rPr>
              <a:t>ทำงานคล้ายฟังก์ชัน getchar() หรือ getch() อ่านข้อมูลจากแฟ้ม</a:t>
            </a:r>
            <a:br>
              <a:rPr lang="en-US" altLang="th-TH" sz="3600">
                <a:latin typeface="Angsana New" pitchFamily="18" charset="-34"/>
                <a:cs typeface="FreesiaUPC" pitchFamily="34" charset="-34"/>
              </a:rPr>
            </a:br>
            <a:r>
              <a:rPr lang="en-US" altLang="th-TH" sz="3600">
                <a:latin typeface="Angsana New" pitchFamily="18" charset="-34"/>
                <a:cs typeface="FreesiaUPC" pitchFamily="34" charset="-34"/>
              </a:rPr>
              <a:t>ทีละ 1 ตัวอักษร เมื่ออ่านไปถึงจุดจบแฟ้มแล้วจะคืนค่า EOF  </a:t>
            </a:r>
            <a:r>
              <a:rPr lang="en-US" altLang="th-TH" sz="3200" b="1">
                <a:cs typeface="FreesiaUPC" pitchFamily="34" charset="-34"/>
              </a:rPr>
              <a:t> 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906588" y="5792788"/>
            <a:ext cx="2378075" cy="763587"/>
            <a:chOff x="395" y="3775"/>
            <a:chExt cx="1442" cy="481"/>
          </a:xfrm>
        </p:grpSpPr>
        <p:sp>
          <p:nvSpPr>
            <p:cNvPr id="25613" name="Text Box 10"/>
            <p:cNvSpPr txBox="1">
              <a:spLocks noChangeArrowheads="1"/>
            </p:cNvSpPr>
            <p:nvPr/>
          </p:nvSpPr>
          <p:spPr bwMode="auto">
            <a:xfrm>
              <a:off x="395" y="3921"/>
              <a:ext cx="1442" cy="335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h-TH" altLang="th-TH" b="1">
                  <a:cs typeface="FreesiaUPC" pitchFamily="34" charset="-34"/>
                </a:rPr>
                <a:t>ตัวแปรชนิดอักขระ</a:t>
              </a:r>
              <a:endParaRPr lang="en-US" altLang="th-TH" b="1">
                <a:cs typeface="FreesiaUPC" pitchFamily="34" charset="-34"/>
              </a:endParaRPr>
            </a:p>
          </p:txBody>
        </p:sp>
        <p:sp>
          <p:nvSpPr>
            <p:cNvPr id="25614" name="Line 11"/>
            <p:cNvSpPr>
              <a:spLocks noChangeShapeType="1"/>
            </p:cNvSpPr>
            <p:nvPr/>
          </p:nvSpPr>
          <p:spPr bwMode="auto">
            <a:xfrm flipV="1">
              <a:off x="703" y="3775"/>
              <a:ext cx="272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175250" y="5734050"/>
            <a:ext cx="1989138" cy="830263"/>
            <a:chOff x="2472" y="3702"/>
            <a:chExt cx="1224" cy="523"/>
          </a:xfrm>
        </p:grpSpPr>
        <p:sp>
          <p:nvSpPr>
            <p:cNvPr id="25611" name="Text Box 12"/>
            <p:cNvSpPr txBox="1">
              <a:spLocks noChangeArrowheads="1"/>
            </p:cNvSpPr>
            <p:nvPr/>
          </p:nvSpPr>
          <p:spPr bwMode="auto">
            <a:xfrm>
              <a:off x="2472" y="3886"/>
              <a:ext cx="1224" cy="339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h-TH" altLang="th-TH" b="1">
                  <a:cs typeface="FreesiaUPC" pitchFamily="34" charset="-34"/>
                </a:rPr>
                <a:t>ตัวชี้แฟ้มข้อมูล</a:t>
              </a:r>
              <a:endParaRPr lang="en-US" altLang="th-TH" b="1">
                <a:cs typeface="FreesiaUPC" pitchFamily="34" charset="-34"/>
              </a:endParaRPr>
            </a:p>
          </p:txBody>
        </p:sp>
        <p:sp>
          <p:nvSpPr>
            <p:cNvPr id="25612" name="Line 13"/>
            <p:cNvSpPr>
              <a:spLocks noChangeShapeType="1"/>
            </p:cNvSpPr>
            <p:nvPr/>
          </p:nvSpPr>
          <p:spPr bwMode="auto">
            <a:xfrm flipH="1" flipV="1">
              <a:off x="2835" y="3702"/>
              <a:ext cx="220" cy="1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835150" y="4716463"/>
            <a:ext cx="6821488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>
                <a:solidFill>
                  <a:srgbClr val="0033CC"/>
                </a:solidFill>
                <a:cs typeface="FreesiaUPC" pitchFamily="34" charset="-34"/>
              </a:rPr>
              <a:t>	char input;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th-TH">
                <a:solidFill>
                  <a:srgbClr val="0033CC"/>
                </a:solidFill>
                <a:cs typeface="FreesiaUPC" pitchFamily="34" charset="-34"/>
              </a:rPr>
              <a:t>	input = fgetc(ptrData);</a:t>
            </a:r>
          </a:p>
        </p:txBody>
      </p:sp>
      <p:sp>
        <p:nvSpPr>
          <p:cNvPr id="25610" name="Rectangle 17"/>
          <p:cNvSpPr>
            <a:spLocks noChangeArrowheads="1"/>
          </p:cNvSpPr>
          <p:nvPr/>
        </p:nvSpPr>
        <p:spPr bwMode="auto">
          <a:xfrm>
            <a:off x="900113" y="2276475"/>
            <a:ext cx="6840537" cy="8651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altLang="th-TH" sz="3600" b="1" dirty="0" err="1">
                <a:cs typeface="FreesiaUPC" pitchFamily="34" charset="-34"/>
              </a:rPr>
              <a:t>ตัวแปรชนิดอักขระ</a:t>
            </a:r>
            <a:r>
              <a:rPr lang="en-US" altLang="th-TH" sz="3600" b="1" dirty="0">
                <a:cs typeface="FreesiaUPC" pitchFamily="34" charset="-34"/>
              </a:rPr>
              <a:t> = </a:t>
            </a:r>
            <a:r>
              <a:rPr lang="en-US" altLang="th-TH" sz="3200" dirty="0" err="1">
                <a:cs typeface="FreesiaUPC" pitchFamily="34" charset="-34"/>
              </a:rPr>
              <a:t>fgetc</a:t>
            </a:r>
            <a:r>
              <a:rPr lang="en-US" altLang="th-TH" sz="3600" b="1" dirty="0">
                <a:cs typeface="FreesiaUPC" pitchFamily="34" charset="-34"/>
              </a:rPr>
              <a:t>(</a:t>
            </a:r>
            <a:r>
              <a:rPr lang="en-US" altLang="th-TH" sz="3600" b="1" dirty="0" err="1">
                <a:cs typeface="FreesiaUPC" pitchFamily="34" charset="-34"/>
              </a:rPr>
              <a:t>ตัวชี้แฟ้ม</a:t>
            </a:r>
            <a:r>
              <a:rPr lang="en-US" altLang="th-TH" sz="3600" b="1" dirty="0">
                <a:cs typeface="FreesiaUPC" pitchFamily="34" charset="-34"/>
              </a:rPr>
              <a:t>);</a:t>
            </a:r>
            <a:endParaRPr lang="th-TH" altLang="th-TH" sz="3600" b="1" dirty="0">
              <a:cs typeface="Frees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88200-F588-46CC-BD1F-0ACEEACE9884}" type="slidenum">
              <a:rPr lang="en-US"/>
              <a:pPr>
                <a:defRPr/>
              </a:pPr>
              <a:t>16</a:t>
            </a:fld>
            <a:endParaRPr lang="th-TH"/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2411413" y="333375"/>
            <a:ext cx="6078537" cy="556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2400"/>
              <a:t>#include &lt;stdio.h&gt;  </a:t>
            </a:r>
          </a:p>
          <a:p>
            <a:pPr eaLnBrk="1" hangingPunct="1"/>
            <a:r>
              <a:rPr lang="en-US" altLang="th-TH" sz="2400"/>
              <a:t>void main()</a:t>
            </a:r>
          </a:p>
          <a:p>
            <a:pPr eaLnBrk="1" hangingPunct="1"/>
            <a:r>
              <a:rPr lang="en-US" altLang="th-TH" sz="2400"/>
              <a:t>{ </a:t>
            </a:r>
          </a:p>
          <a:p>
            <a:pPr eaLnBrk="1" hangingPunct="1"/>
            <a:r>
              <a:rPr lang="en-US" altLang="th-TH" sz="2400"/>
              <a:t>	char ch;</a:t>
            </a:r>
          </a:p>
          <a:p>
            <a:pPr eaLnBrk="1" hangingPunct="1"/>
            <a:r>
              <a:rPr lang="en-US" altLang="th-TH" sz="2400"/>
              <a:t>	FILE *ptrData;</a:t>
            </a:r>
          </a:p>
          <a:p>
            <a:pPr eaLnBrk="1" hangingPunct="1"/>
            <a:r>
              <a:rPr lang="en-US" altLang="th-TH" sz="2400"/>
              <a:t>       	ptrData=fopen(“ex2.txt”,”r”);</a:t>
            </a:r>
          </a:p>
          <a:p>
            <a:pPr eaLnBrk="1" hangingPunct="1"/>
            <a:r>
              <a:rPr lang="en-US" altLang="th-TH" sz="2400"/>
              <a:t>     	if (ptrData != NULL) </a:t>
            </a:r>
          </a:p>
          <a:p>
            <a:pPr eaLnBrk="1" hangingPunct="1"/>
            <a:r>
              <a:rPr lang="en-US" altLang="th-TH" sz="2400"/>
              <a:t>	{  </a:t>
            </a:r>
          </a:p>
          <a:p>
            <a:pPr eaLnBrk="1" hangingPunct="1"/>
            <a:r>
              <a:rPr lang="en-US" altLang="th-TH" sz="2400"/>
              <a:t>	    while ((</a:t>
            </a:r>
            <a:r>
              <a:rPr lang="en-US" altLang="th-TH" sz="2400">
                <a:solidFill>
                  <a:srgbClr val="0033CC"/>
                </a:solidFill>
              </a:rPr>
              <a:t>ch=fgetc(ptrData</a:t>
            </a:r>
            <a:r>
              <a:rPr lang="en-US" altLang="th-TH" sz="2400"/>
              <a:t>)) != EOF)</a:t>
            </a:r>
          </a:p>
          <a:p>
            <a:pPr eaLnBrk="1" hangingPunct="1"/>
            <a:r>
              <a:rPr lang="en-US" altLang="th-TH" sz="2400"/>
              <a:t>	   	printf(“%c”,ch);</a:t>
            </a:r>
          </a:p>
          <a:p>
            <a:pPr eaLnBrk="1" hangingPunct="1"/>
            <a:r>
              <a:rPr lang="en-US" altLang="th-TH" sz="2400"/>
              <a:t>           }</a:t>
            </a:r>
          </a:p>
          <a:p>
            <a:pPr eaLnBrk="1" hangingPunct="1"/>
            <a:r>
              <a:rPr lang="en-US" altLang="th-TH" sz="2400"/>
              <a:t>     	else   </a:t>
            </a:r>
          </a:p>
          <a:p>
            <a:pPr eaLnBrk="1" hangingPunct="1"/>
            <a:r>
              <a:rPr lang="en-US" altLang="th-TH" sz="2400"/>
              <a:t>	    printf(“Open file Error”);</a:t>
            </a:r>
          </a:p>
          <a:p>
            <a:pPr eaLnBrk="1" hangingPunct="1"/>
            <a:r>
              <a:rPr lang="en-US" altLang="th-TH" sz="2400"/>
              <a:t>       	fclose(ptrData); </a:t>
            </a:r>
          </a:p>
          <a:p>
            <a:pPr eaLnBrk="1" hangingPunct="1"/>
            <a:r>
              <a:rPr lang="en-US" altLang="th-TH" sz="24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ตัวยึดหมายเลขภาพนิ่ง 5"/>
          <p:cNvSpPr txBox="1">
            <a:spLocks noGrp="1"/>
          </p:cNvSpPr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</p:spPr>
        <p:txBody>
          <a:bodyPr anchor="b"/>
          <a:lstStyle/>
          <a:p>
            <a:pPr algn="ctr">
              <a:defRPr/>
            </a:pPr>
            <a:fld id="{572A20F4-88FF-4E2F-B263-C228F25961E5}" type="slidenum">
              <a:rPr lang="en-US" sz="1200">
                <a:solidFill>
                  <a:schemeClr val="bg2">
                    <a:shade val="50000"/>
                    <a:satMod val="200000"/>
                  </a:schemeClr>
                </a:solidFill>
              </a:rPr>
              <a:pPr algn="ctr">
                <a:defRPr/>
              </a:pPr>
              <a:t>17</a:t>
            </a:fld>
            <a:endParaRPr lang="th-TH" sz="1200">
              <a:solidFill>
                <a:schemeClr val="bg2">
                  <a:shade val="50000"/>
                  <a:satMod val="200000"/>
                </a:schemeClr>
              </a:solidFill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611188" y="333375"/>
            <a:ext cx="831691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th-TH" dirty="0" err="1"/>
              <a:t>การอ่านข้อมูลในแฟ้มแบบ</a:t>
            </a:r>
            <a:r>
              <a:rPr lang="en-US" altLang="th-TH" dirty="0"/>
              <a:t> Sequential Access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682625" y="3473450"/>
            <a:ext cx="7634288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600" dirty="0" err="1">
                <a:latin typeface="Angsana New" pitchFamily="18" charset="-34"/>
                <a:cs typeface="FreesiaUPC" pitchFamily="34" charset="-34"/>
              </a:rPr>
              <a:t>ทำงานคล้ายฟังก์ชัน</a:t>
            </a:r>
            <a:r>
              <a:rPr lang="en-US" altLang="th-TH" sz="3600" dirty="0">
                <a:latin typeface="Angsana New" pitchFamily="18" charset="-34"/>
                <a:cs typeface="FreesiaUPC" pitchFamily="34" charset="-34"/>
              </a:rPr>
              <a:t> </a:t>
            </a:r>
            <a:r>
              <a:rPr lang="en-US" altLang="th-TH" sz="4000" dirty="0" err="1">
                <a:latin typeface="Angsana New" pitchFamily="18" charset="-34"/>
                <a:cs typeface="FreesiaUPC" pitchFamily="34" charset="-34"/>
              </a:rPr>
              <a:t>scanf</a:t>
            </a:r>
            <a:r>
              <a:rPr lang="en-US" altLang="th-TH" sz="3600" dirty="0">
                <a:latin typeface="Angsana New" pitchFamily="18" charset="-34"/>
                <a:cs typeface="FreesiaUPC" pitchFamily="34" charset="-34"/>
              </a:rPr>
              <a:t>() </a:t>
            </a:r>
            <a:r>
              <a:rPr lang="en-US" altLang="th-TH" sz="3600" dirty="0" err="1">
                <a:latin typeface="Angsana New" pitchFamily="18" charset="-34"/>
                <a:cs typeface="FreesiaUPC" pitchFamily="34" charset="-34"/>
              </a:rPr>
              <a:t>อ่านข้อมูลจากแฟ้มทีละ</a:t>
            </a:r>
            <a:r>
              <a:rPr lang="en-US" altLang="th-TH" sz="3600" dirty="0">
                <a:latin typeface="Angsana New" pitchFamily="18" charset="-34"/>
                <a:cs typeface="FreesiaUPC" pitchFamily="34" charset="-34"/>
              </a:rPr>
              <a:t> 1 </a:t>
            </a:r>
            <a:r>
              <a:rPr lang="th-TH" altLang="th-TH" sz="3600" dirty="0">
                <a:latin typeface="Angsana New" pitchFamily="18" charset="-34"/>
                <a:cs typeface="FreesiaUPC" pitchFamily="34" charset="-34"/>
              </a:rPr>
              <a:t>ค่า </a:t>
            </a:r>
            <a:br>
              <a:rPr lang="th-TH" altLang="th-TH" sz="3600" dirty="0">
                <a:latin typeface="Angsana New" pitchFamily="18" charset="-34"/>
                <a:cs typeface="FreesiaUPC" pitchFamily="34" charset="-34"/>
              </a:rPr>
            </a:br>
            <a:r>
              <a:rPr lang="th-TH" altLang="th-TH" sz="3600" dirty="0">
                <a:latin typeface="Angsana New" pitchFamily="18" charset="-34"/>
                <a:cs typeface="FreesiaUPC" pitchFamily="34" charset="-34"/>
              </a:rPr>
              <a:t>โดยจัดรูปแบบข้อมูลให้อยู่ในชนิดที่ต้องการได้</a:t>
            </a:r>
            <a:endParaRPr lang="en-US" altLang="th-TH" sz="3200" b="1" dirty="0">
              <a:cs typeface="FreesiaUPC" pitchFamily="34" charset="-34"/>
            </a:endParaRPr>
          </a:p>
        </p:txBody>
      </p:sp>
      <p:sp>
        <p:nvSpPr>
          <p:cNvPr id="79886" name="Text Box 9"/>
          <p:cNvSpPr txBox="1">
            <a:spLocks noChangeArrowheads="1"/>
          </p:cNvSpPr>
          <p:nvPr/>
        </p:nvSpPr>
        <p:spPr bwMode="auto">
          <a:xfrm>
            <a:off x="393700" y="5070475"/>
            <a:ext cx="8281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b="1"/>
              <a:t>fscanf(ptrData,“%c%d%d”,&amp;ch,&amp;num1,&amp;num2);</a:t>
            </a:r>
            <a:endParaRPr lang="en-US" altLang="th-TH">
              <a:solidFill>
                <a:srgbClr val="0033CC"/>
              </a:solidFill>
              <a:cs typeface="FreesiaUPC" pitchFamily="34" charset="-34"/>
            </a:endParaRPr>
          </a:p>
        </p:txBody>
      </p:sp>
      <p:sp>
        <p:nvSpPr>
          <p:cNvPr id="79887" name="Rectangle 17"/>
          <p:cNvSpPr>
            <a:spLocks noChangeArrowheads="1"/>
          </p:cNvSpPr>
          <p:nvPr/>
        </p:nvSpPr>
        <p:spPr bwMode="auto">
          <a:xfrm>
            <a:off x="900113" y="2276475"/>
            <a:ext cx="6840537" cy="8651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th-TH" sz="3200" b="1">
                <a:cs typeface="FreesiaUPC" pitchFamily="34" charset="-34"/>
              </a:rPr>
              <a:t>fscanf(ตัวชี้แฟ้ม, “รูปแบบข้อมูล”, &amp;ตัวแปร);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619250" y="5445125"/>
            <a:ext cx="1150938" cy="1052513"/>
            <a:chOff x="1066" y="3475"/>
            <a:chExt cx="725" cy="663"/>
          </a:xfrm>
        </p:grpSpPr>
        <p:sp>
          <p:nvSpPr>
            <p:cNvPr id="79889" name="Text Box 22"/>
            <p:cNvSpPr txBox="1">
              <a:spLocks noChangeArrowheads="1"/>
            </p:cNvSpPr>
            <p:nvPr/>
          </p:nvSpPr>
          <p:spPr bwMode="auto">
            <a:xfrm>
              <a:off x="1066" y="3793"/>
              <a:ext cx="725" cy="345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h-TH" altLang="th-TH" b="1"/>
                <a:t>ตัวชี้แฟ้ม</a:t>
              </a:r>
              <a:endParaRPr lang="en-US" altLang="th-TH" b="1"/>
            </a:p>
          </p:txBody>
        </p:sp>
        <p:sp>
          <p:nvSpPr>
            <p:cNvPr id="79890" name="Line 23"/>
            <p:cNvSpPr>
              <a:spLocks noChangeShapeType="1"/>
            </p:cNvSpPr>
            <p:nvPr/>
          </p:nvSpPr>
          <p:spPr bwMode="auto">
            <a:xfrm flipV="1">
              <a:off x="1429" y="3475"/>
              <a:ext cx="90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3243263" y="5949950"/>
            <a:ext cx="1544637" cy="547688"/>
          </a:xfrm>
          <a:prstGeom prst="rect">
            <a:avLst/>
          </a:prstGeom>
          <a:solidFill>
            <a:srgbClr val="FFCC66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h-TH" altLang="th-TH" b="1"/>
              <a:t>รูปแบบข้อมูล</a:t>
            </a:r>
            <a:endParaRPr lang="en-US" altLang="th-TH" b="1"/>
          </a:p>
        </p:txBody>
      </p:sp>
      <p:sp>
        <p:nvSpPr>
          <p:cNvPr id="27674" name="AutoShape 26"/>
          <p:cNvSpPr>
            <a:spLocks/>
          </p:cNvSpPr>
          <p:nvPr/>
        </p:nvSpPr>
        <p:spPr bwMode="auto">
          <a:xfrm rot="-5400000">
            <a:off x="3813969" y="5020469"/>
            <a:ext cx="433387" cy="1368425"/>
          </a:xfrm>
          <a:prstGeom prst="leftBrace">
            <a:avLst>
              <a:gd name="adj1" fmla="val 9706"/>
              <a:gd name="adj2" fmla="val 46056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5867400" y="5948363"/>
            <a:ext cx="1223963" cy="547687"/>
          </a:xfrm>
          <a:prstGeom prst="rect">
            <a:avLst/>
          </a:prstGeom>
          <a:solidFill>
            <a:srgbClr val="FFCC66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b="1"/>
              <a:t>&amp;</a:t>
            </a:r>
            <a:r>
              <a:rPr lang="th-TH" altLang="th-TH" b="1"/>
              <a:t>ตัวแปร</a:t>
            </a:r>
            <a:endParaRPr lang="en-US" altLang="th-TH" b="1"/>
          </a:p>
        </p:txBody>
      </p:sp>
      <p:sp>
        <p:nvSpPr>
          <p:cNvPr id="27678" name="AutoShape 30"/>
          <p:cNvSpPr>
            <a:spLocks/>
          </p:cNvSpPr>
          <p:nvPr/>
        </p:nvSpPr>
        <p:spPr bwMode="auto">
          <a:xfrm rot="-5400000">
            <a:off x="6335713" y="4329112"/>
            <a:ext cx="433388" cy="2665413"/>
          </a:xfrm>
          <a:prstGeom prst="leftBrace">
            <a:avLst>
              <a:gd name="adj1" fmla="val 18906"/>
              <a:gd name="adj2" fmla="val 46056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3" grpId="0" animBg="1"/>
      <p:bldP spid="27674" grpId="0" animBg="1"/>
      <p:bldP spid="27676" grpId="0" animBg="1"/>
      <p:bldP spid="276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8A72E-B7B7-4921-ABF0-9C0CFBC458D3}" type="slidenum">
              <a:rPr lang="en-US"/>
              <a:pPr>
                <a:defRPr/>
              </a:pPr>
              <a:t>18</a:t>
            </a:fld>
            <a:endParaRPr lang="th-TH"/>
          </a:p>
        </p:txBody>
      </p:sp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2484438" y="188913"/>
            <a:ext cx="6480175" cy="64563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2200"/>
              <a:t>#include &lt;stdio.h&gt;  </a:t>
            </a:r>
          </a:p>
          <a:p>
            <a:pPr eaLnBrk="1" hangingPunct="1"/>
            <a:r>
              <a:rPr lang="en-US" altLang="th-TH" sz="2200"/>
              <a:t>main()</a:t>
            </a:r>
          </a:p>
          <a:p>
            <a:pPr eaLnBrk="1" hangingPunct="1"/>
            <a:r>
              <a:rPr lang="en-US" altLang="th-TH" sz="2200"/>
              <a:t>{ </a:t>
            </a:r>
          </a:p>
          <a:p>
            <a:pPr eaLnBrk="1" hangingPunct="1"/>
            <a:r>
              <a:rPr lang="en-US" altLang="th-TH" sz="2200"/>
              <a:t>    FILE *ptrData;</a:t>
            </a:r>
          </a:p>
          <a:p>
            <a:pPr eaLnBrk="1" hangingPunct="1"/>
            <a:r>
              <a:rPr lang="en-US" altLang="th-TH" sz="2200"/>
              <a:t>    char ch;   int num;</a:t>
            </a:r>
          </a:p>
          <a:p>
            <a:pPr eaLnBrk="1" hangingPunct="1"/>
            <a:r>
              <a:rPr lang="en-US" altLang="th-TH" sz="2200"/>
              <a:t>    ptrData=fopen("c:\\code.txt",“r");</a:t>
            </a:r>
          </a:p>
          <a:p>
            <a:pPr eaLnBrk="1" hangingPunct="1"/>
            <a:r>
              <a:rPr lang="en-US" altLang="th-TH" sz="2200"/>
              <a:t>    if (ptrData != NULL) </a:t>
            </a:r>
          </a:p>
          <a:p>
            <a:pPr eaLnBrk="1" hangingPunct="1"/>
            <a:r>
              <a:rPr lang="en-US" altLang="th-TH" sz="2200"/>
              <a:t>    {  </a:t>
            </a:r>
          </a:p>
          <a:p>
            <a:pPr eaLnBrk="1" hangingPunct="1"/>
            <a:r>
              <a:rPr lang="en-US" altLang="th-TH" sz="2200"/>
              <a:t>         while(feof(ptrData) ==0)</a:t>
            </a:r>
          </a:p>
          <a:p>
            <a:pPr eaLnBrk="1" hangingPunct="1"/>
            <a:r>
              <a:rPr lang="en-US" altLang="th-TH" sz="2200"/>
              <a:t>         { </a:t>
            </a:r>
          </a:p>
          <a:p>
            <a:pPr eaLnBrk="1" hangingPunct="1"/>
            <a:r>
              <a:rPr lang="en-US" altLang="th-TH" sz="2200"/>
              <a:t>              </a:t>
            </a:r>
            <a:r>
              <a:rPr lang="en-US" altLang="th-TH" sz="2200">
                <a:solidFill>
                  <a:srgbClr val="0033CC"/>
                </a:solidFill>
              </a:rPr>
              <a:t>fscanf(ptrData,"%c%d",&amp;ch,&amp;num)</a:t>
            </a:r>
            <a:r>
              <a:rPr lang="en-US" altLang="th-TH" sz="2200"/>
              <a:t>;</a:t>
            </a:r>
          </a:p>
          <a:p>
            <a:pPr eaLnBrk="1" hangingPunct="1"/>
            <a:r>
              <a:rPr lang="en-US" altLang="th-TH" sz="2200"/>
              <a:t>	  if (ch==‘C')  </a:t>
            </a:r>
          </a:p>
          <a:p>
            <a:pPr eaLnBrk="1" hangingPunct="1"/>
            <a:r>
              <a:rPr lang="en-US" altLang="th-TH" sz="2200"/>
              <a:t>                 printf("your room is %c%d",ch,num);</a:t>
            </a:r>
          </a:p>
          <a:p>
            <a:pPr eaLnBrk="1" hangingPunct="1"/>
            <a:r>
              <a:rPr lang="en-US" altLang="th-TH" sz="2200"/>
              <a:t>         }</a:t>
            </a:r>
          </a:p>
          <a:p>
            <a:pPr eaLnBrk="1" hangingPunct="1"/>
            <a:r>
              <a:rPr lang="en-US" altLang="th-TH" sz="2200"/>
              <a:t>    }</a:t>
            </a:r>
          </a:p>
          <a:p>
            <a:pPr eaLnBrk="1" hangingPunct="1"/>
            <a:r>
              <a:rPr lang="en-US" altLang="th-TH" sz="2200"/>
              <a:t>    else    </a:t>
            </a:r>
          </a:p>
          <a:p>
            <a:pPr eaLnBrk="1" hangingPunct="1"/>
            <a:r>
              <a:rPr lang="en-US" altLang="th-TH" sz="2200"/>
              <a:t>         printf(“Open file Error”);</a:t>
            </a:r>
          </a:p>
          <a:p>
            <a:pPr eaLnBrk="1" hangingPunct="1"/>
            <a:r>
              <a:rPr lang="en-US" altLang="th-TH" sz="2200"/>
              <a:t>    fclose(ptrData); </a:t>
            </a:r>
          </a:p>
          <a:p>
            <a:pPr eaLnBrk="1" hangingPunct="1"/>
            <a:r>
              <a:rPr lang="en-US" altLang="th-TH" sz="2200"/>
              <a:t>}</a:t>
            </a:r>
          </a:p>
        </p:txBody>
      </p:sp>
      <p:sp>
        <p:nvSpPr>
          <p:cNvPr id="28684" name="Text Box 8"/>
          <p:cNvSpPr txBox="1">
            <a:spLocks noChangeArrowheads="1"/>
          </p:cNvSpPr>
          <p:nvPr/>
        </p:nvSpPr>
        <p:spPr bwMode="auto">
          <a:xfrm>
            <a:off x="7164388" y="188913"/>
            <a:ext cx="1728787" cy="14017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lgDash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/>
              <a:t>E25</a:t>
            </a:r>
          </a:p>
          <a:p>
            <a:pPr eaLnBrk="1" hangingPunct="1"/>
            <a:r>
              <a:rPr lang="en-US" altLang="th-TH"/>
              <a:t>C11</a:t>
            </a:r>
          </a:p>
          <a:p>
            <a:pPr eaLnBrk="1" hangingPunct="1"/>
            <a:r>
              <a:rPr lang="en-US" altLang="th-TH"/>
              <a:t>F30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04EE7-A76C-4DCF-BF2D-26468C2E8E89}" type="slidenum">
              <a:rPr lang="en-US"/>
              <a:pPr>
                <a:defRPr/>
              </a:pPr>
              <a:t>19</a:t>
            </a:fld>
            <a:endParaRPr lang="th-TH"/>
          </a:p>
        </p:txBody>
      </p:sp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827088" y="2852738"/>
            <a:ext cx="1728787" cy="14017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lgDashDot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/>
              <a:t>E25</a:t>
            </a:r>
          </a:p>
          <a:p>
            <a:pPr eaLnBrk="1" hangingPunct="1"/>
            <a:r>
              <a:rPr lang="en-US" altLang="th-TH"/>
              <a:t>C11</a:t>
            </a:r>
          </a:p>
          <a:p>
            <a:pPr eaLnBrk="1" hangingPunct="1"/>
            <a:r>
              <a:rPr lang="en-US" altLang="th-TH"/>
              <a:t>F30</a:t>
            </a:r>
          </a:p>
        </p:txBody>
      </p:sp>
      <p:sp>
        <p:nvSpPr>
          <p:cNvPr id="29702" name="Text Box 9"/>
          <p:cNvSpPr txBox="1">
            <a:spLocks noChangeArrowheads="1"/>
          </p:cNvSpPr>
          <p:nvPr/>
        </p:nvSpPr>
        <p:spPr bwMode="auto">
          <a:xfrm>
            <a:off x="684213" y="2405063"/>
            <a:ext cx="2303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/>
              <a:t>code.txt</a:t>
            </a:r>
          </a:p>
        </p:txBody>
      </p:sp>
      <p:sp>
        <p:nvSpPr>
          <p:cNvPr id="29703" name="Text Box 10"/>
          <p:cNvSpPr txBox="1">
            <a:spLocks noChangeArrowheads="1"/>
          </p:cNvSpPr>
          <p:nvPr/>
        </p:nvSpPr>
        <p:spPr bwMode="auto">
          <a:xfrm>
            <a:off x="5580063" y="4940300"/>
            <a:ext cx="3168650" cy="1189038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dirty="0">
                <a:solidFill>
                  <a:schemeClr val="bg1"/>
                </a:solidFill>
              </a:rPr>
              <a:t>your room is </a:t>
            </a:r>
            <a:r>
              <a:rPr lang="en-US" altLang="th-TH" dirty="0" smtClean="0">
                <a:solidFill>
                  <a:schemeClr val="bg1"/>
                </a:solidFill>
              </a:rPr>
              <a:t>C11</a:t>
            </a:r>
          </a:p>
          <a:p>
            <a:pPr eaLnBrk="1" hangingPunct="1">
              <a:spcBef>
                <a:spcPct val="50000"/>
              </a:spcBef>
            </a:pPr>
            <a:endParaRPr lang="en-US" altLang="th-TH" dirty="0">
              <a:solidFill>
                <a:schemeClr val="bg1"/>
              </a:solidFill>
            </a:endParaRPr>
          </a:p>
        </p:txBody>
      </p:sp>
      <p:sp>
        <p:nvSpPr>
          <p:cNvPr id="29705" name="Text Box 12"/>
          <p:cNvSpPr txBox="1">
            <a:spLocks noChangeArrowheads="1"/>
          </p:cNvSpPr>
          <p:nvPr/>
        </p:nvSpPr>
        <p:spPr bwMode="auto">
          <a:xfrm>
            <a:off x="4932363" y="2060575"/>
            <a:ext cx="1657350" cy="18303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th-TH"/>
          </a:p>
          <a:p>
            <a:pPr eaLnBrk="1" hangingPunct="1">
              <a:spcBef>
                <a:spcPct val="50000"/>
              </a:spcBef>
            </a:pPr>
            <a:r>
              <a:rPr lang="en-US" altLang="th-TH"/>
              <a:t>program</a:t>
            </a:r>
          </a:p>
          <a:p>
            <a:pPr eaLnBrk="1" hangingPunct="1">
              <a:spcBef>
                <a:spcPct val="50000"/>
              </a:spcBef>
            </a:pPr>
            <a:endParaRPr lang="en-US" altLang="th-TH"/>
          </a:p>
        </p:txBody>
      </p:sp>
      <p:sp>
        <p:nvSpPr>
          <p:cNvPr id="29706" name="AutoShape 14"/>
          <p:cNvSpPr>
            <a:spLocks noChangeArrowheads="1"/>
          </p:cNvSpPr>
          <p:nvPr/>
        </p:nvSpPr>
        <p:spPr bwMode="auto">
          <a:xfrm>
            <a:off x="2598738" y="2924175"/>
            <a:ext cx="2305050" cy="576263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accent1"/>
          </a:solidFill>
          <a:ln w="28575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29707" name="Text Box 15"/>
          <p:cNvSpPr txBox="1">
            <a:spLocks noChangeArrowheads="1"/>
          </p:cNvSpPr>
          <p:nvPr/>
        </p:nvSpPr>
        <p:spPr bwMode="auto">
          <a:xfrm>
            <a:off x="2987675" y="2419350"/>
            <a:ext cx="1512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/>
              <a:t>*ptrData</a:t>
            </a:r>
          </a:p>
        </p:txBody>
      </p:sp>
      <p:sp>
        <p:nvSpPr>
          <p:cNvPr id="29708" name="AutoShape 16"/>
          <p:cNvSpPr>
            <a:spLocks noChangeArrowheads="1"/>
          </p:cNvSpPr>
          <p:nvPr/>
        </p:nvSpPr>
        <p:spPr bwMode="auto">
          <a:xfrm rot="-1548490">
            <a:off x="5826125" y="3997325"/>
            <a:ext cx="792163" cy="936625"/>
          </a:xfrm>
          <a:prstGeom prst="downArrow">
            <a:avLst>
              <a:gd name="adj1" fmla="val 53741"/>
              <a:gd name="adj2" fmla="val 37480"/>
            </a:avLst>
          </a:prstGeom>
          <a:solidFill>
            <a:schemeClr val="accent1"/>
          </a:solidFill>
          <a:ln w="28575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29709" name="Text Box 17"/>
          <p:cNvSpPr txBox="1">
            <a:spLocks noChangeArrowheads="1"/>
          </p:cNvSpPr>
          <p:nvPr/>
        </p:nvSpPr>
        <p:spPr bwMode="auto">
          <a:xfrm>
            <a:off x="7308850" y="3427413"/>
            <a:ext cx="1512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h-TH" altLang="th-TH" b="1"/>
              <a:t>ผลลัพธ์</a:t>
            </a:r>
            <a:endParaRPr lang="en-US" altLang="th-TH" b="1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95288" y="4148138"/>
            <a:ext cx="863600" cy="1484312"/>
            <a:chOff x="249" y="2160"/>
            <a:chExt cx="544" cy="935"/>
          </a:xfrm>
        </p:grpSpPr>
        <p:sp>
          <p:nvSpPr>
            <p:cNvPr id="29717" name="Text Box 18"/>
            <p:cNvSpPr txBox="1">
              <a:spLocks noChangeArrowheads="1"/>
            </p:cNvSpPr>
            <p:nvPr/>
          </p:nvSpPr>
          <p:spPr bwMode="auto">
            <a:xfrm>
              <a:off x="249" y="2750"/>
              <a:ext cx="544" cy="3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th-TH"/>
                <a:t>%c</a:t>
              </a:r>
            </a:p>
          </p:txBody>
        </p:sp>
        <p:sp>
          <p:nvSpPr>
            <p:cNvPr id="29718" name="Line 20"/>
            <p:cNvSpPr>
              <a:spLocks noChangeShapeType="1"/>
            </p:cNvSpPr>
            <p:nvPr/>
          </p:nvSpPr>
          <p:spPr bwMode="auto">
            <a:xfrm flipV="1">
              <a:off x="431" y="2160"/>
              <a:ext cx="136" cy="5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619250" y="3716338"/>
            <a:ext cx="1152525" cy="1843087"/>
            <a:chOff x="1020" y="1888"/>
            <a:chExt cx="726" cy="1161"/>
          </a:xfrm>
        </p:grpSpPr>
        <p:sp>
          <p:nvSpPr>
            <p:cNvPr id="29715" name="Text Box 19"/>
            <p:cNvSpPr txBox="1">
              <a:spLocks noChangeArrowheads="1"/>
            </p:cNvSpPr>
            <p:nvPr/>
          </p:nvSpPr>
          <p:spPr bwMode="auto">
            <a:xfrm>
              <a:off x="1202" y="2704"/>
              <a:ext cx="544" cy="3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th-TH"/>
                <a:t>%d</a:t>
              </a:r>
            </a:p>
          </p:txBody>
        </p:sp>
        <p:sp>
          <p:nvSpPr>
            <p:cNvPr id="29716" name="Line 21"/>
            <p:cNvSpPr>
              <a:spLocks noChangeShapeType="1"/>
            </p:cNvSpPr>
            <p:nvPr/>
          </p:nvSpPr>
          <p:spPr bwMode="auto">
            <a:xfrm flipH="1" flipV="1">
              <a:off x="1020" y="1888"/>
              <a:ext cx="409" cy="8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57366" name="Oval 22"/>
          <p:cNvSpPr>
            <a:spLocks noChangeArrowheads="1"/>
          </p:cNvSpPr>
          <p:nvPr/>
        </p:nvSpPr>
        <p:spPr bwMode="auto">
          <a:xfrm>
            <a:off x="755650" y="3716338"/>
            <a:ext cx="503238" cy="5048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57367" name="Oval 23"/>
          <p:cNvSpPr>
            <a:spLocks noChangeArrowheads="1"/>
          </p:cNvSpPr>
          <p:nvPr/>
        </p:nvSpPr>
        <p:spPr bwMode="auto">
          <a:xfrm>
            <a:off x="1187450" y="3284538"/>
            <a:ext cx="503238" cy="5048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29714" name="Text Box 26"/>
          <p:cNvSpPr txBox="1">
            <a:spLocks noChangeArrowheads="1"/>
          </p:cNvSpPr>
          <p:nvPr/>
        </p:nvSpPr>
        <p:spPr bwMode="auto">
          <a:xfrm>
            <a:off x="250825" y="5876925"/>
            <a:ext cx="504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2400"/>
              <a:t>fscanf(ptrData,"%c%d",&amp;ch,&amp;num);</a:t>
            </a:r>
          </a:p>
        </p:txBody>
      </p:sp>
      <p:sp>
        <p:nvSpPr>
          <p:cNvPr id="29722" name="Text Box 6"/>
          <p:cNvSpPr txBox="1">
            <a:spLocks noChangeArrowheads="1"/>
          </p:cNvSpPr>
          <p:nvPr/>
        </p:nvSpPr>
        <p:spPr bwMode="auto">
          <a:xfrm>
            <a:off x="611188" y="333375"/>
            <a:ext cx="831691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th-TH" dirty="0" err="1"/>
              <a:t>การอ่านข้อมูลในแฟ้มแบบ</a:t>
            </a:r>
            <a:r>
              <a:rPr lang="en-US" altLang="th-TH" dirty="0"/>
              <a:t> Sequential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6" grpId="0" animBg="1"/>
      <p:bldP spid="573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134B1-027C-4E8C-B383-2CAEED3ECB48}" type="slidenum">
              <a:rPr lang="en-US"/>
              <a:pPr>
                <a:defRPr/>
              </a:pPr>
              <a:t>2</a:t>
            </a:fld>
            <a:endParaRPr lang="th-TH"/>
          </a:p>
        </p:txBody>
      </p:sp>
      <p:sp>
        <p:nvSpPr>
          <p:cNvPr id="12292" name="Text Box 14"/>
          <p:cNvSpPr txBox="1">
            <a:spLocks noChangeArrowheads="1"/>
          </p:cNvSpPr>
          <p:nvPr/>
        </p:nvSpPr>
        <p:spPr bwMode="auto">
          <a:xfrm>
            <a:off x="540544" y="476250"/>
            <a:ext cx="38877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h-TH" altLang="th-TH" sz="4400" b="1" dirty="0">
                <a:cs typeface="FreesiaUPC" pitchFamily="34" charset="-34"/>
              </a:rPr>
              <a:t>เนื้อหาที่จะเรียนรู้</a:t>
            </a:r>
          </a:p>
        </p:txBody>
      </p:sp>
      <p:sp>
        <p:nvSpPr>
          <p:cNvPr id="12293" name="Text Box 16"/>
          <p:cNvSpPr txBox="1">
            <a:spLocks noChangeArrowheads="1"/>
          </p:cNvSpPr>
          <p:nvPr/>
        </p:nvSpPr>
        <p:spPr bwMode="auto">
          <a:xfrm>
            <a:off x="2484438" y="1557338"/>
            <a:ext cx="5832475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120000"/>
              <a:buFontTx/>
              <a:buChar char="•"/>
            </a:pPr>
            <a:r>
              <a:rPr lang="en-US" altLang="th-TH" sz="3600">
                <a:latin typeface="Angsana New" pitchFamily="18" charset="-34"/>
                <a:ea typeface="GulimChe" pitchFamily="49" charset="-127"/>
                <a:cs typeface="FreesiaUPC" pitchFamily="34" charset="-34"/>
              </a:rPr>
              <a:t> ทำไมจึงต้องมีการติดต่อแฟ้มข้อมูล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120000"/>
              <a:buFontTx/>
              <a:buChar char="•"/>
            </a:pPr>
            <a:r>
              <a:rPr lang="en-US" altLang="th-TH" sz="3600">
                <a:latin typeface="Angsana New" pitchFamily="18" charset="-34"/>
                <a:ea typeface="GulimChe" pitchFamily="49" charset="-127"/>
                <a:cs typeface="FreesiaUPC" pitchFamily="34" charset="-34"/>
              </a:rPr>
              <a:t> ลำดับข้อมูล (Data Hierarchy)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120000"/>
              <a:buFontTx/>
              <a:buChar char="•"/>
            </a:pPr>
            <a:r>
              <a:rPr lang="en-US" altLang="th-TH" sz="3600">
                <a:latin typeface="Angsana New" pitchFamily="18" charset="-34"/>
                <a:ea typeface="GulimChe" pitchFamily="49" charset="-127"/>
                <a:cs typeface="FreesiaUPC" pitchFamily="34" charset="-34"/>
              </a:rPr>
              <a:t> การเปิดและปิดแฟ้มข้อมูล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120000"/>
              <a:buFontTx/>
              <a:buChar char="•"/>
            </a:pPr>
            <a:r>
              <a:rPr lang="en-US" altLang="th-TH" sz="3600">
                <a:latin typeface="Angsana New" pitchFamily="18" charset="-34"/>
                <a:ea typeface="GulimChe" pitchFamily="49" charset="-127"/>
                <a:cs typeface="FreesiaUPC" pitchFamily="34" charset="-34"/>
              </a:rPr>
              <a:t> การอ่านและเขียนแฟ้มข้อมูล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Pct val="120000"/>
              <a:buFontTx/>
              <a:buChar char="•"/>
            </a:pPr>
            <a:r>
              <a:rPr lang="en-US" altLang="th-TH" sz="3600">
                <a:latin typeface="Angsana New" pitchFamily="18" charset="-34"/>
                <a:ea typeface="GulimChe" pitchFamily="49" charset="-127"/>
                <a:cs typeface="FreesiaUPC" pitchFamily="34" charset="-34"/>
              </a:rPr>
              <a:t> ฟังก์ชันที่ใช้ประมวลผลแฟ้มข้อมูล</a:t>
            </a:r>
            <a:endParaRPr lang="en-US" altLang="th-TH">
              <a:latin typeface="GulimChe" pitchFamily="49" charset="-127"/>
              <a:ea typeface="GulimChe" pitchFamily="49" charset="-127"/>
              <a:cs typeface="Frees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ตัวยึดหมายเลขภาพนิ่ง 5"/>
          <p:cNvSpPr txBox="1">
            <a:spLocks noGrp="1"/>
          </p:cNvSpPr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</p:spPr>
        <p:txBody>
          <a:bodyPr anchor="b"/>
          <a:lstStyle/>
          <a:p>
            <a:pPr algn="ctr">
              <a:defRPr/>
            </a:pPr>
            <a:fld id="{034298EC-63A1-4891-8374-6FF9E0B5CBDA}" type="slidenum">
              <a:rPr lang="en-US" sz="1200">
                <a:solidFill>
                  <a:schemeClr val="bg2">
                    <a:shade val="50000"/>
                    <a:satMod val="200000"/>
                  </a:schemeClr>
                </a:solidFill>
              </a:rPr>
              <a:pPr algn="ctr">
                <a:defRPr/>
              </a:pPr>
              <a:t>20</a:t>
            </a:fld>
            <a:endParaRPr lang="th-TH" sz="1200">
              <a:solidFill>
                <a:schemeClr val="bg2">
                  <a:shade val="50000"/>
                  <a:satMod val="200000"/>
                </a:schemeClr>
              </a:solidFill>
            </a:endParaRPr>
          </a:p>
        </p:txBody>
      </p:sp>
      <p:sp>
        <p:nvSpPr>
          <p:cNvPr id="80900" name="Text Box 6"/>
          <p:cNvSpPr txBox="1">
            <a:spLocks noChangeArrowheads="1"/>
          </p:cNvSpPr>
          <p:nvPr/>
        </p:nvSpPr>
        <p:spPr bwMode="auto">
          <a:xfrm>
            <a:off x="611188" y="333375"/>
            <a:ext cx="831691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th-TH" dirty="0" err="1"/>
              <a:t>กา</a:t>
            </a:r>
            <a:r>
              <a:rPr lang="th-TH" altLang="th-TH" dirty="0" err="1"/>
              <a:t>รเขียน</a:t>
            </a:r>
            <a:r>
              <a:rPr lang="en-US" altLang="th-TH" dirty="0" err="1"/>
              <a:t>ข้อมูลในแฟ้มแบบ</a:t>
            </a:r>
            <a:r>
              <a:rPr lang="en-US" altLang="th-TH" dirty="0"/>
              <a:t> Sequential Access</a:t>
            </a:r>
          </a:p>
        </p:txBody>
      </p:sp>
      <p:sp>
        <p:nvSpPr>
          <p:cNvPr id="80901" name="Text Box 7"/>
          <p:cNvSpPr txBox="1">
            <a:spLocks noChangeArrowheads="1"/>
          </p:cNvSpPr>
          <p:nvPr/>
        </p:nvSpPr>
        <p:spPr bwMode="auto">
          <a:xfrm>
            <a:off x="393700" y="3390900"/>
            <a:ext cx="8642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600">
                <a:latin typeface="Angsana New" pitchFamily="18" charset="-34"/>
                <a:cs typeface="FreesiaUPC" pitchFamily="34" charset="-34"/>
              </a:rPr>
              <a:t>ทำงานคล้ายฟังก์ชัน putchar() </a:t>
            </a:r>
            <a:r>
              <a:rPr lang="th-TH" altLang="th-TH" sz="3600">
                <a:latin typeface="Angsana New" pitchFamily="18" charset="-34"/>
                <a:cs typeface="FreesiaUPC" pitchFamily="34" charset="-34"/>
              </a:rPr>
              <a:t>เขียน</a:t>
            </a:r>
            <a:r>
              <a:rPr lang="en-US" altLang="th-TH" sz="3600">
                <a:latin typeface="Angsana New" pitchFamily="18" charset="-34"/>
                <a:cs typeface="FreesiaUPC" pitchFamily="34" charset="-34"/>
              </a:rPr>
              <a:t>ข้อมูลทีละ 1 ตัว อักษร</a:t>
            </a:r>
            <a:r>
              <a:rPr lang="th-TH" altLang="th-TH" sz="3600">
                <a:latin typeface="Angsana New" pitchFamily="18" charset="-34"/>
                <a:cs typeface="FreesiaUPC" pitchFamily="34" charset="-34"/>
              </a:rPr>
              <a:t>ลงในแฟ้มข้อมูล</a:t>
            </a:r>
            <a:endParaRPr lang="en-US" altLang="th-TH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481263" y="5589588"/>
            <a:ext cx="2378075" cy="763587"/>
            <a:chOff x="395" y="3775"/>
            <a:chExt cx="1442" cy="481"/>
          </a:xfrm>
        </p:grpSpPr>
        <p:sp>
          <p:nvSpPr>
            <p:cNvPr id="80903" name="Text Box 10"/>
            <p:cNvSpPr txBox="1">
              <a:spLocks noChangeArrowheads="1"/>
            </p:cNvSpPr>
            <p:nvPr/>
          </p:nvSpPr>
          <p:spPr bwMode="auto">
            <a:xfrm>
              <a:off x="395" y="3921"/>
              <a:ext cx="1442" cy="335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h-TH" altLang="th-TH" b="1">
                  <a:cs typeface="FreesiaUPC" pitchFamily="34" charset="-34"/>
                </a:rPr>
                <a:t>ตัวแปรชนิดอักขระ</a:t>
              </a:r>
              <a:endParaRPr lang="en-US" altLang="th-TH" b="1">
                <a:cs typeface="FreesiaUPC" pitchFamily="34" charset="-34"/>
              </a:endParaRPr>
            </a:p>
          </p:txBody>
        </p:sp>
        <p:sp>
          <p:nvSpPr>
            <p:cNvPr id="80904" name="Line 11"/>
            <p:cNvSpPr>
              <a:spLocks noChangeShapeType="1"/>
            </p:cNvSpPr>
            <p:nvPr/>
          </p:nvSpPr>
          <p:spPr bwMode="auto">
            <a:xfrm flipV="1">
              <a:off x="703" y="3775"/>
              <a:ext cx="272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103813" y="5516563"/>
            <a:ext cx="1989137" cy="830262"/>
            <a:chOff x="2472" y="3702"/>
            <a:chExt cx="1224" cy="523"/>
          </a:xfrm>
        </p:grpSpPr>
        <p:sp>
          <p:nvSpPr>
            <p:cNvPr id="80906" name="Text Box 12"/>
            <p:cNvSpPr txBox="1">
              <a:spLocks noChangeArrowheads="1"/>
            </p:cNvSpPr>
            <p:nvPr/>
          </p:nvSpPr>
          <p:spPr bwMode="auto">
            <a:xfrm>
              <a:off x="2472" y="3886"/>
              <a:ext cx="1224" cy="339"/>
            </a:xfrm>
            <a:prstGeom prst="rect">
              <a:avLst/>
            </a:prstGeom>
            <a:solidFill>
              <a:srgbClr val="FFCC00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h-TH" altLang="th-TH" b="1">
                  <a:cs typeface="FreesiaUPC" pitchFamily="34" charset="-34"/>
                </a:rPr>
                <a:t>ตัวชี้แฟ้มข้อมูล</a:t>
              </a:r>
              <a:endParaRPr lang="en-US" altLang="th-TH" b="1">
                <a:cs typeface="FreesiaUPC" pitchFamily="34" charset="-34"/>
              </a:endParaRPr>
            </a:p>
          </p:txBody>
        </p:sp>
        <p:sp>
          <p:nvSpPr>
            <p:cNvPr id="80907" name="Line 13"/>
            <p:cNvSpPr>
              <a:spLocks noChangeShapeType="1"/>
            </p:cNvSpPr>
            <p:nvPr/>
          </p:nvSpPr>
          <p:spPr bwMode="auto">
            <a:xfrm flipH="1" flipV="1">
              <a:off x="2835" y="3702"/>
              <a:ext cx="220" cy="18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80908" name="Text Box 9"/>
          <p:cNvSpPr txBox="1">
            <a:spLocks noChangeArrowheads="1"/>
          </p:cNvSpPr>
          <p:nvPr/>
        </p:nvSpPr>
        <p:spPr bwMode="auto">
          <a:xfrm>
            <a:off x="1403350" y="4716463"/>
            <a:ext cx="6553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>
                <a:solidFill>
                  <a:srgbClr val="0033CC"/>
                </a:solidFill>
                <a:cs typeface="FreesiaUPC" pitchFamily="34" charset="-34"/>
              </a:rPr>
              <a:t>	</a:t>
            </a:r>
            <a:r>
              <a:rPr lang="en-US" altLang="th-TH" b="1">
                <a:solidFill>
                  <a:srgbClr val="0033CC"/>
                </a:solidFill>
              </a:rPr>
              <a:t>char output = ‘Y’;</a:t>
            </a:r>
          </a:p>
          <a:p>
            <a:pPr eaLnBrk="1" hangingPunct="1"/>
            <a:r>
              <a:rPr lang="en-US" altLang="th-TH" b="1">
                <a:solidFill>
                  <a:srgbClr val="0033CC"/>
                </a:solidFill>
              </a:rPr>
              <a:t>        	fputc(output,ptrData);</a:t>
            </a:r>
          </a:p>
        </p:txBody>
      </p:sp>
      <p:sp>
        <p:nvSpPr>
          <p:cNvPr id="80909" name="Rectangle 17"/>
          <p:cNvSpPr>
            <a:spLocks noChangeArrowheads="1"/>
          </p:cNvSpPr>
          <p:nvPr/>
        </p:nvSpPr>
        <p:spPr bwMode="auto">
          <a:xfrm>
            <a:off x="900113" y="2276475"/>
            <a:ext cx="6840537" cy="8651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th-TH"/>
              <a:t>fputc</a:t>
            </a:r>
            <a:r>
              <a:rPr lang="en-US" altLang="th-TH" b="1">
                <a:cs typeface="Arial" pitchFamily="34" charset="0"/>
              </a:rPr>
              <a:t>(</a:t>
            </a:r>
            <a:r>
              <a:rPr lang="en-US" altLang="th-TH" sz="3600" b="1">
                <a:cs typeface="FreesiaUPC" pitchFamily="34" charset="-34"/>
              </a:rPr>
              <a:t>ตัวแปรชนิดอักขระ, ตัวชี้แฟ้ม);</a:t>
            </a:r>
            <a:endParaRPr lang="th-TH" altLang="th-TH" sz="3600" b="1">
              <a:cs typeface="Frees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B0A9ED-28E1-4CD8-8F47-10D88A9C84EB}" type="slidenum">
              <a:rPr lang="en-US"/>
              <a:pPr>
                <a:defRPr/>
              </a:pPr>
              <a:t>21</a:t>
            </a:fld>
            <a:endParaRPr lang="th-TH"/>
          </a:p>
        </p:txBody>
      </p:sp>
      <p:sp>
        <p:nvSpPr>
          <p:cNvPr id="31750" name="Text Box 8"/>
          <p:cNvSpPr txBox="1">
            <a:spLocks noChangeArrowheads="1"/>
          </p:cNvSpPr>
          <p:nvPr/>
        </p:nvSpPr>
        <p:spPr bwMode="auto">
          <a:xfrm>
            <a:off x="2339975" y="333375"/>
            <a:ext cx="6804025" cy="5934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2400"/>
              <a:t>#include &lt;stdio.h&gt;  </a:t>
            </a:r>
          </a:p>
          <a:p>
            <a:pPr eaLnBrk="1" hangingPunct="1"/>
            <a:r>
              <a:rPr lang="en-US" altLang="th-TH" sz="2400"/>
              <a:t>void main()</a:t>
            </a:r>
          </a:p>
          <a:p>
            <a:pPr eaLnBrk="1" hangingPunct="1"/>
            <a:r>
              <a:rPr lang="en-US" altLang="th-TH" sz="2400"/>
              <a:t>{ </a:t>
            </a:r>
          </a:p>
          <a:p>
            <a:pPr eaLnBrk="1" hangingPunct="1"/>
            <a:r>
              <a:rPr lang="en-US" altLang="th-TH" sz="2400"/>
              <a:t>    FILE *ptrData;</a:t>
            </a:r>
          </a:p>
          <a:p>
            <a:pPr eaLnBrk="1" hangingPunct="1"/>
            <a:r>
              <a:rPr lang="en-US" altLang="th-TH" sz="2400"/>
              <a:t>    char ch;</a:t>
            </a:r>
          </a:p>
          <a:p>
            <a:pPr eaLnBrk="1" hangingPunct="1"/>
            <a:r>
              <a:rPr lang="en-US" altLang="th-TH" sz="2400"/>
              <a:t>    ptrData=fopen("c:\\bin.txt","w");</a:t>
            </a:r>
          </a:p>
          <a:p>
            <a:pPr eaLnBrk="1" hangingPunct="1"/>
            <a:r>
              <a:rPr lang="en-US" altLang="th-TH" sz="2400"/>
              <a:t>    if (ptrData != NULL) </a:t>
            </a:r>
          </a:p>
          <a:p>
            <a:pPr eaLnBrk="1" hangingPunct="1"/>
            <a:r>
              <a:rPr lang="en-US" altLang="th-TH" sz="2400"/>
              <a:t>    {  </a:t>
            </a:r>
          </a:p>
          <a:p>
            <a:pPr eaLnBrk="1" hangingPunct="1"/>
            <a:r>
              <a:rPr lang="en-US" altLang="th-TH" sz="2400"/>
              <a:t>         printf(“Type words (&lt;enter&gt; to exit) -&gt;"); </a:t>
            </a:r>
          </a:p>
          <a:p>
            <a:pPr eaLnBrk="1" hangingPunct="1"/>
            <a:r>
              <a:rPr lang="en-US" altLang="th-TH" sz="2400"/>
              <a:t>         while((ch=getchar()) != '\n')</a:t>
            </a:r>
          </a:p>
          <a:p>
            <a:pPr eaLnBrk="1" hangingPunct="1"/>
            <a:r>
              <a:rPr lang="en-US" altLang="th-TH" sz="2400"/>
              <a:t>              </a:t>
            </a:r>
            <a:r>
              <a:rPr lang="en-US" altLang="th-TH" sz="2400">
                <a:solidFill>
                  <a:srgbClr val="0033CC"/>
                </a:solidFill>
              </a:rPr>
              <a:t>fputc(ch,ptrData)</a:t>
            </a:r>
            <a:r>
              <a:rPr lang="en-US" altLang="th-TH" sz="2400"/>
              <a:t>;</a:t>
            </a:r>
          </a:p>
          <a:p>
            <a:pPr eaLnBrk="1" hangingPunct="1"/>
            <a:r>
              <a:rPr lang="en-US" altLang="th-TH" sz="2400"/>
              <a:t>    }</a:t>
            </a:r>
          </a:p>
          <a:p>
            <a:pPr eaLnBrk="1" hangingPunct="1"/>
            <a:r>
              <a:rPr lang="en-US" altLang="th-TH" sz="2400"/>
              <a:t>    else    </a:t>
            </a:r>
          </a:p>
          <a:p>
            <a:pPr eaLnBrk="1" hangingPunct="1"/>
            <a:r>
              <a:rPr lang="en-US" altLang="th-TH" sz="2400"/>
              <a:t>        printf(“Open file Error”);</a:t>
            </a:r>
          </a:p>
          <a:p>
            <a:pPr eaLnBrk="1" hangingPunct="1"/>
            <a:r>
              <a:rPr lang="en-US" altLang="th-TH" sz="2400"/>
              <a:t>    fclose(ptrData); </a:t>
            </a:r>
          </a:p>
          <a:p>
            <a:pPr eaLnBrk="1" hangingPunct="1"/>
            <a:r>
              <a:rPr lang="en-US" altLang="th-TH" sz="24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64AFEE-D380-451A-8F5C-9FE422AF3D82}" type="slidenum">
              <a:rPr lang="en-US"/>
              <a:pPr>
                <a:defRPr/>
              </a:pPr>
              <a:t>22</a:t>
            </a:fld>
            <a:endParaRPr lang="th-TH"/>
          </a:p>
        </p:txBody>
      </p:sp>
      <p:sp>
        <p:nvSpPr>
          <p:cNvPr id="32773" name="Text Box 8"/>
          <p:cNvSpPr txBox="1">
            <a:spLocks noChangeArrowheads="1"/>
          </p:cNvSpPr>
          <p:nvPr/>
        </p:nvSpPr>
        <p:spPr bwMode="auto">
          <a:xfrm>
            <a:off x="684213" y="2349500"/>
            <a:ext cx="7632700" cy="1508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2300"/>
              <a:t>Type words (&lt;enter&gt; to exit) -&gt; Computer Olympic</a:t>
            </a:r>
          </a:p>
          <a:p>
            <a:pPr eaLnBrk="1" hangingPunct="1"/>
            <a:endParaRPr lang="en-US" altLang="th-TH" sz="2300"/>
          </a:p>
          <a:p>
            <a:pPr eaLnBrk="1" hangingPunct="1"/>
            <a:endParaRPr lang="en-US" altLang="th-TH" sz="2300"/>
          </a:p>
          <a:p>
            <a:pPr eaLnBrk="1" hangingPunct="1"/>
            <a:endParaRPr lang="en-US" altLang="th-TH" sz="2300"/>
          </a:p>
        </p:txBody>
      </p:sp>
      <p:sp>
        <p:nvSpPr>
          <p:cNvPr id="32785" name="Text Box 9"/>
          <p:cNvSpPr txBox="1">
            <a:spLocks noChangeArrowheads="1"/>
          </p:cNvSpPr>
          <p:nvPr/>
        </p:nvSpPr>
        <p:spPr bwMode="auto">
          <a:xfrm>
            <a:off x="1258888" y="4941888"/>
            <a:ext cx="6624637" cy="547687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/>
              <a:t>Computer Olympic</a:t>
            </a:r>
          </a:p>
        </p:txBody>
      </p:sp>
      <p:sp>
        <p:nvSpPr>
          <p:cNvPr id="32786" name="Text Box 11"/>
          <p:cNvSpPr txBox="1">
            <a:spLocks noChangeArrowheads="1"/>
          </p:cNvSpPr>
          <p:nvPr/>
        </p:nvSpPr>
        <p:spPr bwMode="auto">
          <a:xfrm>
            <a:off x="1258888" y="5589588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2400"/>
              <a:t>bin.txt</a:t>
            </a:r>
          </a:p>
        </p:txBody>
      </p:sp>
      <p:sp>
        <p:nvSpPr>
          <p:cNvPr id="32776" name="Rectangle 15"/>
          <p:cNvSpPr>
            <a:spLocks noChangeArrowheads="1"/>
          </p:cNvSpPr>
          <p:nvPr/>
        </p:nvSpPr>
        <p:spPr bwMode="auto">
          <a:xfrm>
            <a:off x="5724525" y="4078288"/>
            <a:ext cx="2935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/>
              <a:t>fputc(ch,ptrData);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708400" y="2205039"/>
            <a:ext cx="1368425" cy="1460500"/>
            <a:chOff x="3016" y="1071"/>
            <a:chExt cx="862" cy="920"/>
          </a:xfrm>
        </p:grpSpPr>
        <p:sp>
          <p:nvSpPr>
            <p:cNvPr id="32782" name="Oval 14"/>
            <p:cNvSpPr>
              <a:spLocks noChangeArrowheads="1"/>
            </p:cNvSpPr>
            <p:nvPr/>
          </p:nvSpPr>
          <p:spPr bwMode="auto">
            <a:xfrm>
              <a:off x="3651" y="1071"/>
              <a:ext cx="227" cy="40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th-TH" altLang="th-TH"/>
            </a:p>
          </p:txBody>
        </p:sp>
        <p:sp>
          <p:nvSpPr>
            <p:cNvPr id="32783" name="Text Box 16"/>
            <p:cNvSpPr txBox="1">
              <a:spLocks noChangeArrowheads="1"/>
            </p:cNvSpPr>
            <p:nvPr/>
          </p:nvSpPr>
          <p:spPr bwMode="auto">
            <a:xfrm>
              <a:off x="3016" y="1661"/>
              <a:ext cx="454" cy="3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th-TH" dirty="0" err="1"/>
                <a:t>ch</a:t>
              </a:r>
              <a:endParaRPr lang="en-US" altLang="th-TH" dirty="0"/>
            </a:p>
          </p:txBody>
        </p:sp>
        <p:sp>
          <p:nvSpPr>
            <p:cNvPr id="32784" name="Line 17"/>
            <p:cNvSpPr>
              <a:spLocks noChangeShapeType="1"/>
            </p:cNvSpPr>
            <p:nvPr/>
          </p:nvSpPr>
          <p:spPr bwMode="auto">
            <a:xfrm flipH="1">
              <a:off x="3515" y="1434"/>
              <a:ext cx="182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lg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32779" name="Oval 12"/>
          <p:cNvSpPr>
            <a:spLocks noChangeArrowheads="1"/>
          </p:cNvSpPr>
          <p:nvPr/>
        </p:nvSpPr>
        <p:spPr bwMode="auto">
          <a:xfrm>
            <a:off x="1260475" y="4964113"/>
            <a:ext cx="514350" cy="5540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32780" name="Line 13"/>
          <p:cNvSpPr>
            <a:spLocks noChangeShapeType="1"/>
          </p:cNvSpPr>
          <p:nvPr/>
        </p:nvSpPr>
        <p:spPr bwMode="auto">
          <a:xfrm flipH="1">
            <a:off x="1663700" y="3717925"/>
            <a:ext cx="2044700" cy="12461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lg" len="med"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2781" name="Text Box 18"/>
          <p:cNvSpPr txBox="1">
            <a:spLocks noChangeArrowheads="1"/>
          </p:cNvSpPr>
          <p:nvPr/>
        </p:nvSpPr>
        <p:spPr bwMode="auto">
          <a:xfrm rot="-1895701">
            <a:off x="2265363" y="4206875"/>
            <a:ext cx="1506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/>
              <a:t>*ptrData</a:t>
            </a:r>
          </a:p>
        </p:txBody>
      </p:sp>
      <p:sp>
        <p:nvSpPr>
          <p:cNvPr id="32790" name="Text Box 6"/>
          <p:cNvSpPr txBox="1">
            <a:spLocks noChangeArrowheads="1"/>
          </p:cNvSpPr>
          <p:nvPr/>
        </p:nvSpPr>
        <p:spPr bwMode="auto">
          <a:xfrm>
            <a:off x="611188" y="333375"/>
            <a:ext cx="831691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th-TH" dirty="0" err="1"/>
              <a:t>กา</a:t>
            </a:r>
            <a:r>
              <a:rPr lang="th-TH" altLang="th-TH" dirty="0" err="1"/>
              <a:t>รเขียน</a:t>
            </a:r>
            <a:r>
              <a:rPr lang="en-US" altLang="th-TH" dirty="0" err="1"/>
              <a:t>ข้อมูลในแฟ้มแบบ</a:t>
            </a:r>
            <a:r>
              <a:rPr lang="en-US" altLang="th-TH" dirty="0"/>
              <a:t> Sequential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th-TH" altLang="th-TH" smtClean="0">
              <a:effectLst/>
            </a:endParaRPr>
          </a:p>
        </p:txBody>
      </p:sp>
      <p:sp>
        <p:nvSpPr>
          <p:cNvPr id="17" name="ตัวยึดหมายเลขภาพนิ่ง 5"/>
          <p:cNvSpPr txBox="1">
            <a:spLocks noGrp="1"/>
          </p:cNvSpPr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</p:spPr>
        <p:txBody>
          <a:bodyPr anchor="b"/>
          <a:lstStyle/>
          <a:p>
            <a:pPr algn="ctr">
              <a:defRPr/>
            </a:pPr>
            <a:fld id="{E0B9E4D0-A9D4-4CCB-8C83-1F349B6E61E4}" type="slidenum">
              <a:rPr lang="en-US" sz="1200">
                <a:solidFill>
                  <a:schemeClr val="bg2">
                    <a:shade val="50000"/>
                    <a:satMod val="200000"/>
                  </a:schemeClr>
                </a:solidFill>
              </a:rPr>
              <a:pPr algn="ctr">
                <a:defRPr/>
              </a:pPr>
              <a:t>23</a:t>
            </a:fld>
            <a:endParaRPr lang="th-TH" sz="1200">
              <a:solidFill>
                <a:schemeClr val="bg2">
                  <a:shade val="50000"/>
                  <a:satMod val="200000"/>
                </a:schemeClr>
              </a:solidFill>
            </a:endParaRP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611188" y="333375"/>
            <a:ext cx="831691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th-TH" dirty="0" err="1"/>
              <a:t>การอ่านข้อมูลในแฟ้มแบบ</a:t>
            </a:r>
            <a:r>
              <a:rPr lang="en-US" altLang="th-TH" dirty="0"/>
              <a:t> Sequential Access</a:t>
            </a:r>
          </a:p>
        </p:txBody>
      </p: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468313" y="3473450"/>
            <a:ext cx="80660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3200" dirty="0" err="1">
                <a:cs typeface="FreesiaUPC" pitchFamily="34" charset="-34"/>
              </a:rPr>
              <a:t>ทำงานคล้ายฟังก์ชัน</a:t>
            </a:r>
            <a:r>
              <a:rPr lang="en-US" altLang="th-TH" sz="3200" dirty="0">
                <a:cs typeface="FreesiaUPC" pitchFamily="34" charset="-34"/>
              </a:rPr>
              <a:t> </a:t>
            </a:r>
            <a:r>
              <a:rPr lang="en-US" altLang="th-TH" sz="3200" dirty="0" err="1">
                <a:cs typeface="FreesiaUPC" pitchFamily="34" charset="-34"/>
              </a:rPr>
              <a:t>printf</a:t>
            </a:r>
            <a:r>
              <a:rPr lang="en-US" altLang="th-TH" sz="3200" dirty="0">
                <a:cs typeface="FreesiaUPC" pitchFamily="34" charset="-34"/>
              </a:rPr>
              <a:t>()  เขียนข้อมูลลงแฟ้มโดยจัดรูปแบบของข้อความและข้อมูลให้อยู่ในชนิดที่ต้องการได้</a:t>
            </a:r>
          </a:p>
        </p:txBody>
      </p:sp>
      <p:sp>
        <p:nvSpPr>
          <p:cNvPr id="81928" name="Text Box 9"/>
          <p:cNvSpPr txBox="1">
            <a:spLocks noChangeArrowheads="1"/>
          </p:cNvSpPr>
          <p:nvPr/>
        </p:nvSpPr>
        <p:spPr bwMode="auto">
          <a:xfrm>
            <a:off x="393700" y="4854575"/>
            <a:ext cx="8281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/>
              <a:t> </a:t>
            </a:r>
            <a:r>
              <a:rPr lang="en-US" altLang="th-TH" b="1"/>
              <a:t>fprintf(ptrData,“N’ MaM is  %d  years old”,23);</a:t>
            </a:r>
          </a:p>
        </p:txBody>
      </p:sp>
      <p:sp>
        <p:nvSpPr>
          <p:cNvPr id="81929" name="Rectangle 17"/>
          <p:cNvSpPr>
            <a:spLocks noChangeArrowheads="1"/>
          </p:cNvSpPr>
          <p:nvPr/>
        </p:nvSpPr>
        <p:spPr bwMode="auto">
          <a:xfrm>
            <a:off x="900113" y="2276475"/>
            <a:ext cx="6840537" cy="8651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th-TH" sz="3200" b="1">
                <a:cs typeface="FreesiaUPC" pitchFamily="34" charset="-34"/>
              </a:rPr>
              <a:t>fprintf(ตัวชี้แฟ้ม, “รูปแบบข้อมูล”, ตัวแปร);</a:t>
            </a:r>
          </a:p>
        </p:txBody>
      </p:sp>
      <p:grpSp>
        <p:nvGrpSpPr>
          <p:cNvPr id="81937" name="Group 22"/>
          <p:cNvGrpSpPr>
            <a:grpSpLocks/>
          </p:cNvGrpSpPr>
          <p:nvPr/>
        </p:nvGrpSpPr>
        <p:grpSpPr bwMode="auto">
          <a:xfrm>
            <a:off x="1692275" y="5256213"/>
            <a:ext cx="1150938" cy="1052512"/>
            <a:chOff x="1066" y="3475"/>
            <a:chExt cx="725" cy="663"/>
          </a:xfrm>
        </p:grpSpPr>
        <p:sp>
          <p:nvSpPr>
            <p:cNvPr id="81938" name="Text Box 12"/>
            <p:cNvSpPr txBox="1">
              <a:spLocks noChangeArrowheads="1"/>
            </p:cNvSpPr>
            <p:nvPr/>
          </p:nvSpPr>
          <p:spPr bwMode="auto">
            <a:xfrm>
              <a:off x="1066" y="3793"/>
              <a:ext cx="725" cy="345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h-TH" altLang="th-TH" b="1"/>
                <a:t>ตัวชี้แฟ้ม</a:t>
              </a:r>
              <a:endParaRPr lang="en-US" altLang="th-TH" b="1"/>
            </a:p>
          </p:txBody>
        </p:sp>
        <p:sp>
          <p:nvSpPr>
            <p:cNvPr id="81939" name="Line 15"/>
            <p:cNvSpPr>
              <a:spLocks noChangeShapeType="1"/>
            </p:cNvSpPr>
            <p:nvPr/>
          </p:nvSpPr>
          <p:spPr bwMode="auto">
            <a:xfrm flipV="1">
              <a:off x="1429" y="3475"/>
              <a:ext cx="90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81940" name="Group 23"/>
          <p:cNvGrpSpPr>
            <a:grpSpLocks/>
          </p:cNvGrpSpPr>
          <p:nvPr/>
        </p:nvGrpSpPr>
        <p:grpSpPr bwMode="auto">
          <a:xfrm>
            <a:off x="3276600" y="5256213"/>
            <a:ext cx="4176713" cy="1052512"/>
            <a:chOff x="2064" y="3475"/>
            <a:chExt cx="2631" cy="663"/>
          </a:xfrm>
        </p:grpSpPr>
        <p:sp>
          <p:nvSpPr>
            <p:cNvPr id="81941" name="Text Box 13"/>
            <p:cNvSpPr txBox="1">
              <a:spLocks noChangeArrowheads="1"/>
            </p:cNvSpPr>
            <p:nvPr/>
          </p:nvSpPr>
          <p:spPr bwMode="auto">
            <a:xfrm>
              <a:off x="2381" y="3793"/>
              <a:ext cx="1724" cy="345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h-TH" altLang="th-TH" b="1"/>
                <a:t>รูปแบบข้อความและข้อมูล</a:t>
              </a:r>
              <a:endParaRPr lang="en-US" altLang="th-TH" b="1"/>
            </a:p>
          </p:txBody>
        </p:sp>
        <p:sp>
          <p:nvSpPr>
            <p:cNvPr id="81942" name="AutoShape 17"/>
            <p:cNvSpPr>
              <a:spLocks/>
            </p:cNvSpPr>
            <p:nvPr/>
          </p:nvSpPr>
          <p:spPr bwMode="auto">
            <a:xfrm rot="-5400000">
              <a:off x="3243" y="2296"/>
              <a:ext cx="273" cy="2631"/>
            </a:xfrm>
            <a:prstGeom prst="leftBrace">
              <a:avLst>
                <a:gd name="adj1" fmla="val 29626"/>
                <a:gd name="adj2" fmla="val 45074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th-TH" altLang="th-TH"/>
            </a:p>
          </p:txBody>
        </p:sp>
      </p:grpSp>
      <p:grpSp>
        <p:nvGrpSpPr>
          <p:cNvPr id="81943" name="Group 24"/>
          <p:cNvGrpSpPr>
            <a:grpSpLocks/>
          </p:cNvGrpSpPr>
          <p:nvPr/>
        </p:nvGrpSpPr>
        <p:grpSpPr bwMode="auto">
          <a:xfrm>
            <a:off x="7380288" y="5327650"/>
            <a:ext cx="936625" cy="981075"/>
            <a:chOff x="4649" y="3475"/>
            <a:chExt cx="590" cy="618"/>
          </a:xfrm>
        </p:grpSpPr>
        <p:sp>
          <p:nvSpPr>
            <p:cNvPr id="81944" name="Text Box 14"/>
            <p:cNvSpPr txBox="1">
              <a:spLocks noChangeArrowheads="1"/>
            </p:cNvSpPr>
            <p:nvPr/>
          </p:nvSpPr>
          <p:spPr bwMode="auto">
            <a:xfrm>
              <a:off x="4649" y="3748"/>
              <a:ext cx="590" cy="345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h-TH" altLang="th-TH" b="1"/>
                <a:t>ข้อมูล</a:t>
              </a:r>
              <a:endParaRPr lang="en-US" altLang="th-TH" b="1"/>
            </a:p>
          </p:txBody>
        </p:sp>
        <p:sp>
          <p:nvSpPr>
            <p:cNvPr id="81945" name="Line 18"/>
            <p:cNvSpPr>
              <a:spLocks noChangeShapeType="1"/>
            </p:cNvSpPr>
            <p:nvPr/>
          </p:nvSpPr>
          <p:spPr bwMode="auto">
            <a:xfrm flipV="1">
              <a:off x="4921" y="3475"/>
              <a:ext cx="46" cy="2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8578850" y="6262688"/>
            <a:ext cx="457200" cy="476250"/>
          </a:xfrm>
        </p:spPr>
        <p:txBody>
          <a:bodyPr/>
          <a:lstStyle/>
          <a:p>
            <a:pPr>
              <a:defRPr/>
            </a:pPr>
            <a:fld id="{D1238ECD-5762-45DC-8A2C-78CD8A3D9471}" type="slidenum">
              <a:rPr lang="en-US"/>
              <a:pPr>
                <a:defRPr/>
              </a:pPr>
              <a:t>24</a:t>
            </a:fld>
            <a:endParaRPr lang="th-TH"/>
          </a:p>
        </p:txBody>
      </p:sp>
      <p:sp>
        <p:nvSpPr>
          <p:cNvPr id="34824" name="Text Box 11"/>
          <p:cNvSpPr txBox="1">
            <a:spLocks noChangeArrowheads="1"/>
          </p:cNvSpPr>
          <p:nvPr/>
        </p:nvSpPr>
        <p:spPr bwMode="auto">
          <a:xfrm>
            <a:off x="2484438" y="260350"/>
            <a:ext cx="6264275" cy="4108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2400"/>
              <a:t>#include &lt;stdio.h&gt;  </a:t>
            </a:r>
          </a:p>
          <a:p>
            <a:pPr eaLnBrk="1" hangingPunct="1"/>
            <a:r>
              <a:rPr lang="en-US" altLang="th-TH" sz="2400"/>
              <a:t>void main()</a:t>
            </a:r>
          </a:p>
          <a:p>
            <a:pPr eaLnBrk="1" hangingPunct="1"/>
            <a:r>
              <a:rPr lang="en-US" altLang="th-TH" sz="2400"/>
              <a:t>{ </a:t>
            </a:r>
          </a:p>
          <a:p>
            <a:pPr eaLnBrk="1" hangingPunct="1"/>
            <a:r>
              <a:rPr lang="en-US" altLang="th-TH" sz="2400"/>
              <a:t>    FILE *ptrData;</a:t>
            </a:r>
          </a:p>
          <a:p>
            <a:pPr eaLnBrk="1" hangingPunct="1"/>
            <a:r>
              <a:rPr lang="en-US" altLang="th-TH" sz="2400"/>
              <a:t>    ptrData=fopen("c:\\print_t.txt","w");</a:t>
            </a:r>
          </a:p>
          <a:p>
            <a:pPr eaLnBrk="1" hangingPunct="1"/>
            <a:r>
              <a:rPr lang="en-US" altLang="th-TH" sz="2400"/>
              <a:t>    if (ptrData != NULL) </a:t>
            </a:r>
          </a:p>
          <a:p>
            <a:pPr eaLnBrk="1" hangingPunct="1"/>
            <a:r>
              <a:rPr lang="en-US" altLang="th-TH" sz="2400"/>
              <a:t>          </a:t>
            </a:r>
            <a:r>
              <a:rPr lang="en-US" altLang="th-TH" sz="2400">
                <a:solidFill>
                  <a:srgbClr val="0033CC"/>
                </a:solidFill>
              </a:rPr>
              <a:t>fprintf(ptrData,"Hello class %d",1); </a:t>
            </a:r>
          </a:p>
          <a:p>
            <a:pPr eaLnBrk="1" hangingPunct="1"/>
            <a:r>
              <a:rPr lang="en-US" altLang="th-TH" sz="2400"/>
              <a:t>    else    </a:t>
            </a:r>
          </a:p>
          <a:p>
            <a:pPr eaLnBrk="1" hangingPunct="1"/>
            <a:r>
              <a:rPr lang="en-US" altLang="th-TH" sz="2400"/>
              <a:t>          printf(“Open file Error”);</a:t>
            </a:r>
          </a:p>
          <a:p>
            <a:pPr eaLnBrk="1" hangingPunct="1"/>
            <a:r>
              <a:rPr lang="en-US" altLang="th-TH" sz="2400"/>
              <a:t>    fclose(ptrData); </a:t>
            </a:r>
          </a:p>
          <a:p>
            <a:pPr eaLnBrk="1" hangingPunct="1"/>
            <a:r>
              <a:rPr lang="en-US" altLang="th-TH" sz="2400"/>
              <a:t>}</a:t>
            </a:r>
          </a:p>
        </p:txBody>
      </p:sp>
      <p:sp>
        <p:nvSpPr>
          <p:cNvPr id="34830" name="Text Box 8"/>
          <p:cNvSpPr txBox="1">
            <a:spLocks noChangeArrowheads="1"/>
          </p:cNvSpPr>
          <p:nvPr/>
        </p:nvSpPr>
        <p:spPr bwMode="auto">
          <a:xfrm>
            <a:off x="3276600" y="4811713"/>
            <a:ext cx="5111750" cy="12160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lg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2400"/>
              <a:t>Hello class 1</a:t>
            </a:r>
          </a:p>
          <a:p>
            <a:pPr eaLnBrk="1" hangingPunct="1"/>
            <a:endParaRPr lang="en-US" altLang="th-TH" sz="2400"/>
          </a:p>
          <a:p>
            <a:pPr eaLnBrk="1" hangingPunct="1"/>
            <a:endParaRPr lang="en-US" altLang="th-TH" sz="2400"/>
          </a:p>
        </p:txBody>
      </p:sp>
      <p:sp>
        <p:nvSpPr>
          <p:cNvPr id="34831" name="Text Box 13"/>
          <p:cNvSpPr txBox="1">
            <a:spLocks noChangeArrowheads="1"/>
          </p:cNvSpPr>
          <p:nvPr/>
        </p:nvSpPr>
        <p:spPr bwMode="auto">
          <a:xfrm>
            <a:off x="3203575" y="6005513"/>
            <a:ext cx="1655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2400"/>
              <a:t>print_t.txt</a:t>
            </a:r>
          </a:p>
        </p:txBody>
      </p:sp>
      <p:sp>
        <p:nvSpPr>
          <p:cNvPr id="34832" name="Oval 15"/>
          <p:cNvSpPr>
            <a:spLocks noChangeArrowheads="1"/>
          </p:cNvSpPr>
          <p:nvPr/>
        </p:nvSpPr>
        <p:spPr bwMode="auto">
          <a:xfrm>
            <a:off x="3276600" y="4652963"/>
            <a:ext cx="1655763" cy="6635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34833" name="AutoShape 19"/>
          <p:cNvSpPr>
            <a:spLocks/>
          </p:cNvSpPr>
          <p:nvPr/>
        </p:nvSpPr>
        <p:spPr bwMode="auto">
          <a:xfrm rot="-5400000">
            <a:off x="6277769" y="2039144"/>
            <a:ext cx="433388" cy="1917700"/>
          </a:xfrm>
          <a:prstGeom prst="leftBrace">
            <a:avLst>
              <a:gd name="adj1" fmla="val 13602"/>
              <a:gd name="adj2" fmla="val 4991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34834" name="Line 20"/>
          <p:cNvSpPr>
            <a:spLocks noChangeShapeType="1"/>
          </p:cNvSpPr>
          <p:nvPr/>
        </p:nvSpPr>
        <p:spPr bwMode="auto">
          <a:xfrm flipH="1">
            <a:off x="4140200" y="3213100"/>
            <a:ext cx="2376488" cy="14398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4835" name="Oval 22"/>
          <p:cNvSpPr>
            <a:spLocks noChangeArrowheads="1"/>
          </p:cNvSpPr>
          <p:nvPr/>
        </p:nvSpPr>
        <p:spPr bwMode="auto">
          <a:xfrm>
            <a:off x="4789488" y="4667250"/>
            <a:ext cx="576262" cy="6477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34836" name="Line 23"/>
          <p:cNvSpPr>
            <a:spLocks noChangeShapeType="1"/>
          </p:cNvSpPr>
          <p:nvPr/>
        </p:nvSpPr>
        <p:spPr bwMode="auto">
          <a:xfrm flipH="1">
            <a:off x="5219700" y="2997200"/>
            <a:ext cx="2592388" cy="1728788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34837" name="Oval 21"/>
          <p:cNvSpPr>
            <a:spLocks noChangeArrowheads="1"/>
          </p:cNvSpPr>
          <p:nvPr/>
        </p:nvSpPr>
        <p:spPr bwMode="auto">
          <a:xfrm>
            <a:off x="7524750" y="2333625"/>
            <a:ext cx="576263" cy="66198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B2B202-B8F8-4B45-B8D6-13C5D449420E}" type="slidenum">
              <a:rPr lang="en-US"/>
              <a:pPr>
                <a:defRPr/>
              </a:pPr>
              <a:t>25</a:t>
            </a:fld>
            <a:endParaRPr lang="th-TH"/>
          </a:p>
        </p:txBody>
      </p:sp>
      <p:sp>
        <p:nvSpPr>
          <p:cNvPr id="36868" name="Text Box 7"/>
          <p:cNvSpPr txBox="1">
            <a:spLocks noChangeArrowheads="1"/>
          </p:cNvSpPr>
          <p:nvPr/>
        </p:nvSpPr>
        <p:spPr bwMode="auto">
          <a:xfrm>
            <a:off x="323850" y="476250"/>
            <a:ext cx="75612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1"/>
            <a:r>
              <a:rPr lang="th-TH" altLang="th-TH" sz="4400" b="1" dirty="0">
                <a:cs typeface="FreesiaUPC" pitchFamily="34" charset="-34"/>
              </a:rPr>
              <a:t>การตรวจสอบการอ่าน/เขียน แฟ้มข้อมูล</a:t>
            </a:r>
            <a:endParaRPr lang="en-US" altLang="th-TH" sz="4400" b="1" dirty="0">
              <a:cs typeface="FreesiaUPC" pitchFamily="34" charset="-34"/>
            </a:endParaRPr>
          </a:p>
        </p:txBody>
      </p:sp>
      <p:sp>
        <p:nvSpPr>
          <p:cNvPr id="36869" name="Text Box 8"/>
          <p:cNvSpPr txBox="1">
            <a:spLocks noChangeArrowheads="1"/>
          </p:cNvSpPr>
          <p:nvPr/>
        </p:nvSpPr>
        <p:spPr bwMode="auto">
          <a:xfrm>
            <a:off x="684213" y="2060575"/>
            <a:ext cx="7200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h-TH" altLang="th-TH" sz="3200">
                <a:cs typeface="FreesiaUPC" pitchFamily="34" charset="-34"/>
              </a:rPr>
              <a:t>  </a:t>
            </a:r>
            <a:r>
              <a:rPr lang="en-US" altLang="th-TH" sz="3200">
                <a:cs typeface="FreesiaUPC" pitchFamily="34" charset="-34"/>
              </a:rPr>
              <a:t>         </a:t>
            </a:r>
            <a:r>
              <a:rPr lang="th-TH" altLang="th-TH" sz="3200">
                <a:cs typeface="FreesiaUPC" pitchFamily="34" charset="-34"/>
              </a:rPr>
              <a:t> </a:t>
            </a:r>
            <a:r>
              <a:rPr lang="th-TH" altLang="th-TH" sz="3200" b="1">
                <a:solidFill>
                  <a:srgbClr val="FF0000"/>
                </a:solidFill>
                <a:cs typeface="FreesiaUPC" pitchFamily="34" charset="-34"/>
              </a:rPr>
              <a:t>ป้องกันไม่ให้โปรแกรมทำงานผิดพลาด </a:t>
            </a:r>
            <a:r>
              <a:rPr lang="en-US" altLang="th-TH" sz="3200" b="1">
                <a:solidFill>
                  <a:srgbClr val="FF0000"/>
                </a:solidFill>
                <a:cs typeface="FreesiaUPC" pitchFamily="34" charset="-34"/>
              </a:rPr>
              <a:t>!!!</a:t>
            </a:r>
          </a:p>
        </p:txBody>
      </p:sp>
      <p:sp>
        <p:nvSpPr>
          <p:cNvPr id="36870" name="Text Box 9"/>
          <p:cNvSpPr txBox="1">
            <a:spLocks noChangeArrowheads="1"/>
          </p:cNvSpPr>
          <p:nvPr/>
        </p:nvSpPr>
        <p:spPr bwMode="auto">
          <a:xfrm>
            <a:off x="539750" y="2805113"/>
            <a:ext cx="8424863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200">
                <a:cs typeface="FreesiaUPC" pitchFamily="34" charset="-34"/>
              </a:rPr>
              <a:t>ฟังก์ชันสำหรับการตรวจสอบก่อนการอ่าน/เขียน แฟ้มข้อมูล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th-TH">
                <a:cs typeface="FreesiaUPC" pitchFamily="34" charset="-34"/>
              </a:rPr>
              <a:t>ferorr();   ตรวจสอบสถานะความผิดพลาดของการประมวลผลแฟ้ม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th-TH">
                <a:cs typeface="FreesiaUPC" pitchFamily="34" charset="-34"/>
              </a:rPr>
              <a:t>feof();	     ตรวจสอบจุดสิ้นสุดของแฟ้มข้อมูล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th-TH">
                <a:cs typeface="FreesiaUPC" pitchFamily="34" charset="-34"/>
              </a:rPr>
              <a:t>              </a:t>
            </a:r>
            <a:r>
              <a:rPr lang="th-TH" altLang="th-TH">
                <a:cs typeface="FreesiaUPC" pitchFamily="34" charset="-34"/>
              </a:rPr>
              <a:t>อาจ</a:t>
            </a:r>
            <a:r>
              <a:rPr lang="en-US" altLang="th-TH">
                <a:cs typeface="FreesiaUPC" pitchFamily="34" charset="-34"/>
              </a:rPr>
              <a:t>จะใช้ตัวแปรเฉพาะ </a:t>
            </a:r>
            <a:r>
              <a:rPr lang="en-US" altLang="th-TH" sz="2400">
                <a:cs typeface="FreesiaUPC" pitchFamily="34" charset="-34"/>
              </a:rPr>
              <a:t>EOF (End Of File)</a:t>
            </a:r>
            <a:r>
              <a:rPr lang="en-US" altLang="th-TH">
                <a:cs typeface="FreesiaUPC" pitchFamily="34" charset="-34"/>
              </a:rPr>
              <a:t> นำมาตรวจสอบ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th-TH">
                <a:cs typeface="FreesiaUPC" pitchFamily="34" charset="-34"/>
              </a:rPr>
              <a:t>	     </a:t>
            </a:r>
            <a:r>
              <a:rPr lang="th-TH" altLang="th-TH">
                <a:cs typeface="FreesiaUPC" pitchFamily="34" charset="-34"/>
              </a:rPr>
              <a:t>จุด</a:t>
            </a:r>
            <a:r>
              <a:rPr lang="en-US" altLang="th-TH">
                <a:cs typeface="FreesiaUPC" pitchFamily="34" charset="-34"/>
              </a:rPr>
              <a:t>สิ้นสุดของแฟ้มข้อมูล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0" name="Text Box 7"/>
          <p:cNvSpPr txBox="1">
            <a:spLocks noChangeArrowheads="1"/>
          </p:cNvSpPr>
          <p:nvPr/>
        </p:nvSpPr>
        <p:spPr bwMode="auto">
          <a:xfrm>
            <a:off x="323850" y="476250"/>
            <a:ext cx="75612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1"/>
            <a:r>
              <a:rPr lang="th-TH" altLang="th-TH" sz="4400" b="1" dirty="0">
                <a:cs typeface="FreesiaUPC" pitchFamily="34" charset="-34"/>
              </a:rPr>
              <a:t>การตรวจสอบการอ่าน/เขียน แฟ้มข้อมูล</a:t>
            </a:r>
            <a:endParaRPr lang="en-US" altLang="th-TH" sz="4400" b="1" dirty="0">
              <a:cs typeface="FreesiaUPC" pitchFamily="34" charset="-34"/>
            </a:endParaRPr>
          </a:p>
        </p:txBody>
      </p:sp>
      <p:sp>
        <p:nvSpPr>
          <p:cNvPr id="10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BE6A6-EFFF-42DB-9D1B-728B866EDA7A}" type="slidenum">
              <a:rPr lang="en-US"/>
              <a:pPr>
                <a:defRPr/>
              </a:pPr>
              <a:t>26</a:t>
            </a:fld>
            <a:endParaRPr lang="th-TH"/>
          </a:p>
        </p:txBody>
      </p:sp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1044575" y="342900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b="1">
                <a:cs typeface="FreesiaUPC" pitchFamily="34" charset="-34"/>
              </a:rPr>
              <a:t>retvalue คือ ตัวแปรที่รับค่าที่ส่งกลับมาจากฟังก์ชัน ferror</a:t>
            </a:r>
          </a:p>
        </p:txBody>
      </p:sp>
      <p:sp>
        <p:nvSpPr>
          <p:cNvPr id="37894" name="Rectangle 9"/>
          <p:cNvSpPr>
            <a:spLocks noChangeArrowheads="1"/>
          </p:cNvSpPr>
          <p:nvPr/>
        </p:nvSpPr>
        <p:spPr bwMode="auto">
          <a:xfrm>
            <a:off x="1114425" y="2349500"/>
            <a:ext cx="7129463" cy="9350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th-TH" sz="3200" b="1">
                <a:cs typeface="FreesiaUPC" pitchFamily="34" charset="-34"/>
              </a:rPr>
              <a:t>retvalue = ferror(ตัวชี้แฟ้ม);</a:t>
            </a:r>
            <a:endParaRPr lang="th-TH" altLang="th-TH" sz="3200">
              <a:cs typeface="FreesiaUPC" pitchFamily="34" charset="-34"/>
            </a:endParaRP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1042988" y="3933825"/>
            <a:ext cx="6913562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>
                <a:cs typeface="FreesiaUPC" pitchFamily="34" charset="-34"/>
              </a:rPr>
              <a:t>ค่าตัวแปรที่ส่งกลับมา มีความหมาย 2 แบบ ดังนี้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th-TH">
                <a:cs typeface="FreesiaUPC" pitchFamily="34" charset="-34"/>
              </a:rPr>
              <a:t>1. ถ้า rtvalue = 0  คือ ไม่มีข้อผิดพลาด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th-TH">
                <a:cs typeface="FreesiaUPC" pitchFamily="34" charset="-34"/>
              </a:rPr>
              <a:t>2. ถ้า rtvalue &gt; 0  คือ มีข้อผิดพลาดเกิดขึ้น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Text Box 7"/>
          <p:cNvSpPr txBox="1">
            <a:spLocks noChangeArrowheads="1"/>
          </p:cNvSpPr>
          <p:nvPr/>
        </p:nvSpPr>
        <p:spPr bwMode="auto">
          <a:xfrm>
            <a:off x="323850" y="476250"/>
            <a:ext cx="75612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1"/>
            <a:r>
              <a:rPr lang="th-TH" altLang="th-TH" sz="4400" b="1" dirty="0">
                <a:cs typeface="FreesiaUPC" pitchFamily="34" charset="-34"/>
              </a:rPr>
              <a:t>การตรวจสอบการอ่าน/เขียน แฟ้มข้อมูล</a:t>
            </a:r>
            <a:endParaRPr lang="en-US" altLang="th-TH" sz="4400" b="1" dirty="0">
              <a:cs typeface="FreesiaUPC" pitchFamily="34" charset="-34"/>
            </a:endParaRPr>
          </a:p>
        </p:txBody>
      </p:sp>
      <p:sp>
        <p:nvSpPr>
          <p:cNvPr id="10" name="ตัวยึดหมายเลขภาพนิ่ง 5"/>
          <p:cNvSpPr txBox="1">
            <a:spLocks noGrp="1"/>
          </p:cNvSpPr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</p:spPr>
        <p:txBody>
          <a:bodyPr anchor="b"/>
          <a:lstStyle/>
          <a:p>
            <a:pPr algn="ctr">
              <a:defRPr/>
            </a:pPr>
            <a:fld id="{1D3864DC-06D5-4F67-AEC8-F960405DB169}" type="slidenum">
              <a:rPr lang="en-US" sz="1200">
                <a:solidFill>
                  <a:schemeClr val="bg2">
                    <a:shade val="50000"/>
                    <a:satMod val="200000"/>
                  </a:schemeClr>
                </a:solidFill>
              </a:rPr>
              <a:pPr algn="ctr">
                <a:defRPr/>
              </a:pPr>
              <a:t>27</a:t>
            </a:fld>
            <a:endParaRPr lang="th-TH" sz="1200">
              <a:solidFill>
                <a:schemeClr val="bg2">
                  <a:shade val="50000"/>
                  <a:satMod val="200000"/>
                </a:schemeClr>
              </a:solidFill>
            </a:endParaRPr>
          </a:p>
        </p:txBody>
      </p:sp>
      <p:sp>
        <p:nvSpPr>
          <p:cNvPr id="82949" name="Text Box 7"/>
          <p:cNvSpPr txBox="1">
            <a:spLocks noChangeArrowheads="1"/>
          </p:cNvSpPr>
          <p:nvPr/>
        </p:nvSpPr>
        <p:spPr bwMode="auto">
          <a:xfrm>
            <a:off x="1044575" y="342900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b="1">
                <a:cs typeface="FreesiaUPC" pitchFamily="34" charset="-34"/>
              </a:rPr>
              <a:t>retvalue คือ ตัวแปรที่รับค่าที่ส่งกลับมาจากฟังก์ชัน feof</a:t>
            </a:r>
          </a:p>
        </p:txBody>
      </p:sp>
      <p:sp>
        <p:nvSpPr>
          <p:cNvPr id="82950" name="Rectangle 9"/>
          <p:cNvSpPr>
            <a:spLocks noChangeArrowheads="1"/>
          </p:cNvSpPr>
          <p:nvPr/>
        </p:nvSpPr>
        <p:spPr bwMode="auto">
          <a:xfrm>
            <a:off x="1114425" y="2349500"/>
            <a:ext cx="7129463" cy="9350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th-TH" sz="3200" b="1">
                <a:cs typeface="FreesiaUPC" pitchFamily="34" charset="-34"/>
              </a:rPr>
              <a:t>retvalue = feof(ตัวชี้แฟ้ม);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1042988" y="3933825"/>
            <a:ext cx="7777162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>
                <a:cs typeface="FreesiaUPC" pitchFamily="34" charset="-34"/>
              </a:rPr>
              <a:t>ค่าตัวแปรที่ส่งกลับมา มีความหมาย 2 แบบ ดังนี้</a:t>
            </a:r>
          </a:p>
          <a:p>
            <a:pPr eaLnBrk="1" hangingPunct="1">
              <a:spcBef>
                <a:spcPct val="50000"/>
              </a:spcBef>
            </a:pPr>
            <a:endParaRPr lang="en-US" altLang="th-TH" sz="1400">
              <a:cs typeface="FreesiaUPC" pitchFamily="34" charset="-34"/>
            </a:endParaRPr>
          </a:p>
          <a:p>
            <a:pPr eaLnBrk="1" hangingPunct="1"/>
            <a:r>
              <a:rPr lang="en-US" altLang="th-TH"/>
              <a:t>1. ถ้า rtvalue = 0  คือ ตัวชี้ยังไม่ถึงจุดสิ้นสุดของแฟ้ม (not EOF)</a:t>
            </a:r>
          </a:p>
          <a:p>
            <a:pPr eaLnBrk="1" hangingPunct="1"/>
            <a:r>
              <a:rPr lang="en-US" altLang="th-TH"/>
              <a:t>2. ถ้า rtvalue &gt; 0  คือ ตัวชี้ถึงจุดสิ้นสุดของแฟ้ม (EOF)</a:t>
            </a:r>
          </a:p>
          <a:p>
            <a:pPr eaLnBrk="1" hangingPunct="1"/>
            <a:r>
              <a:rPr lang="en-US" altLang="th-TH"/>
              <a:t> </a:t>
            </a:r>
          </a:p>
          <a:p>
            <a:pPr eaLnBrk="1" hangingPunct="1"/>
            <a:r>
              <a:rPr lang="en-US" altLang="th-TH">
                <a:solidFill>
                  <a:srgbClr val="FF0000"/>
                </a:solidFill>
              </a:rPr>
              <a:t>** rtvalue &gt; 0 เป็นตัวเลขอื่นๆ ได้ ต้องระวังในการตรวจสอบ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3B109-99DD-4575-9AE4-66162194E2F6}" type="slidenum">
              <a:rPr lang="en-US"/>
              <a:pPr>
                <a:defRPr/>
              </a:pPr>
              <a:t>28</a:t>
            </a:fld>
            <a:endParaRPr lang="th-TH"/>
          </a:p>
        </p:txBody>
      </p:sp>
      <p:sp>
        <p:nvSpPr>
          <p:cNvPr id="39943" name="Text Box 10"/>
          <p:cNvSpPr txBox="1">
            <a:spLocks noChangeArrowheads="1"/>
          </p:cNvSpPr>
          <p:nvPr/>
        </p:nvSpPr>
        <p:spPr bwMode="auto">
          <a:xfrm>
            <a:off x="2124075" y="188913"/>
            <a:ext cx="7235825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2200"/>
              <a:t>#include &lt;stdio.h&gt;  </a:t>
            </a:r>
          </a:p>
          <a:p>
            <a:pPr eaLnBrk="1" hangingPunct="1"/>
            <a:r>
              <a:rPr lang="en-US" altLang="th-TH" sz="2200"/>
              <a:t>void main()</a:t>
            </a:r>
          </a:p>
          <a:p>
            <a:pPr eaLnBrk="1" hangingPunct="1"/>
            <a:r>
              <a:rPr lang="en-US" altLang="th-TH" sz="2200"/>
              <a:t>{  </a:t>
            </a:r>
          </a:p>
          <a:p>
            <a:pPr eaLnBrk="1" hangingPunct="1"/>
            <a:r>
              <a:rPr lang="en-US" altLang="th-TH" sz="2200"/>
              <a:t>    FILE *ptrSource;</a:t>
            </a:r>
          </a:p>
          <a:p>
            <a:pPr eaLnBrk="1" hangingPunct="1"/>
            <a:r>
              <a:rPr lang="en-US" altLang="th-TH" sz="2200"/>
              <a:t>    FILE *ptrTarget;</a:t>
            </a:r>
          </a:p>
          <a:p>
            <a:pPr eaLnBrk="1" hangingPunct="1"/>
            <a:r>
              <a:rPr lang="en-US" altLang="th-TH" sz="2200"/>
              <a:t>    char c;</a:t>
            </a:r>
          </a:p>
          <a:p>
            <a:pPr eaLnBrk="1" hangingPunct="1"/>
            <a:r>
              <a:rPr lang="en-US" altLang="th-TH" sz="2200"/>
              <a:t>    if((ptrSource=fopen("Source.dat","r")) != NULL)</a:t>
            </a:r>
          </a:p>
          <a:p>
            <a:pPr eaLnBrk="1" hangingPunct="1"/>
            <a:r>
              <a:rPr lang="en-US" altLang="th-TH" sz="2200"/>
              <a:t>    {</a:t>
            </a:r>
          </a:p>
          <a:p>
            <a:pPr eaLnBrk="1" hangingPunct="1"/>
            <a:r>
              <a:rPr lang="en-US" altLang="th-TH" sz="2200"/>
              <a:t>        if((ptrTarget=fopen("Target.dat","w")) != NULL)</a:t>
            </a:r>
          </a:p>
          <a:p>
            <a:pPr eaLnBrk="1" hangingPunct="1"/>
            <a:r>
              <a:rPr lang="en-US" altLang="th-TH" sz="2200"/>
              <a:t>        {</a:t>
            </a:r>
          </a:p>
          <a:p>
            <a:pPr eaLnBrk="1" hangingPunct="1"/>
            <a:r>
              <a:rPr lang="en-US" altLang="th-TH" sz="2200"/>
              <a:t>          while(!feof(ptrSource)) /* check EOF */</a:t>
            </a:r>
          </a:p>
          <a:p>
            <a:pPr eaLnBrk="1" hangingPunct="1"/>
            <a:r>
              <a:rPr lang="en-US" altLang="th-TH" sz="2200"/>
              <a:t>          { </a:t>
            </a:r>
          </a:p>
          <a:p>
            <a:pPr eaLnBrk="1" hangingPunct="1"/>
            <a:r>
              <a:rPr lang="en-US" altLang="th-TH" sz="2200"/>
              <a:t>               c=fgetc(ptrSource);</a:t>
            </a:r>
          </a:p>
          <a:p>
            <a:pPr eaLnBrk="1" hangingPunct="1"/>
            <a:r>
              <a:rPr lang="en-US" altLang="th-TH" sz="2200"/>
              <a:t>               if(ferror(ptrSource)!= 0) /* check write data */</a:t>
            </a:r>
          </a:p>
          <a:p>
            <a:pPr eaLnBrk="1" hangingPunct="1"/>
            <a:r>
              <a:rPr lang="en-US" altLang="th-TH" sz="2200"/>
              <a:t>               { </a:t>
            </a:r>
          </a:p>
          <a:p>
            <a:pPr eaLnBrk="1" hangingPunct="1"/>
            <a:r>
              <a:rPr lang="en-US" altLang="th-TH" sz="2200"/>
              <a:t>                   printf("Error Read data from source file\n");</a:t>
            </a:r>
          </a:p>
          <a:p>
            <a:pPr eaLnBrk="1" hangingPunct="1"/>
            <a:r>
              <a:rPr lang="en-US" altLang="th-TH" sz="2200"/>
              <a:t>                   return();</a:t>
            </a:r>
          </a:p>
          <a:p>
            <a:pPr eaLnBrk="1" hangingPunct="1"/>
            <a:r>
              <a:rPr lang="en-US" altLang="th-TH" sz="2200"/>
              <a:t>              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94719-0A0A-4641-A38B-3772E31F6700}" type="slidenum">
              <a:rPr lang="en-US"/>
              <a:pPr>
                <a:defRPr/>
              </a:pPr>
              <a:t>29</a:t>
            </a:fld>
            <a:endParaRPr lang="th-TH"/>
          </a:p>
        </p:txBody>
      </p:sp>
      <p:sp>
        <p:nvSpPr>
          <p:cNvPr id="40963" name="Text Box 8"/>
          <p:cNvSpPr txBox="1">
            <a:spLocks noChangeArrowheads="1"/>
          </p:cNvSpPr>
          <p:nvPr/>
        </p:nvSpPr>
        <p:spPr bwMode="auto">
          <a:xfrm>
            <a:off x="468313" y="256540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th-TH"/>
          </a:p>
        </p:txBody>
      </p:sp>
      <p:sp>
        <p:nvSpPr>
          <p:cNvPr id="40964" name="Text Box 9"/>
          <p:cNvSpPr txBox="1">
            <a:spLocks noChangeArrowheads="1"/>
          </p:cNvSpPr>
          <p:nvPr/>
        </p:nvSpPr>
        <p:spPr bwMode="auto">
          <a:xfrm>
            <a:off x="2484438" y="306388"/>
            <a:ext cx="6408737" cy="5786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2200"/>
              <a:t>	fputc(c,ptrTarget); /* write to target file */</a:t>
            </a:r>
          </a:p>
          <a:p>
            <a:pPr eaLnBrk="1" hangingPunct="1"/>
            <a:r>
              <a:rPr lang="en-US" altLang="th-TH" sz="2200"/>
              <a:t>               </a:t>
            </a:r>
          </a:p>
          <a:p>
            <a:pPr eaLnBrk="1" hangingPunct="1"/>
            <a:r>
              <a:rPr lang="en-US" altLang="th-TH" sz="2200"/>
              <a:t>	 if(ferror(ptrTarget)!= 0) </a:t>
            </a:r>
            <a:r>
              <a:rPr lang="en-US" altLang="th-TH" sz="2000"/>
              <a:t>/* check write data */</a:t>
            </a:r>
          </a:p>
          <a:p>
            <a:pPr eaLnBrk="1" hangingPunct="1"/>
            <a:r>
              <a:rPr lang="en-US" altLang="th-TH" sz="2200"/>
              <a:t>                 { printf("Error Writing to Target file\n");</a:t>
            </a:r>
          </a:p>
          <a:p>
            <a:pPr eaLnBrk="1" hangingPunct="1"/>
            <a:r>
              <a:rPr lang="en-US" altLang="th-TH" sz="2200"/>
              <a:t>                   return();</a:t>
            </a:r>
          </a:p>
          <a:p>
            <a:pPr eaLnBrk="1" hangingPunct="1"/>
            <a:r>
              <a:rPr lang="en-US" altLang="th-TH" sz="2200"/>
              <a:t>                 } </a:t>
            </a:r>
          </a:p>
          <a:p>
            <a:pPr eaLnBrk="1" hangingPunct="1"/>
            <a:r>
              <a:rPr lang="en-US" altLang="th-TH" sz="2200"/>
              <a:t>           } </a:t>
            </a:r>
            <a:r>
              <a:rPr lang="en-US" altLang="th-TH" sz="2000"/>
              <a:t>/* end while */</a:t>
            </a:r>
          </a:p>
          <a:p>
            <a:pPr eaLnBrk="1" hangingPunct="1"/>
            <a:r>
              <a:rPr lang="en-US" altLang="th-TH" sz="2200"/>
              <a:t>        }  </a:t>
            </a:r>
            <a:r>
              <a:rPr lang="en-US" altLang="th-TH" sz="2000"/>
              <a:t>/* end if open Target file */</a:t>
            </a:r>
          </a:p>
          <a:p>
            <a:pPr eaLnBrk="1" hangingPunct="1"/>
            <a:r>
              <a:rPr lang="en-US" altLang="th-TH" sz="2200"/>
              <a:t>        else</a:t>
            </a:r>
          </a:p>
          <a:p>
            <a:pPr eaLnBrk="1" hangingPunct="1"/>
            <a:r>
              <a:rPr lang="en-US" altLang="th-TH" sz="2200"/>
              <a:t>          printf("Can't open Target file");  </a:t>
            </a:r>
          </a:p>
          <a:p>
            <a:pPr eaLnBrk="1" hangingPunct="1"/>
            <a:r>
              <a:rPr lang="en-US" altLang="th-TH" sz="2200"/>
              <a:t>      }  </a:t>
            </a:r>
            <a:r>
              <a:rPr lang="en-US" altLang="th-TH" sz="2000"/>
              <a:t>/* end if open Source file */</a:t>
            </a:r>
          </a:p>
          <a:p>
            <a:pPr eaLnBrk="1" hangingPunct="1"/>
            <a:r>
              <a:rPr lang="en-US" altLang="th-TH" sz="2200"/>
              <a:t>      else </a:t>
            </a:r>
          </a:p>
          <a:p>
            <a:pPr eaLnBrk="1" hangingPunct="1"/>
            <a:r>
              <a:rPr lang="en-US" altLang="th-TH" sz="2200"/>
              <a:t>          printf("Can't open Source file");</a:t>
            </a:r>
          </a:p>
          <a:p>
            <a:pPr eaLnBrk="1" hangingPunct="1"/>
            <a:r>
              <a:rPr lang="en-US" altLang="th-TH" sz="2200"/>
              <a:t>                        </a:t>
            </a:r>
          </a:p>
          <a:p>
            <a:pPr eaLnBrk="1" hangingPunct="1"/>
            <a:r>
              <a:rPr lang="en-US" altLang="th-TH" sz="2200"/>
              <a:t>      fclose(ptrSource);</a:t>
            </a:r>
          </a:p>
          <a:p>
            <a:pPr eaLnBrk="1" hangingPunct="1"/>
            <a:r>
              <a:rPr lang="en-US" altLang="th-TH" sz="2200"/>
              <a:t>      fclose(ptrTarget); </a:t>
            </a:r>
          </a:p>
          <a:p>
            <a:pPr eaLnBrk="1" hangingPunct="1"/>
            <a:r>
              <a:rPr lang="en-US" altLang="th-TH" sz="2200"/>
              <a:t>}  </a:t>
            </a:r>
            <a:r>
              <a:rPr lang="en-US" altLang="th-TH" sz="2000"/>
              <a:t>/* end main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A5B0DA-B969-41AE-BBA8-D175BC6433B2}" type="slidenum">
              <a:rPr lang="en-US"/>
              <a:pPr>
                <a:defRPr/>
              </a:pPr>
              <a:t>3</a:t>
            </a:fld>
            <a:endParaRPr lang="th-TH"/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684213" y="404813"/>
            <a:ext cx="70564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h-TH" altLang="th-TH" sz="4400" b="1" dirty="0">
                <a:cs typeface="FreesiaUPC" pitchFamily="34" charset="-34"/>
              </a:rPr>
              <a:t>ทำไมจึงต้องมีการติดต่อแฟ้มข้อมูล</a:t>
            </a: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468313" y="2298700"/>
            <a:ext cx="8281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SzPct val="120000"/>
              <a:buFontTx/>
              <a:buChar char="•"/>
            </a:pPr>
            <a:r>
              <a:rPr lang="en-US" altLang="th-TH" sz="3200">
                <a:latin typeface="Angsana New" pitchFamily="18" charset="-34"/>
                <a:cs typeface="FreesiaUPC" pitchFamily="34" charset="-34"/>
              </a:rPr>
              <a:t> ข้อมูลไม่หายเมื่อโปรแกรมจบการทำงาน</a:t>
            </a:r>
          </a:p>
          <a:p>
            <a:pPr eaLnBrk="1" hangingPunct="1">
              <a:spcBef>
                <a:spcPct val="50000"/>
              </a:spcBef>
              <a:buSzPct val="120000"/>
              <a:buFontTx/>
              <a:buChar char="•"/>
            </a:pPr>
            <a:r>
              <a:rPr lang="en-US" altLang="th-TH" sz="3200">
                <a:latin typeface="Angsana New" pitchFamily="18" charset="-34"/>
                <a:cs typeface="FreesiaUPC" pitchFamily="34" charset="-34"/>
              </a:rPr>
              <a:t> ประมวลผลข้อมูลที่ถูกเก็บในแฟ้มข้อมูล โดยใช้โปรแกรมคอมพิวเตอร์</a:t>
            </a:r>
          </a:p>
          <a:p>
            <a:pPr eaLnBrk="1" hangingPunct="1">
              <a:spcBef>
                <a:spcPct val="50000"/>
              </a:spcBef>
              <a:buSzPct val="120000"/>
              <a:buFontTx/>
              <a:buChar char="•"/>
            </a:pPr>
            <a:r>
              <a:rPr lang="en-US" altLang="th-TH" sz="3200">
                <a:latin typeface="Angsana New" pitchFamily="18" charset="-34"/>
                <a:cs typeface="FreesiaUPC" pitchFamily="34" charset="-34"/>
              </a:rPr>
              <a:t> เป็นการเก็บข้อมูลแบบถาวร อยู่ในที่เก็บข้อมูลสำรอง</a:t>
            </a:r>
          </a:p>
          <a:p>
            <a:pPr eaLnBrk="1" hangingPunct="1">
              <a:spcBef>
                <a:spcPct val="50000"/>
              </a:spcBef>
              <a:buSzPct val="120000"/>
              <a:buFontTx/>
              <a:buChar char="•"/>
            </a:pPr>
            <a:r>
              <a:rPr lang="en-US" altLang="th-TH" sz="3200">
                <a:latin typeface="Angsana New" pitchFamily="18" charset="-34"/>
                <a:cs typeface="FreesiaUPC" pitchFamily="34" charset="-34"/>
              </a:rPr>
              <a:t> สามารถนำข้อมูลมาใช้ประโยชน์ได้หลักจากโปรแกรมจบการทำงาน</a:t>
            </a:r>
          </a:p>
          <a:p>
            <a:pPr eaLnBrk="1" hangingPunct="1">
              <a:spcBef>
                <a:spcPct val="50000"/>
              </a:spcBef>
              <a:buSzPct val="120000"/>
              <a:buFontTx/>
              <a:buChar char="•"/>
            </a:pPr>
            <a:endParaRPr lang="en-US" altLang="th-TH" sz="3200">
              <a:latin typeface="Angsana New" pitchFamily="18" charset="-34"/>
              <a:cs typeface="Frees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34C04-7A9F-47D5-BC10-2D02D1DEF886}" type="slidenum">
              <a:rPr lang="en-US"/>
              <a:pPr>
                <a:defRPr/>
              </a:pPr>
              <a:t>30</a:t>
            </a:fld>
            <a:endParaRPr lang="th-TH"/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 rot="2450637">
            <a:off x="3563938" y="4222750"/>
            <a:ext cx="1368425" cy="792163"/>
          </a:xfrm>
          <a:prstGeom prst="rightArrow">
            <a:avLst>
              <a:gd name="adj1" fmla="val 50000"/>
              <a:gd name="adj2" fmla="val 43186"/>
            </a:avLst>
          </a:prstGeom>
          <a:solidFill>
            <a:schemeClr val="accent1"/>
          </a:solidFill>
          <a:ln w="28575">
            <a:solidFill>
              <a:srgbClr val="0033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/>
            <a:endParaRPr lang="en-US" altLang="th-TH">
              <a:solidFill>
                <a:srgbClr val="FF0000"/>
              </a:solidFill>
            </a:endParaRP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572000" y="3286125"/>
            <a:ext cx="2232025" cy="528638"/>
          </a:xfrm>
          <a:prstGeom prst="rect">
            <a:avLst/>
          </a:prstGeom>
          <a:solidFill>
            <a:srgbClr val="FFCC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h-TH" altLang="th-TH" b="1"/>
              <a:t>คัดลอกแฟ้มข้อมูล</a:t>
            </a:r>
            <a:endParaRPr lang="en-US" altLang="th-TH" b="1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82625" y="2420938"/>
            <a:ext cx="2808288" cy="1692275"/>
            <a:chOff x="249" y="1525"/>
            <a:chExt cx="1769" cy="1066"/>
          </a:xfrm>
        </p:grpSpPr>
        <p:sp>
          <p:nvSpPr>
            <p:cNvPr id="41998" name="Text Box 8"/>
            <p:cNvSpPr txBox="1">
              <a:spLocks noChangeArrowheads="1"/>
            </p:cNvSpPr>
            <p:nvPr/>
          </p:nvSpPr>
          <p:spPr bwMode="auto">
            <a:xfrm>
              <a:off x="431" y="1842"/>
              <a:ext cx="1587" cy="7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th-TH"/>
                <a:t>Abcdefg1234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th-TH"/>
            </a:p>
          </p:txBody>
        </p:sp>
        <p:sp>
          <p:nvSpPr>
            <p:cNvPr id="41999" name="Text Box 12"/>
            <p:cNvSpPr txBox="1">
              <a:spLocks noChangeArrowheads="1"/>
            </p:cNvSpPr>
            <p:nvPr/>
          </p:nvSpPr>
          <p:spPr bwMode="auto">
            <a:xfrm>
              <a:off x="249" y="1525"/>
              <a:ext cx="1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th-TH" sz="2400"/>
                <a:t>  Source.dat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859338" y="4510088"/>
            <a:ext cx="2590800" cy="1765300"/>
            <a:chOff x="2880" y="2795"/>
            <a:chExt cx="1632" cy="1112"/>
          </a:xfrm>
        </p:grpSpPr>
        <p:sp>
          <p:nvSpPr>
            <p:cNvPr id="41996" name="Text Box 9"/>
            <p:cNvSpPr txBox="1">
              <a:spLocks noChangeArrowheads="1"/>
            </p:cNvSpPr>
            <p:nvPr/>
          </p:nvSpPr>
          <p:spPr bwMode="auto">
            <a:xfrm>
              <a:off x="2925" y="3158"/>
              <a:ext cx="1587" cy="7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th-TH"/>
                <a:t>Abcdefg1234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th-TH"/>
            </a:p>
          </p:txBody>
        </p:sp>
        <p:sp>
          <p:nvSpPr>
            <p:cNvPr id="41997" name="Text Box 13"/>
            <p:cNvSpPr txBox="1">
              <a:spLocks noChangeArrowheads="1"/>
            </p:cNvSpPr>
            <p:nvPr/>
          </p:nvSpPr>
          <p:spPr bwMode="auto">
            <a:xfrm>
              <a:off x="2880" y="2795"/>
              <a:ext cx="1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th-TH" sz="2400"/>
                <a:t>Target.dat</a:t>
              </a:r>
            </a:p>
          </p:txBody>
        </p:sp>
      </p:grp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466725" y="4510088"/>
            <a:ext cx="2808288" cy="466725"/>
          </a:xfrm>
          <a:prstGeom prst="rect">
            <a:avLst/>
          </a:prstGeom>
          <a:solidFill>
            <a:srgbClr val="FFCC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2400"/>
              <a:t>c=fgetc(ptrSource);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2051050" y="5878513"/>
            <a:ext cx="2735263" cy="466725"/>
          </a:xfrm>
          <a:prstGeom prst="rect">
            <a:avLst/>
          </a:prstGeom>
          <a:solidFill>
            <a:srgbClr val="FFCC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2400"/>
              <a:t>fputc(c,ptrTarget);</a:t>
            </a:r>
          </a:p>
        </p:txBody>
      </p:sp>
      <p:sp>
        <p:nvSpPr>
          <p:cNvPr id="42004" name="Text Box 7"/>
          <p:cNvSpPr txBox="1">
            <a:spLocks noChangeArrowheads="1"/>
          </p:cNvSpPr>
          <p:nvPr/>
        </p:nvSpPr>
        <p:spPr bwMode="auto">
          <a:xfrm>
            <a:off x="323850" y="476250"/>
            <a:ext cx="75612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1"/>
            <a:r>
              <a:rPr lang="th-TH" altLang="th-TH" sz="4400" b="1" dirty="0">
                <a:cs typeface="FreesiaUPC" pitchFamily="34" charset="-34"/>
              </a:rPr>
              <a:t>การตรวจสอบการอ่าน/เขียน แฟ้มข้อมูล</a:t>
            </a:r>
            <a:endParaRPr lang="en-US" altLang="th-TH" sz="4400" b="1" dirty="0">
              <a:cs typeface="Frees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2" grpId="0" animBg="1"/>
      <p:bldP spid="33803" grpId="0" animBg="1"/>
      <p:bldP spid="33806" grpId="0" animBg="1"/>
      <p:bldP spid="3380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1F9CD-66BA-407E-8553-77F9BFC516DD}" type="slidenum">
              <a:rPr lang="en-US"/>
              <a:pPr>
                <a:defRPr/>
              </a:pPr>
              <a:t>31</a:t>
            </a:fld>
            <a:endParaRPr lang="th-TH"/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323850" y="620713"/>
            <a:ext cx="75612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1"/>
            <a:r>
              <a:rPr lang="th-TH" altLang="th-TH" sz="4400" b="1" dirty="0" smtClean="0">
                <a:cs typeface="FreesiaUPC" pitchFamily="34" charset="-34"/>
              </a:rPr>
              <a:t>แบบฝึกหัด</a:t>
            </a:r>
            <a:endParaRPr lang="en-US" altLang="th-TH" sz="4400" b="1" dirty="0">
              <a:cs typeface="FreesiaUPC" pitchFamily="34" charset="-34"/>
            </a:endParaRPr>
          </a:p>
        </p:txBody>
      </p:sp>
      <p:sp>
        <p:nvSpPr>
          <p:cNvPr id="43013" name="Text Box 7"/>
          <p:cNvSpPr txBox="1">
            <a:spLocks noChangeArrowheads="1"/>
          </p:cNvSpPr>
          <p:nvPr/>
        </p:nvSpPr>
        <p:spPr bwMode="auto">
          <a:xfrm>
            <a:off x="684213" y="2125663"/>
            <a:ext cx="7848600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th-TH" b="1">
                <a:cs typeface="FreesiaUPC" pitchFamily="34" charset="-34"/>
              </a:rPr>
              <a:t> กำหนดให้ ในแฟ้มข้อมูล num.data มีข้อมูลดังภาพ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th-TH" sz="1400" b="1">
              <a:cs typeface="FreesiaUPC" pitchFamily="34" charset="-34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th-TH" b="1">
                <a:cs typeface="FreesiaUPC" pitchFamily="34" charset="-34"/>
              </a:rPr>
              <a:t>	1	4	2	8	14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th-TH" b="1">
                <a:cs typeface="FreesiaUPC" pitchFamily="34" charset="-34"/>
              </a:rPr>
              <a:t>	15	40	57	32	84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th-TH" b="1">
                <a:cs typeface="FreesiaUPC" pitchFamily="34" charset="-34"/>
              </a:rPr>
              <a:t>	91	57	5	7	100</a:t>
            </a:r>
          </a:p>
          <a:p>
            <a:pPr eaLnBrk="1" hangingPunct="1">
              <a:spcBef>
                <a:spcPct val="50000"/>
              </a:spcBef>
            </a:pPr>
            <a:endParaRPr lang="en-US" altLang="th-TH" sz="1600" b="1">
              <a:cs typeface="FreesiaUPC" pitchFamily="34" charset="-34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th-TH" b="1">
                <a:cs typeface="FreesiaUPC" pitchFamily="34" charset="-34"/>
              </a:rPr>
              <a:t>จงเขียนโปรแกรมเพื่อหาผลรวม ของข้อมูลจากแฟ้ม num.data แล้วแสดงผลออกหน้าจอและบันทึกผลลัพธ์ที่แฟ้ม num_out.data</a:t>
            </a:r>
          </a:p>
        </p:txBody>
      </p:sp>
      <p:sp>
        <p:nvSpPr>
          <p:cNvPr id="43014" name="Rectangle 8"/>
          <p:cNvSpPr>
            <a:spLocks noChangeArrowheads="1"/>
          </p:cNvSpPr>
          <p:nvPr/>
        </p:nvSpPr>
        <p:spPr bwMode="auto">
          <a:xfrm>
            <a:off x="1258888" y="2709863"/>
            <a:ext cx="5257800" cy="251936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>
              <a:cs typeface="Frees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7" name="Text Box 6"/>
          <p:cNvSpPr txBox="1">
            <a:spLocks noChangeArrowheads="1"/>
          </p:cNvSpPr>
          <p:nvPr/>
        </p:nvSpPr>
        <p:spPr bwMode="auto">
          <a:xfrm>
            <a:off x="323850" y="620713"/>
            <a:ext cx="75612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1"/>
            <a:r>
              <a:rPr lang="th-TH" altLang="th-TH" sz="4400" b="1" dirty="0" smtClean="0">
                <a:cs typeface="FreesiaUPC" pitchFamily="34" charset="-34"/>
              </a:rPr>
              <a:t>แบบฝึกหัด</a:t>
            </a:r>
            <a:endParaRPr lang="en-US" altLang="th-TH" sz="4400" b="1" dirty="0">
              <a:cs typeface="FreesiaUPC" pitchFamily="34" charset="-34"/>
            </a:endParaRPr>
          </a:p>
        </p:txBody>
      </p:sp>
      <p:sp>
        <p:nvSpPr>
          <p:cNvPr id="9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C4D55-F669-41B8-85AB-0713CA754974}" type="slidenum">
              <a:rPr lang="en-US"/>
              <a:pPr>
                <a:defRPr/>
              </a:pPr>
              <a:t>32</a:t>
            </a:fld>
            <a:endParaRPr lang="th-TH"/>
          </a:p>
        </p:txBody>
      </p:sp>
      <p:sp>
        <p:nvSpPr>
          <p:cNvPr id="45061" name="Text Box 7"/>
          <p:cNvSpPr txBox="1">
            <a:spLocks noChangeArrowheads="1"/>
          </p:cNvSpPr>
          <p:nvPr/>
        </p:nvSpPr>
        <p:spPr bwMode="auto">
          <a:xfrm>
            <a:off x="684213" y="2125663"/>
            <a:ext cx="7848600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h-TH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</a:t>
            </a:r>
            <a:r>
              <a:rPr lang="th-TH" altLang="th-TH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ให้แ</a:t>
            </a:r>
            <a:r>
              <a:rPr lang="en-US" altLang="th-TH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ฟ้มข้อมูล</a:t>
            </a:r>
            <a:r>
              <a:rPr lang="en-US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friends.data</a:t>
            </a:r>
            <a:r>
              <a:rPr lang="en-US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เก็บข้อมูลชื่อและอายุ</a:t>
            </a:r>
            <a:r>
              <a:rPr lang="en-US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altLang="th-TH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ดังภาพ</a:t>
            </a:r>
            <a:endParaRPr lang="en-US" alt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altLang="th-TH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Somchai</a:t>
            </a:r>
            <a:r>
              <a:rPr lang="en-US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15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Devil		14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Satan	20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altLang="th-TH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Rungtip</a:t>
            </a:r>
            <a:r>
              <a:rPr lang="en-US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16</a:t>
            </a:r>
          </a:p>
          <a:p>
            <a:pPr eaLnBrk="1" hangingPunct="1">
              <a:spcBef>
                <a:spcPct val="50000"/>
              </a:spcBef>
            </a:pPr>
            <a:endParaRPr lang="en-US" altLang="th-TH" sz="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th-TH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จงเขียนโปรแกรมค้นหา</a:t>
            </a:r>
            <a:r>
              <a:rPr lang="en-US" alt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ชื่อของเพื่อนที่ต้องการถ้าพบข้อมูลตรงกับที่ต้องการค้นหาให้แสดงชื่อและอายุของเพื่อนทางจอภาพ</a:t>
            </a:r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auto">
          <a:xfrm>
            <a:off x="1258888" y="2635250"/>
            <a:ext cx="5257800" cy="2665413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2CD6B7-AE57-48B4-AAB2-7DB9BA75535D}" type="slidenum">
              <a:rPr lang="en-US"/>
              <a:pPr>
                <a:defRPr/>
              </a:pPr>
              <a:t>33</a:t>
            </a:fld>
            <a:endParaRPr lang="th-TH"/>
          </a:p>
        </p:txBody>
      </p:sp>
      <p:sp>
        <p:nvSpPr>
          <p:cNvPr id="47108" name="Text Box 6"/>
          <p:cNvSpPr txBox="1">
            <a:spLocks noChangeArrowheads="1"/>
          </p:cNvSpPr>
          <p:nvPr/>
        </p:nvSpPr>
        <p:spPr bwMode="auto">
          <a:xfrm>
            <a:off x="0" y="549275"/>
            <a:ext cx="93245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lvl="1" indent="-285750" eaLnBrk="0" hangingPunct="0">
              <a:defRPr sz="4400" b="1">
                <a:cs typeface="FreesiaUPC" pitchFamily="34" charset="-34"/>
              </a:defRPr>
            </a:lvl2pPr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1"/>
            <a:r>
              <a:rPr lang="en-US" altLang="th-TH" sz="4000" dirty="0" err="1"/>
              <a:t>อ่านและเขียนข้อมูลแบบ</a:t>
            </a:r>
            <a:r>
              <a:rPr lang="en-US" altLang="th-TH" sz="4000" dirty="0"/>
              <a:t> Sequential </a:t>
            </a:r>
            <a:r>
              <a:rPr lang="en-US" altLang="th-TH" sz="4000" dirty="0" smtClean="0"/>
              <a:t>Access</a:t>
            </a:r>
            <a:endParaRPr lang="en-US" altLang="th-TH" sz="4000" dirty="0"/>
          </a:p>
        </p:txBody>
      </p:sp>
      <p:sp>
        <p:nvSpPr>
          <p:cNvPr id="47109" name="Text Box 7"/>
          <p:cNvSpPr txBox="1">
            <a:spLocks noChangeArrowheads="1"/>
          </p:cNvSpPr>
          <p:nvPr/>
        </p:nvSpPr>
        <p:spPr bwMode="auto">
          <a:xfrm>
            <a:off x="827088" y="1628775"/>
            <a:ext cx="741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th-TH" altLang="th-TH" b="1"/>
              <a:t> ที่ผ่านมา เป็นการอ่าน/เขียนข้อมูล ทีละ 1 ค่าหรือทีละ 1 ตัวอักษร</a:t>
            </a:r>
            <a:endParaRPr lang="en-US" altLang="th-TH" b="1"/>
          </a:p>
        </p:txBody>
      </p:sp>
      <p:sp>
        <p:nvSpPr>
          <p:cNvPr id="47110" name="Text Box 8"/>
          <p:cNvSpPr txBox="1">
            <a:spLocks noChangeArrowheads="1"/>
          </p:cNvSpPr>
          <p:nvPr/>
        </p:nvSpPr>
        <p:spPr bwMode="auto">
          <a:xfrm>
            <a:off x="611188" y="2276475"/>
            <a:ext cx="76327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4400" dirty="0" err="1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การอ่าน</a:t>
            </a:r>
            <a:r>
              <a:rPr lang="en-US" altLang="th-TH" sz="44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en-US" altLang="th-TH" sz="4400" dirty="0" err="1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เขียนข้อมูล</a:t>
            </a:r>
            <a:r>
              <a:rPr lang="en-US" altLang="th-TH" sz="44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sz="4400" dirty="0" err="1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แบบเป็นสายข้อมูล</a:t>
            </a:r>
            <a:r>
              <a:rPr lang="en-US" altLang="th-TH" sz="44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(String)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จะใช้ตัวแปรแบบสายข้อมูล</a:t>
            </a:r>
            <a:r>
              <a:rPr lang="en-US" alt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เรียกว่า</a:t>
            </a:r>
            <a:r>
              <a:rPr lang="en-US" alt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String  </a:t>
            </a:r>
            <a:r>
              <a:rPr lang="en-US" alt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ในการนำมารับค่าข้อมูลที่อ่านจากแฟ้มข้อมูล</a:t>
            </a:r>
            <a:r>
              <a:rPr lang="en-US" alt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หรือเขียนลงแฟ้มข้อมูล</a:t>
            </a:r>
            <a:endParaRPr lang="en-US" alt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th-TH" sz="40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String</a:t>
            </a:r>
            <a:r>
              <a:rPr lang="en-US" alt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alt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en-US" alt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ชุดของตัวแปรแบบตัวอักษร</a:t>
            </a:r>
            <a:r>
              <a:rPr lang="en-US" alt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(Array of Character) </a:t>
            </a:r>
            <a:r>
              <a:rPr lang="en-US" alt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ที่มีข้อมูลที่เป็นตัวอักษรเรียงติดต่อกันมากกว่า</a:t>
            </a:r>
            <a:r>
              <a:rPr lang="en-US" alt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1 </a:t>
            </a:r>
            <a:r>
              <a:rPr lang="en-US" alt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ตัวอักษร</a:t>
            </a:r>
            <a:endParaRPr lang="en-US" alt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</a:t>
            </a:r>
            <a:r>
              <a:rPr lang="en-US" alt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  <a:r>
              <a:rPr lang="en-US" alt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</a:t>
            </a:r>
            <a:r>
              <a:rPr lang="en-US" altLang="th-TH" sz="4000" dirty="0">
                <a:solidFill>
                  <a:srgbClr val="66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“Hello”</a:t>
            </a:r>
            <a:r>
              <a:rPr lang="en-US" alt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,  </a:t>
            </a:r>
            <a:r>
              <a:rPr lang="en-US" altLang="th-TH" sz="4000" dirty="0">
                <a:solidFill>
                  <a:srgbClr val="66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“Computer Olympic”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4E9C2-B94D-46A2-8B55-FA96A5BEC4FC}" type="slidenum">
              <a:rPr lang="en-US"/>
              <a:pPr>
                <a:defRPr/>
              </a:pPr>
              <a:t>34</a:t>
            </a:fld>
            <a:endParaRPr lang="th-TH"/>
          </a:p>
        </p:txBody>
      </p:sp>
      <p:sp>
        <p:nvSpPr>
          <p:cNvPr id="48132" name="Text Box 6"/>
          <p:cNvSpPr txBox="1">
            <a:spLocks noChangeArrowheads="1"/>
          </p:cNvSpPr>
          <p:nvPr/>
        </p:nvSpPr>
        <p:spPr bwMode="auto">
          <a:xfrm>
            <a:off x="250825" y="549275"/>
            <a:ext cx="8642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lvl="1" indent="-285750" eaLnBrk="0" hangingPunct="0">
              <a:defRPr sz="4400" b="1">
                <a:cs typeface="FreesiaUPC" pitchFamily="34" charset="-34"/>
              </a:defRPr>
            </a:lvl2pPr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1"/>
            <a:r>
              <a:rPr lang="en-US" altLang="th-TH" dirty="0" err="1"/>
              <a:t>การอ่าน</a:t>
            </a:r>
            <a:r>
              <a:rPr lang="en-US" altLang="th-TH" dirty="0"/>
              <a:t>/</a:t>
            </a:r>
            <a:r>
              <a:rPr lang="en-US" altLang="th-TH" dirty="0" err="1"/>
              <a:t>เขียนข้อมูล</a:t>
            </a:r>
            <a:r>
              <a:rPr lang="en-US" altLang="th-TH" dirty="0"/>
              <a:t> </a:t>
            </a:r>
            <a:r>
              <a:rPr lang="en-US" altLang="th-TH" dirty="0" err="1"/>
              <a:t>แบบ</a:t>
            </a:r>
            <a:r>
              <a:rPr lang="en-US" altLang="th-TH" dirty="0"/>
              <a:t> String  (</a:t>
            </a:r>
            <a:r>
              <a:rPr lang="en-US" altLang="th-TH" dirty="0" err="1"/>
              <a:t>ต่อ</a:t>
            </a:r>
            <a:r>
              <a:rPr lang="en-US" altLang="th-TH" dirty="0"/>
              <a:t>)</a:t>
            </a:r>
          </a:p>
        </p:txBody>
      </p:sp>
      <p:sp>
        <p:nvSpPr>
          <p:cNvPr id="48133" name="Text Box 8"/>
          <p:cNvSpPr txBox="1">
            <a:spLocks noChangeArrowheads="1"/>
          </p:cNvSpPr>
          <p:nvPr/>
        </p:nvSpPr>
        <p:spPr bwMode="auto">
          <a:xfrm>
            <a:off x="684213" y="1844675"/>
            <a:ext cx="7920037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200">
                <a:latin typeface="Angsana New" pitchFamily="18" charset="-34"/>
              </a:rPr>
              <a:t>การใช้งานตัวแปรแบบ String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th-TH" sz="3200">
                <a:latin typeface="Angsana New" pitchFamily="18" charset="-34"/>
              </a:rPr>
              <a:t>         เช่น   </a:t>
            </a:r>
            <a:r>
              <a:rPr lang="en-US" altLang="th-TH" sz="4000">
                <a:latin typeface="Angsana New" pitchFamily="18" charset="-34"/>
              </a:rPr>
              <a:t>char Data[] =  </a:t>
            </a:r>
            <a:r>
              <a:rPr lang="en-US" altLang="th-TH" sz="4000">
                <a:solidFill>
                  <a:srgbClr val="6600FF"/>
                </a:solidFill>
                <a:latin typeface="Angsana New" pitchFamily="18" charset="-34"/>
              </a:rPr>
              <a:t>“Hello”;</a:t>
            </a:r>
          </a:p>
        </p:txBody>
      </p:sp>
      <p:graphicFrame>
        <p:nvGraphicFramePr>
          <p:cNvPr id="34842" name="Group 26"/>
          <p:cNvGraphicFramePr>
            <a:graphicFrameLocks noGrp="1"/>
          </p:cNvGraphicFramePr>
          <p:nvPr/>
        </p:nvGraphicFramePr>
        <p:xfrm>
          <a:off x="2268538" y="4365625"/>
          <a:ext cx="6096000" cy="640034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‘H’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‘E’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‘L’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‘L’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‘O’ 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‘\0’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50" name="Text Box 27"/>
          <p:cNvSpPr txBox="1">
            <a:spLocks noChangeArrowheads="1"/>
          </p:cNvSpPr>
          <p:nvPr/>
        </p:nvSpPr>
        <p:spPr bwMode="auto">
          <a:xfrm>
            <a:off x="755650" y="4005263"/>
            <a:ext cx="151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b="1">
                <a:latin typeface="Angsana New" pitchFamily="18" charset="-34"/>
              </a:rPr>
              <a:t>ตัวแปร  Data</a:t>
            </a:r>
          </a:p>
        </p:txBody>
      </p:sp>
      <p:sp>
        <p:nvSpPr>
          <p:cNvPr id="48151" name="Line 28"/>
          <p:cNvSpPr>
            <a:spLocks noChangeShapeType="1"/>
          </p:cNvSpPr>
          <p:nvPr/>
        </p:nvSpPr>
        <p:spPr bwMode="auto">
          <a:xfrm flipH="1">
            <a:off x="2916238" y="3141663"/>
            <a:ext cx="1223962" cy="1150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48152" name="Line 29"/>
          <p:cNvSpPr>
            <a:spLocks noChangeShapeType="1"/>
          </p:cNvSpPr>
          <p:nvPr/>
        </p:nvSpPr>
        <p:spPr bwMode="auto">
          <a:xfrm flipH="1">
            <a:off x="3779838" y="3141663"/>
            <a:ext cx="647700" cy="1150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48153" name="Line 30"/>
          <p:cNvSpPr>
            <a:spLocks noChangeShapeType="1"/>
          </p:cNvSpPr>
          <p:nvPr/>
        </p:nvSpPr>
        <p:spPr bwMode="auto">
          <a:xfrm>
            <a:off x="4572000" y="3141663"/>
            <a:ext cx="144463" cy="1150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48154" name="Line 31"/>
          <p:cNvSpPr>
            <a:spLocks noChangeShapeType="1"/>
          </p:cNvSpPr>
          <p:nvPr/>
        </p:nvSpPr>
        <p:spPr bwMode="auto">
          <a:xfrm>
            <a:off x="4643438" y="3141663"/>
            <a:ext cx="1081087" cy="1150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48155" name="Line 32"/>
          <p:cNvSpPr>
            <a:spLocks noChangeShapeType="1"/>
          </p:cNvSpPr>
          <p:nvPr/>
        </p:nvSpPr>
        <p:spPr bwMode="auto">
          <a:xfrm>
            <a:off x="4859338" y="3141663"/>
            <a:ext cx="1873250" cy="1150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48156" name="Line 33"/>
          <p:cNvSpPr>
            <a:spLocks noChangeShapeType="1"/>
          </p:cNvSpPr>
          <p:nvPr/>
        </p:nvSpPr>
        <p:spPr bwMode="auto">
          <a:xfrm>
            <a:off x="4932363" y="3068638"/>
            <a:ext cx="2808287" cy="1223962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Dot"/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182813" y="3860800"/>
            <a:ext cx="6697662" cy="2519363"/>
            <a:chOff x="1338" y="2432"/>
            <a:chExt cx="4219" cy="1587"/>
          </a:xfrm>
        </p:grpSpPr>
        <p:sp>
          <p:nvSpPr>
            <p:cNvPr id="48161" name="Text Box 34"/>
            <p:cNvSpPr txBox="1">
              <a:spLocks noChangeArrowheads="1"/>
            </p:cNvSpPr>
            <p:nvPr/>
          </p:nvSpPr>
          <p:spPr bwMode="auto">
            <a:xfrm>
              <a:off x="1338" y="3521"/>
              <a:ext cx="4219" cy="4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th-TH" sz="3200">
                  <a:latin typeface="Angsana New" pitchFamily="18" charset="-34"/>
                </a:rPr>
                <a:t>ข้อมูลแบบString </a:t>
              </a:r>
              <a:r>
                <a:rPr lang="en-US" altLang="th-TH" sz="3200">
                  <a:solidFill>
                    <a:srgbClr val="FF0000"/>
                  </a:solidFill>
                  <a:latin typeface="Angsana New" pitchFamily="18" charset="-34"/>
                </a:rPr>
                <a:t>จะต้อง</a:t>
              </a:r>
              <a:r>
                <a:rPr lang="en-US" altLang="th-TH" sz="3200">
                  <a:latin typeface="Angsana New" pitchFamily="18" charset="-34"/>
                </a:rPr>
                <a:t>ปิดท้ายด้วยสัญลักษณ์  </a:t>
              </a:r>
              <a:r>
                <a:rPr lang="en-US" altLang="th-TH" sz="4400">
                  <a:latin typeface="Angsana New" pitchFamily="18" charset="-34"/>
                </a:rPr>
                <a:t>‘\0’ </a:t>
              </a:r>
              <a:r>
                <a:rPr lang="en-US" altLang="th-TH" sz="3200">
                  <a:solidFill>
                    <a:srgbClr val="FF0000"/>
                  </a:solidFill>
                  <a:latin typeface="Angsana New" pitchFamily="18" charset="-34"/>
                </a:rPr>
                <a:t>เสมอ!</a:t>
              </a:r>
              <a:r>
                <a:rPr lang="en-US" altLang="th-TH" sz="3200">
                  <a:latin typeface="Angsana New" pitchFamily="18" charset="-34"/>
                </a:rPr>
                <a:t>    </a:t>
              </a:r>
            </a:p>
          </p:txBody>
        </p:sp>
        <p:sp>
          <p:nvSpPr>
            <p:cNvPr id="48162" name="Line 35"/>
            <p:cNvSpPr>
              <a:spLocks noChangeShapeType="1"/>
            </p:cNvSpPr>
            <p:nvPr/>
          </p:nvSpPr>
          <p:spPr bwMode="auto">
            <a:xfrm flipV="1">
              <a:off x="3969" y="3203"/>
              <a:ext cx="816" cy="31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48163" name="Oval 36"/>
            <p:cNvSpPr>
              <a:spLocks noChangeArrowheads="1"/>
            </p:cNvSpPr>
            <p:nvPr/>
          </p:nvSpPr>
          <p:spPr bwMode="auto">
            <a:xfrm>
              <a:off x="4694" y="2432"/>
              <a:ext cx="589" cy="90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th-TH" altLang="th-TH"/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22250" y="4437063"/>
            <a:ext cx="1552575" cy="2174875"/>
            <a:chOff x="140" y="2795"/>
            <a:chExt cx="978" cy="1370"/>
          </a:xfrm>
        </p:grpSpPr>
        <p:sp>
          <p:nvSpPr>
            <p:cNvPr id="48159" name="Text Box 38"/>
            <p:cNvSpPr txBox="1">
              <a:spLocks noChangeArrowheads="1"/>
            </p:cNvSpPr>
            <p:nvPr/>
          </p:nvSpPr>
          <p:spPr bwMode="auto">
            <a:xfrm>
              <a:off x="140" y="3013"/>
              <a:ext cx="978" cy="1152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th-TH" b="1"/>
                <a:t>ชื่อตัวแปร Data เป็นแอดเดรสของข้อมูลชุดนี้</a:t>
              </a:r>
            </a:p>
          </p:txBody>
        </p:sp>
        <p:sp>
          <p:nvSpPr>
            <p:cNvPr id="48160" name="Line 39"/>
            <p:cNvSpPr>
              <a:spLocks noChangeShapeType="1"/>
            </p:cNvSpPr>
            <p:nvPr/>
          </p:nvSpPr>
          <p:spPr bwMode="auto">
            <a:xfrm flipV="1">
              <a:off x="657" y="2795"/>
              <a:ext cx="409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25289-847F-4E25-8954-CB7BA93F8A2A}" type="slidenum">
              <a:rPr lang="en-US"/>
              <a:pPr>
                <a:defRPr/>
              </a:pPr>
              <a:t>35</a:t>
            </a:fld>
            <a:endParaRPr lang="th-TH"/>
          </a:p>
        </p:txBody>
      </p:sp>
      <p:sp>
        <p:nvSpPr>
          <p:cNvPr id="49156" name="Text Box 6"/>
          <p:cNvSpPr txBox="1">
            <a:spLocks noChangeArrowheads="1"/>
          </p:cNvSpPr>
          <p:nvPr/>
        </p:nvSpPr>
        <p:spPr bwMode="auto">
          <a:xfrm>
            <a:off x="250825" y="549275"/>
            <a:ext cx="8642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lvl="1" indent="-285750" eaLnBrk="0" hangingPunct="0">
              <a:defRPr sz="4400" b="1">
                <a:cs typeface="FreesiaUPC" pitchFamily="34" charset="-34"/>
              </a:defRPr>
            </a:lvl2pPr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1"/>
            <a:r>
              <a:rPr lang="en-US" altLang="th-TH" dirty="0" err="1"/>
              <a:t>การอ่าน</a:t>
            </a:r>
            <a:r>
              <a:rPr lang="en-US" altLang="th-TH" dirty="0"/>
              <a:t>/</a:t>
            </a:r>
            <a:r>
              <a:rPr lang="en-US" altLang="th-TH" dirty="0" err="1"/>
              <a:t>เขียนข้อมูล</a:t>
            </a:r>
            <a:r>
              <a:rPr lang="en-US" altLang="th-TH" dirty="0"/>
              <a:t> </a:t>
            </a:r>
            <a:r>
              <a:rPr lang="en-US" altLang="th-TH" dirty="0" err="1"/>
              <a:t>แบบ</a:t>
            </a:r>
            <a:r>
              <a:rPr lang="en-US" altLang="th-TH" dirty="0"/>
              <a:t> String  (</a:t>
            </a:r>
            <a:r>
              <a:rPr lang="en-US" altLang="th-TH" dirty="0" err="1"/>
              <a:t>ต่อ</a:t>
            </a:r>
            <a:r>
              <a:rPr lang="en-US" altLang="th-TH" dirty="0"/>
              <a:t>)</a:t>
            </a:r>
          </a:p>
        </p:txBody>
      </p:sp>
      <p:sp>
        <p:nvSpPr>
          <p:cNvPr id="49157" name="Text Box 7"/>
          <p:cNvSpPr txBox="1">
            <a:spLocks noChangeArrowheads="1"/>
          </p:cNvSpPr>
          <p:nvPr/>
        </p:nvSpPr>
        <p:spPr bwMode="auto">
          <a:xfrm>
            <a:off x="684213" y="1844675"/>
            <a:ext cx="7920037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200">
                <a:latin typeface="Angsana New" pitchFamily="18" charset="-34"/>
              </a:rPr>
              <a:t>ฟังก์ชันในการอ่าน/เขียนแฟ้มข้อมูลแบบ string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th-TH" sz="3200">
                <a:cs typeface="Arial" pitchFamily="34" charset="0"/>
              </a:rPr>
              <a:t> fgets();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th-TH" sz="3200">
                <a:cs typeface="Arial" pitchFamily="34" charset="0"/>
              </a:rPr>
              <a:t> fputs();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th-TH" sz="3200">
                <a:latin typeface="Angsana New" pitchFamily="18" charset="-34"/>
              </a:rPr>
              <a:t>         </a:t>
            </a:r>
            <a:endParaRPr lang="en-US" altLang="th-TH" sz="4000">
              <a:solidFill>
                <a:srgbClr val="6600FF"/>
              </a:solidFill>
              <a:latin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865C0-6C34-4E0A-8841-A534A64BCD68}" type="slidenum">
              <a:rPr lang="en-US"/>
              <a:pPr>
                <a:defRPr/>
              </a:pPr>
              <a:t>36</a:t>
            </a:fld>
            <a:endParaRPr lang="th-TH"/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250825" y="260350"/>
            <a:ext cx="8642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lvl="1" indent="-285750" eaLnBrk="0" hangingPunct="0">
              <a:defRPr sz="4400" b="1">
                <a:cs typeface="FreesiaUPC" pitchFamily="34" charset="-34"/>
              </a:defRPr>
            </a:lvl2pPr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1"/>
            <a:r>
              <a:rPr lang="en-US" altLang="th-TH" dirty="0" err="1"/>
              <a:t>การอ่านข้อมูล</a:t>
            </a:r>
            <a:r>
              <a:rPr lang="en-US" altLang="th-TH" dirty="0"/>
              <a:t> </a:t>
            </a:r>
            <a:r>
              <a:rPr lang="en-US" altLang="th-TH" dirty="0" err="1"/>
              <a:t>แบบ</a:t>
            </a:r>
            <a:r>
              <a:rPr lang="en-US" altLang="th-TH" dirty="0"/>
              <a:t> String</a:t>
            </a:r>
          </a:p>
        </p:txBody>
      </p:sp>
      <p:sp>
        <p:nvSpPr>
          <p:cNvPr id="50181" name="Text Box 7"/>
          <p:cNvSpPr txBox="1">
            <a:spLocks noChangeArrowheads="1"/>
          </p:cNvSpPr>
          <p:nvPr/>
        </p:nvSpPr>
        <p:spPr bwMode="auto">
          <a:xfrm>
            <a:off x="468313" y="1052513"/>
            <a:ext cx="7920037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th-TH" sz="3200">
                <a:latin typeface="Angsana New" pitchFamily="18" charset="-34"/>
              </a:rPr>
              <a:t> การอ่านข้อมูลแบบ string โดยใช้ฟังก์ชัน  </a:t>
            </a:r>
            <a:r>
              <a:rPr lang="en-US" altLang="th-TH" sz="3200">
                <a:cs typeface="Arial" pitchFamily="34" charset="0"/>
              </a:rPr>
              <a:t>fgets();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th-TH" sz="3200">
                <a:latin typeface="Angsana New" pitchFamily="18" charset="-34"/>
              </a:rPr>
              <a:t>         - อ่านข้อมูลจากแฟ้มเป็นสายข้อมูลตามความยาวที่ระบุ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th-TH" sz="3200">
                <a:latin typeface="Angsana New" pitchFamily="18" charset="-34"/>
              </a:rPr>
              <a:t>        -  มีสัญลักษณ์  </a:t>
            </a:r>
            <a:r>
              <a:rPr lang="en-US" altLang="th-TH" sz="3200">
                <a:cs typeface="Arial" pitchFamily="34" charset="0"/>
              </a:rPr>
              <a:t>‘\0’</a:t>
            </a:r>
            <a:r>
              <a:rPr lang="en-US" altLang="th-TH" sz="3200">
                <a:latin typeface="Angsana New" pitchFamily="18" charset="-34"/>
              </a:rPr>
              <a:t>  ปิดท้ายสายข้อมูลที่อ่านมาด้วยเสมอ</a:t>
            </a:r>
          </a:p>
        </p:txBody>
      </p:sp>
      <p:sp>
        <p:nvSpPr>
          <p:cNvPr id="50182" name="Text Box 8"/>
          <p:cNvSpPr txBox="1">
            <a:spLocks noChangeArrowheads="1"/>
          </p:cNvSpPr>
          <p:nvPr/>
        </p:nvSpPr>
        <p:spPr bwMode="auto">
          <a:xfrm>
            <a:off x="250825" y="3500438"/>
            <a:ext cx="8569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2000" b="1" i="1"/>
              <a:t>Syntax</a:t>
            </a:r>
            <a:r>
              <a:rPr lang="en-US" altLang="th-TH" b="1"/>
              <a:t>:    fgets(แอดเดรสของตัวแปรที่รับข้อมูล, จำนวนอักขระ, ตัวชี้แฟ้ม);       </a:t>
            </a:r>
          </a:p>
        </p:txBody>
      </p:sp>
      <p:sp>
        <p:nvSpPr>
          <p:cNvPr id="50183" name="Rectangle 9"/>
          <p:cNvSpPr>
            <a:spLocks noChangeArrowheads="1"/>
          </p:cNvSpPr>
          <p:nvPr/>
        </p:nvSpPr>
        <p:spPr bwMode="auto">
          <a:xfrm>
            <a:off x="188913" y="3357563"/>
            <a:ext cx="8631237" cy="863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50184" name="Text Box 10"/>
          <p:cNvSpPr txBox="1">
            <a:spLocks noChangeArrowheads="1"/>
          </p:cNvSpPr>
          <p:nvPr/>
        </p:nvSpPr>
        <p:spPr bwMode="auto">
          <a:xfrm>
            <a:off x="395288" y="4365625"/>
            <a:ext cx="79930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b="1"/>
              <a:t>เช่น     </a:t>
            </a:r>
          </a:p>
          <a:p>
            <a:pPr eaLnBrk="1" hangingPunct="1"/>
            <a:r>
              <a:rPr lang="en-US" altLang="th-TH" b="1"/>
              <a:t>	fgets(str_in,80,ptrData);    </a:t>
            </a:r>
            <a:endParaRPr lang="en-US" altLang="th-TH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79388" y="4652963"/>
            <a:ext cx="3255962" cy="1920875"/>
            <a:chOff x="113" y="2931"/>
            <a:chExt cx="2051" cy="1210"/>
          </a:xfrm>
        </p:grpSpPr>
        <p:sp>
          <p:nvSpPr>
            <p:cNvPr id="50194" name="Text Box 11"/>
            <p:cNvSpPr txBox="1">
              <a:spLocks noChangeArrowheads="1"/>
            </p:cNvSpPr>
            <p:nvPr/>
          </p:nvSpPr>
          <p:spPr bwMode="auto">
            <a:xfrm>
              <a:off x="113" y="3566"/>
              <a:ext cx="2051" cy="575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/>
              <a:r>
                <a:rPr lang="en-US" altLang="th-TH" b="1"/>
                <a:t>ตัวแปรแบบ </a:t>
              </a:r>
              <a:r>
                <a:rPr lang="en-US" altLang="th-TH" sz="2400" b="1"/>
                <a:t>string</a:t>
              </a:r>
              <a:r>
                <a:rPr lang="en-US" altLang="th-TH" b="1"/>
                <a:t> รับข้อมูล </a:t>
              </a:r>
            </a:p>
            <a:p>
              <a:pPr algn="ctr" eaLnBrk="1" hangingPunct="1"/>
              <a:r>
                <a:rPr lang="en-US" altLang="th-TH" sz="2400" b="1"/>
                <a:t>char str_in</a:t>
              </a:r>
              <a:r>
                <a:rPr lang="en-US" altLang="th-TH" sz="2400" b="1">
                  <a:cs typeface="Arial" pitchFamily="34" charset="0"/>
                </a:rPr>
                <a:t>[81];</a:t>
              </a:r>
              <a:endParaRPr lang="en-US" altLang="th-TH" sz="2400">
                <a:cs typeface="Arial" pitchFamily="34" charset="0"/>
              </a:endParaRPr>
            </a:p>
          </p:txBody>
        </p:sp>
        <p:sp>
          <p:nvSpPr>
            <p:cNvPr id="50195" name="Line 12"/>
            <p:cNvSpPr>
              <a:spLocks noChangeShapeType="1"/>
            </p:cNvSpPr>
            <p:nvPr/>
          </p:nvSpPr>
          <p:spPr bwMode="auto">
            <a:xfrm flipV="1">
              <a:off x="1238" y="3385"/>
              <a:ext cx="318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50196" name="Oval 13"/>
            <p:cNvSpPr>
              <a:spLocks noChangeArrowheads="1"/>
            </p:cNvSpPr>
            <p:nvPr/>
          </p:nvSpPr>
          <p:spPr bwMode="auto">
            <a:xfrm>
              <a:off x="1420" y="2931"/>
              <a:ext cx="725" cy="49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th-TH" altLang="th-TH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076825" y="4394200"/>
            <a:ext cx="1814513" cy="547688"/>
            <a:chOff x="3198" y="2768"/>
            <a:chExt cx="1143" cy="345"/>
          </a:xfrm>
        </p:grpSpPr>
        <p:sp>
          <p:nvSpPr>
            <p:cNvPr id="50192" name="Text Box 16"/>
            <p:cNvSpPr txBox="1">
              <a:spLocks noChangeArrowheads="1"/>
            </p:cNvSpPr>
            <p:nvPr/>
          </p:nvSpPr>
          <p:spPr bwMode="auto">
            <a:xfrm>
              <a:off x="3570" y="2768"/>
              <a:ext cx="771" cy="345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/>
              <a:r>
                <a:rPr lang="en-US" altLang="th-TH" b="1"/>
                <a:t>ตัว</a:t>
              </a:r>
              <a:r>
                <a:rPr lang="th-TH" altLang="th-TH" b="1"/>
                <a:t>ชี้แฟ้ม</a:t>
              </a:r>
              <a:endParaRPr lang="en-US" altLang="th-TH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 flipH="1">
              <a:off x="3198" y="2931"/>
              <a:ext cx="362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50187" name="Group 29"/>
          <p:cNvGrpSpPr>
            <a:grpSpLocks/>
          </p:cNvGrpSpPr>
          <p:nvPr/>
        </p:nvGrpSpPr>
        <p:grpSpPr bwMode="auto">
          <a:xfrm>
            <a:off x="3462338" y="4638675"/>
            <a:ext cx="3989387" cy="1785938"/>
            <a:chOff x="2181" y="2922"/>
            <a:chExt cx="2513" cy="1125"/>
          </a:xfrm>
        </p:grpSpPr>
        <p:sp>
          <p:nvSpPr>
            <p:cNvPr id="50188" name="Text Box 21"/>
            <p:cNvSpPr txBox="1">
              <a:spLocks noChangeArrowheads="1"/>
            </p:cNvSpPr>
            <p:nvPr/>
          </p:nvSpPr>
          <p:spPr bwMode="auto">
            <a:xfrm>
              <a:off x="2562" y="3702"/>
              <a:ext cx="2132" cy="345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/>
              <a:r>
                <a:rPr lang="th-TH" altLang="th-TH" b="1"/>
                <a:t>ความยาวจำนวนอักขระที่อ่าน</a:t>
              </a:r>
              <a:endParaRPr lang="en-US" altLang="th-TH" b="1"/>
            </a:p>
          </p:txBody>
        </p:sp>
        <p:grpSp>
          <p:nvGrpSpPr>
            <p:cNvPr id="50189" name="Group 28"/>
            <p:cNvGrpSpPr>
              <a:grpSpLocks/>
            </p:cNvGrpSpPr>
            <p:nvPr/>
          </p:nvGrpSpPr>
          <p:grpSpPr bwMode="auto">
            <a:xfrm>
              <a:off x="2181" y="2922"/>
              <a:ext cx="563" cy="780"/>
              <a:chOff x="2181" y="2922"/>
              <a:chExt cx="563" cy="780"/>
            </a:xfrm>
          </p:grpSpPr>
          <p:sp>
            <p:nvSpPr>
              <p:cNvPr id="50190" name="Rectangle 20"/>
              <p:cNvSpPr>
                <a:spLocks noChangeArrowheads="1"/>
              </p:cNvSpPr>
              <p:nvPr/>
            </p:nvSpPr>
            <p:spPr bwMode="auto">
              <a:xfrm>
                <a:off x="2181" y="2922"/>
                <a:ext cx="272" cy="49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eaLnBrk="1" hangingPunct="1"/>
                <a:endParaRPr lang="th-TH" altLang="th-TH"/>
              </a:p>
            </p:txBody>
          </p:sp>
          <p:sp>
            <p:nvSpPr>
              <p:cNvPr id="50191" name="Line 24"/>
              <p:cNvSpPr>
                <a:spLocks noChangeShapeType="1"/>
              </p:cNvSpPr>
              <p:nvPr/>
            </p:nvSpPr>
            <p:spPr bwMode="auto">
              <a:xfrm flipH="1" flipV="1">
                <a:off x="2426" y="3385"/>
                <a:ext cx="318" cy="31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h-TH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CB86C2-65E7-477E-99C6-4B6309D86891}" type="slidenum">
              <a:rPr lang="en-US"/>
              <a:pPr>
                <a:defRPr/>
              </a:pPr>
              <a:t>37</a:t>
            </a:fld>
            <a:endParaRPr lang="th-TH"/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250825" y="549275"/>
            <a:ext cx="8642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lvl="1" indent="-285750" eaLnBrk="0" hangingPunct="0">
              <a:defRPr sz="4400" b="1">
                <a:cs typeface="FreesiaUPC" pitchFamily="34" charset="-34"/>
              </a:defRPr>
            </a:lvl2pPr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1"/>
            <a:r>
              <a:rPr lang="en-US" altLang="th-TH" dirty="0" err="1"/>
              <a:t>การอ่านข้อมูล</a:t>
            </a:r>
            <a:r>
              <a:rPr lang="en-US" altLang="th-TH" dirty="0"/>
              <a:t> </a:t>
            </a:r>
            <a:r>
              <a:rPr lang="en-US" altLang="th-TH" dirty="0" err="1"/>
              <a:t>แบบ</a:t>
            </a:r>
            <a:r>
              <a:rPr lang="en-US" altLang="th-TH" dirty="0"/>
              <a:t> String  (</a:t>
            </a:r>
            <a:r>
              <a:rPr lang="en-US" altLang="th-TH" dirty="0" err="1"/>
              <a:t>ต่อ</a:t>
            </a:r>
            <a:r>
              <a:rPr lang="en-US" altLang="th-TH" dirty="0"/>
              <a:t>)</a:t>
            </a:r>
          </a:p>
        </p:txBody>
      </p:sp>
      <p:sp>
        <p:nvSpPr>
          <p:cNvPr id="51205" name="Text Box 7"/>
          <p:cNvSpPr txBox="1">
            <a:spLocks noChangeArrowheads="1"/>
          </p:cNvSpPr>
          <p:nvPr/>
        </p:nvSpPr>
        <p:spPr bwMode="auto">
          <a:xfrm>
            <a:off x="539750" y="1484313"/>
            <a:ext cx="7920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200">
                <a:solidFill>
                  <a:srgbClr val="FF0000"/>
                </a:solidFill>
                <a:latin typeface="Angsana New" pitchFamily="18" charset="-34"/>
              </a:rPr>
              <a:t>EX.</a:t>
            </a:r>
            <a:r>
              <a:rPr lang="en-US" altLang="th-TH" sz="3200">
                <a:latin typeface="Angsana New" pitchFamily="18" charset="-34"/>
              </a:rPr>
              <a:t> การใช้งานฟังก์ชัน fgets();         </a:t>
            </a:r>
            <a:endParaRPr lang="en-US" altLang="th-TH" sz="4000">
              <a:solidFill>
                <a:srgbClr val="6600FF"/>
              </a:solidFill>
              <a:latin typeface="Angsana New" pitchFamily="18" charset="-34"/>
            </a:endParaRPr>
          </a:p>
        </p:txBody>
      </p:sp>
      <p:sp>
        <p:nvSpPr>
          <p:cNvPr id="51206" name="Text Box 36"/>
          <p:cNvSpPr txBox="1">
            <a:spLocks noChangeArrowheads="1"/>
          </p:cNvSpPr>
          <p:nvPr/>
        </p:nvSpPr>
        <p:spPr bwMode="auto">
          <a:xfrm>
            <a:off x="468313" y="2090738"/>
            <a:ext cx="7199312" cy="4664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2000"/>
              <a:t>#include &lt;stdio.h&gt;</a:t>
            </a:r>
          </a:p>
          <a:p>
            <a:pPr eaLnBrk="1" hangingPunct="1"/>
            <a:r>
              <a:rPr lang="en-US" altLang="th-TH" sz="2000"/>
              <a:t>#include &lt;string.h&gt;</a:t>
            </a:r>
          </a:p>
          <a:p>
            <a:pPr eaLnBrk="1" hangingPunct="1"/>
            <a:r>
              <a:rPr lang="en-US" altLang="th-TH" sz="2000"/>
              <a:t>#include &lt;conio.h&gt;</a:t>
            </a:r>
          </a:p>
          <a:p>
            <a:pPr eaLnBrk="1" hangingPunct="1"/>
            <a:r>
              <a:rPr lang="en-US" altLang="th-TH" sz="2000"/>
              <a:t>void main()</a:t>
            </a:r>
          </a:p>
          <a:p>
            <a:pPr eaLnBrk="1" hangingPunct="1"/>
            <a:r>
              <a:rPr lang="en-US" altLang="th-TH" sz="2000"/>
              <a:t>{  FILE *ptrData;</a:t>
            </a:r>
          </a:p>
          <a:p>
            <a:pPr eaLnBrk="1" hangingPunct="1"/>
            <a:r>
              <a:rPr lang="en-US" altLang="th-TH" sz="2000"/>
              <a:t>  char str_in[25];</a:t>
            </a:r>
          </a:p>
          <a:p>
            <a:pPr eaLnBrk="1" hangingPunct="1"/>
            <a:r>
              <a:rPr lang="en-US" altLang="th-TH" sz="2000"/>
              <a:t>  clrscr();</a:t>
            </a:r>
          </a:p>
          <a:p>
            <a:pPr eaLnBrk="1" hangingPunct="1"/>
            <a:r>
              <a:rPr lang="en-US" altLang="th-TH" sz="2000"/>
              <a:t> if((ptrData=fopen("a:\\student.txt","r")) != NULL)</a:t>
            </a:r>
          </a:p>
          <a:p>
            <a:pPr eaLnBrk="1" hangingPunct="1"/>
            <a:r>
              <a:rPr lang="en-US" altLang="th-TH" sz="2000"/>
              <a:t>   {   fgets(str_in,25,ptrData);</a:t>
            </a:r>
          </a:p>
          <a:p>
            <a:pPr eaLnBrk="1" hangingPunct="1"/>
            <a:r>
              <a:rPr lang="en-US" altLang="th-TH" sz="2000"/>
              <a:t>       printf("\n%s",str_in);</a:t>
            </a:r>
          </a:p>
          <a:p>
            <a:pPr eaLnBrk="1" hangingPunct="1"/>
            <a:r>
              <a:rPr lang="en-US" altLang="th-TH" sz="2000"/>
              <a:t>   }</a:t>
            </a:r>
          </a:p>
          <a:p>
            <a:pPr eaLnBrk="1" hangingPunct="1"/>
            <a:r>
              <a:rPr lang="en-US" altLang="th-TH" sz="2000"/>
              <a:t>    else       printf("\nOpenfile not Complete\n");</a:t>
            </a:r>
          </a:p>
          <a:p>
            <a:pPr eaLnBrk="1" hangingPunct="1"/>
            <a:endParaRPr lang="en-US" altLang="th-TH" sz="2000"/>
          </a:p>
          <a:p>
            <a:pPr eaLnBrk="1" hangingPunct="1"/>
            <a:r>
              <a:rPr lang="en-US" altLang="th-TH" sz="2000"/>
              <a:t>   fclose(ptrData);</a:t>
            </a:r>
          </a:p>
          <a:p>
            <a:pPr eaLnBrk="1" hangingPunct="1"/>
            <a:r>
              <a:rPr lang="en-US" altLang="th-TH" sz="2000"/>
              <a:t>}</a:t>
            </a:r>
          </a:p>
        </p:txBody>
      </p:sp>
      <p:sp>
        <p:nvSpPr>
          <p:cNvPr id="35877" name="Oval 37"/>
          <p:cNvSpPr>
            <a:spLocks noChangeArrowheads="1"/>
          </p:cNvSpPr>
          <p:nvPr/>
        </p:nvSpPr>
        <p:spPr bwMode="auto">
          <a:xfrm>
            <a:off x="712788" y="4557713"/>
            <a:ext cx="3527425" cy="3683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EE41C-9A72-463E-A895-7C7361179C98}" type="slidenum">
              <a:rPr lang="en-US"/>
              <a:pPr>
                <a:defRPr/>
              </a:pPr>
              <a:t>38</a:t>
            </a:fld>
            <a:endParaRPr lang="th-TH"/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250825" y="260350"/>
            <a:ext cx="8642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lvl="1" indent="-285750" eaLnBrk="0" hangingPunct="0">
              <a:defRPr sz="4400" b="1">
                <a:cs typeface="FreesiaUPC" pitchFamily="34" charset="-34"/>
              </a:defRPr>
            </a:lvl2pPr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1"/>
            <a:r>
              <a:rPr lang="en-US" altLang="th-TH" dirty="0" err="1"/>
              <a:t>การอ่านข้อมูล</a:t>
            </a:r>
            <a:r>
              <a:rPr lang="en-US" altLang="th-TH" dirty="0"/>
              <a:t> </a:t>
            </a:r>
            <a:r>
              <a:rPr lang="en-US" altLang="th-TH" dirty="0" err="1"/>
              <a:t>แบบ</a:t>
            </a:r>
            <a:r>
              <a:rPr lang="en-US" altLang="th-TH" dirty="0"/>
              <a:t> String  (</a:t>
            </a:r>
            <a:r>
              <a:rPr lang="en-US" altLang="th-TH" dirty="0" err="1"/>
              <a:t>ต่อ</a:t>
            </a:r>
            <a:r>
              <a:rPr lang="en-US" altLang="th-TH" dirty="0"/>
              <a:t>)</a:t>
            </a:r>
          </a:p>
        </p:txBody>
      </p:sp>
      <p:sp>
        <p:nvSpPr>
          <p:cNvPr id="52229" name="Text Box 8"/>
          <p:cNvSpPr txBox="1">
            <a:spLocks noChangeArrowheads="1"/>
          </p:cNvSpPr>
          <p:nvPr/>
        </p:nvSpPr>
        <p:spPr bwMode="auto">
          <a:xfrm>
            <a:off x="468313" y="1989138"/>
            <a:ext cx="4608512" cy="17351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2200" b="1"/>
              <a:t>abcdefghijklmnop123456789</a:t>
            </a:r>
          </a:p>
          <a:p>
            <a:pPr eaLnBrk="1" hangingPunct="1"/>
            <a:endParaRPr lang="en-US" altLang="th-TH" sz="2200" b="1"/>
          </a:p>
          <a:p>
            <a:pPr eaLnBrk="1" hangingPunct="1"/>
            <a:r>
              <a:rPr lang="en-US" altLang="th-TH" sz="2200" b="1"/>
              <a:t>opqrstuvwxyz102004507872</a:t>
            </a:r>
          </a:p>
          <a:p>
            <a:pPr eaLnBrk="1" hangingPunct="1"/>
            <a:endParaRPr lang="en-US" altLang="th-TH" sz="2000" b="1"/>
          </a:p>
          <a:p>
            <a:pPr eaLnBrk="1" hangingPunct="1"/>
            <a:endParaRPr lang="en-US" altLang="th-TH" sz="2000"/>
          </a:p>
        </p:txBody>
      </p:sp>
      <p:sp>
        <p:nvSpPr>
          <p:cNvPr id="52230" name="Text Box 9"/>
          <p:cNvSpPr txBox="1">
            <a:spLocks noChangeArrowheads="1"/>
          </p:cNvSpPr>
          <p:nvPr/>
        </p:nvSpPr>
        <p:spPr bwMode="auto">
          <a:xfrm>
            <a:off x="323850" y="1412875"/>
            <a:ext cx="2303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2000"/>
              <a:t>student.txt</a:t>
            </a:r>
          </a:p>
        </p:txBody>
      </p:sp>
      <p:sp>
        <p:nvSpPr>
          <p:cNvPr id="52231" name="Text Box 11"/>
          <p:cNvSpPr txBox="1">
            <a:spLocks noChangeArrowheads="1"/>
          </p:cNvSpPr>
          <p:nvPr/>
        </p:nvSpPr>
        <p:spPr bwMode="auto">
          <a:xfrm>
            <a:off x="4284663" y="3789363"/>
            <a:ext cx="4319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th-TH"/>
          </a:p>
        </p:txBody>
      </p:sp>
      <p:graphicFrame>
        <p:nvGraphicFramePr>
          <p:cNvPr id="68698" name="Group 90"/>
          <p:cNvGraphicFramePr>
            <a:graphicFrameLocks noGrp="1"/>
          </p:cNvGraphicFramePr>
          <p:nvPr/>
        </p:nvGraphicFramePr>
        <p:xfrm>
          <a:off x="336550" y="5013325"/>
          <a:ext cx="8569325" cy="396875"/>
        </p:xfrm>
        <a:graphic>
          <a:graphicData uri="http://schemas.openxmlformats.org/drawingml/2006/table">
            <a:tbl>
              <a:tblPr/>
              <a:tblGrid>
                <a:gridCol w="341313"/>
                <a:gridCol w="342900"/>
                <a:gridCol w="344487"/>
                <a:gridCol w="341313"/>
                <a:gridCol w="342900"/>
                <a:gridCol w="342900"/>
                <a:gridCol w="344487"/>
                <a:gridCol w="342900"/>
                <a:gridCol w="339725"/>
                <a:gridCol w="342900"/>
                <a:gridCol w="346075"/>
                <a:gridCol w="260350"/>
                <a:gridCol w="423863"/>
                <a:gridCol w="341312"/>
                <a:gridCol w="346075"/>
                <a:gridCol w="342900"/>
                <a:gridCol w="339725"/>
                <a:gridCol w="342900"/>
                <a:gridCol w="292100"/>
                <a:gridCol w="323850"/>
                <a:gridCol w="309563"/>
                <a:gridCol w="309562"/>
                <a:gridCol w="280988"/>
                <a:gridCol w="293687"/>
                <a:gridCol w="5905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a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b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c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d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e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f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g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h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i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j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k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l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m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n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o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p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3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5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6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‘\0’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157163" y="3789363"/>
            <a:ext cx="8726487" cy="2036762"/>
            <a:chOff x="86" y="2387"/>
            <a:chExt cx="5497" cy="1283"/>
          </a:xfrm>
        </p:grpSpPr>
        <p:sp>
          <p:nvSpPr>
            <p:cNvPr id="52291" name="Rectangle 10"/>
            <p:cNvSpPr>
              <a:spLocks noChangeArrowheads="1"/>
            </p:cNvSpPr>
            <p:nvPr/>
          </p:nvSpPr>
          <p:spPr bwMode="auto">
            <a:xfrm>
              <a:off x="2699" y="2387"/>
              <a:ext cx="247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altLang="th-TH"/>
                <a:t>fgets(str_in,25,ptrData);</a:t>
              </a:r>
            </a:p>
          </p:txBody>
        </p:sp>
        <p:grpSp>
          <p:nvGrpSpPr>
            <p:cNvPr id="52292" name="Group 97"/>
            <p:cNvGrpSpPr>
              <a:grpSpLocks/>
            </p:cNvGrpSpPr>
            <p:nvPr/>
          </p:nvGrpSpPr>
          <p:grpSpPr bwMode="auto">
            <a:xfrm>
              <a:off x="86" y="2786"/>
              <a:ext cx="5497" cy="884"/>
              <a:chOff x="86" y="2786"/>
              <a:chExt cx="5497" cy="884"/>
            </a:xfrm>
          </p:grpSpPr>
          <p:sp>
            <p:nvSpPr>
              <p:cNvPr id="52293" name="Text Box 91"/>
              <p:cNvSpPr txBox="1">
                <a:spLocks noChangeArrowheads="1"/>
              </p:cNvSpPr>
              <p:nvPr/>
            </p:nvSpPr>
            <p:spPr bwMode="auto">
              <a:xfrm>
                <a:off x="86" y="2786"/>
                <a:ext cx="77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th-TH"/>
                  <a:t>str_in</a:t>
                </a:r>
              </a:p>
            </p:txBody>
          </p:sp>
          <p:sp>
            <p:nvSpPr>
              <p:cNvPr id="52294" name="Text Box 92"/>
              <p:cNvSpPr txBox="1">
                <a:spLocks noChangeArrowheads="1"/>
              </p:cNvSpPr>
              <p:nvPr/>
            </p:nvSpPr>
            <p:spPr bwMode="auto">
              <a:xfrm>
                <a:off x="204" y="3439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th-TH" sz="1800"/>
                  <a:t>0</a:t>
                </a:r>
              </a:p>
            </p:txBody>
          </p:sp>
          <p:sp>
            <p:nvSpPr>
              <p:cNvPr id="52295" name="Text Box 93"/>
              <p:cNvSpPr txBox="1">
                <a:spLocks noChangeArrowheads="1"/>
              </p:cNvSpPr>
              <p:nvPr/>
            </p:nvSpPr>
            <p:spPr bwMode="auto">
              <a:xfrm>
                <a:off x="5284" y="3430"/>
                <a:ext cx="2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th-TH" sz="1800"/>
                  <a:t>24</a:t>
                </a:r>
              </a:p>
            </p:txBody>
          </p:sp>
        </p:grp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598488" y="1281657"/>
            <a:ext cx="3744913" cy="895040"/>
            <a:chOff x="386" y="802"/>
            <a:chExt cx="2359" cy="606"/>
          </a:xfrm>
        </p:grpSpPr>
        <p:sp>
          <p:nvSpPr>
            <p:cNvPr id="52289" name="AutoShape 94"/>
            <p:cNvSpPr>
              <a:spLocks/>
            </p:cNvSpPr>
            <p:nvPr/>
          </p:nvSpPr>
          <p:spPr bwMode="auto">
            <a:xfrm rot="16200000" flipH="1">
              <a:off x="1468" y="131"/>
              <a:ext cx="195" cy="2359"/>
            </a:xfrm>
            <a:prstGeom prst="leftBrace">
              <a:avLst>
                <a:gd name="adj1" fmla="val 108013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th-TH" altLang="th-TH"/>
            </a:p>
          </p:txBody>
        </p:sp>
        <p:sp>
          <p:nvSpPr>
            <p:cNvPr id="52290" name="Text Box 95"/>
            <p:cNvSpPr txBox="1">
              <a:spLocks noChangeArrowheads="1"/>
            </p:cNvSpPr>
            <p:nvPr/>
          </p:nvSpPr>
          <p:spPr bwMode="auto">
            <a:xfrm>
              <a:off x="1233" y="802"/>
              <a:ext cx="862" cy="35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th-TH" b="1" dirty="0"/>
                <a:t>25 </a:t>
              </a:r>
              <a:r>
                <a:rPr lang="th-TH" altLang="th-TH" b="1" dirty="0"/>
                <a:t>อักขระ</a:t>
              </a:r>
              <a:endParaRPr lang="en-US" altLang="th-TH" b="1" dirty="0"/>
            </a:p>
          </p:txBody>
        </p:sp>
      </p:grpSp>
      <p:sp>
        <p:nvSpPr>
          <p:cNvPr id="68708" name="Text Box 100"/>
          <p:cNvSpPr txBox="1">
            <a:spLocks noChangeArrowheads="1"/>
          </p:cNvSpPr>
          <p:nvPr/>
        </p:nvSpPr>
        <p:spPr bwMode="auto">
          <a:xfrm>
            <a:off x="1258888" y="5661025"/>
            <a:ext cx="5545137" cy="974725"/>
          </a:xfrm>
          <a:prstGeom prst="rect">
            <a:avLst/>
          </a:prstGeom>
          <a:solidFill>
            <a:srgbClr val="FFCC66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b="1"/>
              <a:t>** ต้องกำหนดขนาดของ string ให้สัมพันธ์กับความยาวอักขระที่รับมา !!! </a:t>
            </a:r>
            <a:r>
              <a:rPr lang="en-US" altLang="th-TH" b="1">
                <a:solidFill>
                  <a:srgbClr val="FF0000"/>
                </a:solidFill>
              </a:rPr>
              <a:t>อย่าลืมนับ ‘</a:t>
            </a:r>
            <a:r>
              <a:rPr lang="en-US" altLang="th-TH" b="1">
                <a:solidFill>
                  <a:srgbClr val="FF0000"/>
                </a:solidFill>
                <a:cs typeface="Arial" pitchFamily="34" charset="0"/>
              </a:rPr>
              <a:t>\0’</a:t>
            </a:r>
            <a:r>
              <a:rPr lang="en-US" altLang="th-TH" b="1">
                <a:solidFill>
                  <a:srgbClr val="FF0000"/>
                </a:solidFill>
              </a:rPr>
              <a:t> ด้วย</a:t>
            </a:r>
            <a:r>
              <a:rPr lang="en-US" altLang="th-TH" b="1"/>
              <a:t> </a:t>
            </a:r>
            <a:r>
              <a:rPr lang="en-US" altLang="th-TH">
                <a:cs typeface="Arial" pitchFamily="34" charset="0"/>
              </a:rPr>
              <a:t>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0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BD3C3A-9B90-4DAA-AFCC-FCC4055BEA9D}" type="slidenum">
              <a:rPr lang="en-US"/>
              <a:pPr>
                <a:defRPr/>
              </a:pPr>
              <a:t>39</a:t>
            </a:fld>
            <a:endParaRPr lang="th-TH"/>
          </a:p>
        </p:txBody>
      </p:sp>
      <p:sp>
        <p:nvSpPr>
          <p:cNvPr id="53252" name="Text Box 32"/>
          <p:cNvSpPr txBox="1">
            <a:spLocks noChangeArrowheads="1"/>
          </p:cNvSpPr>
          <p:nvPr/>
        </p:nvSpPr>
        <p:spPr bwMode="auto">
          <a:xfrm>
            <a:off x="250825" y="260350"/>
            <a:ext cx="8642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lvl="1" indent="-285750" eaLnBrk="0" hangingPunct="0">
              <a:defRPr sz="4400" b="1">
                <a:cs typeface="FreesiaUPC" pitchFamily="34" charset="-34"/>
              </a:defRPr>
            </a:lvl2pPr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1"/>
            <a:r>
              <a:rPr lang="en-US" altLang="th-TH" dirty="0" err="1"/>
              <a:t>การเขียนข้อมูล</a:t>
            </a:r>
            <a:r>
              <a:rPr lang="en-US" altLang="th-TH" dirty="0"/>
              <a:t> </a:t>
            </a:r>
            <a:r>
              <a:rPr lang="en-US" altLang="th-TH" dirty="0" err="1"/>
              <a:t>แบบ</a:t>
            </a:r>
            <a:r>
              <a:rPr lang="en-US" altLang="th-TH" dirty="0"/>
              <a:t> String</a:t>
            </a:r>
          </a:p>
        </p:txBody>
      </p:sp>
      <p:sp>
        <p:nvSpPr>
          <p:cNvPr id="53253" name="Text Box 33"/>
          <p:cNvSpPr txBox="1">
            <a:spLocks noChangeArrowheads="1"/>
          </p:cNvSpPr>
          <p:nvPr/>
        </p:nvSpPr>
        <p:spPr bwMode="auto">
          <a:xfrm>
            <a:off x="684213" y="1555750"/>
            <a:ext cx="79200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th-TH" sz="3200">
                <a:latin typeface="Angsana New" pitchFamily="18" charset="-34"/>
              </a:rPr>
              <a:t> การเขียนข้อมูลแบบ string โดยใช้ฟังก์ชัน  </a:t>
            </a:r>
            <a:r>
              <a:rPr lang="en-US" altLang="th-TH" sz="3200">
                <a:cs typeface="Arial" pitchFamily="34" charset="0"/>
              </a:rPr>
              <a:t>f</a:t>
            </a:r>
            <a:r>
              <a:rPr lang="en-US" altLang="th-TH" sz="3200"/>
              <a:t>put</a:t>
            </a:r>
            <a:r>
              <a:rPr lang="en-US" altLang="th-TH" sz="3200">
                <a:cs typeface="Arial" pitchFamily="34" charset="0"/>
              </a:rPr>
              <a:t>s();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th-TH" sz="3200">
                <a:latin typeface="Angsana New" pitchFamily="18" charset="-34"/>
              </a:rPr>
              <a:t>         - เขียนข้อมูลจากตัวแปร string ลงแฟ้มข้อมูล</a:t>
            </a:r>
          </a:p>
        </p:txBody>
      </p:sp>
      <p:sp>
        <p:nvSpPr>
          <p:cNvPr id="53254" name="Text Box 34"/>
          <p:cNvSpPr txBox="1">
            <a:spLocks noChangeArrowheads="1"/>
          </p:cNvSpPr>
          <p:nvPr/>
        </p:nvSpPr>
        <p:spPr bwMode="auto">
          <a:xfrm>
            <a:off x="736600" y="3211513"/>
            <a:ext cx="7058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2000" b="1" i="1"/>
              <a:t>Syntax</a:t>
            </a:r>
            <a:r>
              <a:rPr lang="en-US" altLang="th-TH" b="1"/>
              <a:t>:    fputs(แอดเดรสของตัวแปรที่รับข้อมูล, ตัวชี้แฟ้ม);       </a:t>
            </a:r>
          </a:p>
        </p:txBody>
      </p:sp>
      <p:sp>
        <p:nvSpPr>
          <p:cNvPr id="53255" name="Rectangle 35"/>
          <p:cNvSpPr>
            <a:spLocks noChangeArrowheads="1"/>
          </p:cNvSpPr>
          <p:nvPr/>
        </p:nvSpPr>
        <p:spPr bwMode="auto">
          <a:xfrm>
            <a:off x="674688" y="3068638"/>
            <a:ext cx="7407275" cy="863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53256" name="Text Box 36"/>
          <p:cNvSpPr txBox="1">
            <a:spLocks noChangeArrowheads="1"/>
          </p:cNvSpPr>
          <p:nvPr/>
        </p:nvSpPr>
        <p:spPr bwMode="auto">
          <a:xfrm>
            <a:off x="395288" y="4076700"/>
            <a:ext cx="79930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b="1"/>
              <a:t>เช่น     </a:t>
            </a:r>
          </a:p>
          <a:p>
            <a:pPr eaLnBrk="1" hangingPunct="1"/>
            <a:r>
              <a:rPr lang="en-US" altLang="th-TH" b="1"/>
              <a:t>	fputs(str_out,ptrData);    </a:t>
            </a:r>
            <a:endParaRPr lang="en-US" altLang="th-TH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179388" y="4262438"/>
            <a:ext cx="3538537" cy="2022475"/>
            <a:chOff x="113" y="2685"/>
            <a:chExt cx="2229" cy="1274"/>
          </a:xfrm>
        </p:grpSpPr>
        <p:sp>
          <p:nvSpPr>
            <p:cNvPr id="53261" name="Text Box 38"/>
            <p:cNvSpPr txBox="1">
              <a:spLocks noChangeArrowheads="1"/>
            </p:cNvSpPr>
            <p:nvPr/>
          </p:nvSpPr>
          <p:spPr bwMode="auto">
            <a:xfrm>
              <a:off x="113" y="3384"/>
              <a:ext cx="2051" cy="575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/>
              <a:r>
                <a:rPr lang="en-US" altLang="th-TH" b="1"/>
                <a:t>ตัวแปรแบบ </a:t>
              </a:r>
              <a:r>
                <a:rPr lang="en-US" altLang="th-TH" sz="2400" b="1"/>
                <a:t>string</a:t>
              </a:r>
              <a:r>
                <a:rPr lang="en-US" altLang="th-TH" b="1"/>
                <a:t> มีข้อมูล </a:t>
              </a:r>
            </a:p>
            <a:p>
              <a:pPr algn="ctr" eaLnBrk="1" hangingPunct="1"/>
              <a:r>
                <a:rPr lang="en-US" altLang="th-TH" sz="2400" b="1"/>
                <a:t>นำไปเขียนลงแฟ้ม</a:t>
              </a:r>
              <a:endParaRPr lang="en-US" altLang="th-TH" sz="2400">
                <a:cs typeface="Arial" pitchFamily="34" charset="0"/>
              </a:endParaRPr>
            </a:p>
          </p:txBody>
        </p:sp>
        <p:sp>
          <p:nvSpPr>
            <p:cNvPr id="53262" name="Line 39"/>
            <p:cNvSpPr>
              <a:spLocks noChangeShapeType="1"/>
            </p:cNvSpPr>
            <p:nvPr/>
          </p:nvSpPr>
          <p:spPr bwMode="auto">
            <a:xfrm flipV="1">
              <a:off x="1238" y="3203"/>
              <a:ext cx="318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53263" name="Oval 40"/>
            <p:cNvSpPr>
              <a:spLocks noChangeArrowheads="1"/>
            </p:cNvSpPr>
            <p:nvPr/>
          </p:nvSpPr>
          <p:spPr bwMode="auto">
            <a:xfrm>
              <a:off x="1411" y="2685"/>
              <a:ext cx="931" cy="6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th-TH" altLang="th-TH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4716463" y="5013325"/>
            <a:ext cx="1655762" cy="763588"/>
            <a:chOff x="2971" y="3158"/>
            <a:chExt cx="1043" cy="481"/>
          </a:xfrm>
        </p:grpSpPr>
        <p:sp>
          <p:nvSpPr>
            <p:cNvPr id="53259" name="Text Box 41"/>
            <p:cNvSpPr txBox="1">
              <a:spLocks noChangeArrowheads="1"/>
            </p:cNvSpPr>
            <p:nvPr/>
          </p:nvSpPr>
          <p:spPr bwMode="auto">
            <a:xfrm>
              <a:off x="3243" y="3294"/>
              <a:ext cx="771" cy="345"/>
            </a:xfrm>
            <a:prstGeom prst="rect">
              <a:avLst/>
            </a:prstGeom>
            <a:solidFill>
              <a:srgbClr val="FFCC66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/>
              <a:r>
                <a:rPr lang="en-US" altLang="th-TH" b="1"/>
                <a:t>ตัว</a:t>
              </a:r>
              <a:r>
                <a:rPr lang="th-TH" altLang="th-TH" b="1"/>
                <a:t>ชี้แฟ้ม</a:t>
              </a:r>
              <a:endParaRPr lang="en-US" altLang="th-TH"/>
            </a:p>
          </p:txBody>
        </p:sp>
        <p:sp>
          <p:nvSpPr>
            <p:cNvPr id="53260" name="Line 42"/>
            <p:cNvSpPr>
              <a:spLocks noChangeShapeType="1"/>
            </p:cNvSpPr>
            <p:nvPr/>
          </p:nvSpPr>
          <p:spPr bwMode="auto">
            <a:xfrm flipH="1" flipV="1">
              <a:off x="2971" y="3158"/>
              <a:ext cx="272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fld id="{C77E9F2C-C668-40C3-9902-E3143BABC6CB}" type="slidenum">
              <a:rPr lang="en-US" altLang="th-TH" sz="1200" smtClean="0">
                <a:cs typeface="FreesiaUPC" pitchFamily="34" charset="-34"/>
              </a:rPr>
              <a:pPr eaLnBrk="1" hangingPunct="1"/>
              <a:t>4</a:t>
            </a:fld>
            <a:endParaRPr lang="th-TH" altLang="th-TH" sz="1200" smtClean="0">
              <a:cs typeface="FreesiaUPC" pitchFamily="34" charset="-34"/>
            </a:endParaRP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755650" y="404813"/>
            <a:ext cx="74882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4400" b="1" dirty="0" err="1">
                <a:cs typeface="FreesiaUPC" pitchFamily="34" charset="-34"/>
              </a:rPr>
              <a:t>ลำดับของข้อมูล</a:t>
            </a:r>
            <a:r>
              <a:rPr lang="en-US" altLang="th-TH" sz="4400" b="1" dirty="0">
                <a:cs typeface="FreesiaUPC" pitchFamily="34" charset="-34"/>
              </a:rPr>
              <a:t> </a:t>
            </a:r>
            <a:r>
              <a:rPr lang="en-US" altLang="th-TH" sz="3600" b="1" dirty="0">
                <a:cs typeface="FreesiaUPC" pitchFamily="34" charset="-34"/>
              </a:rPr>
              <a:t>(data hierarchy)</a:t>
            </a:r>
          </a:p>
        </p:txBody>
      </p:sp>
      <p:sp>
        <p:nvSpPr>
          <p:cNvPr id="14341" name="AutoShape 7"/>
          <p:cNvSpPr>
            <a:spLocks noChangeArrowheads="1"/>
          </p:cNvSpPr>
          <p:nvPr/>
        </p:nvSpPr>
        <p:spPr bwMode="auto">
          <a:xfrm>
            <a:off x="3519488" y="1722438"/>
            <a:ext cx="1503362" cy="822325"/>
          </a:xfrm>
          <a:prstGeom prst="flowChartExtra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altLang="th-TH" b="1">
                <a:cs typeface="FreesiaUPC" pitchFamily="34" charset="-34"/>
              </a:rPr>
              <a:t>Bit</a:t>
            </a:r>
          </a:p>
        </p:txBody>
      </p:sp>
      <p:sp>
        <p:nvSpPr>
          <p:cNvPr id="14342" name="AutoShape 9"/>
          <p:cNvSpPr>
            <a:spLocks noChangeArrowheads="1"/>
          </p:cNvSpPr>
          <p:nvPr/>
        </p:nvSpPr>
        <p:spPr bwMode="auto">
          <a:xfrm rot="10800000">
            <a:off x="3001963" y="2646363"/>
            <a:ext cx="2533650" cy="5524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810 w 21600"/>
              <a:gd name="T13" fmla="*/ 3810 h 21600"/>
              <a:gd name="T14" fmla="*/ 17790 w 21600"/>
              <a:gd name="T15" fmla="*/ 1779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4019" y="21600"/>
                </a:lnTo>
                <a:lnTo>
                  <a:pt x="1758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>
              <a:cs typeface="FreesiaUPC" pitchFamily="34" charset="-34"/>
            </a:endParaRPr>
          </a:p>
        </p:txBody>
      </p:sp>
      <p:sp>
        <p:nvSpPr>
          <p:cNvPr id="14343" name="AutoShape 14"/>
          <p:cNvSpPr>
            <a:spLocks noChangeArrowheads="1"/>
          </p:cNvSpPr>
          <p:nvPr/>
        </p:nvSpPr>
        <p:spPr bwMode="auto">
          <a:xfrm rot="10800000">
            <a:off x="2468563" y="3298825"/>
            <a:ext cx="3597275" cy="6032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05 w 21600"/>
              <a:gd name="T13" fmla="*/ 3205 h 21600"/>
              <a:gd name="T14" fmla="*/ 18395 w 21600"/>
              <a:gd name="T15" fmla="*/ 183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809" y="21600"/>
                </a:lnTo>
                <a:lnTo>
                  <a:pt x="18791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>
              <a:cs typeface="FreesiaUPC" pitchFamily="34" charset="-34"/>
            </a:endParaRPr>
          </a:p>
        </p:txBody>
      </p:sp>
      <p:sp>
        <p:nvSpPr>
          <p:cNvPr id="14344" name="AutoShape 15"/>
          <p:cNvSpPr>
            <a:spLocks noChangeArrowheads="1"/>
          </p:cNvSpPr>
          <p:nvPr/>
        </p:nvSpPr>
        <p:spPr bwMode="auto">
          <a:xfrm rot="10800000">
            <a:off x="1963738" y="4017963"/>
            <a:ext cx="4652962" cy="62071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21 w 21600"/>
              <a:gd name="T13" fmla="*/ 2921 h 21600"/>
              <a:gd name="T14" fmla="*/ 18679 w 21600"/>
              <a:gd name="T15" fmla="*/ 1867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241" y="21600"/>
                </a:lnTo>
                <a:lnTo>
                  <a:pt x="1935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>
              <a:cs typeface="FreesiaUPC" pitchFamily="34" charset="-34"/>
            </a:endParaRPr>
          </a:p>
        </p:txBody>
      </p:sp>
      <p:sp>
        <p:nvSpPr>
          <p:cNvPr id="14345" name="AutoShape 16"/>
          <p:cNvSpPr>
            <a:spLocks noChangeArrowheads="1"/>
          </p:cNvSpPr>
          <p:nvPr/>
        </p:nvSpPr>
        <p:spPr bwMode="auto">
          <a:xfrm rot="10800000">
            <a:off x="1389063" y="4765675"/>
            <a:ext cx="5775325" cy="6635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06 w 21600"/>
              <a:gd name="T13" fmla="*/ 2806 h 21600"/>
              <a:gd name="T14" fmla="*/ 18794 w 21600"/>
              <a:gd name="T15" fmla="*/ 1879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11" y="21600"/>
                </a:lnTo>
                <a:lnTo>
                  <a:pt x="1958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>
              <a:cs typeface="FreesiaUPC" pitchFamily="34" charset="-34"/>
            </a:endParaRPr>
          </a:p>
        </p:txBody>
      </p:sp>
      <p:sp>
        <p:nvSpPr>
          <p:cNvPr id="14346" name="AutoShape 17"/>
          <p:cNvSpPr>
            <a:spLocks noChangeArrowheads="1"/>
          </p:cNvSpPr>
          <p:nvPr/>
        </p:nvSpPr>
        <p:spPr bwMode="auto">
          <a:xfrm rot="10800000">
            <a:off x="742950" y="5572125"/>
            <a:ext cx="7042150" cy="736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721 w 21600"/>
              <a:gd name="T13" fmla="*/ 2721 h 21600"/>
              <a:gd name="T14" fmla="*/ 18879 w 21600"/>
              <a:gd name="T15" fmla="*/ 1887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841" y="21600"/>
                </a:lnTo>
                <a:lnTo>
                  <a:pt x="1975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>
              <a:cs typeface="FreesiaUPC" pitchFamily="34" charset="-34"/>
            </a:endParaRPr>
          </a:p>
        </p:txBody>
      </p:sp>
      <p:sp>
        <p:nvSpPr>
          <p:cNvPr id="14347" name="Text Box 20"/>
          <p:cNvSpPr txBox="1">
            <a:spLocks noChangeArrowheads="1"/>
          </p:cNvSpPr>
          <p:nvPr/>
        </p:nvSpPr>
        <p:spPr bwMode="auto">
          <a:xfrm>
            <a:off x="3851275" y="2636838"/>
            <a:ext cx="1584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b="1">
                <a:cs typeface="FreesiaUPC" pitchFamily="34" charset="-34"/>
              </a:rPr>
              <a:t>Byte</a:t>
            </a:r>
          </a:p>
        </p:txBody>
      </p:sp>
      <p:sp>
        <p:nvSpPr>
          <p:cNvPr id="14348" name="Text Box 21"/>
          <p:cNvSpPr txBox="1">
            <a:spLocks noChangeArrowheads="1"/>
          </p:cNvSpPr>
          <p:nvPr/>
        </p:nvSpPr>
        <p:spPr bwMode="auto">
          <a:xfrm>
            <a:off x="3779838" y="3357563"/>
            <a:ext cx="1512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b="1">
                <a:cs typeface="FreesiaUPC" pitchFamily="34" charset="-34"/>
              </a:rPr>
              <a:t>Field</a:t>
            </a:r>
          </a:p>
        </p:txBody>
      </p:sp>
      <p:sp>
        <p:nvSpPr>
          <p:cNvPr id="14349" name="Text Box 22"/>
          <p:cNvSpPr txBox="1">
            <a:spLocks noChangeArrowheads="1"/>
          </p:cNvSpPr>
          <p:nvPr/>
        </p:nvSpPr>
        <p:spPr bwMode="auto">
          <a:xfrm>
            <a:off x="3708400" y="4076700"/>
            <a:ext cx="1411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b="1">
                <a:cs typeface="FreesiaUPC" pitchFamily="34" charset="-34"/>
              </a:rPr>
              <a:t>Record</a:t>
            </a:r>
          </a:p>
        </p:txBody>
      </p:sp>
      <p:sp>
        <p:nvSpPr>
          <p:cNvPr id="14350" name="Text Box 23"/>
          <p:cNvSpPr txBox="1">
            <a:spLocks noChangeArrowheads="1"/>
          </p:cNvSpPr>
          <p:nvPr/>
        </p:nvSpPr>
        <p:spPr bwMode="auto">
          <a:xfrm>
            <a:off x="3851275" y="4868863"/>
            <a:ext cx="1512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b="1">
                <a:cs typeface="FreesiaUPC" pitchFamily="34" charset="-34"/>
              </a:rPr>
              <a:t>File</a:t>
            </a:r>
          </a:p>
        </p:txBody>
      </p:sp>
      <p:sp>
        <p:nvSpPr>
          <p:cNvPr id="14351" name="Text Box 24"/>
          <p:cNvSpPr txBox="1">
            <a:spLocks noChangeArrowheads="1"/>
          </p:cNvSpPr>
          <p:nvPr/>
        </p:nvSpPr>
        <p:spPr bwMode="auto">
          <a:xfrm>
            <a:off x="3419475" y="5661025"/>
            <a:ext cx="216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b="1">
                <a:cs typeface="FreesiaUPC" pitchFamily="34" charset="-34"/>
              </a:rPr>
              <a:t>Database</a:t>
            </a:r>
          </a:p>
        </p:txBody>
      </p:sp>
      <p:sp>
        <p:nvSpPr>
          <p:cNvPr id="14352" name="Text Box 25"/>
          <p:cNvSpPr txBox="1">
            <a:spLocks noChangeArrowheads="1"/>
          </p:cNvSpPr>
          <p:nvPr/>
        </p:nvSpPr>
        <p:spPr bwMode="auto">
          <a:xfrm>
            <a:off x="5508625" y="1700213"/>
            <a:ext cx="2016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h-TH" altLang="th-TH" sz="3200" b="1">
                <a:cs typeface="FreesiaUPC" pitchFamily="34" charset="-34"/>
              </a:rPr>
              <a:t>ขนาดเล็ก</a:t>
            </a:r>
            <a:endParaRPr lang="en-US" altLang="th-TH" sz="3200" b="1">
              <a:cs typeface="FreesiaUPC" pitchFamily="34" charset="-34"/>
            </a:endParaRPr>
          </a:p>
        </p:txBody>
      </p:sp>
      <p:sp>
        <p:nvSpPr>
          <p:cNvPr id="14353" name="Text Box 26"/>
          <p:cNvSpPr txBox="1">
            <a:spLocks noChangeArrowheads="1"/>
          </p:cNvSpPr>
          <p:nvPr/>
        </p:nvSpPr>
        <p:spPr bwMode="auto">
          <a:xfrm>
            <a:off x="7559675" y="5516563"/>
            <a:ext cx="1512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h-TH" altLang="th-TH" sz="3200" b="1">
                <a:cs typeface="FreesiaUPC" pitchFamily="34" charset="-34"/>
              </a:rPr>
              <a:t>ขนาดใหญ่</a:t>
            </a:r>
            <a:endParaRPr lang="en-US" altLang="th-TH" sz="3200" b="1">
              <a:cs typeface="FreesiaUPC" pitchFamily="34" charset="-34"/>
            </a:endParaRPr>
          </a:p>
        </p:txBody>
      </p:sp>
      <p:sp>
        <p:nvSpPr>
          <p:cNvPr id="14354" name="Line 27"/>
          <p:cNvSpPr>
            <a:spLocks noChangeShapeType="1"/>
          </p:cNvSpPr>
          <p:nvPr/>
        </p:nvSpPr>
        <p:spPr bwMode="auto">
          <a:xfrm>
            <a:off x="6111875" y="2492375"/>
            <a:ext cx="2160588" cy="28082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F3705F-E1D1-473F-8FE5-10315A5C9BA4}" type="slidenum">
              <a:rPr lang="en-US"/>
              <a:pPr>
                <a:defRPr/>
              </a:pPr>
              <a:t>40</a:t>
            </a:fld>
            <a:endParaRPr lang="th-TH"/>
          </a:p>
        </p:txBody>
      </p:sp>
      <p:sp>
        <p:nvSpPr>
          <p:cNvPr id="54276" name="Text Box 12"/>
          <p:cNvSpPr txBox="1">
            <a:spLocks noChangeArrowheads="1"/>
          </p:cNvSpPr>
          <p:nvPr/>
        </p:nvSpPr>
        <p:spPr bwMode="auto">
          <a:xfrm>
            <a:off x="136525" y="42863"/>
            <a:ext cx="8642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lvl="1" indent="-285750" eaLnBrk="0" hangingPunct="0">
              <a:defRPr sz="4400" b="1">
                <a:cs typeface="FreesiaUPC" pitchFamily="34" charset="-34"/>
              </a:defRPr>
            </a:lvl2pPr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1"/>
            <a:r>
              <a:rPr lang="en-US" altLang="th-TH" dirty="0" err="1"/>
              <a:t>การเขียนข้อมูล</a:t>
            </a:r>
            <a:r>
              <a:rPr lang="en-US" altLang="th-TH" dirty="0"/>
              <a:t> </a:t>
            </a:r>
            <a:r>
              <a:rPr lang="en-US" altLang="th-TH" dirty="0" err="1"/>
              <a:t>แบบ</a:t>
            </a:r>
            <a:r>
              <a:rPr lang="en-US" altLang="th-TH" dirty="0"/>
              <a:t> String  (</a:t>
            </a:r>
            <a:r>
              <a:rPr lang="en-US" altLang="th-TH" dirty="0" err="1"/>
              <a:t>ต่อ</a:t>
            </a:r>
            <a:r>
              <a:rPr lang="en-US" altLang="th-TH" dirty="0"/>
              <a:t>)</a:t>
            </a:r>
          </a:p>
        </p:txBody>
      </p:sp>
      <p:sp>
        <p:nvSpPr>
          <p:cNvPr id="54277" name="Text Box 13"/>
          <p:cNvSpPr txBox="1">
            <a:spLocks noChangeArrowheads="1"/>
          </p:cNvSpPr>
          <p:nvPr/>
        </p:nvSpPr>
        <p:spPr bwMode="auto">
          <a:xfrm>
            <a:off x="454025" y="663575"/>
            <a:ext cx="7920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200">
                <a:solidFill>
                  <a:srgbClr val="FF0000"/>
                </a:solidFill>
                <a:latin typeface="Angsana New" pitchFamily="18" charset="-34"/>
              </a:rPr>
              <a:t>EX.</a:t>
            </a:r>
            <a:r>
              <a:rPr lang="en-US" altLang="th-TH" sz="3200">
                <a:latin typeface="Angsana New" pitchFamily="18" charset="-34"/>
              </a:rPr>
              <a:t> การใช้งานฟังก์ชัน </a:t>
            </a:r>
            <a:r>
              <a:rPr lang="en-US" altLang="th-TH">
                <a:cs typeface="Arial" pitchFamily="34" charset="0"/>
              </a:rPr>
              <a:t>fputs();</a:t>
            </a:r>
            <a:r>
              <a:rPr lang="en-US" altLang="th-TH" sz="3200">
                <a:latin typeface="Angsana New" pitchFamily="18" charset="-34"/>
              </a:rPr>
              <a:t>         </a:t>
            </a:r>
            <a:endParaRPr lang="en-US" altLang="th-TH" sz="4000">
              <a:solidFill>
                <a:srgbClr val="6600FF"/>
              </a:solidFill>
              <a:latin typeface="Angsana New" pitchFamily="18" charset="-34"/>
            </a:endParaRPr>
          </a:p>
        </p:txBody>
      </p:sp>
      <p:sp>
        <p:nvSpPr>
          <p:cNvPr id="54278" name="Text Box 14"/>
          <p:cNvSpPr txBox="1">
            <a:spLocks noChangeArrowheads="1"/>
          </p:cNvSpPr>
          <p:nvPr/>
        </p:nvSpPr>
        <p:spPr bwMode="auto">
          <a:xfrm>
            <a:off x="207963" y="1181100"/>
            <a:ext cx="8208962" cy="5578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2000"/>
              <a:t>#include &lt;stdio.h&gt;</a:t>
            </a:r>
          </a:p>
          <a:p>
            <a:pPr eaLnBrk="1" hangingPunct="1"/>
            <a:r>
              <a:rPr lang="en-US" altLang="th-TH" sz="2000"/>
              <a:t>#include &lt;string.h&gt;</a:t>
            </a:r>
          </a:p>
          <a:p>
            <a:pPr eaLnBrk="1" hangingPunct="1"/>
            <a:r>
              <a:rPr lang="en-US" altLang="th-TH" sz="2000"/>
              <a:t>void main()</a:t>
            </a:r>
          </a:p>
          <a:p>
            <a:pPr eaLnBrk="1" hangingPunct="1"/>
            <a:r>
              <a:rPr lang="en-US" altLang="th-TH" sz="2000"/>
              <a:t>{  FILE *ptrData;</a:t>
            </a:r>
          </a:p>
          <a:p>
            <a:pPr eaLnBrk="1" hangingPunct="1"/>
            <a:r>
              <a:rPr lang="en-US" altLang="th-TH" sz="2000"/>
              <a:t>  char visitor_name</a:t>
            </a:r>
            <a:r>
              <a:rPr lang="en-US" altLang="th-TH" sz="2000">
                <a:cs typeface="Arial" pitchFamily="34" charset="0"/>
              </a:rPr>
              <a:t>[50], ch=‘y’;</a:t>
            </a:r>
          </a:p>
          <a:p>
            <a:pPr eaLnBrk="1" hangingPunct="1"/>
            <a:r>
              <a:rPr lang="en-US" altLang="th-TH" sz="2000"/>
              <a:t>if((ptrData=fopen("a:\\visitor.txt",“w")) != NULL)</a:t>
            </a:r>
          </a:p>
          <a:p>
            <a:pPr eaLnBrk="1" hangingPunct="1"/>
            <a:r>
              <a:rPr lang="en-US" altLang="th-TH" sz="2000"/>
              <a:t>   {  while(ch==‘y’)</a:t>
            </a:r>
          </a:p>
          <a:p>
            <a:pPr eaLnBrk="1" hangingPunct="1"/>
            <a:r>
              <a:rPr lang="en-US" altLang="th-TH" sz="2000"/>
              <a:t>       {  printf(“Type Visitor name and press “enter” -&gt;”);</a:t>
            </a:r>
          </a:p>
          <a:p>
            <a:pPr eaLnBrk="1" hangingPunct="1"/>
            <a:r>
              <a:rPr lang="en-US" altLang="th-TH" sz="2000"/>
              <a:t>          scanf(“%s”,visitor_name);</a:t>
            </a:r>
          </a:p>
          <a:p>
            <a:pPr eaLnBrk="1" hangingPunct="1"/>
            <a:r>
              <a:rPr lang="en-US" altLang="th-TH" sz="2000"/>
              <a:t>          fputs(visitor_name,ptrData);</a:t>
            </a:r>
          </a:p>
          <a:p>
            <a:pPr eaLnBrk="1" hangingPunct="1"/>
            <a:r>
              <a:rPr lang="en-US" altLang="th-TH" sz="2000"/>
              <a:t>          fputc(‘\n’,ptrData);      </a:t>
            </a:r>
            <a:r>
              <a:rPr lang="en-US" altLang="th-TH" sz="1900"/>
              <a:t>/* insert new line at end of name */</a:t>
            </a:r>
          </a:p>
          <a:p>
            <a:pPr eaLnBrk="1" hangingPunct="1"/>
            <a:r>
              <a:rPr lang="en-US" altLang="th-TH" sz="2000"/>
              <a:t>         printf(“\n\nPress ‘y’ to enter another name or any key to Exit-&gt;”);</a:t>
            </a:r>
          </a:p>
          <a:p>
            <a:pPr eaLnBrk="1" hangingPunct="1"/>
            <a:r>
              <a:rPr lang="en-US" altLang="th-TH" sz="2000"/>
              <a:t>         ch=getchar();</a:t>
            </a:r>
          </a:p>
          <a:p>
            <a:pPr eaLnBrk="1" hangingPunct="1"/>
            <a:r>
              <a:rPr lang="en-US" altLang="th-TH" sz="2000"/>
              <a:t>      }</a:t>
            </a:r>
          </a:p>
          <a:p>
            <a:pPr eaLnBrk="1" hangingPunct="1"/>
            <a:r>
              <a:rPr lang="en-US" altLang="th-TH" sz="2000"/>
              <a:t>   }</a:t>
            </a:r>
          </a:p>
          <a:p>
            <a:pPr eaLnBrk="1" hangingPunct="1"/>
            <a:r>
              <a:rPr lang="en-US" altLang="th-TH" sz="2000"/>
              <a:t>    else       printf("\nOpenfile not Complete\n");</a:t>
            </a:r>
          </a:p>
          <a:p>
            <a:pPr eaLnBrk="1" hangingPunct="1"/>
            <a:r>
              <a:rPr lang="en-US" altLang="th-TH" sz="2000"/>
              <a:t>   fclose(ptrData);</a:t>
            </a:r>
          </a:p>
          <a:p>
            <a:pPr eaLnBrk="1" hangingPunct="1"/>
            <a:r>
              <a:rPr lang="en-US" altLang="th-TH" sz="2000"/>
              <a:t>}</a:t>
            </a:r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376238" y="3963988"/>
            <a:ext cx="4325937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AFB16C-A141-4D38-A4A2-246FAFA4E08A}" type="slidenum">
              <a:rPr lang="en-US"/>
              <a:pPr>
                <a:defRPr/>
              </a:pPr>
              <a:t>41</a:t>
            </a:fld>
            <a:endParaRPr lang="th-TH"/>
          </a:p>
        </p:txBody>
      </p:sp>
      <p:sp>
        <p:nvSpPr>
          <p:cNvPr id="55300" name="Text Box 6"/>
          <p:cNvSpPr txBox="1">
            <a:spLocks noChangeArrowheads="1"/>
          </p:cNvSpPr>
          <p:nvPr/>
        </p:nvSpPr>
        <p:spPr bwMode="auto">
          <a:xfrm>
            <a:off x="179388" y="128588"/>
            <a:ext cx="86423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lvl="1" indent="-285750" eaLnBrk="0" hangingPunct="0">
              <a:defRPr sz="4400" b="1">
                <a:cs typeface="FreesiaUPC" pitchFamily="34" charset="-34"/>
              </a:defRPr>
            </a:lvl2pPr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1"/>
            <a:r>
              <a:rPr lang="en-US" altLang="th-TH" dirty="0" err="1"/>
              <a:t>การเขียนข้อมูล</a:t>
            </a:r>
            <a:r>
              <a:rPr lang="en-US" altLang="th-TH" dirty="0"/>
              <a:t> </a:t>
            </a:r>
            <a:r>
              <a:rPr lang="en-US" altLang="th-TH" dirty="0" err="1"/>
              <a:t>แบบ</a:t>
            </a:r>
            <a:r>
              <a:rPr lang="en-US" altLang="th-TH" dirty="0"/>
              <a:t> String  (</a:t>
            </a:r>
            <a:r>
              <a:rPr lang="en-US" altLang="th-TH" dirty="0" err="1"/>
              <a:t>ต่อ</a:t>
            </a:r>
            <a:r>
              <a:rPr lang="en-US" altLang="th-TH" dirty="0"/>
              <a:t>)</a:t>
            </a:r>
          </a:p>
        </p:txBody>
      </p:sp>
      <p:sp>
        <p:nvSpPr>
          <p:cNvPr id="55301" name="Text Box 7"/>
          <p:cNvSpPr txBox="1">
            <a:spLocks noChangeArrowheads="1"/>
          </p:cNvSpPr>
          <p:nvPr/>
        </p:nvSpPr>
        <p:spPr bwMode="auto">
          <a:xfrm>
            <a:off x="395288" y="836613"/>
            <a:ext cx="79200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2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EX.</a:t>
            </a:r>
            <a:r>
              <a:rPr lang="en-US" alt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การใช้งานฟังก์ชัน</a:t>
            </a:r>
            <a:r>
              <a:rPr lang="en-US" alt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th-TH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fputs</a:t>
            </a:r>
            <a:r>
              <a:rPr lang="en-US" alt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  <a:r>
              <a:rPr lang="en-US" alt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</a:t>
            </a:r>
            <a:endParaRPr lang="en-US" altLang="th-TH" sz="4000" dirty="0">
              <a:solidFill>
                <a:srgbClr val="6600FF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5302" name="Text Box 8"/>
          <p:cNvSpPr txBox="1">
            <a:spLocks noChangeArrowheads="1"/>
          </p:cNvSpPr>
          <p:nvPr/>
        </p:nvSpPr>
        <p:spPr bwMode="auto">
          <a:xfrm>
            <a:off x="203200" y="2492375"/>
            <a:ext cx="6337300" cy="254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2000"/>
              <a:t>Type Visitor name and press “enter” -&gt; Worawut</a:t>
            </a:r>
          </a:p>
          <a:p>
            <a:pPr eaLnBrk="1" hangingPunct="1"/>
            <a:endParaRPr lang="en-US" altLang="th-TH" sz="2000"/>
          </a:p>
          <a:p>
            <a:pPr eaLnBrk="1" hangingPunct="1"/>
            <a:endParaRPr lang="en-US" altLang="th-TH" sz="2000"/>
          </a:p>
          <a:p>
            <a:pPr eaLnBrk="1" hangingPunct="1"/>
            <a:endParaRPr lang="en-US" altLang="th-TH" sz="2000"/>
          </a:p>
          <a:p>
            <a:pPr eaLnBrk="1" hangingPunct="1"/>
            <a:r>
              <a:rPr lang="en-US" altLang="th-TH" sz="2000"/>
              <a:t>Press ‘y’ to enter another name or any key to exit-&gt; n</a:t>
            </a:r>
          </a:p>
          <a:p>
            <a:pPr eaLnBrk="1" hangingPunct="1"/>
            <a:endParaRPr lang="en-US" altLang="th-TH" sz="2000"/>
          </a:p>
          <a:p>
            <a:pPr eaLnBrk="1" hangingPunct="1"/>
            <a:endParaRPr lang="en-US" altLang="th-TH" sz="2000"/>
          </a:p>
          <a:p>
            <a:pPr eaLnBrk="1" hangingPunct="1"/>
            <a:r>
              <a:rPr lang="en-US" altLang="th-TH" sz="2000"/>
              <a:t>          </a:t>
            </a:r>
          </a:p>
        </p:txBody>
      </p:sp>
      <p:sp>
        <p:nvSpPr>
          <p:cNvPr id="55303" name="Text Box 10"/>
          <p:cNvSpPr txBox="1">
            <a:spLocks noChangeArrowheads="1"/>
          </p:cNvSpPr>
          <p:nvPr/>
        </p:nvSpPr>
        <p:spPr bwMode="auto">
          <a:xfrm>
            <a:off x="250825" y="1989138"/>
            <a:ext cx="1081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h-TH" altLang="th-TH" b="1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หน้าจอ</a:t>
            </a:r>
            <a:endParaRPr lang="en-US" altLang="th-TH" b="1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5304" name="Text Box 12"/>
          <p:cNvSpPr txBox="1">
            <a:spLocks noChangeArrowheads="1"/>
          </p:cNvSpPr>
          <p:nvPr/>
        </p:nvSpPr>
        <p:spPr bwMode="auto">
          <a:xfrm>
            <a:off x="5364163" y="1628775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th-TH"/>
          </a:p>
        </p:txBody>
      </p:sp>
      <p:graphicFrame>
        <p:nvGraphicFramePr>
          <p:cNvPr id="69681" name="Group 49"/>
          <p:cNvGraphicFramePr>
            <a:graphicFrameLocks noGrp="1"/>
          </p:cNvGraphicFramePr>
          <p:nvPr/>
        </p:nvGraphicFramePr>
        <p:xfrm>
          <a:off x="5148263" y="1412875"/>
          <a:ext cx="3584575" cy="431800"/>
        </p:xfrm>
        <a:graphic>
          <a:graphicData uri="http://schemas.openxmlformats.org/drawingml/2006/table">
            <a:tbl>
              <a:tblPr/>
              <a:tblGrid>
                <a:gridCol w="447675"/>
                <a:gridCol w="447675"/>
                <a:gridCol w="449262"/>
                <a:gridCol w="447675"/>
                <a:gridCol w="447675"/>
                <a:gridCol w="352425"/>
                <a:gridCol w="431800"/>
                <a:gridCol w="560388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‘\0’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4406900" y="981075"/>
            <a:ext cx="2470150" cy="2016125"/>
            <a:chOff x="2776" y="618"/>
            <a:chExt cx="1556" cy="1270"/>
          </a:xfrm>
        </p:grpSpPr>
        <p:sp>
          <p:nvSpPr>
            <p:cNvPr id="55333" name="Text Box 11"/>
            <p:cNvSpPr txBox="1">
              <a:spLocks noChangeArrowheads="1"/>
            </p:cNvSpPr>
            <p:nvPr/>
          </p:nvSpPr>
          <p:spPr bwMode="auto">
            <a:xfrm>
              <a:off x="3107" y="618"/>
              <a:ext cx="1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th-TH" sz="2000">
                  <a:solidFill>
                    <a:srgbClr val="FF0000"/>
                  </a:solidFill>
                </a:rPr>
                <a:t>Visitor_name</a:t>
              </a:r>
            </a:p>
          </p:txBody>
        </p:sp>
        <p:sp>
          <p:nvSpPr>
            <p:cNvPr id="55334" name="Oval 50"/>
            <p:cNvSpPr>
              <a:spLocks noChangeArrowheads="1"/>
            </p:cNvSpPr>
            <p:nvPr/>
          </p:nvSpPr>
          <p:spPr bwMode="auto">
            <a:xfrm>
              <a:off x="2925" y="1480"/>
              <a:ext cx="771" cy="4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en-US" altLang="th-TH">
                <a:solidFill>
                  <a:srgbClr val="FF0000"/>
                </a:solidFill>
              </a:endParaRPr>
            </a:p>
          </p:txBody>
        </p:sp>
        <p:sp>
          <p:nvSpPr>
            <p:cNvPr id="55335" name="AutoShape 51"/>
            <p:cNvSpPr>
              <a:spLocks noChangeArrowheads="1"/>
            </p:cNvSpPr>
            <p:nvPr/>
          </p:nvSpPr>
          <p:spPr bwMode="auto">
            <a:xfrm rot="-4541202">
              <a:off x="2714" y="996"/>
              <a:ext cx="636" cy="5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8 w 21600"/>
                <a:gd name="T19" fmla="*/ 3164 h 21600"/>
                <a:gd name="T20" fmla="*/ 18442 w 21600"/>
                <a:gd name="T21" fmla="*/ 18436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cubicBezTo>
                    <a:pt x="5399" y="11594"/>
                    <a:pt x="5575" y="12378"/>
                    <a:pt x="5913" y="13097"/>
                  </a:cubicBezTo>
                  <a:lnTo>
                    <a:pt x="1026" y="15394"/>
                  </a:lnTo>
                  <a:cubicBezTo>
                    <a:pt x="350" y="13957"/>
                    <a:pt x="0" y="12388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CC66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en-US" altLang="th-TH">
                <a:solidFill>
                  <a:srgbClr val="FF0000"/>
                </a:solidFill>
              </a:endParaRPr>
            </a:p>
          </p:txBody>
        </p:sp>
      </p:grpSp>
      <p:sp>
        <p:nvSpPr>
          <p:cNvPr id="69685" name="Rectangle 53"/>
          <p:cNvSpPr>
            <a:spLocks noChangeArrowheads="1"/>
          </p:cNvSpPr>
          <p:nvPr/>
        </p:nvSpPr>
        <p:spPr bwMode="auto">
          <a:xfrm>
            <a:off x="1331913" y="5516563"/>
            <a:ext cx="4579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/>
              <a:t>fputs(visitor_name,ptrData);</a:t>
            </a:r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6877050" y="3644900"/>
            <a:ext cx="2087563" cy="2262188"/>
            <a:chOff x="4332" y="2296"/>
            <a:chExt cx="1315" cy="1425"/>
          </a:xfrm>
        </p:grpSpPr>
        <p:sp>
          <p:nvSpPr>
            <p:cNvPr id="55331" name="Text Box 52"/>
            <p:cNvSpPr txBox="1">
              <a:spLocks noChangeArrowheads="1"/>
            </p:cNvSpPr>
            <p:nvPr/>
          </p:nvSpPr>
          <p:spPr bwMode="auto">
            <a:xfrm>
              <a:off x="4377" y="2568"/>
              <a:ext cx="1270" cy="11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th-TH"/>
                <a:t>Worawut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th-TH"/>
            </a:p>
            <a:p>
              <a:pPr eaLnBrk="1" hangingPunct="1">
                <a:spcBef>
                  <a:spcPct val="50000"/>
                </a:spcBef>
              </a:pPr>
              <a:endParaRPr lang="en-US" altLang="th-TH"/>
            </a:p>
          </p:txBody>
        </p:sp>
        <p:sp>
          <p:nvSpPr>
            <p:cNvPr id="55332" name="Text Box 54"/>
            <p:cNvSpPr txBox="1">
              <a:spLocks noChangeArrowheads="1"/>
            </p:cNvSpPr>
            <p:nvPr/>
          </p:nvSpPr>
          <p:spPr bwMode="auto">
            <a:xfrm>
              <a:off x="4332" y="2296"/>
              <a:ext cx="9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th-TH" sz="2000" b="1"/>
                <a:t>visitor.txt</a:t>
              </a:r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6948488" y="1916113"/>
            <a:ext cx="950912" cy="1763712"/>
            <a:chOff x="4377" y="1207"/>
            <a:chExt cx="599" cy="1111"/>
          </a:xfrm>
        </p:grpSpPr>
        <p:sp>
          <p:nvSpPr>
            <p:cNvPr id="55329" name="Line 55"/>
            <p:cNvSpPr>
              <a:spLocks noChangeShapeType="1"/>
            </p:cNvSpPr>
            <p:nvPr/>
          </p:nvSpPr>
          <p:spPr bwMode="auto">
            <a:xfrm>
              <a:off x="4377" y="1253"/>
              <a:ext cx="408" cy="104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55330" name="Text Box 56"/>
            <p:cNvSpPr txBox="1">
              <a:spLocks noChangeArrowheads="1"/>
            </p:cNvSpPr>
            <p:nvPr/>
          </p:nvSpPr>
          <p:spPr bwMode="auto">
            <a:xfrm rot="4147950">
              <a:off x="4257" y="1599"/>
              <a:ext cx="111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th-TH"/>
                <a:t>*ptrData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8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3F1ED-E601-445D-9EB9-60360D01D2EA}" type="slidenum">
              <a:rPr lang="en-US"/>
              <a:pPr>
                <a:defRPr/>
              </a:pPr>
              <a:t>42</a:t>
            </a:fld>
            <a:endParaRPr lang="th-TH"/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611188" y="620713"/>
            <a:ext cx="777716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lvl="1" indent="-285750" eaLnBrk="0" hangingPunct="0">
              <a:defRPr sz="4400" b="1">
                <a:cs typeface="FreesiaUPC" pitchFamily="34" charset="-34"/>
              </a:defRPr>
            </a:lvl2pPr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th-TH" altLang="th-TH" dirty="0"/>
              <a:t>ฟังก์ชันที่ใช้เกี่ยวกับการประมวลผลแฟ้มข้อมูล</a:t>
            </a:r>
          </a:p>
        </p:txBody>
      </p:sp>
      <p:sp>
        <p:nvSpPr>
          <p:cNvPr id="57349" name="Text Box 7"/>
          <p:cNvSpPr txBox="1">
            <a:spLocks noChangeArrowheads="1"/>
          </p:cNvSpPr>
          <p:nvPr/>
        </p:nvSpPr>
        <p:spPr bwMode="auto">
          <a:xfrm>
            <a:off x="827088" y="1916113"/>
            <a:ext cx="4897437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th-TH" b="1"/>
              <a:t> ฟังก์ชัน remove( 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th-TH" b="1"/>
              <a:t> ฟังก์ชัน rewind( 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th-TH" b="1"/>
              <a:t> ฟังก์ชัน fflush( )</a:t>
            </a:r>
          </a:p>
          <a:p>
            <a:pPr eaLnBrk="1" hangingPunct="1">
              <a:spcBef>
                <a:spcPct val="50000"/>
              </a:spcBef>
            </a:pPr>
            <a:endParaRPr lang="en-US" altLang="th-TH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1F1A0F-F14C-41EC-AF01-22E88EF5EAC5}" type="slidenum">
              <a:rPr lang="en-US"/>
              <a:pPr>
                <a:defRPr/>
              </a:pPr>
              <a:t>43</a:t>
            </a:fld>
            <a:endParaRPr lang="th-TH"/>
          </a:p>
        </p:txBody>
      </p:sp>
      <p:sp>
        <p:nvSpPr>
          <p:cNvPr id="58372" name="Text Box 6"/>
          <p:cNvSpPr txBox="1">
            <a:spLocks noChangeArrowheads="1"/>
          </p:cNvSpPr>
          <p:nvPr/>
        </p:nvSpPr>
        <p:spPr bwMode="auto">
          <a:xfrm>
            <a:off x="611188" y="620713"/>
            <a:ext cx="85328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lvl="1" indent="-285750" eaLnBrk="0" hangingPunct="0">
              <a:defRPr sz="4400" b="1">
                <a:cs typeface="FreesiaUPC" pitchFamily="34" charset="-34"/>
              </a:defRPr>
            </a:lvl2pPr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th-TH" altLang="th-TH" dirty="0"/>
              <a:t>ฟังก์ชันที่ใช้เกี่ยวกับการประมวลผลแฟ้มข้อมูล</a:t>
            </a:r>
          </a:p>
        </p:txBody>
      </p:sp>
      <p:sp>
        <p:nvSpPr>
          <p:cNvPr id="58373" name="Text Box 7"/>
          <p:cNvSpPr txBox="1">
            <a:spLocks noChangeArrowheads="1"/>
          </p:cNvSpPr>
          <p:nvPr/>
        </p:nvSpPr>
        <p:spPr bwMode="auto">
          <a:xfrm>
            <a:off x="684213" y="1844675"/>
            <a:ext cx="80645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th-TH"/>
              <a:t> </a:t>
            </a:r>
            <a:r>
              <a:rPr lang="en-US" altLang="th-TH" b="1"/>
              <a:t>ฟังก์ชัน remove(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th-TH"/>
              <a:t>   - </a:t>
            </a:r>
            <a:r>
              <a:rPr lang="en-US" altLang="th-TH" b="1"/>
              <a:t>ใช้สำหรับการลบแฟ้มที่ระบุออกจากพื้นที่ดิกส์</a:t>
            </a:r>
            <a:r>
              <a:rPr lang="en-US" altLang="th-TH" b="1" i="1">
                <a:cs typeface="Arial" pitchFamily="34" charset="0"/>
              </a:rPr>
              <a:t>    </a:t>
            </a:r>
            <a:endParaRPr lang="en-US" altLang="th-TH" b="1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900113" y="3529013"/>
            <a:ext cx="67691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2000" b="1" i="1"/>
              <a:t>syntax</a:t>
            </a:r>
            <a:r>
              <a:rPr lang="en-US" altLang="th-TH" b="1"/>
              <a:t>:         remove(ชื่อแฟ้ม);</a:t>
            </a:r>
          </a:p>
          <a:p>
            <a:pPr eaLnBrk="1" hangingPunct="1"/>
            <a:endParaRPr lang="en-US" altLang="th-TH" b="1"/>
          </a:p>
          <a:p>
            <a:pPr eaLnBrk="1" hangingPunct="1"/>
            <a:r>
              <a:rPr lang="en-US" altLang="th-TH" b="1"/>
              <a:t>เช่น   ต้องการลบแฟ้ม c:\\student.txt</a:t>
            </a:r>
          </a:p>
          <a:p>
            <a:pPr eaLnBrk="1" hangingPunct="1"/>
            <a:endParaRPr lang="en-US" altLang="th-TH" b="1"/>
          </a:p>
          <a:p>
            <a:pPr eaLnBrk="1" hangingPunct="1"/>
            <a:r>
              <a:rPr lang="en-US" altLang="th-TH" b="1"/>
              <a:t>	remove(c:\\student.txt);</a:t>
            </a:r>
            <a:endParaRPr lang="en-US" altLang="th-TH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684213" y="3384550"/>
            <a:ext cx="5399087" cy="863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2" grpId="0"/>
      <p:bldP spid="727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FC99A-6522-449D-A9FC-34EDD591142A}" type="slidenum">
              <a:rPr lang="en-US"/>
              <a:pPr>
                <a:defRPr/>
              </a:pPr>
              <a:t>44</a:t>
            </a:fld>
            <a:endParaRPr lang="th-TH"/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611188" y="620713"/>
            <a:ext cx="87853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lvl="1" indent="-285750" eaLnBrk="0" hangingPunct="0">
              <a:defRPr sz="4400" b="1">
                <a:cs typeface="FreesiaUPC" pitchFamily="34" charset="-34"/>
              </a:defRPr>
            </a:lvl2pPr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th-TH" altLang="th-TH" dirty="0"/>
              <a:t>ฟังก์ชันที่ใช้เกี่ยวกับการประมวลผลแฟ้มข้อมูล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684213" y="1844675"/>
            <a:ext cx="80645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th-TH"/>
              <a:t> </a:t>
            </a:r>
            <a:r>
              <a:rPr lang="en-US" altLang="th-TH" b="1"/>
              <a:t>ฟังก์ชัน rewind(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th-TH" b="1"/>
              <a:t>   - ใช้สำหรับการกำหนดให้ตัวชี้แฟ้มข้อมูลกลับไปชี้ยังต้นแฟ้ม	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684213" y="3455988"/>
            <a:ext cx="5399087" cy="863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900113" y="3600450"/>
            <a:ext cx="67691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2000" b="1" i="1"/>
              <a:t>syntax</a:t>
            </a:r>
            <a:r>
              <a:rPr lang="en-US" altLang="th-TH" b="1"/>
              <a:t>:         rewind(ตัวชี้แฟ้ม);</a:t>
            </a:r>
          </a:p>
          <a:p>
            <a:pPr eaLnBrk="1" hangingPunct="1"/>
            <a:endParaRPr lang="en-US" altLang="th-TH" b="1"/>
          </a:p>
          <a:p>
            <a:pPr eaLnBrk="1" hangingPunct="1"/>
            <a:r>
              <a:rPr lang="en-US" altLang="th-TH" b="1"/>
              <a:t>เช่น</a:t>
            </a:r>
          </a:p>
          <a:p>
            <a:pPr eaLnBrk="1" hangingPunct="1"/>
            <a:endParaRPr lang="en-US" altLang="th-TH" b="1"/>
          </a:p>
          <a:p>
            <a:pPr eaLnBrk="1" hangingPunct="1"/>
            <a:r>
              <a:rPr lang="en-US" altLang="th-TH" b="1"/>
              <a:t>	  rewind(ptrData);</a:t>
            </a:r>
            <a:endParaRPr lang="en-US" alt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6" grpId="0" animBg="1"/>
      <p:bldP spid="7373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49490-3423-486E-B99E-DD778318FB60}" type="slidenum">
              <a:rPr lang="en-US"/>
              <a:pPr>
                <a:defRPr/>
              </a:pPr>
              <a:t>45</a:t>
            </a:fld>
            <a:endParaRPr lang="th-TH"/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250825" y="1341438"/>
            <a:ext cx="7127875" cy="531812"/>
            <a:chOff x="158" y="935"/>
            <a:chExt cx="4490" cy="335"/>
          </a:xfrm>
        </p:grpSpPr>
        <p:sp>
          <p:nvSpPr>
            <p:cNvPr id="60424" name="Line 4"/>
            <p:cNvSpPr>
              <a:spLocks noChangeShapeType="1"/>
            </p:cNvSpPr>
            <p:nvPr/>
          </p:nvSpPr>
          <p:spPr bwMode="auto">
            <a:xfrm>
              <a:off x="158" y="1026"/>
              <a:ext cx="44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60425" name="Line 5"/>
            <p:cNvSpPr>
              <a:spLocks noChangeShapeType="1"/>
            </p:cNvSpPr>
            <p:nvPr/>
          </p:nvSpPr>
          <p:spPr bwMode="auto">
            <a:xfrm flipH="1">
              <a:off x="249" y="935"/>
              <a:ext cx="9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60420" name="Text Box 6"/>
          <p:cNvSpPr txBox="1">
            <a:spLocks noChangeArrowheads="1"/>
          </p:cNvSpPr>
          <p:nvPr/>
        </p:nvSpPr>
        <p:spPr bwMode="auto">
          <a:xfrm>
            <a:off x="611188" y="620713"/>
            <a:ext cx="85328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lvl="1" indent="-285750" eaLnBrk="0" hangingPunct="0">
              <a:defRPr sz="4400" b="1">
                <a:cs typeface="FreesiaUPC" pitchFamily="34" charset="-34"/>
              </a:defRPr>
            </a:lvl2pPr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th-TH" altLang="th-TH" dirty="0"/>
              <a:t>ฟังก์ชันที่ใช้เกี่ยวกับการประมวลผลแฟ้มข้อมูล</a:t>
            </a:r>
          </a:p>
        </p:txBody>
      </p:sp>
      <p:sp>
        <p:nvSpPr>
          <p:cNvPr id="60421" name="Text Box 7"/>
          <p:cNvSpPr txBox="1">
            <a:spLocks noChangeArrowheads="1"/>
          </p:cNvSpPr>
          <p:nvPr/>
        </p:nvSpPr>
        <p:spPr bwMode="auto">
          <a:xfrm>
            <a:off x="684213" y="1844675"/>
            <a:ext cx="80645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th-TH"/>
              <a:t> </a:t>
            </a:r>
            <a:r>
              <a:rPr lang="en-US" altLang="th-TH" b="1"/>
              <a:t>ฟังก์ชัน fflush(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th-TH"/>
              <a:t>   </a:t>
            </a:r>
            <a:r>
              <a:rPr lang="en-US" altLang="th-TH" b="1"/>
              <a:t>- ใช้สำหรับการชำระค่าให้ตัวชี้แฟ้มข้อมูลไม่ให้มีข้อมูลใดอยู่ภายใน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900113" y="3586163"/>
            <a:ext cx="676910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2000" b="1" i="1"/>
              <a:t>syntax</a:t>
            </a:r>
            <a:r>
              <a:rPr lang="en-US" altLang="th-TH" b="1"/>
              <a:t>:         fflush(ตัวชี้แฟ้ม);</a:t>
            </a:r>
          </a:p>
          <a:p>
            <a:pPr eaLnBrk="1" hangingPunct="1"/>
            <a:endParaRPr lang="en-US" altLang="th-TH" b="1"/>
          </a:p>
          <a:p>
            <a:pPr eaLnBrk="1" hangingPunct="1"/>
            <a:r>
              <a:rPr lang="en-US" altLang="th-TH" b="1"/>
              <a:t>เช่น</a:t>
            </a:r>
          </a:p>
          <a:p>
            <a:pPr eaLnBrk="1" hangingPunct="1"/>
            <a:endParaRPr lang="en-US" altLang="th-TH" b="1"/>
          </a:p>
          <a:p>
            <a:pPr eaLnBrk="1" hangingPunct="1"/>
            <a:r>
              <a:rPr lang="en-US" altLang="th-TH" b="1"/>
              <a:t>	fflush(ptrData);</a:t>
            </a:r>
            <a:endParaRPr lang="en-US" altLang="th-TH"/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684213" y="3441700"/>
            <a:ext cx="5399087" cy="863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endParaRPr lang="th-TH" alt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0" grpId="0"/>
      <p:bldP spid="7476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28DF3-0111-4F14-A8C4-8A998BE8825D}" type="slidenum">
              <a:rPr lang="en-US"/>
              <a:pPr>
                <a:defRPr/>
              </a:pPr>
              <a:t>46</a:t>
            </a:fld>
            <a:endParaRPr lang="th-TH"/>
          </a:p>
        </p:txBody>
      </p:sp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250825" y="1125538"/>
            <a:ext cx="7127875" cy="531812"/>
            <a:chOff x="158" y="935"/>
            <a:chExt cx="4490" cy="335"/>
          </a:xfrm>
        </p:grpSpPr>
        <p:sp>
          <p:nvSpPr>
            <p:cNvPr id="63520" name="Line 4"/>
            <p:cNvSpPr>
              <a:spLocks noChangeShapeType="1"/>
            </p:cNvSpPr>
            <p:nvPr/>
          </p:nvSpPr>
          <p:spPr bwMode="auto">
            <a:xfrm>
              <a:off x="158" y="1026"/>
              <a:ext cx="44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63521" name="Line 5"/>
            <p:cNvSpPr>
              <a:spLocks noChangeShapeType="1"/>
            </p:cNvSpPr>
            <p:nvPr/>
          </p:nvSpPr>
          <p:spPr bwMode="auto">
            <a:xfrm flipH="1">
              <a:off x="249" y="935"/>
              <a:ext cx="9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63492" name="Text Box 6"/>
          <p:cNvSpPr txBox="1">
            <a:spLocks noChangeArrowheads="1"/>
          </p:cNvSpPr>
          <p:nvPr/>
        </p:nvSpPr>
        <p:spPr bwMode="auto">
          <a:xfrm>
            <a:off x="755650" y="476250"/>
            <a:ext cx="77771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lvl="1" indent="-285750" eaLnBrk="0" hangingPunct="0">
              <a:defRPr sz="4400" b="1">
                <a:cs typeface="FreesiaUPC" pitchFamily="34" charset="-34"/>
              </a:defRPr>
            </a:lvl2pPr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th-TH" altLang="th-TH" dirty="0"/>
              <a:t>การเปิดและปิดแฟ้มข้อมูล (ชนิด</a:t>
            </a:r>
            <a:r>
              <a:rPr lang="en-US" altLang="th-TH" dirty="0"/>
              <a:t>Binary</a:t>
            </a:r>
            <a:r>
              <a:rPr lang="th-TH" altLang="th-TH" dirty="0"/>
              <a:t>)</a:t>
            </a:r>
          </a:p>
        </p:txBody>
      </p:sp>
      <p:sp>
        <p:nvSpPr>
          <p:cNvPr id="63493" name="Text Box 7"/>
          <p:cNvSpPr txBox="1">
            <a:spLocks noChangeArrowheads="1"/>
          </p:cNvSpPr>
          <p:nvPr/>
        </p:nvSpPr>
        <p:spPr bwMode="auto">
          <a:xfrm>
            <a:off x="755650" y="1412875"/>
            <a:ext cx="838835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th-TH" b="1"/>
              <a:t> mode ของการเปิดแฟ้มข้อมูล  </a:t>
            </a:r>
            <a:r>
              <a:rPr lang="th-TH" altLang="th-TH" b="1">
                <a:solidFill>
                  <a:srgbClr val="FF0000"/>
                </a:solidFill>
              </a:rPr>
              <a:t>สังเกตุจะมี </a:t>
            </a:r>
            <a:r>
              <a:rPr lang="en-US" altLang="th-TH" b="1">
                <a:solidFill>
                  <a:srgbClr val="FF0000"/>
                </a:solidFill>
              </a:rPr>
              <a:t>b </a:t>
            </a:r>
            <a:r>
              <a:rPr lang="th-TH" altLang="th-TH" b="1">
                <a:solidFill>
                  <a:srgbClr val="FF0000"/>
                </a:solidFill>
              </a:rPr>
              <a:t>ต่อท้ายโหมดที่รู้จักแล้ว</a:t>
            </a:r>
            <a:endParaRPr lang="en-US" altLang="th-TH">
              <a:solidFill>
                <a:srgbClr val="FF0000"/>
              </a:solidFill>
            </a:endParaRPr>
          </a:p>
          <a:p>
            <a:pPr eaLnBrk="1" hangingPunct="1"/>
            <a:endParaRPr lang="en-US" altLang="th-TH">
              <a:solidFill>
                <a:srgbClr val="FF0000"/>
              </a:solidFill>
            </a:endParaRPr>
          </a:p>
          <a:p>
            <a:pPr eaLnBrk="1" hangingPunct="1"/>
            <a:endParaRPr lang="en-US" altLang="th-TH"/>
          </a:p>
          <a:p>
            <a:pPr eaLnBrk="1" hangingPunct="1"/>
            <a:endParaRPr lang="en-US" altLang="th-TH"/>
          </a:p>
          <a:p>
            <a:pPr eaLnBrk="1" hangingPunct="1"/>
            <a:endParaRPr lang="en-US" altLang="th-TH"/>
          </a:p>
        </p:txBody>
      </p:sp>
      <p:graphicFrame>
        <p:nvGraphicFramePr>
          <p:cNvPr id="78856" name="Group 8"/>
          <p:cNvGraphicFramePr>
            <a:graphicFrameLocks noGrp="1"/>
          </p:cNvGraphicFramePr>
          <p:nvPr/>
        </p:nvGraphicFramePr>
        <p:xfrm>
          <a:off x="395288" y="2133600"/>
          <a:ext cx="8569325" cy="4064001"/>
        </p:xfrm>
        <a:graphic>
          <a:graphicData uri="http://schemas.openxmlformats.org/drawingml/2006/table">
            <a:tbl>
              <a:tblPr/>
              <a:tblGrid>
                <a:gridCol w="1368425"/>
                <a:gridCol w="7200900"/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ความหมาย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“rb”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อ่านอย่างเดียว (read) ถ้าไม่มีแฟ้มอยู่จะเปิดไม่ได้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“wb”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เปิดแฟ้มใหม่เขียนอย่างเดียว (write) ถ้าไม่มีแฟ้มอยู่จะสร้างแฟ้มใหม่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“ab”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เขียนต่อท้าย (update) ถ้าไม่มีแฟ้มอยู่จะสร้างแฟ้มใหม่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“rb+”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อ่านและเขียน (read/write) ถ้าไม่มีแฟ้มอยู่จะเปิดไม่ได้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“wb+”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เปิดแฟ้มใหม่อ่านและเขียน   ถ้าไม่มีแฟ้มอยู่จะสร้างแฟ้มใหม่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“ab+”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ngsana New" pitchFamily="18" charset="-34"/>
                        </a:rPr>
                        <a:t>อ่านและเขียนต่อท้าย (read/update) ถ้าไม่มีแฟ้มอยู่จะสร้างใหม่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61417"/>
            <a:ext cx="8229600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fontAlgn="base">
              <a:spcBef>
                <a:spcPct val="50000"/>
              </a:spcBef>
              <a:spcAft>
                <a:spcPct val="0"/>
              </a:spcAft>
            </a:pPr>
            <a:r>
              <a:rPr lang="th-TH" b="1">
                <a:latin typeface="Arial" pitchFamily="34" charset="0"/>
                <a:ea typeface="+mn-ea"/>
                <a:cs typeface="FreesiaUPC" pitchFamily="34" charset="-34"/>
              </a:rPr>
              <a:t>การใช้งานแฟ้มข้อมูลชนิด </a:t>
            </a:r>
            <a:r>
              <a:rPr lang="en-US" b="1">
                <a:latin typeface="Arial" pitchFamily="34" charset="0"/>
                <a:ea typeface="+mn-ea"/>
                <a:cs typeface="FreesiaUPC" pitchFamily="34" charset="-34"/>
              </a:rPr>
              <a:t>binary</a:t>
            </a:r>
            <a:endParaRPr lang="th-TH" b="1">
              <a:latin typeface="Arial" pitchFamily="34" charset="0"/>
              <a:ea typeface="+mn-ea"/>
              <a:cs typeface="FreesiaUPC" pitchFamily="34" charset="-34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h-TH" altLang="th-TH" smtClean="0"/>
              <a:t>สามารถนำคำสั่งที่เกี่ยวกับการทำงาน แฟ้มข้อมูลชนิด </a:t>
            </a:r>
            <a:r>
              <a:rPr lang="en-US" altLang="th-TH" smtClean="0"/>
              <a:t>text </a:t>
            </a:r>
            <a:r>
              <a:rPr lang="th-TH" altLang="th-TH" smtClean="0"/>
              <a:t>มาจัดการได้ </a:t>
            </a:r>
            <a:r>
              <a:rPr lang="en-US" altLang="th-TH" smtClean="0"/>
              <a:t> fgetc(), fscanf(), fgets(),</a:t>
            </a:r>
          </a:p>
          <a:p>
            <a:pPr eaLnBrk="1" hangingPunct="1">
              <a:buFontTx/>
              <a:buNone/>
            </a:pPr>
            <a:r>
              <a:rPr lang="en-US" altLang="th-TH" smtClean="0"/>
              <a:t>        fputc(), fprintf(), fputs()</a:t>
            </a:r>
            <a:endParaRPr lang="th-TH" altLang="th-TH" smtClean="0"/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7A6E8-CAAA-462B-8377-5251EF162259}" type="slidenum">
              <a:rPr lang="en-US"/>
              <a:pPr>
                <a:defRPr/>
              </a:pPr>
              <a:t>47</a:t>
            </a:fld>
            <a:endParaRPr lang="th-TH"/>
          </a:p>
        </p:txBody>
      </p:sp>
      <p:grpSp>
        <p:nvGrpSpPr>
          <p:cNvPr id="64517" name="Group 4"/>
          <p:cNvGrpSpPr>
            <a:grpSpLocks/>
          </p:cNvGrpSpPr>
          <p:nvPr/>
        </p:nvGrpSpPr>
        <p:grpSpPr bwMode="auto">
          <a:xfrm>
            <a:off x="250825" y="1125538"/>
            <a:ext cx="7127875" cy="531812"/>
            <a:chOff x="158" y="935"/>
            <a:chExt cx="4490" cy="335"/>
          </a:xfrm>
        </p:grpSpPr>
        <p:sp>
          <p:nvSpPr>
            <p:cNvPr id="64518" name="Line 5"/>
            <p:cNvSpPr>
              <a:spLocks noChangeShapeType="1"/>
            </p:cNvSpPr>
            <p:nvPr/>
          </p:nvSpPr>
          <p:spPr bwMode="auto">
            <a:xfrm>
              <a:off x="158" y="1026"/>
              <a:ext cx="44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sp>
          <p:nvSpPr>
            <p:cNvPr id="64519" name="Line 6"/>
            <p:cNvSpPr>
              <a:spLocks noChangeShapeType="1"/>
            </p:cNvSpPr>
            <p:nvPr/>
          </p:nvSpPr>
          <p:spPr bwMode="auto">
            <a:xfrm flipH="1">
              <a:off x="249" y="935"/>
              <a:ext cx="9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C401A-ADDF-4443-9E89-F268CF22052A}" type="slidenum">
              <a:rPr lang="en-US"/>
              <a:pPr>
                <a:defRPr/>
              </a:pPr>
              <a:t>5</a:t>
            </a:fld>
            <a:endParaRPr lang="th-TH"/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684213" y="506413"/>
            <a:ext cx="74882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h-TH" altLang="th-TH" sz="4400" b="1" dirty="0">
                <a:cs typeface="FreesiaUPC" pitchFamily="34" charset="-34"/>
              </a:rPr>
              <a:t>ลำดับของข้อมูล (ต่อ)</a:t>
            </a:r>
          </a:p>
        </p:txBody>
      </p:sp>
      <p:sp>
        <p:nvSpPr>
          <p:cNvPr id="15365" name="Text Box 21"/>
          <p:cNvSpPr txBox="1">
            <a:spLocks noChangeArrowheads="1"/>
          </p:cNvSpPr>
          <p:nvPr/>
        </p:nvSpPr>
        <p:spPr bwMode="auto">
          <a:xfrm>
            <a:off x="731838" y="6146800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2400" b="1">
                <a:cs typeface="FreesiaUPC" pitchFamily="34" charset="-34"/>
              </a:rPr>
              <a:t>1     </a:t>
            </a:r>
            <a:r>
              <a:rPr lang="en-US" altLang="th-TH" sz="2400" b="1">
                <a:solidFill>
                  <a:srgbClr val="FF3300"/>
                </a:solidFill>
                <a:cs typeface="FreesiaUPC" pitchFamily="34" charset="-34"/>
              </a:rPr>
              <a:t>Bit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758825" y="5372100"/>
            <a:ext cx="324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2400" b="1">
                <a:cs typeface="FreesiaUPC" pitchFamily="34" charset="-34"/>
              </a:rPr>
              <a:t>00100100      </a:t>
            </a:r>
            <a:r>
              <a:rPr lang="en-US" altLang="th-TH" sz="2400" b="1">
                <a:solidFill>
                  <a:srgbClr val="FF3300"/>
                </a:solidFill>
                <a:cs typeface="FreesiaUPC" pitchFamily="34" charset="-34"/>
              </a:rPr>
              <a:t>Byte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1574800" y="4508500"/>
            <a:ext cx="1150938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altLang="th-TH" sz="2000">
                <a:cs typeface="FreesiaUPC" pitchFamily="34" charset="-34"/>
              </a:rPr>
              <a:t>SU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3159125" y="450850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2400" b="1">
                <a:solidFill>
                  <a:srgbClr val="FF3300"/>
                </a:solidFill>
                <a:cs typeface="FreesiaUPC" pitchFamily="34" charset="-34"/>
              </a:rPr>
              <a:t>Field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1547813" y="3692525"/>
            <a:ext cx="1150937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altLang="th-TH" sz="2000">
                <a:cs typeface="FreesiaUPC" pitchFamily="34" charset="-34"/>
              </a:rPr>
              <a:t>SU</a:t>
            </a: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2771775" y="3692525"/>
            <a:ext cx="1150938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altLang="th-TH" sz="2000">
                <a:cs typeface="FreesiaUPC" pitchFamily="34" charset="-34"/>
              </a:rPr>
              <a:t>1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3995738" y="3692525"/>
            <a:ext cx="1150937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altLang="th-TH" sz="2000">
                <a:cs typeface="FreesiaUPC" pitchFamily="34" charset="-34"/>
              </a:rPr>
              <a:t>2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5219700" y="3692525"/>
            <a:ext cx="1150938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altLang="th-TH" sz="2000">
                <a:cs typeface="FreesiaUPC" pitchFamily="34" charset="-34"/>
              </a:rPr>
              <a:t>3</a:t>
            </a: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6804025" y="3692525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2400" b="1">
                <a:solidFill>
                  <a:srgbClr val="FF3300"/>
                </a:solidFill>
                <a:cs typeface="FreesiaUPC" pitchFamily="34" charset="-34"/>
              </a:rPr>
              <a:t>Record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2800350" y="2501900"/>
            <a:ext cx="1150938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altLang="th-TH" sz="2000">
                <a:cs typeface="FreesiaUPC" pitchFamily="34" charset="-34"/>
              </a:rPr>
              <a:t>KU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4024313" y="2501900"/>
            <a:ext cx="1150937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altLang="th-TH" sz="2000">
                <a:cs typeface="FreesiaUPC" pitchFamily="34" charset="-34"/>
              </a:rPr>
              <a:t>4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5248275" y="2501900"/>
            <a:ext cx="1150938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altLang="th-TH" sz="2000">
                <a:cs typeface="FreesiaUPC" pitchFamily="34" charset="-34"/>
              </a:rPr>
              <a:t>5</a:t>
            </a:r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6472238" y="2501900"/>
            <a:ext cx="1150937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altLang="th-TH" sz="2000">
                <a:cs typeface="FreesiaUPC" pitchFamily="34" charset="-34"/>
              </a:rPr>
              <a:t>6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800350" y="2992438"/>
            <a:ext cx="1150938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altLang="th-TH" sz="2000">
                <a:cs typeface="FreesiaUPC" pitchFamily="34" charset="-34"/>
              </a:rPr>
              <a:t>CU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4024313" y="2992438"/>
            <a:ext cx="1150937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altLang="th-TH" sz="2000">
                <a:cs typeface="FreesiaUPC" pitchFamily="34" charset="-34"/>
              </a:rPr>
              <a:t>7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5248275" y="2992438"/>
            <a:ext cx="1150938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altLang="th-TH" sz="2000">
                <a:cs typeface="FreesiaUPC" pitchFamily="34" charset="-34"/>
              </a:rPr>
              <a:t>8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472238" y="2992438"/>
            <a:ext cx="1150937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altLang="th-TH" sz="2000">
                <a:cs typeface="FreesiaUPC" pitchFamily="34" charset="-34"/>
              </a:rPr>
              <a:t>9</a:t>
            </a: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2800350" y="2041525"/>
            <a:ext cx="1150938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altLang="th-TH" sz="2000">
                <a:cs typeface="FreesiaUPC" pitchFamily="34" charset="-34"/>
              </a:rPr>
              <a:t>SU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4024313" y="2041525"/>
            <a:ext cx="1150937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altLang="th-TH" sz="2000">
                <a:cs typeface="FreesiaUPC" pitchFamily="34" charset="-34"/>
              </a:rPr>
              <a:t>1</a:t>
            </a: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5248275" y="2041525"/>
            <a:ext cx="1150938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altLang="th-TH" sz="2000">
                <a:cs typeface="FreesiaUPC" pitchFamily="34" charset="-34"/>
              </a:rPr>
              <a:t>2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6472238" y="2041525"/>
            <a:ext cx="1150937" cy="406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altLang="th-TH" sz="2000">
                <a:cs typeface="FreesiaUPC" pitchFamily="34" charset="-34"/>
              </a:rPr>
              <a:t>3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7956550" y="247650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2400" b="1">
                <a:solidFill>
                  <a:srgbClr val="FF3300"/>
                </a:solidFill>
                <a:cs typeface="FreesiaUPC" pitchFamily="34" charset="-34"/>
              </a:rPr>
              <a:t>File</a:t>
            </a:r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 flipV="1">
            <a:off x="931863" y="5672138"/>
            <a:ext cx="0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3357" name="Line 45"/>
          <p:cNvSpPr>
            <a:spLocks noChangeShapeType="1"/>
          </p:cNvSpPr>
          <p:nvPr/>
        </p:nvSpPr>
        <p:spPr bwMode="auto">
          <a:xfrm flipV="1">
            <a:off x="2125663" y="4926013"/>
            <a:ext cx="0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 flipV="1">
            <a:off x="2124075" y="4076700"/>
            <a:ext cx="0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 flipV="1">
            <a:off x="2124075" y="2260600"/>
            <a:ext cx="55403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 flipV="1">
            <a:off x="2124075" y="2260600"/>
            <a:ext cx="0" cy="14398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4" grpId="0"/>
      <p:bldP spid="13335" grpId="0" animBg="1"/>
      <p:bldP spid="13336" grpId="0"/>
      <p:bldP spid="13338" grpId="0" animBg="1"/>
      <p:bldP spid="13339" grpId="0" animBg="1"/>
      <p:bldP spid="13340" grpId="0" animBg="1"/>
      <p:bldP spid="13341" grpId="0" animBg="1"/>
      <p:bldP spid="13342" grpId="0"/>
      <p:bldP spid="13343" grpId="0" animBg="1"/>
      <p:bldP spid="13344" grpId="0" animBg="1"/>
      <p:bldP spid="13345" grpId="0" animBg="1"/>
      <p:bldP spid="13346" grpId="0" animBg="1"/>
      <p:bldP spid="13347" grpId="0" animBg="1"/>
      <p:bldP spid="13348" grpId="0" animBg="1"/>
      <p:bldP spid="13349" grpId="0" animBg="1"/>
      <p:bldP spid="13350" grpId="0" animBg="1"/>
      <p:bldP spid="13351" grpId="0" animBg="1"/>
      <p:bldP spid="13352" grpId="0" animBg="1"/>
      <p:bldP spid="13353" grpId="0" animBg="1"/>
      <p:bldP spid="13354" grpId="0" animBg="1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6104C9-C4D3-4777-A2B9-5ACF47A50797}" type="slidenum">
              <a:rPr lang="en-US"/>
              <a:pPr>
                <a:defRPr/>
              </a:pPr>
              <a:t>6</a:t>
            </a:fld>
            <a:endParaRPr lang="th-TH"/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755650" y="506413"/>
            <a:ext cx="74882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th-TH" dirty="0" err="1"/>
              <a:t>การติดต่อแฟ้มข้อมูล</a:t>
            </a:r>
            <a:endParaRPr lang="en-US" altLang="th-TH" dirty="0"/>
          </a:p>
        </p:txBody>
      </p:sp>
      <p:sp>
        <p:nvSpPr>
          <p:cNvPr id="16389" name="Text Box 34"/>
          <p:cNvSpPr txBox="1">
            <a:spLocks noChangeArrowheads="1"/>
          </p:cNvSpPr>
          <p:nvPr/>
        </p:nvSpPr>
        <p:spPr bwMode="auto">
          <a:xfrm>
            <a:off x="755650" y="2244725"/>
            <a:ext cx="7777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200">
                <a:solidFill>
                  <a:srgbClr val="FF0000"/>
                </a:solidFill>
                <a:cs typeface="FreesiaUPC" pitchFamily="34" charset="-34"/>
              </a:rPr>
              <a:t> Stream</a:t>
            </a:r>
            <a:r>
              <a:rPr lang="en-US" altLang="th-TH" sz="3200">
                <a:cs typeface="FreesiaUPC" pitchFamily="34" charset="-34"/>
              </a:rPr>
              <a:t>   เป็นตัวเชื่อมต่อระหว่างแฟ้มข้อมูลกับโปรแกรม</a:t>
            </a:r>
          </a:p>
        </p:txBody>
      </p:sp>
      <p:grpSp>
        <p:nvGrpSpPr>
          <p:cNvPr id="16406" name="Group 22"/>
          <p:cNvGrpSpPr>
            <a:grpSpLocks/>
          </p:cNvGrpSpPr>
          <p:nvPr/>
        </p:nvGrpSpPr>
        <p:grpSpPr bwMode="auto">
          <a:xfrm>
            <a:off x="611188" y="2852738"/>
            <a:ext cx="7273925" cy="2016125"/>
            <a:chOff x="385" y="1797"/>
            <a:chExt cx="4582" cy="1270"/>
          </a:xfrm>
        </p:grpSpPr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385" y="2115"/>
              <a:ext cx="907" cy="725"/>
              <a:chOff x="350" y="1933"/>
              <a:chExt cx="907" cy="862"/>
            </a:xfrm>
          </p:grpSpPr>
          <p:sp>
            <p:nvSpPr>
              <p:cNvPr id="16400" name="Rectangle 36"/>
              <p:cNvSpPr>
                <a:spLocks noChangeArrowheads="1"/>
              </p:cNvSpPr>
              <p:nvPr/>
            </p:nvSpPr>
            <p:spPr bwMode="auto">
              <a:xfrm>
                <a:off x="350" y="1933"/>
                <a:ext cx="907" cy="86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eaLnBrk="1" hangingPunct="1"/>
                <a:endParaRPr lang="th-TH" altLang="th-TH">
                  <a:cs typeface="FreesiaUPC" pitchFamily="34" charset="-34"/>
                </a:endParaRPr>
              </a:p>
            </p:txBody>
          </p:sp>
          <p:sp>
            <p:nvSpPr>
              <p:cNvPr id="16401" name="Text Box 37"/>
              <p:cNvSpPr txBox="1">
                <a:spLocks noChangeArrowheads="1"/>
              </p:cNvSpPr>
              <p:nvPr/>
            </p:nvSpPr>
            <p:spPr bwMode="auto">
              <a:xfrm>
                <a:off x="531" y="2160"/>
                <a:ext cx="635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th-TH" dirty="0">
                    <a:cs typeface="FreesiaUPC" pitchFamily="34" charset="-34"/>
                  </a:rPr>
                  <a:t>File</a:t>
                </a:r>
              </a:p>
            </p:txBody>
          </p:sp>
        </p:grpSp>
        <p:sp>
          <p:nvSpPr>
            <p:cNvPr id="16398" name="Rectangle 38"/>
            <p:cNvSpPr>
              <a:spLocks noChangeArrowheads="1"/>
            </p:cNvSpPr>
            <p:nvPr/>
          </p:nvSpPr>
          <p:spPr bwMode="auto">
            <a:xfrm>
              <a:off x="3696" y="1797"/>
              <a:ext cx="1271" cy="1270"/>
            </a:xfrm>
            <a:prstGeom prst="rect">
              <a:avLst/>
            </a:prstGeom>
            <a:noFill/>
            <a:ln w="76200" cmpd="tri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th-TH" altLang="th-TH">
                <a:cs typeface="FreesiaUPC" pitchFamily="34" charset="-34"/>
              </a:endParaRPr>
            </a:p>
          </p:txBody>
        </p:sp>
        <p:sp>
          <p:nvSpPr>
            <p:cNvPr id="16399" name="Text Box 39"/>
            <p:cNvSpPr txBox="1">
              <a:spLocks noChangeArrowheads="1"/>
            </p:cNvSpPr>
            <p:nvPr/>
          </p:nvSpPr>
          <p:spPr bwMode="auto">
            <a:xfrm>
              <a:off x="3787" y="2251"/>
              <a:ext cx="1089" cy="32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th-TH">
                  <a:cs typeface="FreesiaUPC" pitchFamily="34" charset="-34"/>
                </a:rPr>
                <a:t>Program</a:t>
              </a:r>
            </a:p>
          </p:txBody>
        </p:sp>
        <p:grpSp>
          <p:nvGrpSpPr>
            <p:cNvPr id="5" name="Group 46"/>
            <p:cNvGrpSpPr>
              <a:grpSpLocks/>
            </p:cNvGrpSpPr>
            <p:nvPr/>
          </p:nvGrpSpPr>
          <p:grpSpPr bwMode="auto">
            <a:xfrm>
              <a:off x="1310" y="1934"/>
              <a:ext cx="2358" cy="770"/>
              <a:chOff x="1310" y="1752"/>
              <a:chExt cx="2358" cy="770"/>
            </a:xfrm>
          </p:grpSpPr>
          <p:sp>
            <p:nvSpPr>
              <p:cNvPr id="16396" name="AutoShape 40"/>
              <p:cNvSpPr>
                <a:spLocks noChangeArrowheads="1"/>
              </p:cNvSpPr>
              <p:nvPr/>
            </p:nvSpPr>
            <p:spPr bwMode="auto">
              <a:xfrm>
                <a:off x="1310" y="1933"/>
                <a:ext cx="2358" cy="589"/>
              </a:xfrm>
              <a:prstGeom prst="leftRightArrow">
                <a:avLst>
                  <a:gd name="adj1" fmla="val 56620"/>
                  <a:gd name="adj2" fmla="val 69262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eaLnBrk="1" hangingPunct="1"/>
                <a:endParaRPr lang="th-TH" altLang="th-TH">
                  <a:cs typeface="FreesiaUPC" pitchFamily="34" charset="-34"/>
                </a:endParaRPr>
              </a:p>
            </p:txBody>
          </p:sp>
          <p:sp>
            <p:nvSpPr>
              <p:cNvPr id="16397" name="Text Box 41"/>
              <p:cNvSpPr txBox="1">
                <a:spLocks noChangeArrowheads="1"/>
              </p:cNvSpPr>
              <p:nvPr/>
            </p:nvSpPr>
            <p:spPr bwMode="auto">
              <a:xfrm>
                <a:off x="2109" y="1752"/>
                <a:ext cx="9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993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th-TH" dirty="0">
                    <a:cs typeface="FreesiaUPC" pitchFamily="34" charset="-34"/>
                  </a:rPr>
                  <a:t>Stream</a:t>
                </a:r>
              </a:p>
            </p:txBody>
          </p:sp>
        </p:grpSp>
      </p:grpSp>
      <p:sp>
        <p:nvSpPr>
          <p:cNvPr id="16394" name="Text Box 35"/>
          <p:cNvSpPr txBox="1">
            <a:spLocks noChangeArrowheads="1"/>
          </p:cNvSpPr>
          <p:nvPr/>
        </p:nvSpPr>
        <p:spPr bwMode="auto">
          <a:xfrm>
            <a:off x="1363663" y="5661025"/>
            <a:ext cx="5256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200">
                <a:latin typeface="Angsana New" pitchFamily="18" charset="-34"/>
                <a:cs typeface="FreesiaUPC" pitchFamily="34" charset="-34"/>
              </a:rPr>
              <a:t>ข้อมูลจะมีการไหลเข้า-ออกผ่าน  </a:t>
            </a:r>
            <a:r>
              <a:rPr lang="en-US" altLang="th-TH">
                <a:solidFill>
                  <a:srgbClr val="FF0000"/>
                </a:solidFill>
                <a:cs typeface="FreesiaUPC" pitchFamily="34" charset="-34"/>
              </a:rPr>
              <a:t>Stream</a:t>
            </a:r>
          </a:p>
        </p:txBody>
      </p:sp>
      <p:sp>
        <p:nvSpPr>
          <p:cNvPr id="16395" name="Line 42"/>
          <p:cNvSpPr>
            <a:spLocks noChangeShapeType="1"/>
          </p:cNvSpPr>
          <p:nvPr/>
        </p:nvSpPr>
        <p:spPr bwMode="auto">
          <a:xfrm flipV="1">
            <a:off x="3995738" y="3789363"/>
            <a:ext cx="0" cy="18716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DAE00A-6C80-4A6D-A42A-140A6496951D}" type="slidenum">
              <a:rPr lang="en-US"/>
              <a:pPr>
                <a:defRPr/>
              </a:pPr>
              <a:t>7</a:t>
            </a:fld>
            <a:endParaRPr lang="th-TH"/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936625" y="2205038"/>
            <a:ext cx="80994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>
                <a:solidFill>
                  <a:srgbClr val="FF0000"/>
                </a:solidFill>
                <a:cs typeface="FreesiaUPC" pitchFamily="34" charset="-34"/>
              </a:rPr>
              <a:t>Stream</a:t>
            </a:r>
            <a:r>
              <a:rPr lang="en-US" altLang="th-TH">
                <a:cs typeface="FreesiaUPC" pitchFamily="34" charset="-34"/>
              </a:rPr>
              <a:t> </a:t>
            </a:r>
            <a:r>
              <a:rPr lang="en-US" altLang="th-TH" sz="3200">
                <a:cs typeface="FreesiaUPC" pitchFamily="34" charset="-34"/>
              </a:rPr>
              <a:t>จะถูกแทนด้วย </a:t>
            </a:r>
            <a:r>
              <a:rPr lang="en-US" altLang="th-TH" sz="3200">
                <a:solidFill>
                  <a:srgbClr val="FF0000"/>
                </a:solidFill>
                <a:cs typeface="FreesiaUPC" pitchFamily="34" charset="-34"/>
              </a:rPr>
              <a:t>ตัวแปรชี้แฟ้มข้อมูล </a:t>
            </a:r>
            <a:r>
              <a:rPr lang="en-US" altLang="th-TH">
                <a:cs typeface="FreesiaUPC" pitchFamily="34" charset="-34"/>
              </a:rPr>
              <a:t>(file pointer)</a:t>
            </a:r>
            <a:r>
              <a:rPr lang="en-US" altLang="th-TH" sz="3200">
                <a:cs typeface="FreesiaUPC" pitchFamily="34" charset="-34"/>
              </a:rPr>
              <a:t> </a:t>
            </a:r>
            <a:br>
              <a:rPr lang="en-US" altLang="th-TH" sz="3200">
                <a:cs typeface="FreesiaUPC" pitchFamily="34" charset="-34"/>
              </a:rPr>
            </a:br>
            <a:r>
              <a:rPr lang="en-US" altLang="th-TH" sz="3200">
                <a:cs typeface="FreesiaUPC" pitchFamily="34" charset="-34"/>
              </a:rPr>
              <a:t>ที่กำหนดเป็นโครงสร้างข้อมูลชนิด </a:t>
            </a:r>
            <a:r>
              <a:rPr lang="en-US" altLang="th-TH" b="1">
                <a:cs typeface="FreesiaUPC" pitchFamily="34" charset="-34"/>
              </a:rPr>
              <a:t>FILE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323850" y="5586413"/>
            <a:ext cx="8569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th-TH" sz="3200">
                <a:cs typeface="FreesiaUPC" pitchFamily="34" charset="-34"/>
              </a:rPr>
              <a:t>ตัวแปรชี้แฟ้มข้อมูล </a:t>
            </a:r>
            <a:r>
              <a:rPr lang="en-US" altLang="th-TH" sz="3200">
                <a:solidFill>
                  <a:srgbClr val="FF0000"/>
                </a:solidFill>
                <a:cs typeface="FreesiaUPC" pitchFamily="34" charset="-34"/>
              </a:rPr>
              <a:t>มีสัญลักษณ์ *</a:t>
            </a:r>
            <a:r>
              <a:rPr lang="en-US" altLang="th-TH" sz="3200">
                <a:cs typeface="FreesiaUPC" pitchFamily="34" charset="-34"/>
              </a:rPr>
              <a:t> นำหน้าชื่อตัวแปร เช่น  </a:t>
            </a:r>
            <a:r>
              <a:rPr lang="en-US" altLang="th-TH" sz="3200">
                <a:solidFill>
                  <a:srgbClr val="FF0000"/>
                </a:solidFill>
                <a:cs typeface="FreesiaUPC" pitchFamily="34" charset="-34"/>
              </a:rPr>
              <a:t>*ptr_Data</a:t>
            </a:r>
          </a:p>
        </p:txBody>
      </p:sp>
      <p:grpSp>
        <p:nvGrpSpPr>
          <p:cNvPr id="17438" name="Group 30"/>
          <p:cNvGrpSpPr>
            <a:grpSpLocks/>
          </p:cNvGrpSpPr>
          <p:nvPr/>
        </p:nvGrpSpPr>
        <p:grpSpPr bwMode="auto">
          <a:xfrm>
            <a:off x="898525" y="3357563"/>
            <a:ext cx="7273925" cy="2016125"/>
            <a:chOff x="566" y="2115"/>
            <a:chExt cx="4582" cy="1270"/>
          </a:xfrm>
          <a:solidFill>
            <a:schemeClr val="bg1"/>
          </a:solidFill>
        </p:grpSpPr>
        <p:sp>
          <p:nvSpPr>
            <p:cNvPr id="17417" name="Text Box 16"/>
            <p:cNvSpPr txBox="1">
              <a:spLocks noChangeArrowheads="1"/>
            </p:cNvSpPr>
            <p:nvPr/>
          </p:nvSpPr>
          <p:spPr bwMode="auto">
            <a:xfrm>
              <a:off x="2108" y="2196"/>
              <a:ext cx="1270" cy="32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th-TH">
                  <a:cs typeface="FreesiaUPC" pitchFamily="34" charset="-34"/>
                </a:rPr>
                <a:t>file pointer</a:t>
              </a:r>
            </a:p>
          </p:txBody>
        </p: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2063" y="2196"/>
              <a:ext cx="1315" cy="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th-TH">
                  <a:cs typeface="FreesiaUPC" pitchFamily="34" charset="-34"/>
                </a:rPr>
                <a:t>*ptr_Data</a:t>
              </a:r>
            </a:p>
          </p:txBody>
        </p:sp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566" y="2433"/>
              <a:ext cx="907" cy="725"/>
              <a:chOff x="350" y="1933"/>
              <a:chExt cx="907" cy="862"/>
            </a:xfrm>
            <a:grpFill/>
          </p:grpSpPr>
          <p:sp>
            <p:nvSpPr>
              <p:cNvPr id="17429" name="Rectangle 36"/>
              <p:cNvSpPr>
                <a:spLocks noChangeArrowheads="1"/>
              </p:cNvSpPr>
              <p:nvPr/>
            </p:nvSpPr>
            <p:spPr bwMode="auto">
              <a:xfrm>
                <a:off x="350" y="1933"/>
                <a:ext cx="907" cy="862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eaLnBrk="1" hangingPunct="1"/>
                <a:endParaRPr lang="th-TH" altLang="th-TH">
                  <a:cs typeface="FreesiaUPC" pitchFamily="34" charset="-34"/>
                </a:endParaRPr>
              </a:p>
            </p:txBody>
          </p:sp>
          <p:sp>
            <p:nvSpPr>
              <p:cNvPr id="17430" name="Text Box 37"/>
              <p:cNvSpPr txBox="1">
                <a:spLocks noChangeArrowheads="1"/>
              </p:cNvSpPr>
              <p:nvPr/>
            </p:nvSpPr>
            <p:spPr bwMode="auto">
              <a:xfrm>
                <a:off x="531" y="2160"/>
                <a:ext cx="635" cy="38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itchFamily="34" charset="0"/>
                    <a:cs typeface="Angsana New" pitchFamily="18" charset="-34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th-TH">
                    <a:cs typeface="FreesiaUPC" pitchFamily="34" charset="-34"/>
                  </a:rPr>
                  <a:t>File</a:t>
                </a:r>
              </a:p>
            </p:txBody>
          </p:sp>
        </p:grpSp>
        <p:sp>
          <p:nvSpPr>
            <p:cNvPr id="17431" name="Rectangle 38"/>
            <p:cNvSpPr>
              <a:spLocks noChangeArrowheads="1"/>
            </p:cNvSpPr>
            <p:nvPr/>
          </p:nvSpPr>
          <p:spPr bwMode="auto">
            <a:xfrm>
              <a:off x="3877" y="2115"/>
              <a:ext cx="1271" cy="1270"/>
            </a:xfrm>
            <a:prstGeom prst="rect">
              <a:avLst/>
            </a:prstGeom>
            <a:grpFill/>
            <a:ln w="76200" cmpd="tri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th-TH" altLang="th-TH">
                <a:cs typeface="FreesiaUPC" pitchFamily="34" charset="-34"/>
              </a:endParaRPr>
            </a:p>
          </p:txBody>
        </p:sp>
        <p:sp>
          <p:nvSpPr>
            <p:cNvPr id="17432" name="Text Box 39"/>
            <p:cNvSpPr txBox="1">
              <a:spLocks noChangeArrowheads="1"/>
            </p:cNvSpPr>
            <p:nvPr/>
          </p:nvSpPr>
          <p:spPr bwMode="auto">
            <a:xfrm>
              <a:off x="3968" y="2569"/>
              <a:ext cx="1089" cy="32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th-TH">
                  <a:cs typeface="FreesiaUPC" pitchFamily="34" charset="-34"/>
                </a:rPr>
                <a:t>Program</a:t>
              </a:r>
            </a:p>
          </p:txBody>
        </p:sp>
        <p:sp>
          <p:nvSpPr>
            <p:cNvPr id="17434" name="AutoShape 40"/>
            <p:cNvSpPr>
              <a:spLocks noChangeArrowheads="1"/>
            </p:cNvSpPr>
            <p:nvPr/>
          </p:nvSpPr>
          <p:spPr bwMode="auto">
            <a:xfrm>
              <a:off x="1491" y="2433"/>
              <a:ext cx="2358" cy="589"/>
            </a:xfrm>
            <a:prstGeom prst="leftRightArrow">
              <a:avLst>
                <a:gd name="adj1" fmla="val 56620"/>
                <a:gd name="adj2" fmla="val 69262"/>
              </a:avLst>
            </a:prstGeom>
            <a:grp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th-TH" altLang="th-TH">
                <a:cs typeface="FreesiaUPC" pitchFamily="34" charset="-34"/>
              </a:endParaRPr>
            </a:p>
          </p:txBody>
        </p:sp>
      </p:grpSp>
      <p:sp>
        <p:nvSpPr>
          <p:cNvPr id="17437" name="Text Box 6"/>
          <p:cNvSpPr txBox="1">
            <a:spLocks noChangeArrowheads="1"/>
          </p:cNvSpPr>
          <p:nvPr/>
        </p:nvSpPr>
        <p:spPr bwMode="auto">
          <a:xfrm>
            <a:off x="755650" y="506413"/>
            <a:ext cx="74882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th-TH" dirty="0" err="1"/>
              <a:t>การติดต่อแฟ้มข้อมูล</a:t>
            </a:r>
            <a:endParaRPr lang="en-US" alt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A9CC1-F12D-42C9-9BA5-A8D16BAE0E0A}" type="slidenum">
              <a:rPr lang="en-US"/>
              <a:pPr>
                <a:defRPr/>
              </a:pPr>
              <a:t>8</a:t>
            </a:fld>
            <a:endParaRPr lang="th-TH"/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755650" y="549275"/>
            <a:ext cx="5543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th-TH" altLang="th-TH" dirty="0"/>
              <a:t>การเปิดและปิดแฟ้มข้อมูล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769938" y="3114675"/>
            <a:ext cx="8123237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th-TH" sz="3200">
                <a:cs typeface="FreesiaUPC" pitchFamily="34" charset="-34"/>
              </a:rPr>
              <a:t> ตัวแปรที่เกี่ยวกับแฟ้มข้อมูลใช้โครงสร้างข้อมูลชนิด </a:t>
            </a:r>
            <a:r>
              <a:rPr lang="en-US" altLang="th-TH" sz="3200">
                <a:solidFill>
                  <a:srgbClr val="FF3300"/>
                </a:solidFill>
                <a:cs typeface="FreesiaUPC" pitchFamily="34" charset="-34"/>
              </a:rPr>
              <a:t>FILE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th-TH" sz="3200">
                <a:cs typeface="FreesiaUPC" pitchFamily="34" charset="-34"/>
              </a:rPr>
              <a:t>  จะมีการใช้ตัวชี้แฟ้มข้อมูล เพื่ออ้างอิงถึงพื้นที่ดิส</a:t>
            </a:r>
            <a:r>
              <a:rPr lang="th-TH" altLang="th-TH" sz="3200">
                <a:cs typeface="FreesiaUPC" pitchFamily="34" charset="-34"/>
              </a:rPr>
              <a:t>ก์</a:t>
            </a:r>
            <a:r>
              <a:rPr lang="en-US" altLang="th-TH" sz="3200">
                <a:cs typeface="FreesiaUPC" pitchFamily="34" charset="-34"/>
              </a:rPr>
              <a:t>ที่เก็บแฟ้มข้อมูล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th-TH" sz="3200">
                <a:cs typeface="FreesiaUPC" pitchFamily="34" charset="-34"/>
              </a:rPr>
              <a:t>             </a:t>
            </a:r>
            <a:r>
              <a:rPr lang="en-US" altLang="th-TH" sz="3600">
                <a:solidFill>
                  <a:srgbClr val="FF3300"/>
                </a:solidFill>
                <a:cs typeface="FreesiaUPC" pitchFamily="34" charset="-34"/>
              </a:rPr>
              <a:t>FILE  *ชื่อตัวแปรชี้แฟ้มข้อมูล;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th-TH" sz="3600">
                <a:cs typeface="FreesiaUPC" pitchFamily="34" charset="-34"/>
              </a:rPr>
              <a:t>   </a:t>
            </a:r>
            <a:r>
              <a:rPr lang="th-TH" altLang="th-TH" sz="3600">
                <a:cs typeface="FreesiaUPC" pitchFamily="34" charset="-34"/>
              </a:rPr>
              <a:t>ตัวอย่าง</a:t>
            </a:r>
            <a:r>
              <a:rPr lang="en-US" altLang="th-TH" sz="3600">
                <a:solidFill>
                  <a:srgbClr val="FF3300"/>
                </a:solidFill>
                <a:cs typeface="FreesiaUPC" pitchFamily="34" charset="-34"/>
              </a:rPr>
              <a:t>        </a:t>
            </a:r>
            <a:r>
              <a:rPr lang="en-US" altLang="th-TH" sz="3600">
                <a:solidFill>
                  <a:srgbClr val="0033CC"/>
                </a:solidFill>
                <a:cs typeface="FreesiaUPC" pitchFamily="34" charset="-34"/>
              </a:rPr>
              <a:t>FILE *ptrData;  </a:t>
            </a: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755650" y="2420938"/>
            <a:ext cx="7632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th-TH" sz="3200">
                <a:cs typeface="FreesiaUPC" pitchFamily="34" charset="-34"/>
              </a:rPr>
              <a:t> แฟ้มข้อมูลที่ทำการศึกษานี้ เป็นชนิดแฟ้มข้อความ </a:t>
            </a:r>
            <a:r>
              <a:rPr lang="en-US" altLang="th-TH">
                <a:cs typeface="FreesiaUPC" pitchFamily="34" charset="-34"/>
              </a:rPr>
              <a:t>(text file)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F11397-4616-4309-A078-E9FE7E311D1F}" type="slidenum">
              <a:rPr lang="en-US"/>
              <a:pPr>
                <a:defRPr/>
              </a:pPr>
              <a:t>9</a:t>
            </a:fld>
            <a:endParaRPr lang="th-TH"/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755650" y="476250"/>
            <a:ext cx="5543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th-TH"/>
            </a:defPPr>
            <a:lvl1pPr eaLnBrk="1" hangingPunct="1">
              <a:spcBef>
                <a:spcPct val="50000"/>
              </a:spcBef>
              <a:defRPr sz="4400" b="1">
                <a:cs typeface="FreesiaUPC" pitchFamily="34" charset="-34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th-TH" altLang="th-TH" dirty="0"/>
              <a:t>การเปิดและปิดแฟ้มข้อมูล (ต่อ)</a:t>
            </a:r>
          </a:p>
        </p:txBody>
      </p:sp>
      <p:sp>
        <p:nvSpPr>
          <p:cNvPr id="19461" name="Text Box 10"/>
          <p:cNvSpPr txBox="1">
            <a:spLocks noChangeArrowheads="1"/>
          </p:cNvSpPr>
          <p:nvPr/>
        </p:nvSpPr>
        <p:spPr bwMode="auto">
          <a:xfrm>
            <a:off x="1187450" y="3289300"/>
            <a:ext cx="7199313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eaLnBrk="1" hangingPunct="1"/>
            <a:r>
              <a:rPr lang="en-US" altLang="th-TH" sz="3200">
                <a:cs typeface="FreesiaUPC" pitchFamily="34" charset="-34"/>
              </a:rPr>
              <a:t>เงื่อนไขการคืนค่าของฟังก์ชัน</a:t>
            </a:r>
            <a:r>
              <a:rPr lang="en-US" altLang="th-TH">
                <a:cs typeface="FreesiaUPC" pitchFamily="34" charset="-34"/>
              </a:rPr>
              <a:t> fopen()</a:t>
            </a:r>
          </a:p>
          <a:p>
            <a:pPr eaLnBrk="1" hangingPunct="1"/>
            <a:r>
              <a:rPr lang="en-US" altLang="th-TH">
                <a:cs typeface="FreesiaUPC" pitchFamily="34" charset="-34"/>
              </a:rPr>
              <a:t>if </a:t>
            </a:r>
            <a:r>
              <a:rPr lang="en-US" altLang="th-TH" b="1">
                <a:cs typeface="FreesiaUPC" pitchFamily="34" charset="-34"/>
              </a:rPr>
              <a:t>openfile complete</a:t>
            </a:r>
            <a:r>
              <a:rPr lang="en-US" altLang="th-TH">
                <a:cs typeface="FreesiaUPC" pitchFamily="34" charset="-34"/>
              </a:rPr>
              <a:t>  </a:t>
            </a:r>
          </a:p>
          <a:p>
            <a:pPr eaLnBrk="1" hangingPunct="1"/>
            <a:r>
              <a:rPr lang="en-US" altLang="th-TH">
                <a:cs typeface="FreesiaUPC" pitchFamily="34" charset="-34"/>
              </a:rPr>
              <a:t>       return  </a:t>
            </a:r>
            <a:r>
              <a:rPr lang="en-US" altLang="th-TH" b="1" i="1">
                <a:cs typeface="FreesiaUPC" pitchFamily="34" charset="-34"/>
              </a:rPr>
              <a:t>address</a:t>
            </a:r>
          </a:p>
          <a:p>
            <a:pPr eaLnBrk="1" hangingPunct="1"/>
            <a:r>
              <a:rPr lang="en-US" altLang="th-TH">
                <a:cs typeface="FreesiaUPC" pitchFamily="34" charset="-34"/>
              </a:rPr>
              <a:t>if openfile not complete !!</a:t>
            </a:r>
          </a:p>
          <a:p>
            <a:pPr eaLnBrk="1" hangingPunct="1"/>
            <a:r>
              <a:rPr lang="en-US" altLang="th-TH">
                <a:cs typeface="FreesiaUPC" pitchFamily="34" charset="-34"/>
              </a:rPr>
              <a:t>       return  </a:t>
            </a:r>
            <a:r>
              <a:rPr lang="en-US" altLang="th-TH" b="1">
                <a:cs typeface="FreesiaUPC" pitchFamily="34" charset="-34"/>
              </a:rPr>
              <a:t>NULL</a:t>
            </a:r>
          </a:p>
          <a:p>
            <a:pPr eaLnBrk="1" hangingPunct="1"/>
            <a:endParaRPr lang="en-US" altLang="th-TH" sz="2400" b="1">
              <a:cs typeface="FreesiaUPC" pitchFamily="34" charset="-34"/>
            </a:endParaRPr>
          </a:p>
          <a:p>
            <a:pPr eaLnBrk="1" hangingPunct="1"/>
            <a:r>
              <a:rPr lang="en-US" altLang="th-TH">
                <a:solidFill>
                  <a:srgbClr val="0033CC"/>
                </a:solidFill>
                <a:cs typeface="FreesiaUPC" pitchFamily="34" charset="-34"/>
              </a:rPr>
              <a:t>ptrData = fopen(“c:\\student.txt”, “r”);</a:t>
            </a:r>
          </a:p>
        </p:txBody>
      </p:sp>
      <p:sp>
        <p:nvSpPr>
          <p:cNvPr id="19462" name="Rectangle 11"/>
          <p:cNvSpPr>
            <a:spLocks noChangeArrowheads="1"/>
          </p:cNvSpPr>
          <p:nvPr/>
        </p:nvSpPr>
        <p:spPr bwMode="auto">
          <a:xfrm>
            <a:off x="1258888" y="2206625"/>
            <a:ext cx="7058025" cy="9350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9pPr>
          </a:lstStyle>
          <a:p>
            <a:pPr algn="ctr" eaLnBrk="1" hangingPunct="1"/>
            <a:r>
              <a:rPr lang="en-US" altLang="th-TH" sz="3200" b="1">
                <a:cs typeface="FreesiaUPC" pitchFamily="34" charset="-34"/>
              </a:rPr>
              <a:t> ตัวชี้แฟ้ม = fopen(“ชื่อแฟ้มข้อมูล”,mode);</a:t>
            </a:r>
            <a:endParaRPr lang="th-TH" altLang="th-TH" sz="3200" b="1">
              <a:cs typeface="FreesiaUPC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2377</TotalTime>
  <Words>2482</Words>
  <Application>Microsoft Office PowerPoint</Application>
  <PresentationFormat>On-screen Show (4:3)</PresentationFormat>
  <Paragraphs>560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Angsana New</vt:lpstr>
      <vt:lpstr>Gill Sans MT</vt:lpstr>
      <vt:lpstr>Cordia New</vt:lpstr>
      <vt:lpstr>Wingdings 2</vt:lpstr>
      <vt:lpstr>Verdana</vt:lpstr>
      <vt:lpstr>FreesiaUPC</vt:lpstr>
      <vt:lpstr>GulimChe</vt:lpstr>
      <vt:lpstr>Wingdings</vt:lpstr>
      <vt:lpstr>Office Theme</vt:lpstr>
      <vt:lpstr>File Processing (การประมวลผลแฟ้มข้อมูล)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การใช้งานแฟ้มข้อมูลชนิด binary</vt:lpstr>
    </vt:vector>
  </TitlesOfParts>
  <Company>UCOM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Processing (การประมวลผลแฟ้มข้อมูล)</dc:title>
  <dc:creator>icmi</dc:creator>
  <cp:lastModifiedBy>Win8</cp:lastModifiedBy>
  <cp:revision>139</cp:revision>
  <dcterms:created xsi:type="dcterms:W3CDTF">2004-09-19T09:50:45Z</dcterms:created>
  <dcterms:modified xsi:type="dcterms:W3CDTF">2017-09-18T17:26:21Z</dcterms:modified>
</cp:coreProperties>
</file>