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0"/>
  </p:notesMasterIdLst>
  <p:handoutMasterIdLst>
    <p:handoutMasterId r:id="rId61"/>
  </p:handoutMasterIdLst>
  <p:sldIdLst>
    <p:sldId id="358" r:id="rId2"/>
    <p:sldId id="352" r:id="rId3"/>
    <p:sldId id="359" r:id="rId4"/>
    <p:sldId id="360" r:id="rId5"/>
    <p:sldId id="368" r:id="rId6"/>
    <p:sldId id="372" r:id="rId7"/>
    <p:sldId id="364" r:id="rId8"/>
    <p:sldId id="366" r:id="rId9"/>
    <p:sldId id="285" r:id="rId10"/>
    <p:sldId id="273" r:id="rId11"/>
    <p:sldId id="288" r:id="rId12"/>
    <p:sldId id="353" r:id="rId13"/>
    <p:sldId id="283" r:id="rId14"/>
    <p:sldId id="276" r:id="rId15"/>
    <p:sldId id="286" r:id="rId16"/>
    <p:sldId id="354" r:id="rId17"/>
    <p:sldId id="355" r:id="rId18"/>
    <p:sldId id="365" r:id="rId19"/>
    <p:sldId id="367" r:id="rId20"/>
    <p:sldId id="278" r:id="rId21"/>
    <p:sldId id="363" r:id="rId22"/>
    <p:sldId id="305" r:id="rId23"/>
    <p:sldId id="375" r:id="rId24"/>
    <p:sldId id="377" r:id="rId25"/>
    <p:sldId id="389" r:id="rId26"/>
    <p:sldId id="390" r:id="rId27"/>
    <p:sldId id="391" r:id="rId28"/>
    <p:sldId id="378" r:id="rId29"/>
    <p:sldId id="379" r:id="rId30"/>
    <p:sldId id="373" r:id="rId31"/>
    <p:sldId id="380" r:id="rId32"/>
    <p:sldId id="381" r:id="rId33"/>
    <p:sldId id="299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412" r:id="rId42"/>
    <p:sldId id="398" r:id="rId43"/>
    <p:sldId id="399" r:id="rId44"/>
    <p:sldId id="400" r:id="rId45"/>
    <p:sldId id="401" r:id="rId46"/>
    <p:sldId id="392" r:id="rId47"/>
    <p:sldId id="376" r:id="rId48"/>
    <p:sldId id="425" r:id="rId49"/>
    <p:sldId id="347" r:id="rId50"/>
    <p:sldId id="426" r:id="rId51"/>
    <p:sldId id="427" r:id="rId52"/>
    <p:sldId id="424" r:id="rId53"/>
    <p:sldId id="414" r:id="rId54"/>
    <p:sldId id="422" r:id="rId55"/>
    <p:sldId id="423" r:id="rId56"/>
    <p:sldId id="411" r:id="rId57"/>
    <p:sldId id="410" r:id="rId58"/>
    <p:sldId id="357" r:id="rId59"/>
  </p:sldIdLst>
  <p:sldSz cx="9144000" cy="6858000" type="screen4x3"/>
  <p:notesSz cx="6808788" cy="9940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E79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2634" autoAdjust="0"/>
  </p:normalViewPr>
  <p:slideViewPr>
    <p:cSldViewPr>
      <p:cViewPr>
        <p:scale>
          <a:sx n="60" d="100"/>
          <a:sy n="60" d="100"/>
        </p:scale>
        <p:origin x="-2124" y="-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FB23FD-92C6-4FD4-AA20-2C85584BF36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DF7C4D-11A4-464B-B076-226D14E5B5D5}">
      <dgm:prSet phldrT="[Text]" custT="1"/>
      <dgm:spPr/>
      <dgm:t>
        <a:bodyPr/>
        <a:lstStyle/>
        <a:p>
          <a:r>
            <a:rPr lang="th-TH" sz="4000" b="1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โมดูลหรือฟังก์ชัน</a:t>
          </a:r>
          <a:endParaRPr lang="en-US" sz="4000" b="1" dirty="0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gm:t>
    </dgm:pt>
    <dgm:pt modelId="{79BC7FBD-6E38-4019-BEAE-A7199840223F}" type="parTrans" cxnId="{C53FB77F-5FE7-4B73-A250-D64211E39A0F}">
      <dgm:prSet/>
      <dgm:spPr/>
      <dgm:t>
        <a:bodyPr/>
        <a:lstStyle/>
        <a:p>
          <a:endParaRPr lang="en-US" sz="2400" b="1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gm:t>
    </dgm:pt>
    <dgm:pt modelId="{C72F7FE5-BBF3-4E25-B4F2-B37144F2449D}" type="sibTrans" cxnId="{C53FB77F-5FE7-4B73-A250-D64211E39A0F}">
      <dgm:prSet/>
      <dgm:spPr/>
      <dgm:t>
        <a:bodyPr/>
        <a:lstStyle/>
        <a:p>
          <a:endParaRPr lang="en-US" sz="2400" b="1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gm:t>
    </dgm:pt>
    <dgm:pt modelId="{A8B7FB70-7679-42D9-BA98-311267053A89}">
      <dgm:prSet phldrT="[Text]" custT="1"/>
      <dgm:spPr/>
      <dgm:t>
        <a:bodyPr/>
        <a:lstStyle/>
        <a:p>
          <a:r>
            <a:rPr lang="th-TH" sz="2400" b="1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เขียนขึ้นเอง</a:t>
          </a:r>
          <a:endParaRPr lang="en-US" sz="2400" b="1" dirty="0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gm:t>
    </dgm:pt>
    <dgm:pt modelId="{AF78A2F3-5DFB-499B-B203-71B699960892}" type="parTrans" cxnId="{313A540A-BD8B-4121-8913-28A8218034E9}">
      <dgm:prSet custT="1"/>
      <dgm:spPr/>
      <dgm:t>
        <a:bodyPr/>
        <a:lstStyle/>
        <a:p>
          <a:endParaRPr lang="en-US" sz="700" b="1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gm:t>
    </dgm:pt>
    <dgm:pt modelId="{F0F8ED66-D386-4393-92F8-CC23FA4D2078}" type="sibTrans" cxnId="{313A540A-BD8B-4121-8913-28A8218034E9}">
      <dgm:prSet/>
      <dgm:spPr/>
      <dgm:t>
        <a:bodyPr/>
        <a:lstStyle/>
        <a:p>
          <a:endParaRPr lang="en-US" sz="2400" b="1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gm:t>
    </dgm:pt>
    <dgm:pt modelId="{05608C63-B817-46ED-8A86-BE6AAF78D88B}">
      <dgm:prSet phldrT="[Text]" custT="1"/>
      <dgm:spPr/>
      <dgm:t>
        <a:bodyPr/>
        <a:lstStyle/>
        <a:p>
          <a:r>
            <a:rPr lang="th-TH" sz="2400" b="1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ภาษาโปรแกรมเตรียมไว้</a:t>
          </a:r>
          <a:endParaRPr lang="en-US" sz="2400" b="1" dirty="0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gm:t>
    </dgm:pt>
    <dgm:pt modelId="{2A88B550-B115-48D4-A6FA-A3BEE5699EF0}" type="parTrans" cxnId="{64F9C493-A2D7-4188-B9CC-1E25ABCC24A4}">
      <dgm:prSet custT="1"/>
      <dgm:spPr/>
      <dgm:t>
        <a:bodyPr/>
        <a:lstStyle/>
        <a:p>
          <a:endParaRPr lang="en-US" sz="700" b="1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gm:t>
    </dgm:pt>
    <dgm:pt modelId="{F297C52E-8875-47C3-8C9D-587DFAF1D963}" type="sibTrans" cxnId="{64F9C493-A2D7-4188-B9CC-1E25ABCC24A4}">
      <dgm:prSet/>
      <dgm:spPr/>
      <dgm:t>
        <a:bodyPr/>
        <a:lstStyle/>
        <a:p>
          <a:endParaRPr lang="en-US" sz="2400" b="1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gm:t>
    </dgm:pt>
    <dgm:pt modelId="{29AA7B79-7F1A-4535-B78E-710ABE2FC8E2}">
      <dgm:prSet phldrT="[Text]" custT="1"/>
      <dgm:spPr/>
      <dgm:t>
        <a:bodyPr/>
        <a:lstStyle/>
        <a:p>
          <a:r>
            <a:rPr lang="th-TH" sz="2400" b="1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คนอื่นเขียน</a:t>
          </a:r>
          <a:endParaRPr lang="en-US" sz="2400" b="1" dirty="0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gm:t>
    </dgm:pt>
    <dgm:pt modelId="{2CDBC671-B1B1-4FBE-B98F-0BA574E6B5A7}" type="parTrans" cxnId="{AE07E81C-A419-4ECD-A3E1-CFEBFA4E0810}">
      <dgm:prSet custT="1"/>
      <dgm:spPr/>
      <dgm:t>
        <a:bodyPr/>
        <a:lstStyle/>
        <a:p>
          <a:endParaRPr lang="en-US" sz="700" b="1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gm:t>
    </dgm:pt>
    <dgm:pt modelId="{FF9A4C5B-47C1-4389-BB87-242B78BE5C7B}" type="sibTrans" cxnId="{AE07E81C-A419-4ECD-A3E1-CFEBFA4E0810}">
      <dgm:prSet/>
      <dgm:spPr/>
      <dgm:t>
        <a:bodyPr/>
        <a:lstStyle/>
        <a:p>
          <a:endParaRPr lang="en-US" sz="2400" b="1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gm:t>
    </dgm:pt>
    <dgm:pt modelId="{54D0C673-AEBB-4093-BE62-8D3B1D365E49}">
      <dgm:prSet phldrT="[Text]" custT="1"/>
      <dgm:spPr/>
      <dgm:t>
        <a:bodyPr/>
        <a:lstStyle/>
        <a:p>
          <a:r>
            <a:rPr lang="th-TH" sz="2400" b="1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ไม่ได้เขียนเอง</a:t>
          </a:r>
          <a:endParaRPr lang="en-US" sz="2400" b="1" dirty="0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gm:t>
    </dgm:pt>
    <dgm:pt modelId="{C656FF61-810D-4412-ADFB-9766C124C823}" type="parTrans" cxnId="{E32DFA4D-24A9-4AED-91BF-3367746A3428}">
      <dgm:prSet custT="1"/>
      <dgm:spPr/>
      <dgm:t>
        <a:bodyPr/>
        <a:lstStyle/>
        <a:p>
          <a:endParaRPr lang="en-US" sz="700" b="1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gm:t>
    </dgm:pt>
    <dgm:pt modelId="{C8B43D4D-F290-4432-97EA-2BB5A6D3BB8E}" type="sibTrans" cxnId="{E32DFA4D-24A9-4AED-91BF-3367746A3428}">
      <dgm:prSet/>
      <dgm:spPr/>
      <dgm:t>
        <a:bodyPr/>
        <a:lstStyle/>
        <a:p>
          <a:endParaRPr lang="en-US" sz="2400" b="1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gm:t>
    </dgm:pt>
    <dgm:pt modelId="{1814C5BB-2CCB-4568-B30B-EDAAE422DAE6}">
      <dgm:prSet phldrT="[Text]" custT="1"/>
      <dgm:spPr/>
      <dgm:t>
        <a:bodyPr/>
        <a:lstStyle/>
        <a:p>
          <a:r>
            <a:rPr lang="th-TH" sz="2400" b="1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ฟังก์ชันที่ไม่มีค่าคืนกลับมา</a:t>
          </a:r>
          <a:endParaRPr lang="en-US" sz="2400" b="1" dirty="0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gm:t>
    </dgm:pt>
    <dgm:pt modelId="{8BF9AE88-C050-4083-B80C-DFE4B31FD1DB}" type="parTrans" cxnId="{B5C70E2C-D28A-4E26-AD3F-C54377B84F8F}">
      <dgm:prSet custT="1"/>
      <dgm:spPr/>
      <dgm:t>
        <a:bodyPr/>
        <a:lstStyle/>
        <a:p>
          <a:endParaRPr lang="th-TH" sz="800" b="1">
            <a:latin typeface="TH SarabunPSK" pitchFamily="34" charset="-34"/>
            <a:cs typeface="TH SarabunPSK" pitchFamily="34" charset="-34"/>
          </a:endParaRPr>
        </a:p>
      </dgm:t>
    </dgm:pt>
    <dgm:pt modelId="{494DD270-FD76-40F3-B172-98211844E90F}" type="sibTrans" cxnId="{B5C70E2C-D28A-4E26-AD3F-C54377B84F8F}">
      <dgm:prSet/>
      <dgm:spPr/>
      <dgm:t>
        <a:bodyPr/>
        <a:lstStyle/>
        <a:p>
          <a:endParaRPr lang="th-TH" sz="2800" b="1">
            <a:latin typeface="TH SarabunPSK" pitchFamily="34" charset="-34"/>
            <a:cs typeface="TH SarabunPSK" pitchFamily="34" charset="-34"/>
          </a:endParaRPr>
        </a:p>
      </dgm:t>
    </dgm:pt>
    <dgm:pt modelId="{F79360D5-52DE-43B1-BF5E-EC10EFB3C664}">
      <dgm:prSet phldrT="[Text]" custT="1"/>
      <dgm:spPr/>
      <dgm:t>
        <a:bodyPr/>
        <a:lstStyle/>
        <a:p>
          <a:r>
            <a:rPr lang="th-TH" sz="2400" b="1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ฟังก์ชันที่คืนค่ากลับ </a:t>
          </a:r>
          <a:r>
            <a:rPr lang="en-US" sz="2400" b="1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1 </a:t>
          </a:r>
          <a:r>
            <a:rPr lang="th-TH" sz="2400" b="1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ค่า</a:t>
          </a:r>
          <a:endParaRPr lang="en-US" sz="2400" b="1" dirty="0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gm:t>
    </dgm:pt>
    <dgm:pt modelId="{C4EDDCD4-2C70-451E-A3FD-66CF57EFA194}" type="parTrans" cxnId="{A8D9CEC2-CAE4-473E-8563-D8F417582155}">
      <dgm:prSet custT="1"/>
      <dgm:spPr/>
      <dgm:t>
        <a:bodyPr/>
        <a:lstStyle/>
        <a:p>
          <a:endParaRPr lang="th-TH" sz="800" b="1">
            <a:latin typeface="TH SarabunPSK" pitchFamily="34" charset="-34"/>
            <a:cs typeface="TH SarabunPSK" pitchFamily="34" charset="-34"/>
          </a:endParaRPr>
        </a:p>
      </dgm:t>
    </dgm:pt>
    <dgm:pt modelId="{9B5C7E50-6CE8-42D1-88F3-37F2E56C6281}" type="sibTrans" cxnId="{A8D9CEC2-CAE4-473E-8563-D8F417582155}">
      <dgm:prSet/>
      <dgm:spPr/>
      <dgm:t>
        <a:bodyPr/>
        <a:lstStyle/>
        <a:p>
          <a:endParaRPr lang="th-TH" sz="2800" b="1">
            <a:latin typeface="TH SarabunPSK" pitchFamily="34" charset="-34"/>
            <a:cs typeface="TH SarabunPSK" pitchFamily="34" charset="-34"/>
          </a:endParaRPr>
        </a:p>
      </dgm:t>
    </dgm:pt>
    <dgm:pt modelId="{64A68D0E-2D6B-4A09-8014-840BA9C48E6E}">
      <dgm:prSet phldrT="[Text]" custT="1"/>
      <dgm:spPr/>
      <dgm:t>
        <a:bodyPr/>
        <a:lstStyle/>
        <a:p>
          <a:r>
            <a:rPr lang="th-TH" sz="2400" b="1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ฟังก์ชันที่คืนค่ากลับมากกว่า </a:t>
          </a:r>
          <a:r>
            <a:rPr lang="en-US" sz="2400" b="1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1 </a:t>
          </a:r>
          <a:r>
            <a:rPr lang="th-TH" sz="2400" b="1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ค่า</a:t>
          </a:r>
          <a:endParaRPr lang="en-US" sz="2400" b="1" dirty="0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gm:t>
    </dgm:pt>
    <dgm:pt modelId="{385348DF-DF5F-43DD-809B-F6C1C3AEBE25}" type="parTrans" cxnId="{F0F9DD25-34E5-4F3B-923E-48EE16FAC386}">
      <dgm:prSet custT="1"/>
      <dgm:spPr/>
      <dgm:t>
        <a:bodyPr/>
        <a:lstStyle/>
        <a:p>
          <a:endParaRPr lang="th-TH" sz="800" b="1">
            <a:latin typeface="TH SarabunPSK" pitchFamily="34" charset="-34"/>
            <a:cs typeface="TH SarabunPSK" pitchFamily="34" charset="-34"/>
          </a:endParaRPr>
        </a:p>
      </dgm:t>
    </dgm:pt>
    <dgm:pt modelId="{F0C16487-6E33-4BBE-AEF6-65B512526D4C}" type="sibTrans" cxnId="{F0F9DD25-34E5-4F3B-923E-48EE16FAC386}">
      <dgm:prSet/>
      <dgm:spPr/>
      <dgm:t>
        <a:bodyPr/>
        <a:lstStyle/>
        <a:p>
          <a:endParaRPr lang="th-TH" sz="2800" b="1">
            <a:latin typeface="TH SarabunPSK" pitchFamily="34" charset="-34"/>
            <a:cs typeface="TH SarabunPSK" pitchFamily="34" charset="-34"/>
          </a:endParaRPr>
        </a:p>
      </dgm:t>
    </dgm:pt>
    <dgm:pt modelId="{B3019013-F8AE-4B19-AFAA-504233EB8842}" type="pres">
      <dgm:prSet presAssocID="{B2FB23FD-92C6-4FD4-AA20-2C85584BF36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AE3C6935-FA4B-4A0A-B7E6-4A46939DEB77}" type="pres">
      <dgm:prSet presAssocID="{73DF7C4D-11A4-464B-B076-226D14E5B5D5}" presName="root1" presStyleCnt="0"/>
      <dgm:spPr/>
    </dgm:pt>
    <dgm:pt modelId="{75626463-98F1-4204-90CB-5BF80CCDD334}" type="pres">
      <dgm:prSet presAssocID="{73DF7C4D-11A4-464B-B076-226D14E5B5D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B875EC0F-AE0A-4812-A9BC-8123674F5F4A}" type="pres">
      <dgm:prSet presAssocID="{73DF7C4D-11A4-464B-B076-226D14E5B5D5}" presName="level2hierChild" presStyleCnt="0"/>
      <dgm:spPr/>
    </dgm:pt>
    <dgm:pt modelId="{F874B49D-6929-485D-A396-FD5CA4C3B81E}" type="pres">
      <dgm:prSet presAssocID="{AF78A2F3-5DFB-499B-B203-71B699960892}" presName="conn2-1" presStyleLbl="parChTrans1D2" presStyleIdx="0" presStyleCnt="2"/>
      <dgm:spPr/>
      <dgm:t>
        <a:bodyPr/>
        <a:lstStyle/>
        <a:p>
          <a:endParaRPr lang="th-TH"/>
        </a:p>
      </dgm:t>
    </dgm:pt>
    <dgm:pt modelId="{515247A4-A41C-451B-8AAC-7A0646A7DBDF}" type="pres">
      <dgm:prSet presAssocID="{AF78A2F3-5DFB-499B-B203-71B699960892}" presName="connTx" presStyleLbl="parChTrans1D2" presStyleIdx="0" presStyleCnt="2"/>
      <dgm:spPr/>
      <dgm:t>
        <a:bodyPr/>
        <a:lstStyle/>
        <a:p>
          <a:endParaRPr lang="th-TH"/>
        </a:p>
      </dgm:t>
    </dgm:pt>
    <dgm:pt modelId="{2B1E3AE2-1DD4-40D1-91FB-B0F2B3ACF849}" type="pres">
      <dgm:prSet presAssocID="{A8B7FB70-7679-42D9-BA98-311267053A89}" presName="root2" presStyleCnt="0"/>
      <dgm:spPr/>
    </dgm:pt>
    <dgm:pt modelId="{3DA6DAC1-407E-4AA0-80C7-81C04EEBCD19}" type="pres">
      <dgm:prSet presAssocID="{A8B7FB70-7679-42D9-BA98-311267053A89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C76366FA-010E-4B49-B6E2-48BD0B52136B}" type="pres">
      <dgm:prSet presAssocID="{A8B7FB70-7679-42D9-BA98-311267053A89}" presName="level3hierChild" presStyleCnt="0"/>
      <dgm:spPr/>
    </dgm:pt>
    <dgm:pt modelId="{B839A691-A1C1-4C97-9AAE-71C72F18FB44}" type="pres">
      <dgm:prSet presAssocID="{8BF9AE88-C050-4083-B80C-DFE4B31FD1DB}" presName="conn2-1" presStyleLbl="parChTrans1D3" presStyleIdx="0" presStyleCnt="5"/>
      <dgm:spPr/>
      <dgm:t>
        <a:bodyPr/>
        <a:lstStyle/>
        <a:p>
          <a:endParaRPr lang="th-TH"/>
        </a:p>
      </dgm:t>
    </dgm:pt>
    <dgm:pt modelId="{FF4937C9-C7C8-4F18-A176-C025C0B17141}" type="pres">
      <dgm:prSet presAssocID="{8BF9AE88-C050-4083-B80C-DFE4B31FD1DB}" presName="connTx" presStyleLbl="parChTrans1D3" presStyleIdx="0" presStyleCnt="5"/>
      <dgm:spPr/>
      <dgm:t>
        <a:bodyPr/>
        <a:lstStyle/>
        <a:p>
          <a:endParaRPr lang="th-TH"/>
        </a:p>
      </dgm:t>
    </dgm:pt>
    <dgm:pt modelId="{B25294B7-01AC-4FD3-85C0-368F3A16E7DE}" type="pres">
      <dgm:prSet presAssocID="{1814C5BB-2CCB-4568-B30B-EDAAE422DAE6}" presName="root2" presStyleCnt="0"/>
      <dgm:spPr/>
    </dgm:pt>
    <dgm:pt modelId="{D75D0364-2708-49EF-9486-35A50093F8D0}" type="pres">
      <dgm:prSet presAssocID="{1814C5BB-2CCB-4568-B30B-EDAAE422DAE6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011065AE-3A05-47D6-AD68-CD67A4185349}" type="pres">
      <dgm:prSet presAssocID="{1814C5BB-2CCB-4568-B30B-EDAAE422DAE6}" presName="level3hierChild" presStyleCnt="0"/>
      <dgm:spPr/>
    </dgm:pt>
    <dgm:pt modelId="{4BE72360-CA45-4AED-85FE-B29CFC21B31B}" type="pres">
      <dgm:prSet presAssocID="{C4EDDCD4-2C70-451E-A3FD-66CF57EFA194}" presName="conn2-1" presStyleLbl="parChTrans1D3" presStyleIdx="1" presStyleCnt="5"/>
      <dgm:spPr/>
      <dgm:t>
        <a:bodyPr/>
        <a:lstStyle/>
        <a:p>
          <a:endParaRPr lang="th-TH"/>
        </a:p>
      </dgm:t>
    </dgm:pt>
    <dgm:pt modelId="{50DC64AC-613E-4565-9D69-EBB274070F7B}" type="pres">
      <dgm:prSet presAssocID="{C4EDDCD4-2C70-451E-A3FD-66CF57EFA194}" presName="connTx" presStyleLbl="parChTrans1D3" presStyleIdx="1" presStyleCnt="5"/>
      <dgm:spPr/>
      <dgm:t>
        <a:bodyPr/>
        <a:lstStyle/>
        <a:p>
          <a:endParaRPr lang="th-TH"/>
        </a:p>
      </dgm:t>
    </dgm:pt>
    <dgm:pt modelId="{46354227-5ADF-4E49-9B30-3EBCBFA0C1A9}" type="pres">
      <dgm:prSet presAssocID="{F79360D5-52DE-43B1-BF5E-EC10EFB3C664}" presName="root2" presStyleCnt="0"/>
      <dgm:spPr/>
    </dgm:pt>
    <dgm:pt modelId="{5BF6BCE2-0CC8-4AD4-9ECE-7FB7A418A640}" type="pres">
      <dgm:prSet presAssocID="{F79360D5-52DE-43B1-BF5E-EC10EFB3C664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481E9D25-09A3-4BCD-AE19-490203254697}" type="pres">
      <dgm:prSet presAssocID="{F79360D5-52DE-43B1-BF5E-EC10EFB3C664}" presName="level3hierChild" presStyleCnt="0"/>
      <dgm:spPr/>
    </dgm:pt>
    <dgm:pt modelId="{42792D9F-17C1-4501-AFC3-943437B57360}" type="pres">
      <dgm:prSet presAssocID="{385348DF-DF5F-43DD-809B-F6C1C3AEBE25}" presName="conn2-1" presStyleLbl="parChTrans1D3" presStyleIdx="2" presStyleCnt="5"/>
      <dgm:spPr/>
      <dgm:t>
        <a:bodyPr/>
        <a:lstStyle/>
        <a:p>
          <a:endParaRPr lang="th-TH"/>
        </a:p>
      </dgm:t>
    </dgm:pt>
    <dgm:pt modelId="{87E598C8-468B-40BA-9D5A-26B16FCF5C32}" type="pres">
      <dgm:prSet presAssocID="{385348DF-DF5F-43DD-809B-F6C1C3AEBE25}" presName="connTx" presStyleLbl="parChTrans1D3" presStyleIdx="2" presStyleCnt="5"/>
      <dgm:spPr/>
      <dgm:t>
        <a:bodyPr/>
        <a:lstStyle/>
        <a:p>
          <a:endParaRPr lang="th-TH"/>
        </a:p>
      </dgm:t>
    </dgm:pt>
    <dgm:pt modelId="{7DAA7019-D79A-4D59-B733-7BA48D668FB4}" type="pres">
      <dgm:prSet presAssocID="{64A68D0E-2D6B-4A09-8014-840BA9C48E6E}" presName="root2" presStyleCnt="0"/>
      <dgm:spPr/>
    </dgm:pt>
    <dgm:pt modelId="{744D836F-3DCF-4A13-9B70-C6754ED702BE}" type="pres">
      <dgm:prSet presAssocID="{64A68D0E-2D6B-4A09-8014-840BA9C48E6E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2649F258-66A0-4377-8ED9-ED4B722994CB}" type="pres">
      <dgm:prSet presAssocID="{64A68D0E-2D6B-4A09-8014-840BA9C48E6E}" presName="level3hierChild" presStyleCnt="0"/>
      <dgm:spPr/>
    </dgm:pt>
    <dgm:pt modelId="{06540353-6335-47DE-8A17-9528C554E49D}" type="pres">
      <dgm:prSet presAssocID="{C656FF61-810D-4412-ADFB-9766C124C823}" presName="conn2-1" presStyleLbl="parChTrans1D2" presStyleIdx="1" presStyleCnt="2"/>
      <dgm:spPr/>
      <dgm:t>
        <a:bodyPr/>
        <a:lstStyle/>
        <a:p>
          <a:endParaRPr lang="th-TH"/>
        </a:p>
      </dgm:t>
    </dgm:pt>
    <dgm:pt modelId="{85B2689C-49E9-45B3-98C9-0FFF918969A1}" type="pres">
      <dgm:prSet presAssocID="{C656FF61-810D-4412-ADFB-9766C124C823}" presName="connTx" presStyleLbl="parChTrans1D2" presStyleIdx="1" presStyleCnt="2"/>
      <dgm:spPr/>
      <dgm:t>
        <a:bodyPr/>
        <a:lstStyle/>
        <a:p>
          <a:endParaRPr lang="th-TH"/>
        </a:p>
      </dgm:t>
    </dgm:pt>
    <dgm:pt modelId="{BD120F6E-FC1D-4B7D-963D-58CBD37207FA}" type="pres">
      <dgm:prSet presAssocID="{54D0C673-AEBB-4093-BE62-8D3B1D365E49}" presName="root2" presStyleCnt="0"/>
      <dgm:spPr/>
    </dgm:pt>
    <dgm:pt modelId="{56E8E2F4-41D3-483C-8687-536EFA8F111A}" type="pres">
      <dgm:prSet presAssocID="{54D0C673-AEBB-4093-BE62-8D3B1D365E4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C5886-468F-456E-95F8-63CDE9CB329D}" type="pres">
      <dgm:prSet presAssocID="{54D0C673-AEBB-4093-BE62-8D3B1D365E49}" presName="level3hierChild" presStyleCnt="0"/>
      <dgm:spPr/>
    </dgm:pt>
    <dgm:pt modelId="{877AB2A4-69FD-4D28-9ACB-F2A9F1CD9BBF}" type="pres">
      <dgm:prSet presAssocID="{2A88B550-B115-48D4-A6FA-A3BEE5699EF0}" presName="conn2-1" presStyleLbl="parChTrans1D3" presStyleIdx="3" presStyleCnt="5"/>
      <dgm:spPr/>
      <dgm:t>
        <a:bodyPr/>
        <a:lstStyle/>
        <a:p>
          <a:endParaRPr lang="th-TH"/>
        </a:p>
      </dgm:t>
    </dgm:pt>
    <dgm:pt modelId="{022EE14D-11A4-4F5B-9752-1CFBAC3BA1AE}" type="pres">
      <dgm:prSet presAssocID="{2A88B550-B115-48D4-A6FA-A3BEE5699EF0}" presName="connTx" presStyleLbl="parChTrans1D3" presStyleIdx="3" presStyleCnt="5"/>
      <dgm:spPr/>
      <dgm:t>
        <a:bodyPr/>
        <a:lstStyle/>
        <a:p>
          <a:endParaRPr lang="th-TH"/>
        </a:p>
      </dgm:t>
    </dgm:pt>
    <dgm:pt modelId="{E39E5803-4DC5-43B6-8479-74C44742C5DC}" type="pres">
      <dgm:prSet presAssocID="{05608C63-B817-46ED-8A86-BE6AAF78D88B}" presName="root2" presStyleCnt="0"/>
      <dgm:spPr/>
    </dgm:pt>
    <dgm:pt modelId="{5A778064-FAC7-4304-9605-B26942F636DC}" type="pres">
      <dgm:prSet presAssocID="{05608C63-B817-46ED-8A86-BE6AAF78D88B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59A6CB-26A3-4732-A396-47FEB445ED05}" type="pres">
      <dgm:prSet presAssocID="{05608C63-B817-46ED-8A86-BE6AAF78D88B}" presName="level3hierChild" presStyleCnt="0"/>
      <dgm:spPr/>
    </dgm:pt>
    <dgm:pt modelId="{78F8C87E-E2F8-4703-98AA-E2A1F2C2F415}" type="pres">
      <dgm:prSet presAssocID="{2CDBC671-B1B1-4FBE-B98F-0BA574E6B5A7}" presName="conn2-1" presStyleLbl="parChTrans1D3" presStyleIdx="4" presStyleCnt="5"/>
      <dgm:spPr/>
      <dgm:t>
        <a:bodyPr/>
        <a:lstStyle/>
        <a:p>
          <a:endParaRPr lang="th-TH"/>
        </a:p>
      </dgm:t>
    </dgm:pt>
    <dgm:pt modelId="{3FD3C8EF-2D71-4E70-B778-FC89B5F345F6}" type="pres">
      <dgm:prSet presAssocID="{2CDBC671-B1B1-4FBE-B98F-0BA574E6B5A7}" presName="connTx" presStyleLbl="parChTrans1D3" presStyleIdx="4" presStyleCnt="5"/>
      <dgm:spPr/>
      <dgm:t>
        <a:bodyPr/>
        <a:lstStyle/>
        <a:p>
          <a:endParaRPr lang="th-TH"/>
        </a:p>
      </dgm:t>
    </dgm:pt>
    <dgm:pt modelId="{E0B2D4F1-1235-40EA-BFCC-45B109E1EF21}" type="pres">
      <dgm:prSet presAssocID="{29AA7B79-7F1A-4535-B78E-710ABE2FC8E2}" presName="root2" presStyleCnt="0"/>
      <dgm:spPr/>
    </dgm:pt>
    <dgm:pt modelId="{F5F47F19-3EFF-4493-869F-26381EFC3F8F}" type="pres">
      <dgm:prSet presAssocID="{29AA7B79-7F1A-4535-B78E-710ABE2FC8E2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0B9A79-CBB3-4509-B20D-4BB82EF70DB8}" type="pres">
      <dgm:prSet presAssocID="{29AA7B79-7F1A-4535-B78E-710ABE2FC8E2}" presName="level3hierChild" presStyleCnt="0"/>
      <dgm:spPr/>
    </dgm:pt>
  </dgm:ptLst>
  <dgm:cxnLst>
    <dgm:cxn modelId="{59820D7F-0087-4043-9216-1EE5549DC75D}" type="presOf" srcId="{C656FF61-810D-4412-ADFB-9766C124C823}" destId="{85B2689C-49E9-45B3-98C9-0FFF918969A1}" srcOrd="1" destOrd="0" presId="urn:microsoft.com/office/officeart/2008/layout/HorizontalMultiLevelHierarchy"/>
    <dgm:cxn modelId="{6E4ACC1B-B993-4E72-BA1A-F51B3CC11330}" type="presOf" srcId="{385348DF-DF5F-43DD-809B-F6C1C3AEBE25}" destId="{42792D9F-17C1-4501-AFC3-943437B57360}" srcOrd="0" destOrd="0" presId="urn:microsoft.com/office/officeart/2008/layout/HorizontalMultiLevelHierarchy"/>
    <dgm:cxn modelId="{64F9C493-A2D7-4188-B9CC-1E25ABCC24A4}" srcId="{54D0C673-AEBB-4093-BE62-8D3B1D365E49}" destId="{05608C63-B817-46ED-8A86-BE6AAF78D88B}" srcOrd="0" destOrd="0" parTransId="{2A88B550-B115-48D4-A6FA-A3BEE5699EF0}" sibTransId="{F297C52E-8875-47C3-8C9D-587DFAF1D963}"/>
    <dgm:cxn modelId="{E46AB6BC-74A4-4486-AF60-18DC6248FAF2}" type="presOf" srcId="{2A88B550-B115-48D4-A6FA-A3BEE5699EF0}" destId="{022EE14D-11A4-4F5B-9752-1CFBAC3BA1AE}" srcOrd="1" destOrd="0" presId="urn:microsoft.com/office/officeart/2008/layout/HorizontalMultiLevelHierarchy"/>
    <dgm:cxn modelId="{580C94B9-6822-4CC2-8D13-DC626577CAD3}" type="presOf" srcId="{2A88B550-B115-48D4-A6FA-A3BEE5699EF0}" destId="{877AB2A4-69FD-4D28-9ACB-F2A9F1CD9BBF}" srcOrd="0" destOrd="0" presId="urn:microsoft.com/office/officeart/2008/layout/HorizontalMultiLevelHierarchy"/>
    <dgm:cxn modelId="{B5C70E2C-D28A-4E26-AD3F-C54377B84F8F}" srcId="{A8B7FB70-7679-42D9-BA98-311267053A89}" destId="{1814C5BB-2CCB-4568-B30B-EDAAE422DAE6}" srcOrd="0" destOrd="0" parTransId="{8BF9AE88-C050-4083-B80C-DFE4B31FD1DB}" sibTransId="{494DD270-FD76-40F3-B172-98211844E90F}"/>
    <dgm:cxn modelId="{DB30830D-E093-4A2B-94C1-36885292E718}" type="presOf" srcId="{F79360D5-52DE-43B1-BF5E-EC10EFB3C664}" destId="{5BF6BCE2-0CC8-4AD4-9ECE-7FB7A418A640}" srcOrd="0" destOrd="0" presId="urn:microsoft.com/office/officeart/2008/layout/HorizontalMultiLevelHierarchy"/>
    <dgm:cxn modelId="{E4452F55-9EFE-43F6-9301-09B55962A1F7}" type="presOf" srcId="{29AA7B79-7F1A-4535-B78E-710ABE2FC8E2}" destId="{F5F47F19-3EFF-4493-869F-26381EFC3F8F}" srcOrd="0" destOrd="0" presId="urn:microsoft.com/office/officeart/2008/layout/HorizontalMultiLevelHierarchy"/>
    <dgm:cxn modelId="{04CCDEBE-6530-4410-A6BD-AE34BB241EB4}" type="presOf" srcId="{B2FB23FD-92C6-4FD4-AA20-2C85584BF363}" destId="{B3019013-F8AE-4B19-AFAA-504233EB8842}" srcOrd="0" destOrd="0" presId="urn:microsoft.com/office/officeart/2008/layout/HorizontalMultiLevelHierarchy"/>
    <dgm:cxn modelId="{AE07E81C-A419-4ECD-A3E1-CFEBFA4E0810}" srcId="{54D0C673-AEBB-4093-BE62-8D3B1D365E49}" destId="{29AA7B79-7F1A-4535-B78E-710ABE2FC8E2}" srcOrd="1" destOrd="0" parTransId="{2CDBC671-B1B1-4FBE-B98F-0BA574E6B5A7}" sibTransId="{FF9A4C5B-47C1-4389-BB87-242B78BE5C7B}"/>
    <dgm:cxn modelId="{FE3949C2-4158-4208-AA4D-0858F2BE2C74}" type="presOf" srcId="{AF78A2F3-5DFB-499B-B203-71B699960892}" destId="{515247A4-A41C-451B-8AAC-7A0646A7DBDF}" srcOrd="1" destOrd="0" presId="urn:microsoft.com/office/officeart/2008/layout/HorizontalMultiLevelHierarchy"/>
    <dgm:cxn modelId="{287CC9CE-2B34-44D9-AC18-23D96A917BA8}" type="presOf" srcId="{C4EDDCD4-2C70-451E-A3FD-66CF57EFA194}" destId="{4BE72360-CA45-4AED-85FE-B29CFC21B31B}" srcOrd="0" destOrd="0" presId="urn:microsoft.com/office/officeart/2008/layout/HorizontalMultiLevelHierarchy"/>
    <dgm:cxn modelId="{B5118BC2-B2DA-4BF3-ACAE-D0FDA985816F}" type="presOf" srcId="{8BF9AE88-C050-4083-B80C-DFE4B31FD1DB}" destId="{B839A691-A1C1-4C97-9AAE-71C72F18FB44}" srcOrd="0" destOrd="0" presId="urn:microsoft.com/office/officeart/2008/layout/HorizontalMultiLevelHierarchy"/>
    <dgm:cxn modelId="{E32DFA4D-24A9-4AED-91BF-3367746A3428}" srcId="{73DF7C4D-11A4-464B-B076-226D14E5B5D5}" destId="{54D0C673-AEBB-4093-BE62-8D3B1D365E49}" srcOrd="1" destOrd="0" parTransId="{C656FF61-810D-4412-ADFB-9766C124C823}" sibTransId="{C8B43D4D-F290-4432-97EA-2BB5A6D3BB8E}"/>
    <dgm:cxn modelId="{E5A35404-57AA-4064-B134-A3EE4F66F5D8}" type="presOf" srcId="{2CDBC671-B1B1-4FBE-B98F-0BA574E6B5A7}" destId="{3FD3C8EF-2D71-4E70-B778-FC89B5F345F6}" srcOrd="1" destOrd="0" presId="urn:microsoft.com/office/officeart/2008/layout/HorizontalMultiLevelHierarchy"/>
    <dgm:cxn modelId="{C53FB77F-5FE7-4B73-A250-D64211E39A0F}" srcId="{B2FB23FD-92C6-4FD4-AA20-2C85584BF363}" destId="{73DF7C4D-11A4-464B-B076-226D14E5B5D5}" srcOrd="0" destOrd="0" parTransId="{79BC7FBD-6E38-4019-BEAE-A7199840223F}" sibTransId="{C72F7FE5-BBF3-4E25-B4F2-B37144F2449D}"/>
    <dgm:cxn modelId="{7DF299A9-4316-4093-91C9-F09BF1F579BC}" type="presOf" srcId="{C656FF61-810D-4412-ADFB-9766C124C823}" destId="{06540353-6335-47DE-8A17-9528C554E49D}" srcOrd="0" destOrd="0" presId="urn:microsoft.com/office/officeart/2008/layout/HorizontalMultiLevelHierarchy"/>
    <dgm:cxn modelId="{E7B738E2-AE58-4465-8BC1-D1CC12CAB177}" type="presOf" srcId="{385348DF-DF5F-43DD-809B-F6C1C3AEBE25}" destId="{87E598C8-468B-40BA-9D5A-26B16FCF5C32}" srcOrd="1" destOrd="0" presId="urn:microsoft.com/office/officeart/2008/layout/HorizontalMultiLevelHierarchy"/>
    <dgm:cxn modelId="{ACDE8CED-50C5-427F-B384-DB42018244EF}" type="presOf" srcId="{A8B7FB70-7679-42D9-BA98-311267053A89}" destId="{3DA6DAC1-407E-4AA0-80C7-81C04EEBCD19}" srcOrd="0" destOrd="0" presId="urn:microsoft.com/office/officeart/2008/layout/HorizontalMultiLevelHierarchy"/>
    <dgm:cxn modelId="{313A540A-BD8B-4121-8913-28A8218034E9}" srcId="{73DF7C4D-11A4-464B-B076-226D14E5B5D5}" destId="{A8B7FB70-7679-42D9-BA98-311267053A89}" srcOrd="0" destOrd="0" parTransId="{AF78A2F3-5DFB-499B-B203-71B699960892}" sibTransId="{F0F8ED66-D386-4393-92F8-CC23FA4D2078}"/>
    <dgm:cxn modelId="{94CC56A1-1D08-4433-A9B2-383452728A86}" type="presOf" srcId="{2CDBC671-B1B1-4FBE-B98F-0BA574E6B5A7}" destId="{78F8C87E-E2F8-4703-98AA-E2A1F2C2F415}" srcOrd="0" destOrd="0" presId="urn:microsoft.com/office/officeart/2008/layout/HorizontalMultiLevelHierarchy"/>
    <dgm:cxn modelId="{D03FA4B3-F7D7-4208-B62E-E657D4913259}" type="presOf" srcId="{1814C5BB-2CCB-4568-B30B-EDAAE422DAE6}" destId="{D75D0364-2708-49EF-9486-35A50093F8D0}" srcOrd="0" destOrd="0" presId="urn:microsoft.com/office/officeart/2008/layout/HorizontalMultiLevelHierarchy"/>
    <dgm:cxn modelId="{69EE1AC8-3506-4E56-92B1-8985F30B581E}" type="presOf" srcId="{C4EDDCD4-2C70-451E-A3FD-66CF57EFA194}" destId="{50DC64AC-613E-4565-9D69-EBB274070F7B}" srcOrd="1" destOrd="0" presId="urn:microsoft.com/office/officeart/2008/layout/HorizontalMultiLevelHierarchy"/>
    <dgm:cxn modelId="{6FEDEF4C-7628-4D54-8576-14EE73ED8FAC}" type="presOf" srcId="{AF78A2F3-5DFB-499B-B203-71B699960892}" destId="{F874B49D-6929-485D-A396-FD5CA4C3B81E}" srcOrd="0" destOrd="0" presId="urn:microsoft.com/office/officeart/2008/layout/HorizontalMultiLevelHierarchy"/>
    <dgm:cxn modelId="{3075DAB0-528A-4B36-8C36-A4EADD15DA02}" type="presOf" srcId="{64A68D0E-2D6B-4A09-8014-840BA9C48E6E}" destId="{744D836F-3DCF-4A13-9B70-C6754ED702BE}" srcOrd="0" destOrd="0" presId="urn:microsoft.com/office/officeart/2008/layout/HorizontalMultiLevelHierarchy"/>
    <dgm:cxn modelId="{FE292F5C-B9E3-4301-81A6-AD04E91F6B69}" type="presOf" srcId="{8BF9AE88-C050-4083-B80C-DFE4B31FD1DB}" destId="{FF4937C9-C7C8-4F18-A176-C025C0B17141}" srcOrd="1" destOrd="0" presId="urn:microsoft.com/office/officeart/2008/layout/HorizontalMultiLevelHierarchy"/>
    <dgm:cxn modelId="{A8D9CEC2-CAE4-473E-8563-D8F417582155}" srcId="{A8B7FB70-7679-42D9-BA98-311267053A89}" destId="{F79360D5-52DE-43B1-BF5E-EC10EFB3C664}" srcOrd="1" destOrd="0" parTransId="{C4EDDCD4-2C70-451E-A3FD-66CF57EFA194}" sibTransId="{9B5C7E50-6CE8-42D1-88F3-37F2E56C6281}"/>
    <dgm:cxn modelId="{4EF973FA-C91F-4B68-96C5-F9825B5C595D}" type="presOf" srcId="{54D0C673-AEBB-4093-BE62-8D3B1D365E49}" destId="{56E8E2F4-41D3-483C-8687-536EFA8F111A}" srcOrd="0" destOrd="0" presId="urn:microsoft.com/office/officeart/2008/layout/HorizontalMultiLevelHierarchy"/>
    <dgm:cxn modelId="{82301BA6-A98A-430D-BCEF-4FC9961222FD}" type="presOf" srcId="{73DF7C4D-11A4-464B-B076-226D14E5B5D5}" destId="{75626463-98F1-4204-90CB-5BF80CCDD334}" srcOrd="0" destOrd="0" presId="urn:microsoft.com/office/officeart/2008/layout/HorizontalMultiLevelHierarchy"/>
    <dgm:cxn modelId="{F0F9DD25-34E5-4F3B-923E-48EE16FAC386}" srcId="{A8B7FB70-7679-42D9-BA98-311267053A89}" destId="{64A68D0E-2D6B-4A09-8014-840BA9C48E6E}" srcOrd="2" destOrd="0" parTransId="{385348DF-DF5F-43DD-809B-F6C1C3AEBE25}" sibTransId="{F0C16487-6E33-4BBE-AEF6-65B512526D4C}"/>
    <dgm:cxn modelId="{BDDE38CA-54F8-4D5B-9AAF-0A08EDA3CD86}" type="presOf" srcId="{05608C63-B817-46ED-8A86-BE6AAF78D88B}" destId="{5A778064-FAC7-4304-9605-B26942F636DC}" srcOrd="0" destOrd="0" presId="urn:microsoft.com/office/officeart/2008/layout/HorizontalMultiLevelHierarchy"/>
    <dgm:cxn modelId="{6D199CCB-9935-4CA2-9C26-08FC415B4D75}" type="presParOf" srcId="{B3019013-F8AE-4B19-AFAA-504233EB8842}" destId="{AE3C6935-FA4B-4A0A-B7E6-4A46939DEB77}" srcOrd="0" destOrd="0" presId="urn:microsoft.com/office/officeart/2008/layout/HorizontalMultiLevelHierarchy"/>
    <dgm:cxn modelId="{D1E87830-D7A1-4151-B057-B534B8890CD6}" type="presParOf" srcId="{AE3C6935-FA4B-4A0A-B7E6-4A46939DEB77}" destId="{75626463-98F1-4204-90CB-5BF80CCDD334}" srcOrd="0" destOrd="0" presId="urn:microsoft.com/office/officeart/2008/layout/HorizontalMultiLevelHierarchy"/>
    <dgm:cxn modelId="{ABF6019A-42C4-4AB5-B416-E2147255D08C}" type="presParOf" srcId="{AE3C6935-FA4B-4A0A-B7E6-4A46939DEB77}" destId="{B875EC0F-AE0A-4812-A9BC-8123674F5F4A}" srcOrd="1" destOrd="0" presId="urn:microsoft.com/office/officeart/2008/layout/HorizontalMultiLevelHierarchy"/>
    <dgm:cxn modelId="{CB677DF3-30D4-486A-8517-FCFF1635C718}" type="presParOf" srcId="{B875EC0F-AE0A-4812-A9BC-8123674F5F4A}" destId="{F874B49D-6929-485D-A396-FD5CA4C3B81E}" srcOrd="0" destOrd="0" presId="urn:microsoft.com/office/officeart/2008/layout/HorizontalMultiLevelHierarchy"/>
    <dgm:cxn modelId="{D9678CEF-5D7B-40BD-901A-AA2A16F03888}" type="presParOf" srcId="{F874B49D-6929-485D-A396-FD5CA4C3B81E}" destId="{515247A4-A41C-451B-8AAC-7A0646A7DBDF}" srcOrd="0" destOrd="0" presId="urn:microsoft.com/office/officeart/2008/layout/HorizontalMultiLevelHierarchy"/>
    <dgm:cxn modelId="{517945D3-252A-48C1-AA87-9338A2A1C6EA}" type="presParOf" srcId="{B875EC0F-AE0A-4812-A9BC-8123674F5F4A}" destId="{2B1E3AE2-1DD4-40D1-91FB-B0F2B3ACF849}" srcOrd="1" destOrd="0" presId="urn:microsoft.com/office/officeart/2008/layout/HorizontalMultiLevelHierarchy"/>
    <dgm:cxn modelId="{6A2137E7-44AA-46BE-ADC5-D2EF22B017CB}" type="presParOf" srcId="{2B1E3AE2-1DD4-40D1-91FB-B0F2B3ACF849}" destId="{3DA6DAC1-407E-4AA0-80C7-81C04EEBCD19}" srcOrd="0" destOrd="0" presId="urn:microsoft.com/office/officeart/2008/layout/HorizontalMultiLevelHierarchy"/>
    <dgm:cxn modelId="{199E2B49-EEC2-4F58-9FA7-41F9B829C233}" type="presParOf" srcId="{2B1E3AE2-1DD4-40D1-91FB-B0F2B3ACF849}" destId="{C76366FA-010E-4B49-B6E2-48BD0B52136B}" srcOrd="1" destOrd="0" presId="urn:microsoft.com/office/officeart/2008/layout/HorizontalMultiLevelHierarchy"/>
    <dgm:cxn modelId="{5B50CC36-B66A-4788-ABDB-4E8C58C99588}" type="presParOf" srcId="{C76366FA-010E-4B49-B6E2-48BD0B52136B}" destId="{B839A691-A1C1-4C97-9AAE-71C72F18FB44}" srcOrd="0" destOrd="0" presId="urn:microsoft.com/office/officeart/2008/layout/HorizontalMultiLevelHierarchy"/>
    <dgm:cxn modelId="{9E10C11B-A1A4-43A7-A1E1-E8982D21CE79}" type="presParOf" srcId="{B839A691-A1C1-4C97-9AAE-71C72F18FB44}" destId="{FF4937C9-C7C8-4F18-A176-C025C0B17141}" srcOrd="0" destOrd="0" presId="urn:microsoft.com/office/officeart/2008/layout/HorizontalMultiLevelHierarchy"/>
    <dgm:cxn modelId="{08EA5D54-7C47-4F83-B315-86E07FA74E50}" type="presParOf" srcId="{C76366FA-010E-4B49-B6E2-48BD0B52136B}" destId="{B25294B7-01AC-4FD3-85C0-368F3A16E7DE}" srcOrd="1" destOrd="0" presId="urn:microsoft.com/office/officeart/2008/layout/HorizontalMultiLevelHierarchy"/>
    <dgm:cxn modelId="{10E2C029-EC28-4B15-93A7-0259E713297E}" type="presParOf" srcId="{B25294B7-01AC-4FD3-85C0-368F3A16E7DE}" destId="{D75D0364-2708-49EF-9486-35A50093F8D0}" srcOrd="0" destOrd="0" presId="urn:microsoft.com/office/officeart/2008/layout/HorizontalMultiLevelHierarchy"/>
    <dgm:cxn modelId="{CF1D019B-DD76-4C08-9982-F890AB5DF54E}" type="presParOf" srcId="{B25294B7-01AC-4FD3-85C0-368F3A16E7DE}" destId="{011065AE-3A05-47D6-AD68-CD67A4185349}" srcOrd="1" destOrd="0" presId="urn:microsoft.com/office/officeart/2008/layout/HorizontalMultiLevelHierarchy"/>
    <dgm:cxn modelId="{AAFC0AFE-4C99-472A-8167-E38FD68EB86B}" type="presParOf" srcId="{C76366FA-010E-4B49-B6E2-48BD0B52136B}" destId="{4BE72360-CA45-4AED-85FE-B29CFC21B31B}" srcOrd="2" destOrd="0" presId="urn:microsoft.com/office/officeart/2008/layout/HorizontalMultiLevelHierarchy"/>
    <dgm:cxn modelId="{141EA894-3957-46C1-917E-B48186278B49}" type="presParOf" srcId="{4BE72360-CA45-4AED-85FE-B29CFC21B31B}" destId="{50DC64AC-613E-4565-9D69-EBB274070F7B}" srcOrd="0" destOrd="0" presId="urn:microsoft.com/office/officeart/2008/layout/HorizontalMultiLevelHierarchy"/>
    <dgm:cxn modelId="{1E5E6869-B662-44F8-86DA-1B1FAB0C0009}" type="presParOf" srcId="{C76366FA-010E-4B49-B6E2-48BD0B52136B}" destId="{46354227-5ADF-4E49-9B30-3EBCBFA0C1A9}" srcOrd="3" destOrd="0" presId="urn:microsoft.com/office/officeart/2008/layout/HorizontalMultiLevelHierarchy"/>
    <dgm:cxn modelId="{A400A18B-231D-4D5B-91A6-B3045AA4F20F}" type="presParOf" srcId="{46354227-5ADF-4E49-9B30-3EBCBFA0C1A9}" destId="{5BF6BCE2-0CC8-4AD4-9ECE-7FB7A418A640}" srcOrd="0" destOrd="0" presId="urn:microsoft.com/office/officeart/2008/layout/HorizontalMultiLevelHierarchy"/>
    <dgm:cxn modelId="{35EB7DF0-18C6-40D5-B08B-970F727D9FCA}" type="presParOf" srcId="{46354227-5ADF-4E49-9B30-3EBCBFA0C1A9}" destId="{481E9D25-09A3-4BCD-AE19-490203254697}" srcOrd="1" destOrd="0" presId="urn:microsoft.com/office/officeart/2008/layout/HorizontalMultiLevelHierarchy"/>
    <dgm:cxn modelId="{CED0E2B6-0DAB-4893-9CDA-E76F5149296F}" type="presParOf" srcId="{C76366FA-010E-4B49-B6E2-48BD0B52136B}" destId="{42792D9F-17C1-4501-AFC3-943437B57360}" srcOrd="4" destOrd="0" presId="urn:microsoft.com/office/officeart/2008/layout/HorizontalMultiLevelHierarchy"/>
    <dgm:cxn modelId="{11515BCC-1504-4A4D-9806-F8D929A13CD9}" type="presParOf" srcId="{42792D9F-17C1-4501-AFC3-943437B57360}" destId="{87E598C8-468B-40BA-9D5A-26B16FCF5C32}" srcOrd="0" destOrd="0" presId="urn:microsoft.com/office/officeart/2008/layout/HorizontalMultiLevelHierarchy"/>
    <dgm:cxn modelId="{3AED75E5-4245-465D-B14F-FBD037A18A38}" type="presParOf" srcId="{C76366FA-010E-4B49-B6E2-48BD0B52136B}" destId="{7DAA7019-D79A-4D59-B733-7BA48D668FB4}" srcOrd="5" destOrd="0" presId="urn:microsoft.com/office/officeart/2008/layout/HorizontalMultiLevelHierarchy"/>
    <dgm:cxn modelId="{A42DBDCC-12BC-4A2B-85E0-58F20233F63D}" type="presParOf" srcId="{7DAA7019-D79A-4D59-B733-7BA48D668FB4}" destId="{744D836F-3DCF-4A13-9B70-C6754ED702BE}" srcOrd="0" destOrd="0" presId="urn:microsoft.com/office/officeart/2008/layout/HorizontalMultiLevelHierarchy"/>
    <dgm:cxn modelId="{89FACC63-8607-4ACA-8827-77C7A16C14FE}" type="presParOf" srcId="{7DAA7019-D79A-4D59-B733-7BA48D668FB4}" destId="{2649F258-66A0-4377-8ED9-ED4B722994CB}" srcOrd="1" destOrd="0" presId="urn:microsoft.com/office/officeart/2008/layout/HorizontalMultiLevelHierarchy"/>
    <dgm:cxn modelId="{D6D0CAFF-CCE0-463E-884E-D308A8C44982}" type="presParOf" srcId="{B875EC0F-AE0A-4812-A9BC-8123674F5F4A}" destId="{06540353-6335-47DE-8A17-9528C554E49D}" srcOrd="2" destOrd="0" presId="urn:microsoft.com/office/officeart/2008/layout/HorizontalMultiLevelHierarchy"/>
    <dgm:cxn modelId="{C242102D-9473-4C54-94CE-9713F53F39E6}" type="presParOf" srcId="{06540353-6335-47DE-8A17-9528C554E49D}" destId="{85B2689C-49E9-45B3-98C9-0FFF918969A1}" srcOrd="0" destOrd="0" presId="urn:microsoft.com/office/officeart/2008/layout/HorizontalMultiLevelHierarchy"/>
    <dgm:cxn modelId="{3BA31164-4BFF-41E0-BD09-22DEC4D8BEBA}" type="presParOf" srcId="{B875EC0F-AE0A-4812-A9BC-8123674F5F4A}" destId="{BD120F6E-FC1D-4B7D-963D-58CBD37207FA}" srcOrd="3" destOrd="0" presId="urn:microsoft.com/office/officeart/2008/layout/HorizontalMultiLevelHierarchy"/>
    <dgm:cxn modelId="{BE5B6503-3041-4FD7-83DB-B1862B0D7A1B}" type="presParOf" srcId="{BD120F6E-FC1D-4B7D-963D-58CBD37207FA}" destId="{56E8E2F4-41D3-483C-8687-536EFA8F111A}" srcOrd="0" destOrd="0" presId="urn:microsoft.com/office/officeart/2008/layout/HorizontalMultiLevelHierarchy"/>
    <dgm:cxn modelId="{9301E727-E9ED-4605-B49E-88D6928BBDAF}" type="presParOf" srcId="{BD120F6E-FC1D-4B7D-963D-58CBD37207FA}" destId="{91EC5886-468F-456E-95F8-63CDE9CB329D}" srcOrd="1" destOrd="0" presId="urn:microsoft.com/office/officeart/2008/layout/HorizontalMultiLevelHierarchy"/>
    <dgm:cxn modelId="{BDB83584-77A3-41D9-97ED-BC4BA4CF6170}" type="presParOf" srcId="{91EC5886-468F-456E-95F8-63CDE9CB329D}" destId="{877AB2A4-69FD-4D28-9ACB-F2A9F1CD9BBF}" srcOrd="0" destOrd="0" presId="urn:microsoft.com/office/officeart/2008/layout/HorizontalMultiLevelHierarchy"/>
    <dgm:cxn modelId="{78950039-3733-447E-964A-60F09B5ACA63}" type="presParOf" srcId="{877AB2A4-69FD-4D28-9ACB-F2A9F1CD9BBF}" destId="{022EE14D-11A4-4F5B-9752-1CFBAC3BA1AE}" srcOrd="0" destOrd="0" presId="urn:microsoft.com/office/officeart/2008/layout/HorizontalMultiLevelHierarchy"/>
    <dgm:cxn modelId="{D7C573BC-DE14-4B1A-B251-AA9B672A5BE4}" type="presParOf" srcId="{91EC5886-468F-456E-95F8-63CDE9CB329D}" destId="{E39E5803-4DC5-43B6-8479-74C44742C5DC}" srcOrd="1" destOrd="0" presId="urn:microsoft.com/office/officeart/2008/layout/HorizontalMultiLevelHierarchy"/>
    <dgm:cxn modelId="{36B24E33-7AF1-410F-9119-2905604633FA}" type="presParOf" srcId="{E39E5803-4DC5-43B6-8479-74C44742C5DC}" destId="{5A778064-FAC7-4304-9605-B26942F636DC}" srcOrd="0" destOrd="0" presId="urn:microsoft.com/office/officeart/2008/layout/HorizontalMultiLevelHierarchy"/>
    <dgm:cxn modelId="{D20F7DD6-B154-4322-AC4F-3F12ABE5560D}" type="presParOf" srcId="{E39E5803-4DC5-43B6-8479-74C44742C5DC}" destId="{B759A6CB-26A3-4732-A396-47FEB445ED05}" srcOrd="1" destOrd="0" presId="urn:microsoft.com/office/officeart/2008/layout/HorizontalMultiLevelHierarchy"/>
    <dgm:cxn modelId="{9C0E8AF7-334C-46EB-963A-3F2ADD831E7F}" type="presParOf" srcId="{91EC5886-468F-456E-95F8-63CDE9CB329D}" destId="{78F8C87E-E2F8-4703-98AA-E2A1F2C2F415}" srcOrd="2" destOrd="0" presId="urn:microsoft.com/office/officeart/2008/layout/HorizontalMultiLevelHierarchy"/>
    <dgm:cxn modelId="{B40CDA90-ABC8-4E27-8D66-2CC42E6E18DF}" type="presParOf" srcId="{78F8C87E-E2F8-4703-98AA-E2A1F2C2F415}" destId="{3FD3C8EF-2D71-4E70-B778-FC89B5F345F6}" srcOrd="0" destOrd="0" presId="urn:microsoft.com/office/officeart/2008/layout/HorizontalMultiLevelHierarchy"/>
    <dgm:cxn modelId="{97515C20-9923-4529-B6AA-D14351786C05}" type="presParOf" srcId="{91EC5886-468F-456E-95F8-63CDE9CB329D}" destId="{E0B2D4F1-1235-40EA-BFCC-45B109E1EF21}" srcOrd="3" destOrd="0" presId="urn:microsoft.com/office/officeart/2008/layout/HorizontalMultiLevelHierarchy"/>
    <dgm:cxn modelId="{490B9431-94C8-4853-A380-24CE2B5C8E3D}" type="presParOf" srcId="{E0B2D4F1-1235-40EA-BFCC-45B109E1EF21}" destId="{F5F47F19-3EFF-4493-869F-26381EFC3F8F}" srcOrd="0" destOrd="0" presId="urn:microsoft.com/office/officeart/2008/layout/HorizontalMultiLevelHierarchy"/>
    <dgm:cxn modelId="{D5513FBB-E71F-4689-BBE1-BFEBB21CCB93}" type="presParOf" srcId="{E0B2D4F1-1235-40EA-BFCC-45B109E1EF21}" destId="{DC0B9A79-CBB3-4509-B20D-4BB82EF70DB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1217" cy="497046"/>
          </a:xfrm>
          <a:prstGeom prst="rect">
            <a:avLst/>
          </a:prstGeom>
        </p:spPr>
        <p:txBody>
          <a:bodyPr vert="horz" lIns="91858" tIns="45929" rIns="91858" bIns="45929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981" y="1"/>
            <a:ext cx="2951217" cy="497046"/>
          </a:xfrm>
          <a:prstGeom prst="rect">
            <a:avLst/>
          </a:prstGeom>
        </p:spPr>
        <p:txBody>
          <a:bodyPr vert="horz" lIns="91858" tIns="45929" rIns="91858" bIns="45929" rtlCol="0"/>
          <a:lstStyle>
            <a:lvl1pPr algn="r">
              <a:defRPr sz="1200"/>
            </a:lvl1pPr>
          </a:lstStyle>
          <a:p>
            <a:fld id="{7C50DB17-9059-40CA-8A97-B7F7363DCEB8}" type="datetimeFigureOut">
              <a:rPr lang="th-TH" smtClean="0"/>
              <a:pPr/>
              <a:t>21/09/60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2283"/>
            <a:ext cx="2951217" cy="497046"/>
          </a:xfrm>
          <a:prstGeom prst="rect">
            <a:avLst/>
          </a:prstGeom>
        </p:spPr>
        <p:txBody>
          <a:bodyPr vert="horz" lIns="91858" tIns="45929" rIns="91858" bIns="45929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981" y="9442283"/>
            <a:ext cx="2951217" cy="497046"/>
          </a:xfrm>
          <a:prstGeom prst="rect">
            <a:avLst/>
          </a:prstGeom>
        </p:spPr>
        <p:txBody>
          <a:bodyPr vert="horz" lIns="91858" tIns="45929" rIns="91858" bIns="45929" rtlCol="0" anchor="b"/>
          <a:lstStyle>
            <a:lvl1pPr algn="r">
              <a:defRPr sz="1200"/>
            </a:lvl1pPr>
          </a:lstStyle>
          <a:p>
            <a:fld id="{5DB0A0A3-C8D0-41D9-889A-9F51DC6F378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385752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50474" cy="497046"/>
          </a:xfrm>
          <a:prstGeom prst="rect">
            <a:avLst/>
          </a:prstGeom>
        </p:spPr>
        <p:txBody>
          <a:bodyPr vert="horz" lIns="91858" tIns="45929" rIns="91858" bIns="45929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40" y="1"/>
            <a:ext cx="2950474" cy="497046"/>
          </a:xfrm>
          <a:prstGeom prst="rect">
            <a:avLst/>
          </a:prstGeom>
        </p:spPr>
        <p:txBody>
          <a:bodyPr vert="horz" lIns="91858" tIns="45929" rIns="91858" bIns="45929" rtlCol="0"/>
          <a:lstStyle>
            <a:lvl1pPr algn="r">
              <a:defRPr sz="1200"/>
            </a:lvl1pPr>
          </a:lstStyle>
          <a:p>
            <a:fld id="{8D3020CC-91FF-4FE7-BFFC-C5292EF2C50B}" type="datetimeFigureOut">
              <a:rPr lang="th-TH" smtClean="0"/>
              <a:pPr/>
              <a:t>21/09/60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58" tIns="45929" rIns="91858" bIns="45929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21941"/>
            <a:ext cx="5447030" cy="4473417"/>
          </a:xfrm>
          <a:prstGeom prst="rect">
            <a:avLst/>
          </a:prstGeom>
        </p:spPr>
        <p:txBody>
          <a:bodyPr vert="horz" lIns="91858" tIns="45929" rIns="91858" bIns="4592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2154"/>
            <a:ext cx="2950474" cy="497046"/>
          </a:xfrm>
          <a:prstGeom prst="rect">
            <a:avLst/>
          </a:prstGeom>
        </p:spPr>
        <p:txBody>
          <a:bodyPr vert="horz" lIns="91858" tIns="45929" rIns="91858" bIns="45929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40" y="9442154"/>
            <a:ext cx="2950474" cy="497046"/>
          </a:xfrm>
          <a:prstGeom prst="rect">
            <a:avLst/>
          </a:prstGeom>
        </p:spPr>
        <p:txBody>
          <a:bodyPr vert="horz" lIns="91858" tIns="45929" rIns="91858" bIns="45929" rtlCol="0" anchor="b"/>
          <a:lstStyle>
            <a:lvl1pPr algn="r">
              <a:defRPr sz="1200"/>
            </a:lvl1pPr>
          </a:lstStyle>
          <a:p>
            <a:fld id="{85097C7A-61F7-4381-864B-C7854EC6FA6A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91304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97C7A-61F7-4381-864B-C7854EC6FA6A}" type="slidenum">
              <a:rPr lang="th-TH" smtClean="0"/>
              <a:pPr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243062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134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933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4327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00397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63211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161455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30435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79512" y="6453336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b="1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ยนต์ชนก</a:t>
            </a:r>
            <a:r>
              <a:rPr lang="th-TH" sz="1800" b="1" i="1" baseline="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เขาแก้ว </a:t>
            </a:r>
            <a:r>
              <a:rPr lang="en-US" sz="1800" b="1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CIS KMUTNB</a:t>
            </a:r>
            <a:endParaRPr lang="th-TH" sz="1800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657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5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240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69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032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348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654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619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F1FE1-0A6E-4EEF-A181-6240793B2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538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4456" y="3899722"/>
            <a:ext cx="4788024" cy="609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เอกสารประกอบการอบรม</a:t>
            </a:r>
            <a:endParaRPr kumimoji="0"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th-TH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สอวน. สาขาคอมพิวเตอร์ ศูนย์โรงเรียนสตรีอ่างทอง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104456" y="2597156"/>
            <a:ext cx="47880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Function</a:t>
            </a:r>
            <a:endParaRPr lang="th-TH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8344" y="0"/>
            <a:ext cx="792088" cy="7989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0432" y="85811"/>
            <a:ext cx="614975" cy="71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975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0700" y="1524000"/>
            <a:ext cx="2022475" cy="2057400"/>
            <a:chOff x="288" y="960"/>
            <a:chExt cx="1056" cy="1296"/>
          </a:xfrm>
        </p:grpSpPr>
        <p:sp>
          <p:nvSpPr>
            <p:cNvPr id="104453" name="Text Box 5"/>
            <p:cNvSpPr txBox="1">
              <a:spLocks noChangeArrowheads="1"/>
            </p:cNvSpPr>
            <p:nvPr/>
          </p:nvSpPr>
          <p:spPr bwMode="auto">
            <a:xfrm>
              <a:off x="288" y="960"/>
              <a:ext cx="105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3600" b="1">
                  <a:solidFill>
                    <a:srgbClr val="CC0066"/>
                  </a:solidFill>
                  <a:latin typeface="TH SarabunPSK" pitchFamily="34" charset="-34"/>
                  <a:cs typeface="TH SarabunPSK" pitchFamily="34" charset="-34"/>
                </a:rPr>
                <a:t>Source file</a:t>
              </a:r>
              <a:endParaRPr lang="en-US" sz="3600" b="1">
                <a:solidFill>
                  <a:schemeClr val="accent2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04454" name="Rectangle 6"/>
            <p:cNvSpPr>
              <a:spLocks noChangeArrowheads="1"/>
            </p:cNvSpPr>
            <p:nvPr/>
          </p:nvSpPr>
          <p:spPr bwMode="auto">
            <a:xfrm>
              <a:off x="384" y="1008"/>
              <a:ext cx="864" cy="1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160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04455" name="Rectangle 7"/>
            <p:cNvSpPr>
              <a:spLocks noChangeArrowheads="1"/>
            </p:cNvSpPr>
            <p:nvPr/>
          </p:nvSpPr>
          <p:spPr bwMode="auto">
            <a:xfrm>
              <a:off x="480" y="1344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3600" b="1">
                  <a:solidFill>
                    <a:schemeClr val="accent2"/>
                  </a:solidFill>
                  <a:latin typeface="TH SarabunPSK" pitchFamily="34" charset="-34"/>
                  <a:cs typeface="TH SarabunPSK" pitchFamily="34" charset="-34"/>
                </a:rPr>
                <a:t>function</a:t>
              </a:r>
            </a:p>
          </p:txBody>
        </p:sp>
        <p:sp>
          <p:nvSpPr>
            <p:cNvPr id="104456" name="Rectangle 8"/>
            <p:cNvSpPr>
              <a:spLocks noChangeArrowheads="1"/>
            </p:cNvSpPr>
            <p:nvPr/>
          </p:nvSpPr>
          <p:spPr bwMode="auto">
            <a:xfrm>
              <a:off x="480" y="1632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3600" b="1">
                  <a:solidFill>
                    <a:schemeClr val="accent2"/>
                  </a:solidFill>
                  <a:latin typeface="TH SarabunPSK" pitchFamily="34" charset="-34"/>
                  <a:cs typeface="TH SarabunPSK" pitchFamily="34" charset="-34"/>
                </a:rPr>
                <a:t>function</a:t>
              </a:r>
            </a:p>
          </p:txBody>
        </p:sp>
        <p:sp>
          <p:nvSpPr>
            <p:cNvPr id="104457" name="Rectangle 9"/>
            <p:cNvSpPr>
              <a:spLocks noChangeArrowheads="1"/>
            </p:cNvSpPr>
            <p:nvPr/>
          </p:nvSpPr>
          <p:spPr bwMode="auto">
            <a:xfrm>
              <a:off x="480" y="1920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3600" b="1">
                  <a:solidFill>
                    <a:schemeClr val="accent2"/>
                  </a:solidFill>
                  <a:latin typeface="TH SarabunPSK" pitchFamily="34" charset="-34"/>
                  <a:cs typeface="TH SarabunPSK" pitchFamily="34" charset="-34"/>
                </a:rPr>
                <a:t>function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9750" y="3857625"/>
            <a:ext cx="2022475" cy="2057400"/>
            <a:chOff x="288" y="960"/>
            <a:chExt cx="1056" cy="1296"/>
          </a:xfrm>
        </p:grpSpPr>
        <p:sp>
          <p:nvSpPr>
            <p:cNvPr id="104459" name="Text Box 11"/>
            <p:cNvSpPr txBox="1">
              <a:spLocks noChangeArrowheads="1"/>
            </p:cNvSpPr>
            <p:nvPr/>
          </p:nvSpPr>
          <p:spPr bwMode="auto">
            <a:xfrm>
              <a:off x="288" y="960"/>
              <a:ext cx="105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3600" b="1">
                  <a:solidFill>
                    <a:srgbClr val="CC0066"/>
                  </a:solidFill>
                  <a:latin typeface="TH SarabunPSK" pitchFamily="34" charset="-34"/>
                  <a:cs typeface="TH SarabunPSK" pitchFamily="34" charset="-34"/>
                </a:rPr>
                <a:t>Source file</a:t>
              </a:r>
              <a:endParaRPr lang="en-US" sz="3600" b="1">
                <a:solidFill>
                  <a:schemeClr val="accent2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04460" name="Rectangle 12"/>
            <p:cNvSpPr>
              <a:spLocks noChangeArrowheads="1"/>
            </p:cNvSpPr>
            <p:nvPr/>
          </p:nvSpPr>
          <p:spPr bwMode="auto">
            <a:xfrm>
              <a:off x="384" y="1008"/>
              <a:ext cx="864" cy="1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160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04461" name="Rectangle 13"/>
            <p:cNvSpPr>
              <a:spLocks noChangeArrowheads="1"/>
            </p:cNvSpPr>
            <p:nvPr/>
          </p:nvSpPr>
          <p:spPr bwMode="auto">
            <a:xfrm>
              <a:off x="480" y="1344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3600" b="1">
                  <a:solidFill>
                    <a:schemeClr val="accent2"/>
                  </a:solidFill>
                  <a:latin typeface="TH SarabunPSK" pitchFamily="34" charset="-34"/>
                  <a:cs typeface="TH SarabunPSK" pitchFamily="34" charset="-34"/>
                </a:rPr>
                <a:t>function</a:t>
              </a:r>
            </a:p>
          </p:txBody>
        </p:sp>
        <p:sp>
          <p:nvSpPr>
            <p:cNvPr id="104462" name="Rectangle 14"/>
            <p:cNvSpPr>
              <a:spLocks noChangeArrowheads="1"/>
            </p:cNvSpPr>
            <p:nvPr/>
          </p:nvSpPr>
          <p:spPr bwMode="auto">
            <a:xfrm>
              <a:off x="480" y="1632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3600" b="1">
                  <a:solidFill>
                    <a:schemeClr val="accent2"/>
                  </a:solidFill>
                  <a:latin typeface="TH SarabunPSK" pitchFamily="34" charset="-34"/>
                  <a:cs typeface="TH SarabunPSK" pitchFamily="34" charset="-34"/>
                </a:rPr>
                <a:t>function</a:t>
              </a:r>
            </a:p>
          </p:txBody>
        </p:sp>
        <p:sp>
          <p:nvSpPr>
            <p:cNvPr id="104463" name="Rectangle 15"/>
            <p:cNvSpPr>
              <a:spLocks noChangeArrowheads="1"/>
            </p:cNvSpPr>
            <p:nvPr/>
          </p:nvSpPr>
          <p:spPr bwMode="auto">
            <a:xfrm>
              <a:off x="480" y="1920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3600" b="1">
                  <a:solidFill>
                    <a:schemeClr val="accent2"/>
                  </a:solidFill>
                  <a:latin typeface="TH SarabunPSK" pitchFamily="34" charset="-34"/>
                  <a:cs typeface="TH SarabunPSK" pitchFamily="34" charset="-34"/>
                </a:rPr>
                <a:t>function</a:t>
              </a:r>
            </a:p>
          </p:txBody>
        </p:sp>
      </p:grpSp>
      <p:sp>
        <p:nvSpPr>
          <p:cNvPr id="104464" name="Text Box 16"/>
          <p:cNvSpPr txBox="1">
            <a:spLocks noChangeArrowheads="1"/>
          </p:cNvSpPr>
          <p:nvPr/>
        </p:nvSpPr>
        <p:spPr bwMode="auto">
          <a:xfrm>
            <a:off x="3924300" y="4576763"/>
            <a:ext cx="1600200" cy="120032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>
                <a:solidFill>
                  <a:srgbClr val="990099"/>
                </a:solidFill>
                <a:latin typeface="TH SarabunPSK" pitchFamily="34" charset="-34"/>
                <a:cs typeface="TH SarabunPSK" pitchFamily="34" charset="-34"/>
              </a:rPr>
              <a:t>Object file</a:t>
            </a:r>
            <a:endParaRPr lang="en-US" sz="3600" b="1">
              <a:solidFill>
                <a:schemeClr val="accent2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4465" name="Text Box 17"/>
          <p:cNvSpPr txBox="1">
            <a:spLocks noChangeArrowheads="1"/>
          </p:cNvSpPr>
          <p:nvPr/>
        </p:nvSpPr>
        <p:spPr bwMode="auto">
          <a:xfrm>
            <a:off x="3949700" y="2286000"/>
            <a:ext cx="1600200" cy="120032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>
                <a:solidFill>
                  <a:srgbClr val="990099"/>
                </a:solidFill>
                <a:latin typeface="TH SarabunPSK" pitchFamily="34" charset="-34"/>
                <a:cs typeface="TH SarabunPSK" pitchFamily="34" charset="-34"/>
              </a:rPr>
              <a:t>Object file</a:t>
            </a:r>
            <a:endParaRPr lang="en-US" sz="3600" b="1">
              <a:solidFill>
                <a:schemeClr val="accent2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4466" name="Text Box 18"/>
          <p:cNvSpPr txBox="1">
            <a:spLocks noChangeArrowheads="1"/>
          </p:cNvSpPr>
          <p:nvPr/>
        </p:nvSpPr>
        <p:spPr bwMode="auto">
          <a:xfrm>
            <a:off x="6897688" y="1524000"/>
            <a:ext cx="1905000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>
                <a:solidFill>
                  <a:srgbClr val="CC0066"/>
                </a:solidFill>
                <a:latin typeface="TH SarabunPSK" pitchFamily="34" charset="-34"/>
                <a:cs typeface="TH SarabunPSK" pitchFamily="34" charset="-34"/>
              </a:rPr>
              <a:t>Library file</a:t>
            </a:r>
            <a:endParaRPr lang="en-US" sz="3600" b="1">
              <a:solidFill>
                <a:schemeClr val="accent2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6757988" y="3352800"/>
            <a:ext cx="1905000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>
                <a:solidFill>
                  <a:srgbClr val="990099"/>
                </a:solidFill>
                <a:latin typeface="TH SarabunPSK" pitchFamily="34" charset="-34"/>
                <a:cs typeface="TH SarabunPSK" pitchFamily="34" charset="-34"/>
              </a:rPr>
              <a:t>Execute file</a:t>
            </a:r>
            <a:endParaRPr lang="en-US" sz="3600" b="1">
              <a:solidFill>
                <a:schemeClr val="accent2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4468" name="Text Box 20"/>
          <p:cNvSpPr txBox="1">
            <a:spLocks noChangeArrowheads="1"/>
          </p:cNvSpPr>
          <p:nvPr/>
        </p:nvSpPr>
        <p:spPr bwMode="auto">
          <a:xfrm>
            <a:off x="2501900" y="1905000"/>
            <a:ext cx="144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 b="1" i="1">
                <a:solidFill>
                  <a:srgbClr val="336600"/>
                </a:solidFill>
                <a:latin typeface="TH SarabunPSK" pitchFamily="34" charset="-34"/>
                <a:cs typeface="TH SarabunPSK" pitchFamily="34" charset="-34"/>
              </a:rPr>
              <a:t>compile</a:t>
            </a:r>
          </a:p>
        </p:txBody>
      </p:sp>
      <p:sp>
        <p:nvSpPr>
          <p:cNvPr id="104469" name="Line 21"/>
          <p:cNvSpPr>
            <a:spLocks noChangeShapeType="1"/>
          </p:cNvSpPr>
          <p:nvPr/>
        </p:nvSpPr>
        <p:spPr bwMode="auto">
          <a:xfrm>
            <a:off x="2501900" y="2667000"/>
            <a:ext cx="1295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 sz="160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4470" name="Text Box 22"/>
          <p:cNvSpPr txBox="1">
            <a:spLocks noChangeArrowheads="1"/>
          </p:cNvSpPr>
          <p:nvPr/>
        </p:nvSpPr>
        <p:spPr bwMode="auto">
          <a:xfrm>
            <a:off x="2501900" y="4343400"/>
            <a:ext cx="144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 b="1" i="1">
                <a:solidFill>
                  <a:srgbClr val="336600"/>
                </a:solidFill>
                <a:latin typeface="TH SarabunPSK" pitchFamily="34" charset="-34"/>
                <a:cs typeface="TH SarabunPSK" pitchFamily="34" charset="-34"/>
              </a:rPr>
              <a:t>compile</a:t>
            </a:r>
          </a:p>
        </p:txBody>
      </p:sp>
      <p:sp>
        <p:nvSpPr>
          <p:cNvPr id="104471" name="Line 23"/>
          <p:cNvSpPr>
            <a:spLocks noChangeShapeType="1"/>
          </p:cNvSpPr>
          <p:nvPr/>
        </p:nvSpPr>
        <p:spPr bwMode="auto">
          <a:xfrm>
            <a:off x="2501900" y="5105400"/>
            <a:ext cx="1295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 sz="160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4472" name="Text Box 24"/>
          <p:cNvSpPr txBox="1">
            <a:spLocks noChangeArrowheads="1"/>
          </p:cNvSpPr>
          <p:nvPr/>
        </p:nvSpPr>
        <p:spPr bwMode="auto">
          <a:xfrm>
            <a:off x="5937250" y="2057400"/>
            <a:ext cx="144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 b="1" i="1">
                <a:solidFill>
                  <a:srgbClr val="336600"/>
                </a:solidFill>
                <a:latin typeface="TH SarabunPSK" pitchFamily="34" charset="-34"/>
                <a:cs typeface="TH SarabunPSK" pitchFamily="34" charset="-34"/>
              </a:rPr>
              <a:t>link</a:t>
            </a:r>
          </a:p>
        </p:txBody>
      </p:sp>
      <p:sp>
        <p:nvSpPr>
          <p:cNvPr id="104473" name="Text Box 25"/>
          <p:cNvSpPr txBox="1">
            <a:spLocks noChangeArrowheads="1"/>
          </p:cNvSpPr>
          <p:nvPr/>
        </p:nvSpPr>
        <p:spPr bwMode="auto">
          <a:xfrm>
            <a:off x="5772150" y="4038600"/>
            <a:ext cx="144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 b="1" i="1">
                <a:solidFill>
                  <a:srgbClr val="336600"/>
                </a:solidFill>
                <a:latin typeface="TH SarabunPSK" pitchFamily="34" charset="-34"/>
                <a:cs typeface="TH SarabunPSK" pitchFamily="34" charset="-34"/>
              </a:rPr>
              <a:t>link</a:t>
            </a:r>
          </a:p>
        </p:txBody>
      </p:sp>
      <p:sp>
        <p:nvSpPr>
          <p:cNvPr id="104474" name="Text Box 26"/>
          <p:cNvSpPr txBox="1">
            <a:spLocks noChangeArrowheads="1"/>
          </p:cNvSpPr>
          <p:nvPr/>
        </p:nvSpPr>
        <p:spPr bwMode="auto">
          <a:xfrm>
            <a:off x="7883525" y="2438400"/>
            <a:ext cx="914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 b="1" i="1">
                <a:solidFill>
                  <a:srgbClr val="336600"/>
                </a:solidFill>
                <a:latin typeface="TH SarabunPSK" pitchFamily="34" charset="-34"/>
                <a:cs typeface="TH SarabunPSK" pitchFamily="34" charset="-34"/>
              </a:rPr>
              <a:t>link</a:t>
            </a:r>
          </a:p>
        </p:txBody>
      </p:sp>
      <p:sp>
        <p:nvSpPr>
          <p:cNvPr id="104475" name="Line 27"/>
          <p:cNvSpPr>
            <a:spLocks noChangeShapeType="1"/>
          </p:cNvSpPr>
          <p:nvPr/>
        </p:nvSpPr>
        <p:spPr bwMode="auto">
          <a:xfrm flipV="1">
            <a:off x="5651500" y="4576763"/>
            <a:ext cx="1008063" cy="7794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 sz="160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4476" name="Line 28"/>
          <p:cNvSpPr>
            <a:spLocks noChangeShapeType="1"/>
          </p:cNvSpPr>
          <p:nvPr/>
        </p:nvSpPr>
        <p:spPr bwMode="auto">
          <a:xfrm>
            <a:off x="5626100" y="2590800"/>
            <a:ext cx="1482725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 sz="160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4477" name="Line 29"/>
          <p:cNvSpPr>
            <a:spLocks noChangeShapeType="1"/>
          </p:cNvSpPr>
          <p:nvPr/>
        </p:nvSpPr>
        <p:spPr bwMode="auto">
          <a:xfrm>
            <a:off x="7672388" y="23622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 sz="160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การเขียนโปรแกรมภาษาซี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909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552450"/>
            <a:ext cx="7696200" cy="559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5664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rial Unicode MS" pitchFamily="34" charset="-128"/>
                <a:cs typeface="TH SarabunPSK" panose="020B0500040200020003" pitchFamily="34" charset="-34"/>
              </a:rPr>
              <a:t>ใน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rial Unicode MS" pitchFamily="34" charset="-128"/>
                <a:cs typeface="TH SarabunPSK" panose="020B0500040200020003" pitchFamily="34" charset="-34"/>
              </a:rPr>
              <a:t> </a:t>
            </a:r>
            <a:r>
              <a:rPr lang="th-TH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rial Unicode MS" pitchFamily="34" charset="-128"/>
                <a:cs typeface="TH SarabunPSK" panose="020B0500040200020003" pitchFamily="34" charset="-34"/>
              </a:rPr>
              <a:t>ภาษาโปรแกรม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rial Unicode MS" pitchFamily="34" charset="-128"/>
                <a:cs typeface="TH SarabunPSK" panose="020B0500040200020003" pitchFamily="34" charset="-34"/>
              </a:rPr>
              <a:t> มัก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rial Unicode MS" pitchFamily="34" charset="-128"/>
                <a:cs typeface="TH SarabunPSK" panose="020B0500040200020003" pitchFamily="34" charset="-34"/>
              </a:rPr>
              <a:t>มีฟังก์ชันไว้ให้เรียกใช้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974179886"/>
              </p:ext>
            </p:extLst>
          </p:nvPr>
        </p:nvGraphicFramePr>
        <p:xfrm>
          <a:off x="685800" y="1371600"/>
          <a:ext cx="7848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90959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องค์ประกอบของฟังก์ชัน </a:t>
            </a:r>
            <a:r>
              <a:rPr lang="th-TH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รูปแบบที่ 1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ส่วนหัว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ส่วนตัว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ส่วนคืนกลับ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9" name="Line 17"/>
          <p:cNvCxnSpPr/>
          <p:nvPr/>
        </p:nvCxnSpPr>
        <p:spPr bwMode="auto">
          <a:xfrm>
            <a:off x="2895600" y="1295400"/>
            <a:ext cx="0" cy="12099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Line 18"/>
          <p:cNvCxnSpPr/>
          <p:nvPr/>
        </p:nvCxnSpPr>
        <p:spPr bwMode="auto">
          <a:xfrm>
            <a:off x="3124200" y="2743200"/>
            <a:ext cx="838200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Line 19"/>
          <p:cNvCxnSpPr/>
          <p:nvPr/>
        </p:nvCxnSpPr>
        <p:spPr bwMode="auto">
          <a:xfrm flipH="1">
            <a:off x="3124200" y="3124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Line 20"/>
          <p:cNvCxnSpPr/>
          <p:nvPr/>
        </p:nvCxnSpPr>
        <p:spPr bwMode="auto">
          <a:xfrm>
            <a:off x="2895600" y="3200400"/>
            <a:ext cx="0" cy="12099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" name="Line 23"/>
          <p:cNvCxnSpPr/>
          <p:nvPr/>
        </p:nvCxnSpPr>
        <p:spPr bwMode="auto">
          <a:xfrm>
            <a:off x="2895600" y="4953000"/>
            <a:ext cx="0" cy="12048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114800" y="2254088"/>
            <a:ext cx="4876800" cy="289432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t"/>
          <a:lstStyle/>
          <a:p>
            <a:pPr eaLnBrk="0" hangingPunct="0"/>
            <a:endParaRPr lang="th-TH" sz="1400" b="1" dirty="0" smtClean="0">
              <a:solidFill>
                <a:srgbClr val="000000"/>
              </a:solidFill>
              <a:latin typeface="TH SarabunPSK" pitchFamily="34" charset="-34"/>
              <a:cs typeface="TH SarabunPSK" pitchFamily="34" charset="-34"/>
            </a:endParaRPr>
          </a:p>
          <a:p>
            <a:pPr eaLnBrk="0" hangingPunct="0"/>
            <a:r>
              <a:rPr lang="en-US" sz="2400" b="1" dirty="0" err="1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ชนิดข้อมูล</a:t>
            </a:r>
            <a:r>
              <a:rPr lang="th-TH" sz="2400" b="1" dirty="0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ที่คืนค่า</a:t>
            </a:r>
            <a:r>
              <a:rPr lang="en-US" sz="2400" b="1" dirty="0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ชื่อฟังก์ชัน</a:t>
            </a:r>
            <a:r>
              <a:rPr lang="th-TH" sz="2400" b="1" dirty="0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(</a:t>
            </a:r>
            <a:r>
              <a:rPr lang="th-TH" sz="2400" b="1" dirty="0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การประกาศตัวแปร</a:t>
            </a:r>
            <a:r>
              <a:rPr lang="th-TH" sz="2400" b="1" dirty="0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)</a:t>
            </a:r>
          </a:p>
          <a:p>
            <a:pPr algn="just" eaLnBrk="0" hangingPunct="0"/>
            <a:r>
              <a:rPr lang="en-US" sz="24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{</a:t>
            </a:r>
            <a:r>
              <a:rPr lang="th-TH" sz="24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    </a:t>
            </a:r>
          </a:p>
          <a:p>
            <a:pPr algn="just" eaLnBrk="0" hangingPunct="0"/>
            <a:r>
              <a:rPr lang="th-TH" sz="24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         </a:t>
            </a:r>
            <a:r>
              <a:rPr lang="en-US" sz="2400" b="1" dirty="0" err="1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การประกาศตัวแปรภายในฟังก์ชัน</a:t>
            </a:r>
            <a:r>
              <a:rPr lang="en-US" sz="24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;</a:t>
            </a:r>
          </a:p>
          <a:p>
            <a:pPr algn="just" eaLnBrk="0" hangingPunct="0"/>
            <a:r>
              <a:rPr lang="th-TH" sz="2400" b="1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4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         </a:t>
            </a:r>
            <a:r>
              <a:rPr lang="en-US" sz="2400" b="1" dirty="0" err="1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คำสั่ง</a:t>
            </a:r>
            <a:r>
              <a:rPr lang="en-US" sz="24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;		</a:t>
            </a:r>
          </a:p>
          <a:p>
            <a:pPr algn="just" eaLnBrk="0" hangingPunct="0"/>
            <a:r>
              <a:rPr lang="th-TH" sz="2400" b="1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4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         </a:t>
            </a:r>
            <a:r>
              <a:rPr lang="en-US" sz="24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return  (</a:t>
            </a:r>
            <a:r>
              <a:rPr lang="en-US" sz="2400" b="1" dirty="0" err="1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ค่าข้อมูลที่ต้องการส่งค่ากลับ</a:t>
            </a:r>
            <a:r>
              <a:rPr lang="en-US" sz="24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);</a:t>
            </a:r>
          </a:p>
          <a:p>
            <a:pPr algn="just" eaLnBrk="0" hangingPunct="0"/>
            <a:r>
              <a:rPr lang="en-US" sz="24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}</a:t>
            </a:r>
            <a:endParaRPr lang="th-TH" sz="2400" b="1" dirty="0" smtClean="0">
              <a:solidFill>
                <a:schemeClr val="accent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400" dirty="0">
              <a:effectLst/>
              <a:latin typeface="TH SarabunPSK" pitchFamily="34" charset="-34"/>
              <a:ea typeface="Calibri"/>
              <a:cs typeface="TH SarabunPSK" pitchFamily="34" charset="-34"/>
            </a:endParaRPr>
          </a:p>
        </p:txBody>
      </p:sp>
      <p:cxnSp>
        <p:nvCxnSpPr>
          <p:cNvPr id="18" name="Line 18"/>
          <p:cNvCxnSpPr/>
          <p:nvPr/>
        </p:nvCxnSpPr>
        <p:spPr bwMode="auto">
          <a:xfrm>
            <a:off x="3202192" y="4486793"/>
            <a:ext cx="843710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Line 19"/>
          <p:cNvCxnSpPr/>
          <p:nvPr/>
        </p:nvCxnSpPr>
        <p:spPr bwMode="auto">
          <a:xfrm flipH="1">
            <a:off x="3202192" y="4894631"/>
            <a:ext cx="843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02277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องค์ประกอบของฟังก์ชัน </a:t>
            </a:r>
            <a:r>
              <a:rPr lang="th-TH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รูปแบบที่ 2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ส่วนหัว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ส่วนตัว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ส่วนคืนกลับ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9" name="Line 17"/>
          <p:cNvCxnSpPr/>
          <p:nvPr/>
        </p:nvCxnSpPr>
        <p:spPr bwMode="auto">
          <a:xfrm>
            <a:off x="2971800" y="1295400"/>
            <a:ext cx="0" cy="12099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Line 18"/>
          <p:cNvCxnSpPr/>
          <p:nvPr/>
        </p:nvCxnSpPr>
        <p:spPr bwMode="auto">
          <a:xfrm>
            <a:off x="3131502" y="2680138"/>
            <a:ext cx="85659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Line 19"/>
          <p:cNvCxnSpPr/>
          <p:nvPr/>
        </p:nvCxnSpPr>
        <p:spPr bwMode="auto">
          <a:xfrm flipH="1">
            <a:off x="3131502" y="3124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Line 20"/>
          <p:cNvCxnSpPr/>
          <p:nvPr/>
        </p:nvCxnSpPr>
        <p:spPr bwMode="auto">
          <a:xfrm>
            <a:off x="2971800" y="3189950"/>
            <a:ext cx="0" cy="12099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" name="Line 23"/>
          <p:cNvCxnSpPr/>
          <p:nvPr/>
        </p:nvCxnSpPr>
        <p:spPr bwMode="auto">
          <a:xfrm>
            <a:off x="2971800" y="4924719"/>
            <a:ext cx="0" cy="12048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114800" y="2254088"/>
            <a:ext cx="4800600" cy="289432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t"/>
          <a:lstStyle/>
          <a:p>
            <a:pPr eaLnBrk="0" hangingPunct="0"/>
            <a:endParaRPr lang="th-TH" sz="1400" b="1" dirty="0" smtClean="0">
              <a:solidFill>
                <a:srgbClr val="000000"/>
              </a:solidFill>
              <a:latin typeface="TH SarabunPSK" pitchFamily="34" charset="-34"/>
              <a:cs typeface="TH SarabunPSK" pitchFamily="34" charset="-34"/>
            </a:endParaRPr>
          </a:p>
          <a:p>
            <a:pPr eaLnBrk="0" hangingPunct="0"/>
            <a:r>
              <a:rPr lang="en-US" sz="2400" b="1" strike="sngStrike" dirty="0" err="1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ชนิดข้อมูล</a:t>
            </a:r>
            <a:r>
              <a:rPr lang="th-TH" sz="2400" b="1" strike="sngStrike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ที่คืนค่า</a:t>
            </a:r>
            <a:r>
              <a:rPr lang="en-US" sz="2400" b="1" strike="sngStrike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ชื่อฟังก์ชัน</a:t>
            </a:r>
            <a:r>
              <a:rPr lang="th-TH" sz="2400" b="1" dirty="0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(</a:t>
            </a:r>
            <a:r>
              <a:rPr lang="th-TH" sz="2400" b="1" dirty="0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การประกาศตัวแปร</a:t>
            </a:r>
            <a:r>
              <a:rPr lang="th-TH" sz="2400" b="1" dirty="0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)</a:t>
            </a:r>
          </a:p>
          <a:p>
            <a:pPr algn="just" eaLnBrk="0" hangingPunct="0"/>
            <a:r>
              <a:rPr lang="en-US" sz="24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{</a:t>
            </a:r>
            <a:r>
              <a:rPr lang="th-TH" sz="24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    </a:t>
            </a:r>
          </a:p>
          <a:p>
            <a:pPr algn="just" eaLnBrk="0" hangingPunct="0"/>
            <a:r>
              <a:rPr lang="th-TH" sz="24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         </a:t>
            </a:r>
            <a:r>
              <a:rPr lang="en-US" sz="2400" b="1" dirty="0" err="1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การประกาศตัวแปรภายในฟังก์ชัน</a:t>
            </a:r>
            <a:r>
              <a:rPr lang="en-US" sz="24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;</a:t>
            </a:r>
          </a:p>
          <a:p>
            <a:pPr algn="just" eaLnBrk="0" hangingPunct="0"/>
            <a:r>
              <a:rPr lang="th-TH" sz="2400" b="1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4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         </a:t>
            </a:r>
            <a:r>
              <a:rPr lang="en-US" sz="2400" b="1" dirty="0" err="1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คำสั่ง</a:t>
            </a:r>
            <a:r>
              <a:rPr lang="en-US" sz="24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;		</a:t>
            </a:r>
          </a:p>
          <a:p>
            <a:pPr algn="just" eaLnBrk="0" hangingPunct="0"/>
            <a:r>
              <a:rPr lang="th-TH" sz="2400" b="1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4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         </a:t>
            </a:r>
            <a:r>
              <a:rPr lang="en-US" sz="2400" b="1" strike="sngStrike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return  (</a:t>
            </a:r>
            <a:r>
              <a:rPr lang="en-US" sz="2400" b="1" strike="sngStrike" dirty="0" err="1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ค่าข้อมูลที่ต้องการส่งค่ากลับ</a:t>
            </a:r>
            <a:r>
              <a:rPr lang="en-US" sz="2400" b="1" strike="sngStrike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);</a:t>
            </a:r>
          </a:p>
          <a:p>
            <a:pPr algn="just" eaLnBrk="0" hangingPunct="0"/>
            <a:r>
              <a:rPr lang="en-US" sz="24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}</a:t>
            </a:r>
            <a:endParaRPr lang="th-TH" sz="2400" b="1" dirty="0" smtClean="0">
              <a:solidFill>
                <a:schemeClr val="accent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400" dirty="0">
              <a:effectLst/>
              <a:latin typeface="TH SarabunPSK" pitchFamily="34" charset="-34"/>
              <a:ea typeface="Calibri"/>
              <a:cs typeface="TH SarabunPSK" pitchFamily="34" charset="-34"/>
            </a:endParaRPr>
          </a:p>
        </p:txBody>
      </p:sp>
      <p:cxnSp>
        <p:nvCxnSpPr>
          <p:cNvPr id="18" name="Line 18"/>
          <p:cNvCxnSpPr/>
          <p:nvPr/>
        </p:nvCxnSpPr>
        <p:spPr bwMode="auto">
          <a:xfrm>
            <a:off x="3202192" y="4419601"/>
            <a:ext cx="843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Line 19"/>
          <p:cNvCxnSpPr/>
          <p:nvPr/>
        </p:nvCxnSpPr>
        <p:spPr bwMode="auto">
          <a:xfrm flipH="1">
            <a:off x="3202192" y="4800600"/>
            <a:ext cx="7675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495800" y="2057400"/>
            <a:ext cx="606256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H SarabunPSK" panose="020B0500040200020003" pitchFamily="34" charset="-34"/>
                <a:cs typeface="TH SarabunPSK" pitchFamily="34" charset="-34"/>
              </a:rPr>
              <a:t>void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229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องค์ประกอบของการไหล (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Flow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004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เรียกฟังก์ชัน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Calling)</a:t>
            </a:r>
          </a:p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การคืนกลับ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Returning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82790" y="1973170"/>
            <a:ext cx="2895600" cy="3462524"/>
            <a:chOff x="0" y="0"/>
            <a:chExt cx="1714500" cy="2017227"/>
          </a:xfrm>
        </p:grpSpPr>
        <p:cxnSp>
          <p:nvCxnSpPr>
            <p:cNvPr id="5" name="Line 17"/>
            <p:cNvCxnSpPr/>
            <p:nvPr/>
          </p:nvCxnSpPr>
          <p:spPr bwMode="auto">
            <a:xfrm>
              <a:off x="0" y="0"/>
              <a:ext cx="0" cy="5048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" name="Line 18"/>
            <p:cNvCxnSpPr/>
            <p:nvPr/>
          </p:nvCxnSpPr>
          <p:spPr bwMode="auto">
            <a:xfrm>
              <a:off x="152400" y="571500"/>
              <a:ext cx="6184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" name="Line 19"/>
            <p:cNvCxnSpPr/>
            <p:nvPr/>
          </p:nvCxnSpPr>
          <p:spPr bwMode="auto">
            <a:xfrm flipH="1">
              <a:off x="123825" y="723900"/>
              <a:ext cx="6470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" name="Line 20"/>
            <p:cNvCxnSpPr/>
            <p:nvPr/>
          </p:nvCxnSpPr>
          <p:spPr bwMode="auto">
            <a:xfrm>
              <a:off x="0" y="790575"/>
              <a:ext cx="0" cy="5048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" name="Line 21"/>
            <p:cNvCxnSpPr/>
            <p:nvPr/>
          </p:nvCxnSpPr>
          <p:spPr bwMode="auto">
            <a:xfrm>
              <a:off x="152400" y="1295400"/>
              <a:ext cx="6189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" name="Line 22"/>
            <p:cNvCxnSpPr/>
            <p:nvPr/>
          </p:nvCxnSpPr>
          <p:spPr bwMode="auto">
            <a:xfrm flipH="1">
              <a:off x="152400" y="1438275"/>
              <a:ext cx="542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" name="Line 23"/>
            <p:cNvCxnSpPr/>
            <p:nvPr/>
          </p:nvCxnSpPr>
          <p:spPr bwMode="auto">
            <a:xfrm>
              <a:off x="0" y="1514475"/>
              <a:ext cx="0" cy="5027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85825" y="400050"/>
              <a:ext cx="828675" cy="120777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H SarabunPSK" panose="020B0500040200020003" pitchFamily="34" charset="-34"/>
                  <a:ea typeface="Calibri"/>
                  <a:cs typeface="TH SarabunPSK" panose="020B0500040200020003" pitchFamily="34" charset="-34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83487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rial Unicode MS" pitchFamily="34" charset="-128"/>
                <a:cs typeface="TH SarabunPSK" panose="020B0500040200020003" pitchFamily="34" charset="-34"/>
              </a:rPr>
              <a:t>รูปแบบการเรียกใช้ฟังก์ชัน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3657600" y="1628775"/>
            <a:ext cx="5181600" cy="2736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TH SarabunPSK" pitchFamily="34" charset="-34"/>
                <a:ea typeface="+mn-ea"/>
                <a:cs typeface="TH SarabunPSK" pitchFamily="34" charset="-34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TH SarabunPSK" pitchFamily="34" charset="-34"/>
                <a:ea typeface="+mn-ea"/>
                <a:cs typeface="TH SarabunPSK" pitchFamily="34" charset="-34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H SarabunPSK" pitchFamily="34" charset="-34"/>
                <a:ea typeface="+mn-ea"/>
                <a:cs typeface="TH SarabunPSK" pitchFamily="34" charset="-34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TH SarabunPSK" pitchFamily="34" charset="-34"/>
                <a:ea typeface="+mn-ea"/>
                <a:cs typeface="TH SarabunPSK" pitchFamily="34" charset="-34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TH SarabunPSK" pitchFamily="34" charset="-34"/>
                <a:ea typeface="+mn-ea"/>
                <a:cs typeface="TH SarabunPSK" pitchFamily="34" charset="-3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/>
              <a:t>1 </a:t>
            </a:r>
            <a:r>
              <a:rPr lang="th-TH" sz="3200" b="1" dirty="0" smtClean="0"/>
              <a:t>ฟังก์ชันเรียกใช้ได้หลายครั้ง</a:t>
            </a:r>
          </a:p>
          <a:p>
            <a:r>
              <a:rPr lang="th-TH" sz="3200" b="1" dirty="0" smtClean="0"/>
              <a:t>มีฟังก์ชันให้เรียกใช้หลายฟังก์ชัน</a:t>
            </a:r>
          </a:p>
          <a:p>
            <a:r>
              <a:rPr lang="th-TH" sz="3200" b="1" dirty="0" smtClean="0"/>
              <a:t>ฟังก์ชันเรียกใช้ฟังก์ชันอื่นได้</a:t>
            </a:r>
          </a:p>
          <a:p>
            <a:r>
              <a:rPr lang="th-TH" sz="3200" b="1" dirty="0" smtClean="0"/>
              <a:t>ทุกการเรียกใช้จะคืนกลับสู่จุดที่เรียก</a:t>
            </a:r>
            <a:endParaRPr lang="en-US" sz="3200" b="1" dirty="0"/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55650" y="4149725"/>
            <a:ext cx="1728788" cy="2016125"/>
            <a:chOff x="567" y="1162"/>
            <a:chExt cx="1089" cy="1270"/>
          </a:xfrm>
        </p:grpSpPr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567" y="116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658" y="1525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>
              <a:off x="658" y="1616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567" y="1661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658" y="1979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H="1">
              <a:off x="658" y="2069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567" y="2115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157" y="1298"/>
              <a:ext cx="499" cy="453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1157" y="1888"/>
              <a:ext cx="499" cy="408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17" name="Group 27"/>
          <p:cNvGrpSpPr>
            <a:grpSpLocks/>
          </p:cNvGrpSpPr>
          <p:nvPr/>
        </p:nvGrpSpPr>
        <p:grpSpPr bwMode="auto">
          <a:xfrm>
            <a:off x="755650" y="1628775"/>
            <a:ext cx="1728788" cy="2016125"/>
            <a:chOff x="884" y="2795"/>
            <a:chExt cx="1089" cy="127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884" y="2795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975" y="3158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>
              <a:off x="975" y="324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884" y="3294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975" y="3612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975" y="3702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884" y="3748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74" y="2931"/>
              <a:ext cx="499" cy="1134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26" name="Group 38"/>
          <p:cNvGrpSpPr>
            <a:grpSpLocks/>
          </p:cNvGrpSpPr>
          <p:nvPr/>
        </p:nvGrpSpPr>
        <p:grpSpPr bwMode="auto">
          <a:xfrm>
            <a:off x="4140200" y="4724400"/>
            <a:ext cx="3240088" cy="1296988"/>
            <a:chOff x="2154" y="2568"/>
            <a:chExt cx="2041" cy="817"/>
          </a:xfrm>
        </p:grpSpPr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2154" y="2568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2245" y="293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 flipH="1">
              <a:off x="2245" y="3022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2154" y="3067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3288" y="2886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 flipH="1">
              <a:off x="3288" y="2976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33" name="Rectangle 36"/>
            <p:cNvSpPr>
              <a:spLocks noChangeArrowheads="1"/>
            </p:cNvSpPr>
            <p:nvPr/>
          </p:nvSpPr>
          <p:spPr bwMode="auto">
            <a:xfrm>
              <a:off x="2744" y="2704"/>
              <a:ext cx="499" cy="453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34" name="Rectangle 37"/>
            <p:cNvSpPr>
              <a:spLocks noChangeArrowheads="1"/>
            </p:cNvSpPr>
            <p:nvPr/>
          </p:nvSpPr>
          <p:spPr bwMode="auto">
            <a:xfrm>
              <a:off x="3696" y="2750"/>
              <a:ext cx="499" cy="408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9609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6"/>
          <p:cNvSpPr txBox="1">
            <a:spLocks/>
          </p:cNvSpPr>
          <p:nvPr/>
        </p:nvSpPr>
        <p:spPr>
          <a:xfrm>
            <a:off x="0" y="4114800"/>
            <a:ext cx="6400800" cy="1371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»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88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Prototype</a:t>
            </a:r>
            <a:endParaRPr lang="th-TH" sz="8800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0" y="1143000"/>
            <a:ext cx="7772400" cy="2457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TH SarabunPSK" pitchFamily="34" charset="-34"/>
                <a:ea typeface="+mj-ea"/>
                <a:cs typeface="TH SarabunPSK" pitchFamily="34" charset="-34"/>
              </a:defRPr>
            </a:lvl1pPr>
          </a:lstStyle>
          <a:p>
            <a:r>
              <a:rPr lang="th-TH" dirty="0" smtClean="0"/>
              <a:t>ไม่ว่าจะเป็นฟังก์ชันจากคลัง</a:t>
            </a:r>
            <a:br>
              <a:rPr lang="th-TH" dirty="0" smtClean="0"/>
            </a:br>
            <a:r>
              <a:rPr lang="th-TH" dirty="0" smtClean="0"/>
              <a:t>หรือฟังก์ชันที่เขียนขึ้นเอง</a:t>
            </a:r>
            <a:br>
              <a:rPr lang="th-TH" dirty="0" smtClean="0"/>
            </a:br>
            <a:r>
              <a:rPr lang="th-TH" dirty="0" smtClean="0"/>
              <a:t>เมื่อจะเรียกใช้ฟังก์ชันให้ดูที่</a:t>
            </a:r>
            <a:r>
              <a:rPr lang="en-US" dirty="0" smtClean="0"/>
              <a:t>…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xmlns="" val="254359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 err="1"/>
              <a:t>โพร</a:t>
            </a:r>
            <a:r>
              <a:rPr lang="th-TH" dirty="0"/>
              <a:t>โทไทป์ (</a:t>
            </a:r>
            <a:r>
              <a:rPr lang="en-US" dirty="0"/>
              <a:t>Prototype)</a:t>
            </a:r>
            <a:endParaRPr lang="th-TH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050925" y="1219200"/>
            <a:ext cx="733107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ดูจากส่วนประกอบ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หลัก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3 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ส่วนของ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function header</a:t>
            </a:r>
          </a:p>
          <a:p>
            <a:endParaRPr lang="en-US" sz="3200" dirty="0">
              <a:latin typeface="TH SarabunPSK" pitchFamily="34" charset="-34"/>
              <a:cs typeface="TH SarabunPSK" pitchFamily="34" charset="-34"/>
            </a:endParaRPr>
          </a:p>
          <a:p>
            <a:r>
              <a:rPr lang="en-US" sz="3200" b="1" dirty="0">
                <a:solidFill>
                  <a:srgbClr val="CC0099"/>
                </a:solidFill>
                <a:latin typeface="TH SarabunPSK" pitchFamily="34" charset="-34"/>
                <a:cs typeface="TH SarabunPSK" pitchFamily="34" charset="-34"/>
              </a:rPr>
              <a:t>type</a:t>
            </a: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TH SarabunPSK" pitchFamily="34" charset="-34"/>
                <a:cs typeface="TH SarabunPSK" pitchFamily="34" charset="-34"/>
              </a:rPr>
              <a:t>function_name</a:t>
            </a: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 (</a:t>
            </a:r>
            <a:r>
              <a:rPr lang="en-US" sz="3200" b="1" dirty="0" err="1">
                <a:solidFill>
                  <a:schemeClr val="hlink"/>
                </a:solidFill>
                <a:latin typeface="TH SarabunPSK" pitchFamily="34" charset="-34"/>
                <a:cs typeface="TH SarabunPSK" pitchFamily="34" charset="-34"/>
              </a:rPr>
              <a:t>param</a:t>
            </a:r>
            <a:r>
              <a:rPr lang="en-US" sz="3200" b="1" dirty="0">
                <a:solidFill>
                  <a:schemeClr val="hlink"/>
                </a:solidFill>
                <a:latin typeface="TH SarabunPSK" pitchFamily="34" charset="-34"/>
                <a:cs typeface="TH SarabunPSK" pitchFamily="34" charset="-34"/>
              </a:rPr>
              <a:t> 1, …,</a:t>
            </a:r>
            <a:r>
              <a:rPr lang="en-US" sz="3200" b="1" dirty="0" err="1">
                <a:solidFill>
                  <a:schemeClr val="hlink"/>
                </a:solidFill>
                <a:latin typeface="TH SarabunPSK" pitchFamily="34" charset="-34"/>
                <a:cs typeface="TH SarabunPSK" pitchFamily="34" charset="-34"/>
              </a:rPr>
              <a:t>param</a:t>
            </a:r>
            <a:r>
              <a:rPr lang="en-US" sz="3200" b="1" dirty="0">
                <a:solidFill>
                  <a:schemeClr val="hlink"/>
                </a:solidFill>
                <a:latin typeface="TH SarabunPSK" pitchFamily="34" charset="-34"/>
                <a:cs typeface="TH SarabunPSK" pitchFamily="34" charset="-34"/>
              </a:rPr>
              <a:t> n</a:t>
            </a: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)</a:t>
            </a:r>
          </a:p>
          <a:p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endParaRPr lang="en-US" sz="3200" dirty="0">
              <a:latin typeface="TH SarabunPSK" pitchFamily="34" charset="-34"/>
              <a:cs typeface="TH SarabunPSK" pitchFamily="34" charset="-34"/>
            </a:endParaRPr>
          </a:p>
          <a:p>
            <a:endParaRPr lang="en-US" sz="3200" dirty="0">
              <a:latin typeface="TH SarabunPSK" pitchFamily="34" charset="-34"/>
              <a:cs typeface="TH SarabunPSK" pitchFamily="34" charset="-34"/>
            </a:endParaRPr>
          </a:p>
          <a:p>
            <a:endParaRPr lang="en-US" sz="3200" dirty="0">
              <a:latin typeface="TH SarabunPSK" pitchFamily="34" charset="-34"/>
              <a:cs typeface="TH SarabunPSK" pitchFamily="34" charset="-34"/>
            </a:endParaRPr>
          </a:p>
          <a:p>
            <a:endParaRPr lang="en-US" sz="3200" dirty="0">
              <a:latin typeface="TH SarabunPSK" pitchFamily="34" charset="-34"/>
              <a:cs typeface="TH SarabunPSK" pitchFamily="34" charset="-34"/>
            </a:endParaRPr>
          </a:p>
          <a:p>
            <a:r>
              <a:rPr lang="th-TH" sz="3200" dirty="0" smtClean="0">
                <a:solidFill>
                  <a:srgbClr val="CC0099"/>
                </a:solidFill>
                <a:latin typeface="TH SarabunPSK" pitchFamily="34" charset="-34"/>
                <a:cs typeface="TH SarabunPSK" pitchFamily="34" charset="-34"/>
              </a:rPr>
              <a:t>ชนิด</a:t>
            </a:r>
            <a:r>
              <a:rPr lang="th-TH" sz="3200" dirty="0">
                <a:solidFill>
                  <a:srgbClr val="CC0099"/>
                </a:solidFill>
                <a:latin typeface="TH SarabunPSK" pitchFamily="34" charset="-34"/>
                <a:cs typeface="TH SarabunPSK" pitchFamily="34" charset="-34"/>
              </a:rPr>
              <a:t>ของข้อมูลที่ส่งกลับ </a:t>
            </a:r>
            <a:r>
              <a:rPr lang="en-US" sz="3200" dirty="0">
                <a:solidFill>
                  <a:srgbClr val="CC0099"/>
                </a:solidFill>
                <a:latin typeface="TH SarabunPSK" pitchFamily="34" charset="-34"/>
                <a:cs typeface="TH SarabunPSK" pitchFamily="34" charset="-34"/>
              </a:rPr>
              <a:t>(function return type)</a:t>
            </a:r>
            <a:endParaRPr lang="th-TH" sz="3200" dirty="0">
              <a:solidFill>
                <a:srgbClr val="CC0099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V="1">
            <a:off x="1371600" y="2828924"/>
            <a:ext cx="0" cy="2192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 sz="320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2590800" y="28289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 sz="320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981200" y="3552825"/>
            <a:ext cx="35051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h-TH" sz="3200" dirty="0">
                <a:solidFill>
                  <a:schemeClr val="accent2"/>
                </a:solidFill>
                <a:latin typeface="TH SarabunPSK" pitchFamily="34" charset="-34"/>
                <a:cs typeface="TH SarabunPSK" pitchFamily="34" charset="-34"/>
              </a:rPr>
              <a:t>ชื่อฟังก์ชัน</a:t>
            </a:r>
            <a:r>
              <a:rPr lang="en-US" sz="3200" dirty="0">
                <a:solidFill>
                  <a:schemeClr val="accent2"/>
                </a:solidFill>
                <a:latin typeface="TH SarabunPSK" pitchFamily="34" charset="-34"/>
                <a:cs typeface="TH SarabunPSK" pitchFamily="34" charset="-34"/>
              </a:rPr>
              <a:t>(function name)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V="1">
            <a:off x="5638800" y="2828923"/>
            <a:ext cx="0" cy="130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 sz="320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860925" y="4131687"/>
            <a:ext cx="34227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sz="3200" dirty="0">
                <a:solidFill>
                  <a:schemeClr val="hlink"/>
                </a:solidFill>
                <a:latin typeface="TH SarabunPSK" pitchFamily="34" charset="-34"/>
                <a:cs typeface="TH SarabunPSK" pitchFamily="34" charset="-34"/>
              </a:rPr>
              <a:t>พารามิเตอร์</a:t>
            </a:r>
            <a:r>
              <a:rPr lang="en-US" sz="3200" dirty="0">
                <a:solidFill>
                  <a:schemeClr val="hlink"/>
                </a:solidFill>
                <a:latin typeface="TH SarabunPSK" pitchFamily="34" charset="-34"/>
                <a:cs typeface="TH SarabunPSK" pitchFamily="34" charset="-34"/>
              </a:rPr>
              <a:t> (parameter list)</a:t>
            </a:r>
          </a:p>
        </p:txBody>
      </p:sp>
    </p:spTree>
    <p:extLst>
      <p:ext uri="{BB962C8B-B14F-4D97-AF65-F5344CB8AC3E}">
        <p14:creationId xmlns:p14="http://schemas.microsoft.com/office/powerpoint/2010/main" xmlns="" val="146584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152400" y="1219200"/>
            <a:ext cx="8839200" cy="54864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โพร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โทไทป์ไม่มีการประกาศชื่อตัวแปร  มีแต่การเขียนประเภทของตัวแปรไว้ภายใน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เป็นการช่วยให้คอมไพเลอร์สามารถตรวจสอบจำนวนของตัวแปร  ประเภทของตัวแปร  ประเภทของการคืนค่า ภายในโปรแกรมว่ามีการเรียกใช้งานสิ่งต่าง ๆ เกี่ยวกับฟังก์ชันนั้นถูกต้องหรือไม่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อาจแยกส่วน</a:t>
            </a:r>
            <a:r>
              <a:rPr 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โปร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โตไทป์ไปเขียนไว้ใน</a:t>
            </a:r>
            <a:r>
              <a:rPr 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อินคลูช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ไฟล์ได้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 err="1"/>
              <a:t>โพร</a:t>
            </a:r>
            <a:r>
              <a:rPr lang="th-TH" dirty="0"/>
              <a:t>โทไทป์ (</a:t>
            </a:r>
            <a:r>
              <a:rPr lang="en-US" dirty="0"/>
              <a:t>Prototype)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xmlns="" val="381929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หัวข้อ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143000"/>
            <a:ext cx="6781800" cy="54864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อัลกอริทึมในชีวิตประจำวัน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กลยุทธ์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Divide and Conquer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แนะนำฟังก์ชัน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 Standard Library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สร้างฟังก์ชันขึ้น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เอง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ใช้ฟังก์ชันกับ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แถวลำดับ</a:t>
            </a:r>
          </a:p>
          <a:p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36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 Standard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514600"/>
            <a:ext cx="8991600" cy="1639416"/>
          </a:xfrm>
        </p:spPr>
        <p:txBody>
          <a:bodyPr>
            <a:noAutofit/>
          </a:bodyPr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 </a:t>
            </a: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https://en.wikipedia.org/wiki/C_standard_library </a:t>
            </a:r>
          </a:p>
        </p:txBody>
      </p:sp>
    </p:spTree>
    <p:extLst>
      <p:ext uri="{BB962C8B-B14F-4D97-AF65-F5344CB8AC3E}">
        <p14:creationId xmlns:p14="http://schemas.microsoft.com/office/powerpoint/2010/main" xmlns="" val="371017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152400" y="1219200"/>
            <a:ext cx="8839200" cy="54864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ctype.h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 character manipulation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math.h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 mathematical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stdio.h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 standard input/output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stdlib.h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 random numbers, memory handling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string.h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 string manipulation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time.h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 date/time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 Standard Library Example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xmlns="" val="53241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math.h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6009186"/>
              </p:ext>
            </p:extLst>
          </p:nvPr>
        </p:nvGraphicFramePr>
        <p:xfrm>
          <a:off x="228600" y="1066800"/>
          <a:ext cx="8686800" cy="5151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7800"/>
                <a:gridCol w="4419600"/>
                <a:gridCol w="1371600"/>
                <a:gridCol w="1447800"/>
              </a:tblGrid>
              <a:tr h="990600"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ตัวอย่างฟังก์ชัน 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ความหมาย 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ชนิดของตัวแปรเข้า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ชนิดของผลลัพธ์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abs(x)</a:t>
                      </a: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ค่าสัมบูรณ์ของจำนวนเต็ม 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x 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int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int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labs(x)</a:t>
                      </a: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ค่าสัมบูรณ์ของจำนวนเต็มความจุสูง 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x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long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long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fabs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(x) 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ค่าสัมบูรณ์ของจำนวนจริง 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x 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double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double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92723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atan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(x) 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ค่า 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arctangent </a:t>
                      </a: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ของ 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x 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latin typeface="TH SarabunPSK" pitchFamily="34" charset="-34"/>
                          <a:cs typeface="TH SarabunPSK" pitchFamily="34" charset="-34"/>
                        </a:rPr>
                        <a:t>double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latin typeface="TH SarabunPSK" pitchFamily="34" charset="-34"/>
                          <a:cs typeface="TH SarabunPSK" pitchFamily="34" charset="-34"/>
                        </a:rPr>
                        <a:t>double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9272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sin(x)</a:t>
                      </a: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ค่า 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sine </a:t>
                      </a: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ของ 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x 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latin typeface="TH SarabunPSK" pitchFamily="34" charset="-34"/>
                          <a:cs typeface="TH SarabunPSK" pitchFamily="34" charset="-34"/>
                        </a:rPr>
                        <a:t>double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latin typeface="TH SarabunPSK" pitchFamily="34" charset="-34"/>
                          <a:cs typeface="TH SarabunPSK" pitchFamily="34" charset="-34"/>
                        </a:rPr>
                        <a:t>double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92723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cos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(x)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ค่า 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cosine </a:t>
                      </a: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ของ 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x 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latin typeface="TH SarabunPSK" pitchFamily="34" charset="-34"/>
                          <a:cs typeface="TH SarabunPSK" pitchFamily="34" charset="-34"/>
                        </a:rPr>
                        <a:t>double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latin typeface="TH SarabunPSK" pitchFamily="34" charset="-34"/>
                          <a:cs typeface="TH SarabunPSK" pitchFamily="34" charset="-34"/>
                        </a:rPr>
                        <a:t>double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92723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pow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(x, y)</a:t>
                      </a: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ค่า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 x</a:t>
                      </a: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 ยกกำลัง 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y 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latin typeface="TH SarabunPSK" pitchFamily="34" charset="-34"/>
                          <a:cs typeface="TH SarabunPSK" pitchFamily="34" charset="-34"/>
                        </a:rPr>
                        <a:t>double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double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fmod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(x, y)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ค่าเศษจากการหาร 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x/y</a:t>
                      </a: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 แบบจำนวนจริง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double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double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7525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 library function pow()</a:t>
            </a:r>
            <a:endParaRPr lang="th-TH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981" t="12524" r="21518" b="13111"/>
          <a:stretch/>
        </p:blipFill>
        <p:spPr bwMode="auto">
          <a:xfrm>
            <a:off x="533400" y="1143000"/>
            <a:ext cx="8070481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0098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 library function </a:t>
            </a:r>
            <a:r>
              <a:rPr lang="en-US" dirty="0" err="1" smtClean="0"/>
              <a:t>sqrt</a:t>
            </a:r>
            <a:r>
              <a:rPr lang="en-US" dirty="0" smtClean="0"/>
              <a:t>()</a:t>
            </a:r>
            <a:endParaRPr lang="th-TH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981" t="12271" r="21652" b="19413"/>
          <a:stretch/>
        </p:blipFill>
        <p:spPr bwMode="auto">
          <a:xfrm>
            <a:off x="533400" y="1122121"/>
            <a:ext cx="8077200" cy="512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3626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th-TH" altLang="th-TH" sz="5400" b="1" dirty="0" smtClean="0">
                <a:solidFill>
                  <a:srgbClr val="000066"/>
                </a:solidFill>
                <a:latin typeface="LilyUPC" pitchFamily="34" charset="-34"/>
              </a:rPr>
              <a:t>ฟังก์ชันมาตรฐาน</a:t>
            </a:r>
            <a:endParaRPr lang="en-US" altLang="th-TH" dirty="0" smtClean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915400" cy="5486400"/>
          </a:xfrm>
        </p:spPr>
        <p:txBody>
          <a:bodyPr anchor="t">
            <a:noAutofit/>
          </a:bodyPr>
          <a:lstStyle/>
          <a:p>
            <a:pPr marL="0" lvl="1" indent="0">
              <a:buNone/>
            </a:pPr>
            <a:r>
              <a:rPr lang="th-TH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การใช้งานฟังก์ชันมาตรฐาน ต้อง</a:t>
            </a:r>
            <a:r>
              <a:rPr lang="th-TH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รู้ว่ารับข้อมูลเข้าเป็น</a:t>
            </a:r>
            <a:r>
              <a:rPr lang="th-TH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อะไรและ</a:t>
            </a:r>
            <a:r>
              <a:rPr lang="th-TH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คืนค่าประเภทใดออกมา</a:t>
            </a:r>
          </a:p>
          <a:p>
            <a:pPr lvl="1">
              <a:buNone/>
            </a:pPr>
            <a:r>
              <a:rPr lang="th-TH" altLang="th-TH" sz="3200" b="1" dirty="0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th-TH" altLang="th-TH" sz="32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ฟังก์ชันทางคณิตศาสตร์  #</a:t>
            </a:r>
            <a:r>
              <a:rPr lang="en-US" altLang="th-TH" sz="32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include &lt;</a:t>
            </a:r>
            <a:r>
              <a:rPr lang="en-US" altLang="th-TH" sz="3200" b="1" dirty="0" err="1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math.h</a:t>
            </a:r>
            <a:r>
              <a:rPr lang="en-US" altLang="th-TH" sz="32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&gt; </a:t>
            </a:r>
            <a:endParaRPr lang="en-US" altLang="th-TH" sz="3200" b="1" dirty="0" smtClean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FontTx/>
              <a:buNone/>
            </a:pPr>
            <a:r>
              <a:rPr lang="en-US" altLang="th-TH" sz="3200" b="1" dirty="0" err="1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</a:t>
            </a:r>
            <a:r>
              <a:rPr lang="en-US" altLang="th-TH" sz="3200" b="1" dirty="0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sin(x), cos(x), tan(x)</a:t>
            </a:r>
            <a:r>
              <a:rPr lang="th-TH" alt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alt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หาค่าของฟังก์ชันโดยรับค่ามุมเป็น</a:t>
            </a:r>
            <a:r>
              <a:rPr lang="th-TH" altLang="th-TH" sz="32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เรเดียน</a:t>
            </a:r>
            <a:endParaRPr lang="en-US" altLang="th-TH" sz="32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FontTx/>
              <a:buNone/>
            </a:pPr>
            <a:r>
              <a:rPr lang="th-TH" altLang="th-TH" sz="3200" b="1" dirty="0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 </a:t>
            </a:r>
            <a:r>
              <a:rPr lang="en-US" altLang="th-TH" sz="3200" b="1" dirty="0" err="1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sqrt</a:t>
            </a:r>
            <a:r>
              <a:rPr lang="en-US" altLang="th-TH" sz="3200" b="1" dirty="0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(x)</a:t>
            </a:r>
            <a:r>
              <a:rPr lang="th-TH" altLang="th-TH" sz="3200" b="1" dirty="0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alt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หาค่ารากที่สองของ </a:t>
            </a:r>
            <a:r>
              <a:rPr lang="en-US" alt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x</a:t>
            </a:r>
          </a:p>
          <a:p>
            <a:pPr lvl="1">
              <a:buFontTx/>
              <a:buNone/>
            </a:pPr>
            <a:r>
              <a:rPr lang="th-TH" altLang="th-TH" sz="3200" b="1" dirty="0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 </a:t>
            </a:r>
            <a:r>
              <a:rPr lang="en-US" altLang="th-TH" sz="3200" b="1" dirty="0" err="1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exp</a:t>
            </a:r>
            <a:r>
              <a:rPr lang="en-US" altLang="th-TH" sz="3200" b="1" dirty="0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(x)</a:t>
            </a:r>
            <a:r>
              <a:rPr lang="th-TH" alt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alt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ฟังก์ชันหาค่า </a:t>
            </a:r>
            <a:r>
              <a:rPr lang="en-US" alt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</a:t>
            </a:r>
            <a:r>
              <a:rPr lang="en-US" altLang="th-TH" sz="3200" baseline="30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x</a:t>
            </a:r>
            <a:r>
              <a:rPr lang="en-US" alt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alt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</a:t>
            </a:r>
            <a:r>
              <a:rPr lang="en-US" alt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 </a:t>
            </a:r>
            <a:r>
              <a:rPr lang="th-TH" alt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มีค่าประมาณ </a:t>
            </a:r>
            <a:r>
              <a:rPr lang="en-US" alt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2.718282</a:t>
            </a:r>
          </a:p>
          <a:p>
            <a:pPr lvl="1">
              <a:buFontTx/>
              <a:buNone/>
            </a:pPr>
            <a:r>
              <a:rPr lang="th-TH" altLang="th-TH" sz="3200" b="1" dirty="0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 </a:t>
            </a:r>
            <a:r>
              <a:rPr lang="en-US" altLang="th-TH" sz="3200" b="1" dirty="0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pow(</a:t>
            </a:r>
            <a:r>
              <a:rPr lang="en-US" altLang="th-TH" sz="3200" b="1" dirty="0" err="1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x,y</a:t>
            </a:r>
            <a:r>
              <a:rPr lang="en-US" altLang="th-TH" sz="3200" b="1" dirty="0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en-US" altLang="th-TH" sz="32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ใช้หาค่า</a:t>
            </a:r>
            <a:r>
              <a:rPr lang="en-US" alt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altLang="th-TH" sz="32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x</a:t>
            </a:r>
            <a:r>
              <a:rPr lang="en-US" altLang="th-TH" sz="3200" baseline="300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y</a:t>
            </a:r>
            <a:r>
              <a:rPr lang="en-US" alt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alt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</a:t>
            </a:r>
            <a:r>
              <a:rPr lang="en-US" alt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x </a:t>
            </a:r>
            <a:r>
              <a:rPr lang="th-TH" alt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เป็นค่าคงที่หรือตัวแปรที่มีค่ามากกว่า </a:t>
            </a:r>
            <a:r>
              <a:rPr lang="en-US" alt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alt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ส่วน </a:t>
            </a:r>
            <a:r>
              <a:rPr lang="en-US" alt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y </a:t>
            </a:r>
            <a:r>
              <a:rPr lang="th-TH" alt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เป็นค่ายกกำลัง</a:t>
            </a:r>
          </a:p>
          <a:p>
            <a:pPr lvl="1">
              <a:buFontTx/>
              <a:buNone/>
            </a:pPr>
            <a:r>
              <a:rPr lang="th-TH" altLang="th-TH" sz="3200" b="1" dirty="0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 </a:t>
            </a:r>
            <a:r>
              <a:rPr lang="en-US" altLang="th-TH" sz="3200" b="1" dirty="0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lox(x) , log10(x)</a:t>
            </a:r>
            <a:r>
              <a:rPr lang="th-TH" altLang="th-TH" sz="3200" b="1" dirty="0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alt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หาค่า </a:t>
            </a:r>
            <a:r>
              <a:rPr lang="en-US" alt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log </a:t>
            </a:r>
            <a:r>
              <a:rPr lang="th-TH" alt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ฐาน </a:t>
            </a:r>
            <a:r>
              <a:rPr lang="en-US" alt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 </a:t>
            </a:r>
            <a:r>
              <a:rPr lang="th-TH" alt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และค่า </a:t>
            </a:r>
            <a:r>
              <a:rPr lang="en-US" alt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log </a:t>
            </a:r>
            <a:r>
              <a:rPr lang="th-TH" alt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ฐาน </a:t>
            </a:r>
            <a:r>
              <a:rPr lang="en-US" alt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xmlns="" val="629896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33400"/>
            <a:ext cx="7772400" cy="4114800"/>
          </a:xfrm>
        </p:spPr>
        <p:txBody>
          <a:bodyPr>
            <a:noAutofit/>
          </a:bodyPr>
          <a:lstStyle/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#include “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stdio.h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”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#include “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math.h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”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main()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{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double r, pi = 3.14159;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r = pi/180;   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(“%f\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n”,sin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(r));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(“%f\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n”,cos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(r));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(“%f\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n”,tan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(r));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0" y="0"/>
            <a:ext cx="3765774" cy="52322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solidFill>
                  <a:srgbClr val="FFFF00"/>
                </a:solidFill>
              </a:rPr>
              <a:t>โปรแกรมหาค่าจากฟังก์ชันตรีโกณมิติ</a:t>
            </a:r>
            <a:endParaRPr lang="th-TH" altLang="th-TH" sz="2800"/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6648964" y="502199"/>
            <a:ext cx="1905000" cy="1800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 dirty="0">
                <a:solidFill>
                  <a:srgbClr val="92D050"/>
                </a:solidFill>
              </a:rPr>
              <a:t>ผลการรัน</a:t>
            </a:r>
            <a:endParaRPr lang="th-TH" altLang="th-TH" sz="2800" dirty="0">
              <a:solidFill>
                <a:srgbClr val="92D05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800" dirty="0">
                <a:solidFill>
                  <a:schemeClr val="bg1"/>
                </a:solidFill>
              </a:rPr>
              <a:t>0.017452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800" dirty="0">
                <a:solidFill>
                  <a:schemeClr val="bg1"/>
                </a:solidFill>
              </a:rPr>
              <a:t>0.999848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800" dirty="0">
                <a:solidFill>
                  <a:schemeClr val="bg1"/>
                </a:solidFill>
              </a:rPr>
              <a:t>0.017455</a:t>
            </a:r>
            <a:endParaRPr lang="th-TH" altLang="th-TH" sz="2800" dirty="0"/>
          </a:p>
        </p:txBody>
      </p:sp>
      <p:sp>
        <p:nvSpPr>
          <p:cNvPr id="145416" name="AutoShape 8"/>
          <p:cNvSpPr>
            <a:spLocks noChangeArrowheads="1"/>
          </p:cNvSpPr>
          <p:nvPr/>
        </p:nvSpPr>
        <p:spPr bwMode="auto">
          <a:xfrm>
            <a:off x="3810000" y="1752600"/>
            <a:ext cx="1828800" cy="762000"/>
          </a:xfrm>
          <a:prstGeom prst="wedgeRoundRectCallout">
            <a:avLst>
              <a:gd name="adj1" fmla="val -74218"/>
              <a:gd name="adj2" fmla="val 10416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h-TH" altLang="th-TH" sz="2800"/>
          </a:p>
        </p:txBody>
      </p:sp>
      <p:sp>
        <p:nvSpPr>
          <p:cNvPr id="21510" name="Text Box 9"/>
          <p:cNvSpPr txBox="1">
            <a:spLocks noChangeArrowheads="1"/>
          </p:cNvSpPr>
          <p:nvPr/>
        </p:nvSpPr>
        <p:spPr bwMode="auto">
          <a:xfrm>
            <a:off x="3946282" y="1830389"/>
            <a:ext cx="1430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/>
              <a:t>อาจใช้ </a:t>
            </a:r>
            <a:r>
              <a:rPr lang="en-US" altLang="th-TH" sz="2800"/>
              <a:t>M_PI</a:t>
            </a:r>
            <a:endParaRPr lang="th-TH" altLang="th-TH" sz="2800"/>
          </a:p>
        </p:txBody>
      </p:sp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5029200" y="2590800"/>
            <a:ext cx="2536272" cy="954107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dirty="0">
                <a:solidFill>
                  <a:srgbClr val="FFFF00"/>
                </a:solidFill>
              </a:rPr>
              <a:t>360 องศา  </a:t>
            </a:r>
            <a:r>
              <a:rPr lang="en-US" altLang="th-TH" sz="2800" dirty="0">
                <a:solidFill>
                  <a:srgbClr val="FFFF00"/>
                </a:solidFill>
              </a:rPr>
              <a:t>=  2*pi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dirty="0">
                <a:solidFill>
                  <a:srgbClr val="FFFF00"/>
                </a:solidFill>
              </a:rPr>
              <a:t>x </a:t>
            </a:r>
            <a:r>
              <a:rPr lang="th-TH" altLang="th-TH" sz="2800" dirty="0">
                <a:solidFill>
                  <a:srgbClr val="FFFF00"/>
                </a:solidFill>
              </a:rPr>
              <a:t>องศา      </a:t>
            </a:r>
            <a:r>
              <a:rPr lang="en-US" altLang="th-TH" sz="2800" dirty="0">
                <a:solidFill>
                  <a:srgbClr val="FFFF00"/>
                </a:solidFill>
              </a:rPr>
              <a:t>=  (pi/180)*x</a:t>
            </a:r>
            <a:endParaRPr lang="th-TH" altLang="th-TH" sz="2800" dirty="0"/>
          </a:p>
        </p:txBody>
      </p:sp>
      <p:sp>
        <p:nvSpPr>
          <p:cNvPr id="145419" name="Line 11"/>
          <p:cNvSpPr>
            <a:spLocks noChangeShapeType="1"/>
          </p:cNvSpPr>
          <p:nvPr/>
        </p:nvSpPr>
        <p:spPr bwMode="auto">
          <a:xfrm flipH="1">
            <a:off x="2743200" y="3352800"/>
            <a:ext cx="2286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45420" name="Line 12"/>
          <p:cNvSpPr>
            <a:spLocks noChangeShapeType="1"/>
          </p:cNvSpPr>
          <p:nvPr/>
        </p:nvSpPr>
        <p:spPr bwMode="auto">
          <a:xfrm flipH="1">
            <a:off x="2438400" y="33528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th-TH"/>
          </a:p>
        </p:txBody>
      </p:sp>
      <p:pic>
        <p:nvPicPr>
          <p:cNvPr id="2050" name="Picture 2" descr="http://cimg2.ck12.org/datastreams/f-d%3Adff233ddd1e7e4c34a6545a8dfc1d63bbaf7eefbb40215febc633a30%2BIMAGE%2BIMAGE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14016" y="3581400"/>
            <a:ext cx="3477584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33761" y="6195536"/>
            <a:ext cx="36944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/>
              <a:t>อ้างอิงภาพ </a:t>
            </a:r>
            <a:r>
              <a:rPr lang="en-US" sz="1400" dirty="0" smtClean="0"/>
              <a:t>: http://cimg2.ck12.org/datastreams/f-d</a:t>
            </a:r>
          </a:p>
          <a:p>
            <a:r>
              <a:rPr lang="en-US" sz="1400" dirty="0" smtClean="0"/>
              <a:t>%3Adff233ddd1e7e4c34a6545a8dfc1d63bbaf7</a:t>
            </a:r>
          </a:p>
          <a:p>
            <a:r>
              <a:rPr lang="en-US" sz="1400" dirty="0" smtClean="0"/>
              <a:t>eefbb40215febc633a30%2BIMAGE%2BIMAGE.1</a:t>
            </a:r>
            <a:endParaRPr lang="th-TH" sz="1400" dirty="0"/>
          </a:p>
        </p:txBody>
      </p:sp>
    </p:spTree>
    <p:extLst>
      <p:ext uri="{BB962C8B-B14F-4D97-AF65-F5344CB8AC3E}">
        <p14:creationId xmlns:p14="http://schemas.microsoft.com/office/powerpoint/2010/main" xmlns="" val="2836681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5" grpId="0" animBg="1" autoUpdateAnimBg="0"/>
      <p:bldP spid="145416" grpId="0" animBg="1" autoUpdateAnimBg="0"/>
      <p:bldP spid="145418" grpId="0" animBg="1" autoUpdateAnimBg="0"/>
      <p:bldP spid="145419" grpId="0" animBg="1"/>
      <p:bldP spid="1454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altLang="th-TH" b="1" dirty="0" smtClean="0">
                <a:solidFill>
                  <a:srgbClr val="000066"/>
                </a:solidFill>
                <a:latin typeface="LilyUPC" pitchFamily="34" charset="-34"/>
              </a:rPr>
              <a:t>ฟังก์ชันที่พบบ่อย</a:t>
            </a:r>
            <a:endParaRPr lang="en-US" altLang="th-TH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229600" cy="4763616"/>
          </a:xfrm>
        </p:spPr>
        <p:txBody>
          <a:bodyPr>
            <a:noAutofit/>
          </a:bodyPr>
          <a:lstStyle/>
          <a:p>
            <a:pPr lvl="1">
              <a:buFontTx/>
              <a:buNone/>
            </a:pPr>
            <a:r>
              <a:rPr lang="en-US" altLang="th-TH" b="1" dirty="0" err="1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</a:t>
            </a:r>
            <a:r>
              <a:rPr lang="en-US" altLang="th-TH" b="1" dirty="0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altLang="th-TH" b="1" dirty="0" err="1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clrscr</a:t>
            </a:r>
            <a:r>
              <a:rPr lang="en-US" altLang="th-TH" b="1" dirty="0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endParaRPr lang="en-US" alt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FontTx/>
              <a:buNone/>
            </a:pPr>
            <a:r>
              <a:rPr lang="en-US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ใช้ลบจอภาพ</a:t>
            </a:r>
            <a:endParaRPr lang="en-US" alt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FontTx/>
              <a:buNone/>
            </a:pPr>
            <a:r>
              <a:rPr lang="th-TH" altLang="th-TH" b="1" dirty="0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 </a:t>
            </a:r>
            <a:r>
              <a:rPr lang="en-US" altLang="th-TH" b="1" dirty="0" err="1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gotoxy</a:t>
            </a:r>
            <a:r>
              <a:rPr lang="en-US" altLang="th-TH" b="1" dirty="0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altLang="th-TH" b="1" dirty="0" err="1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x,y</a:t>
            </a:r>
            <a:r>
              <a:rPr lang="en-US" altLang="th-TH" b="1" dirty="0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pPr lvl="1">
              <a:buFontTx/>
              <a:buNone/>
            </a:pPr>
            <a:r>
              <a:rPr lang="en-US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กำหนดตำแหน่งของ</a:t>
            </a:r>
            <a:r>
              <a:rPr lang="th-TH" altLang="th-TH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เคอร์เซอร์</a:t>
            </a:r>
            <a:endParaRPr lang="en-US" alt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FontTx/>
              <a:buNone/>
            </a:pPr>
            <a:r>
              <a:rPr lang="th-TH" altLang="th-TH" b="1" dirty="0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 </a:t>
            </a:r>
            <a:r>
              <a:rPr lang="en-US" altLang="th-TH" b="1" dirty="0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abs(x)</a:t>
            </a:r>
            <a:endParaRPr lang="en-US" alt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FontTx/>
              <a:buNone/>
            </a:pPr>
            <a:r>
              <a:rPr lang="en-US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หาค่าสัมบูรณ์ของ </a:t>
            </a:r>
            <a:r>
              <a:rPr lang="en-US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x</a:t>
            </a:r>
          </a:p>
          <a:p>
            <a:pPr lvl="1">
              <a:buFontTx/>
              <a:buNone/>
            </a:pPr>
            <a:r>
              <a:rPr lang="th-TH" altLang="th-TH" b="1" dirty="0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 </a:t>
            </a:r>
            <a:r>
              <a:rPr lang="en-US" altLang="th-TH" b="1" dirty="0" err="1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atoi</a:t>
            </a:r>
            <a:r>
              <a:rPr lang="en-US" altLang="th-TH" b="1" dirty="0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(s)</a:t>
            </a:r>
          </a:p>
          <a:p>
            <a:pPr lvl="1">
              <a:buFontTx/>
              <a:buNone/>
            </a:pPr>
            <a:r>
              <a:rPr lang="en-US" altLang="th-TH" b="1" dirty="0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เปลี่ยนค่าสตริง </a:t>
            </a:r>
            <a:r>
              <a:rPr lang="en-US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 </a:t>
            </a:r>
            <a:r>
              <a:rPr lang="th-TH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ให้เป็นเลขจำนวนเต็ม</a:t>
            </a:r>
          </a:p>
          <a:p>
            <a:pPr lvl="1">
              <a:buFontTx/>
              <a:buNone/>
            </a:pPr>
            <a:r>
              <a:rPr lang="th-TH" altLang="th-TH" b="1" dirty="0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 </a:t>
            </a:r>
            <a:r>
              <a:rPr lang="en-US" altLang="th-TH" b="1" dirty="0" err="1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atof</a:t>
            </a:r>
            <a:r>
              <a:rPr lang="en-US" altLang="th-TH" b="1" dirty="0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(s)</a:t>
            </a:r>
          </a:p>
          <a:p>
            <a:pPr lvl="1">
              <a:buFontTx/>
              <a:buNone/>
            </a:pPr>
            <a:r>
              <a:rPr lang="en-US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 </a:t>
            </a:r>
            <a:r>
              <a:rPr lang="th-TH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เปลี่ยนค่าสตริง </a:t>
            </a:r>
            <a:r>
              <a:rPr lang="en-US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 </a:t>
            </a:r>
            <a:r>
              <a:rPr lang="th-TH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ให้เป็นเลขทศนิยม</a:t>
            </a:r>
            <a:endParaRPr lang="en-US" alt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35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altLang="th-TH" dirty="0">
                <a:latin typeface="LilyUPC" pitchFamily="34" charset="-34"/>
              </a:rPr>
              <a:t>สร้างฟังก์ชันเอง</a:t>
            </a:r>
            <a:endParaRPr lang="en-US" altLang="th-TH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763000" cy="5562600"/>
          </a:xfrm>
        </p:spPr>
        <p:txBody>
          <a:bodyPr anchor="t">
            <a:noAutofit/>
          </a:bodyPr>
          <a:lstStyle/>
          <a:p>
            <a:r>
              <a:rPr lang="th-TH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ประเภท</a:t>
            </a:r>
            <a:r>
              <a:rPr lang="th-TH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ของฟังก์ชันที่สร้างขึ้น</a:t>
            </a:r>
            <a:r>
              <a:rPr lang="th-TH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เอง ถ้า</a:t>
            </a:r>
            <a:r>
              <a:rPr lang="th-TH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หากแยกตามประเภทการส่งค่าไปกลับจะแยกได้ดังนี้</a:t>
            </a:r>
          </a:p>
          <a:p>
            <a:pPr algn="l">
              <a:buFontTx/>
              <a:buChar char="•"/>
            </a:pP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ฟังก์ชันที่ไม่มีการส่งค่าไปและ</a:t>
            </a:r>
            <a:r>
              <a:rPr lang="th-TH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รับค่ากลับ</a:t>
            </a:r>
          </a:p>
          <a:p>
            <a:pPr>
              <a:buFontTx/>
              <a:buChar char="•"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ฟังก์ชันที่มีการส่งค่าไปแต่ไม่มีการรับค่ากลับ </a:t>
            </a:r>
          </a:p>
          <a:p>
            <a:pPr>
              <a:buFontTx/>
              <a:buChar char="•"/>
            </a:pPr>
            <a:r>
              <a:rPr lang="th-TH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</a:t>
            </a:r>
            <a:r>
              <a:rPr lang="th-TH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ที่มีการส่งค่าไปและรับค่า</a:t>
            </a:r>
            <a:r>
              <a:rPr lang="th-TH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กลับ</a:t>
            </a:r>
            <a:endParaRPr lang="en-US" alt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l"/>
            <a:endParaRPr lang="en-US" alt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7148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altLang="th-TH" b="1" dirty="0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ฟังก์ชันที่ไม่มีทั้งการส่งค่าไปและไม่รับค่ากลับ</a:t>
            </a:r>
            <a:endParaRPr lang="en-US" alt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th-TH" altLang="th-TH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ฟังก์ชันประเภทนี้จะให้ชนิดของข้อมูลเป็น </a:t>
            </a:r>
            <a:r>
              <a:rPr lang="en-US" altLang="th-TH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void </a:t>
            </a:r>
            <a:r>
              <a:rPr lang="th-TH" altLang="th-TH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และภายในวงเล็บใช้ </a:t>
            </a:r>
            <a:r>
              <a:rPr lang="en-US" altLang="th-TH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void </a:t>
            </a:r>
            <a:r>
              <a:rPr lang="th-TH" altLang="th-TH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เพื่อบอกว่าไม่มีการส่งและรับค่า และจะไม่ใช้คำสั่ง </a:t>
            </a:r>
            <a:r>
              <a:rPr lang="en-US" altLang="th-TH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return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50631" y="2971801"/>
            <a:ext cx="2228495" cy="52322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 dirty="0">
                <a:solidFill>
                  <a:schemeClr val="accent6"/>
                </a:solidFill>
              </a:rPr>
              <a:t>รูปแบบของฟังก์ชัน</a:t>
            </a:r>
            <a:endParaRPr lang="th-TH" altLang="th-TH" sz="2800" dirty="0">
              <a:solidFill>
                <a:schemeClr val="accent6"/>
              </a:solidFill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708031" y="3868738"/>
            <a:ext cx="3573414" cy="2246769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solidFill>
                  <a:schemeClr val="bg1"/>
                </a:solidFill>
              </a:rPr>
              <a:t>void  funct_name(void</a:t>
            </a:r>
            <a:r>
              <a:rPr lang="en-US" altLang="th-TH" sz="280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>
                <a:solidFill>
                  <a:schemeClr val="bg1"/>
                </a:solidFill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>
                <a:solidFill>
                  <a:schemeClr val="bg1"/>
                </a:solidFill>
              </a:rPr>
              <a:t>	local variable declaration;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>
                <a:solidFill>
                  <a:schemeClr val="bg1"/>
                </a:solidFill>
              </a:rPr>
              <a:t>	statement();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>
                <a:solidFill>
                  <a:schemeClr val="bg1"/>
                </a:solidFill>
              </a:rPr>
              <a:t>}</a:t>
            </a:r>
            <a:endParaRPr lang="th-TH" altLang="th-TH" sz="280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948895" y="2186971"/>
            <a:ext cx="3195105" cy="156966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2400" b="1" dirty="0">
                <a:solidFill>
                  <a:srgbClr val="FFFF00"/>
                </a:solidFill>
              </a:rPr>
              <a:t>void one( 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400" b="1" dirty="0">
                <a:solidFill>
                  <a:srgbClr val="FFFF00"/>
                </a:solidFill>
              </a:rPr>
              <a:t>   </a:t>
            </a:r>
            <a:r>
              <a:rPr lang="en-US" altLang="th-TH" sz="2400" b="1" dirty="0" err="1">
                <a:solidFill>
                  <a:srgbClr val="FFFF00"/>
                </a:solidFill>
              </a:rPr>
              <a:t>int</a:t>
            </a:r>
            <a:r>
              <a:rPr lang="en-US" altLang="th-TH" sz="2400" b="1" dirty="0">
                <a:solidFill>
                  <a:srgbClr val="FFFF00"/>
                </a:solidFill>
              </a:rPr>
              <a:t> a = 5, b = 7;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400" b="1" dirty="0">
                <a:solidFill>
                  <a:srgbClr val="FFFF00"/>
                </a:solidFill>
              </a:rPr>
              <a:t>   </a:t>
            </a:r>
            <a:r>
              <a:rPr lang="en-US" altLang="th-TH" sz="2400" b="1" dirty="0" err="1">
                <a:solidFill>
                  <a:srgbClr val="FFFF00"/>
                </a:solidFill>
              </a:rPr>
              <a:t>printf</a:t>
            </a:r>
            <a:r>
              <a:rPr lang="en-US" altLang="th-TH" sz="2400" b="1" dirty="0">
                <a:solidFill>
                  <a:srgbClr val="FFFF00"/>
                </a:solidFill>
              </a:rPr>
              <a:t>(“A = %d, B = %d\n”,</a:t>
            </a:r>
            <a:r>
              <a:rPr lang="en-US" altLang="th-TH" sz="2400" b="1" dirty="0" err="1">
                <a:solidFill>
                  <a:srgbClr val="FFFF00"/>
                </a:solidFill>
              </a:rPr>
              <a:t>a,b</a:t>
            </a:r>
            <a:r>
              <a:rPr lang="en-US" altLang="th-TH" sz="2400" b="1" dirty="0">
                <a:solidFill>
                  <a:srgbClr val="FFFF00"/>
                </a:solidFill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400" b="1" dirty="0">
                <a:solidFill>
                  <a:srgbClr val="FFFF00"/>
                </a:solidFill>
              </a:rPr>
              <a:t>}</a:t>
            </a:r>
            <a:endParaRPr lang="en-US" altLang="th-TH" sz="24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2628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altLang="ko-KR" sz="4000" dirty="0"/>
              <a:t>ขั้นตอนการทำข้าวผัดปู</a:t>
            </a:r>
            <a:endParaRPr lang="ko-KR" altLang="en-US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7912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นำ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น้ำมันพืช ตั้งไฟให้ร้อน จากนั้นใส่กระเทียมเจียวให้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หอม</a:t>
            </a:r>
            <a:endParaRPr lang="en-US" sz="32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จากนั้นตอกไข่ไก่ ใช้ไข่สองฟองเพื่อเป็นการเพิ่มพลังให้กับร่างกาย ผัดไข่ให้สุกใช้ไฟกลาง</a:t>
            </a:r>
            <a:endParaRPr lang="en-US" sz="32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เท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ข้าวสวยใช้หอมมะลิอย่างดี  ใส่เนื้อปูลงไปด้วย แล้วทำการผัดให้เข้า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กัน</a:t>
            </a:r>
            <a:endParaRPr lang="en-US" sz="32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ปรุงรสด้วยพริกไทย  น้ำมันหอย </a:t>
            </a:r>
            <a:r>
              <a:rPr 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ซีอิ๊ว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ขาว  น้ำตาลทราย</a:t>
            </a:r>
            <a:endParaRPr lang="en-US" sz="32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ได้ที่แล้ว ใส่ต้นหอม ผักชี โรยหน้า  รับประทานใส่จาน พร้อมแตงกวารอเส</a:t>
            </a:r>
            <a:r>
              <a:rPr 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ริฟ</a:t>
            </a:r>
            <a:endParaRPr lang="en-US" sz="32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จากนั้นใส่จานรอเสิร์ฟ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อย่าลืม ต้นหอม  แตงกวาหั่นเป็นแว่นๆ แล้วมะนาวผ่าซีก ไว้ข้างจาน เวลารับประทานก็จะเอร็ดอร่อยกับอาหารจานโปรด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…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730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304800" y="1066800"/>
            <a:ext cx="3962400" cy="4114800"/>
          </a:xfrm>
        </p:spPr>
        <p:txBody>
          <a:bodyPr>
            <a:noAutofit/>
          </a:bodyPr>
          <a:lstStyle/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#include &lt;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stdio.h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&gt;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void one(void);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void two(void);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void main(void)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{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	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clrscr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 );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   one( );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	two( );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0" y="0"/>
            <a:ext cx="7696200" cy="52322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ตัวอย่างโปรแกรม สร้างฟังก์ชันมาสองฟังก์ชัน ไม่มีการส่ง</a:t>
            </a:r>
            <a:r>
              <a:rPr lang="th-TH" altLang="th-TH" sz="28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และไม่รับค่า</a:t>
            </a:r>
            <a:endParaRPr lang="th-TH" alt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886200" y="762000"/>
            <a:ext cx="5638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lvl="1">
              <a:buFontTx/>
              <a:buNone/>
            </a:pPr>
            <a:r>
              <a:rPr lang="en-US" alt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void one( </a:t>
            </a:r>
            <a:r>
              <a:rPr lang="en-US" alt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{</a:t>
            </a:r>
            <a:endParaRPr lang="en-US" alt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FontTx/>
              <a:buNone/>
            </a:pPr>
            <a:r>
              <a:rPr lang="en-US" alt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altLang="th-TH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alt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alt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 = 5, b = 7;</a:t>
            </a:r>
          </a:p>
          <a:p>
            <a:pPr lvl="1">
              <a:buFontTx/>
              <a:buNone/>
            </a:pPr>
            <a:r>
              <a:rPr lang="en-US" alt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altLang="th-TH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alt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(“A = %d, B = %d\n”,</a:t>
            </a:r>
            <a:r>
              <a:rPr lang="en-US" altLang="th-TH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a,b</a:t>
            </a:r>
            <a:r>
              <a:rPr lang="en-US" alt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lvl="1">
              <a:buFontTx/>
              <a:buNone/>
            </a:pPr>
            <a:r>
              <a:rPr lang="en-US" alt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  <a:p>
            <a:pPr lvl="1">
              <a:buFontTx/>
              <a:buNone/>
            </a:pPr>
            <a:r>
              <a:rPr lang="en-US" alt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void two( </a:t>
            </a:r>
            <a:r>
              <a:rPr lang="en-US" alt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{</a:t>
            </a:r>
            <a:endParaRPr lang="en-US" alt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FontTx/>
              <a:buNone/>
            </a:pPr>
            <a:r>
              <a:rPr lang="en-US" alt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alt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float </a:t>
            </a:r>
            <a:r>
              <a:rPr lang="en-US" alt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 = 4.5, q = 3.5;</a:t>
            </a:r>
          </a:p>
          <a:p>
            <a:pPr lvl="1">
              <a:buFontTx/>
              <a:buNone/>
            </a:pPr>
            <a:r>
              <a:rPr lang="en-US" alt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altLang="th-TH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alt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(“P = %6.2f, Q = %6.2f\n</a:t>
            </a:r>
            <a:r>
              <a:rPr lang="en-US" alt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”,</a:t>
            </a:r>
            <a:r>
              <a:rPr lang="en-US" altLang="th-TH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p,q</a:t>
            </a:r>
            <a:r>
              <a:rPr lang="en-US" alt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lvl="1">
              <a:buFontTx/>
              <a:buNone/>
            </a:pPr>
            <a:r>
              <a:rPr lang="en-US" alt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4191000" y="990600"/>
            <a:ext cx="0" cy="525780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th-TH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0" y="6338889"/>
            <a:ext cx="4523995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จะสังเกตเห็นว่าไม่มีพารามิเตอร์ ไม่มี </a:t>
            </a:r>
            <a:r>
              <a:rPr lang="en-US" alt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return</a:t>
            </a:r>
            <a:endParaRPr lang="th-TH" alt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2667000" y="1712893"/>
            <a:ext cx="1531188" cy="954107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มีการประกาศ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b="1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Prototype</a:t>
            </a:r>
            <a:endParaRPr lang="th-TH" alt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6136" name="AutoShape 8"/>
          <p:cNvSpPr>
            <a:spLocks/>
          </p:cNvSpPr>
          <p:nvPr/>
        </p:nvSpPr>
        <p:spPr bwMode="auto">
          <a:xfrm>
            <a:off x="2286000" y="1752600"/>
            <a:ext cx="457200" cy="838200"/>
          </a:xfrm>
          <a:prstGeom prst="rightBrace">
            <a:avLst>
              <a:gd name="adj1" fmla="val 15278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h-TH" altLang="th-TH" sz="24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3576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4" grpId="0" animBg="1" autoUpdateAnimBg="0"/>
      <p:bldP spid="176135" grpId="0" animBg="1" autoUpdateAnimBg="0"/>
      <p:bldP spid="17613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altLang="th-TH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ฟังก์ชันที่มีการส่งค่าไปแต่ไม่มีการรับค่ากลับ</a:t>
            </a:r>
            <a:endParaRPr lang="en-US" alt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th-TH" altLang="th-TH" sz="28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ฟังก์ชันประเภทนี้จะให้ชนิดของข้อมูลเป็น </a:t>
            </a:r>
            <a:r>
              <a:rPr lang="en-US" altLang="th-TH" sz="28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void </a:t>
            </a:r>
            <a:r>
              <a:rPr lang="th-TH" altLang="th-TH" sz="28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ภายในวงเล็บจะมี</a:t>
            </a:r>
            <a:r>
              <a:rPr lang="th-TH" altLang="th-TH" sz="2800" b="1" dirty="0" err="1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อาร์กิวเมนต์</a:t>
            </a:r>
            <a:r>
              <a:rPr lang="th-TH" altLang="th-TH" sz="28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และจะไม่ใช้คำสั่ง </a:t>
            </a:r>
            <a:r>
              <a:rPr lang="en-US" altLang="th-TH" sz="28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return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67054" y="3505201"/>
            <a:ext cx="2228495" cy="52322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 dirty="0">
                <a:solidFill>
                  <a:schemeClr val="accent6"/>
                </a:solidFill>
              </a:rPr>
              <a:t>รูปแบบของฟังก์ชัน</a:t>
            </a:r>
            <a:endParaRPr lang="th-TH" altLang="th-TH" sz="2800" dirty="0">
              <a:solidFill>
                <a:schemeClr val="accent6"/>
              </a:solidFill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057401" y="4249738"/>
            <a:ext cx="5844870" cy="2246769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solidFill>
                  <a:schemeClr val="bg1"/>
                </a:solidFill>
              </a:rPr>
              <a:t>void  funct_name(</a:t>
            </a:r>
            <a:r>
              <a:rPr lang="en-US" altLang="th-TH" sz="2800">
                <a:solidFill>
                  <a:schemeClr val="bg1"/>
                </a:solidFill>
              </a:rPr>
              <a:t>type1 arg1, type2 arg2,……,typeN argN)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>
                <a:solidFill>
                  <a:schemeClr val="bg1"/>
                </a:solidFill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>
                <a:solidFill>
                  <a:schemeClr val="bg1"/>
                </a:solidFill>
              </a:rPr>
              <a:t>	local variable declaration;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>
                <a:solidFill>
                  <a:schemeClr val="bg1"/>
                </a:solidFill>
              </a:rPr>
              <a:t>	statement();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>
                <a:solidFill>
                  <a:schemeClr val="bg1"/>
                </a:solidFill>
              </a:rPr>
              <a:t>}</a:t>
            </a:r>
            <a:endParaRPr lang="th-TH" altLang="th-TH" sz="2800"/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6248401" y="1828801"/>
            <a:ext cx="2557110" cy="2308324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400" b="1" dirty="0" err="1">
                <a:solidFill>
                  <a:srgbClr val="FFFF00"/>
                </a:solidFill>
              </a:rPr>
              <a:t>void</a:t>
            </a:r>
            <a:r>
              <a:rPr lang="th-TH" altLang="th-TH" sz="2400" b="1" dirty="0">
                <a:solidFill>
                  <a:srgbClr val="FFFF00"/>
                </a:solidFill>
              </a:rPr>
              <a:t> </a:t>
            </a:r>
            <a:r>
              <a:rPr lang="th-TH" altLang="th-TH" sz="2400" b="1" dirty="0" err="1">
                <a:solidFill>
                  <a:srgbClr val="FFFF00"/>
                </a:solidFill>
              </a:rPr>
              <a:t>ADD</a:t>
            </a:r>
            <a:r>
              <a:rPr lang="th-TH" altLang="th-TH" sz="2400" b="1" dirty="0">
                <a:solidFill>
                  <a:srgbClr val="FFFF00"/>
                </a:solidFill>
              </a:rPr>
              <a:t>(</a:t>
            </a:r>
            <a:r>
              <a:rPr lang="th-TH" altLang="th-TH" sz="2400" b="1" dirty="0" err="1">
                <a:solidFill>
                  <a:srgbClr val="FFFF00"/>
                </a:solidFill>
              </a:rPr>
              <a:t>int</a:t>
            </a:r>
            <a:r>
              <a:rPr lang="th-TH" altLang="th-TH" sz="2400" b="1" dirty="0">
                <a:solidFill>
                  <a:srgbClr val="FFFF00"/>
                </a:solidFill>
              </a:rPr>
              <a:t> a, </a:t>
            </a:r>
            <a:r>
              <a:rPr lang="th-TH" altLang="th-TH" sz="2400" b="1" dirty="0" err="1">
                <a:solidFill>
                  <a:srgbClr val="FFFF00"/>
                </a:solidFill>
              </a:rPr>
              <a:t>int</a:t>
            </a:r>
            <a:r>
              <a:rPr lang="th-TH" altLang="th-TH" sz="2400" b="1" dirty="0">
                <a:solidFill>
                  <a:srgbClr val="FFFF00"/>
                </a:solidFill>
              </a:rPr>
              <a:t> b)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400" b="1" dirty="0">
                <a:solidFill>
                  <a:srgbClr val="FFFF00"/>
                </a:solidFill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400" b="1" dirty="0">
                <a:solidFill>
                  <a:srgbClr val="FFFF00"/>
                </a:solidFill>
              </a:rPr>
              <a:t>        </a:t>
            </a:r>
            <a:r>
              <a:rPr lang="th-TH" altLang="th-TH" sz="2400" b="1" dirty="0" err="1">
                <a:solidFill>
                  <a:srgbClr val="FFFF00"/>
                </a:solidFill>
              </a:rPr>
              <a:t>int</a:t>
            </a:r>
            <a:r>
              <a:rPr lang="th-TH" altLang="th-TH" sz="2400" b="1" dirty="0">
                <a:solidFill>
                  <a:srgbClr val="FFFF00"/>
                </a:solidFill>
              </a:rPr>
              <a:t> x;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400" b="1" dirty="0">
                <a:solidFill>
                  <a:srgbClr val="FFFF00"/>
                </a:solidFill>
              </a:rPr>
              <a:t>        x = </a:t>
            </a:r>
            <a:r>
              <a:rPr lang="th-TH" altLang="th-TH" sz="2400" b="1" dirty="0" err="1">
                <a:solidFill>
                  <a:srgbClr val="FFFF00"/>
                </a:solidFill>
              </a:rPr>
              <a:t>a+b</a:t>
            </a:r>
            <a:r>
              <a:rPr lang="th-TH" altLang="th-TH" sz="2400" b="1" dirty="0">
                <a:solidFill>
                  <a:srgbClr val="FFFF00"/>
                </a:solidFill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400" b="1" dirty="0">
                <a:solidFill>
                  <a:srgbClr val="FFFF00"/>
                </a:solidFill>
              </a:rPr>
              <a:t>        </a:t>
            </a:r>
            <a:r>
              <a:rPr lang="th-TH" altLang="th-TH" sz="2400" b="1" dirty="0" err="1">
                <a:solidFill>
                  <a:srgbClr val="FFFF00"/>
                </a:solidFill>
              </a:rPr>
              <a:t>printf</a:t>
            </a:r>
            <a:r>
              <a:rPr lang="th-TH" altLang="th-TH" sz="2400" b="1" dirty="0">
                <a:solidFill>
                  <a:srgbClr val="FFFF00"/>
                </a:solidFill>
              </a:rPr>
              <a:t>(“</a:t>
            </a:r>
            <a:r>
              <a:rPr lang="th-TH" altLang="th-TH" sz="2400" b="1" dirty="0" err="1">
                <a:solidFill>
                  <a:srgbClr val="FFFF00"/>
                </a:solidFill>
              </a:rPr>
              <a:t>sum</a:t>
            </a:r>
            <a:r>
              <a:rPr lang="th-TH" altLang="th-TH" sz="2400" b="1" dirty="0">
                <a:solidFill>
                  <a:srgbClr val="FFFF00"/>
                </a:solidFill>
              </a:rPr>
              <a:t> = %d”,x);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400" b="1" dirty="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145493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6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altLang="th-TH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ฟังก์ชันที่มีการส่งค่าไปและรับค่ากลับ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th-TH" altLang="th-TH" sz="28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ฟังก์ชันประเภทนี้จะให้ชนิดของข้อมูลเป็นประเภทที่จะส่งกลับ</a:t>
            </a:r>
            <a:r>
              <a:rPr lang="en-US" altLang="th-TH" sz="28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altLang="th-TH" sz="28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ภายในวงเล็บจะมี</a:t>
            </a:r>
            <a:r>
              <a:rPr lang="th-TH" altLang="th-TH" sz="2800" b="1" dirty="0" err="1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อาร์กิวเมนต์</a:t>
            </a:r>
            <a:r>
              <a:rPr lang="th-TH" altLang="th-TH" sz="28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และจะใช้คำสั่ง </a:t>
            </a:r>
            <a:r>
              <a:rPr lang="en-US" altLang="th-TH" sz="28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return </a:t>
            </a:r>
            <a:r>
              <a:rPr lang="en-US" altLang="th-TH" sz="2800" b="1" dirty="0" err="1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ส่งค่ากลับมาให้ฟังก์ชัน</a:t>
            </a:r>
            <a:endParaRPr lang="en-US" altLang="th-TH" sz="2800" b="1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" y="3429001"/>
            <a:ext cx="2228495" cy="52322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 dirty="0">
                <a:solidFill>
                  <a:schemeClr val="accent6"/>
                </a:solidFill>
              </a:rPr>
              <a:t>รูปแบบของฟังก์ชัน</a:t>
            </a:r>
            <a:endParaRPr lang="th-TH" altLang="th-TH" sz="2800" dirty="0">
              <a:solidFill>
                <a:schemeClr val="accent6"/>
              </a:solidFill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057401" y="3886201"/>
            <a:ext cx="5832046" cy="2677656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2800">
                <a:solidFill>
                  <a:schemeClr val="bg1"/>
                </a:solidFill>
              </a:rPr>
              <a:t>type</a:t>
            </a:r>
            <a:r>
              <a:rPr lang="th-TH" altLang="th-TH" sz="2800">
                <a:solidFill>
                  <a:schemeClr val="bg1"/>
                </a:solidFill>
              </a:rPr>
              <a:t>  funct_name(</a:t>
            </a:r>
            <a:r>
              <a:rPr lang="en-US" altLang="th-TH" sz="2800">
                <a:solidFill>
                  <a:schemeClr val="bg1"/>
                </a:solidFill>
              </a:rPr>
              <a:t>type1 arg1, type2 arg2,……,typeN argN)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>
                <a:solidFill>
                  <a:schemeClr val="bg1"/>
                </a:solidFill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>
                <a:solidFill>
                  <a:schemeClr val="bg1"/>
                </a:solidFill>
              </a:rPr>
              <a:t>	local variable declaration;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>
                <a:solidFill>
                  <a:schemeClr val="bg1"/>
                </a:solidFill>
              </a:rPr>
              <a:t>	statement();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>
                <a:solidFill>
                  <a:schemeClr val="bg1"/>
                </a:solidFill>
              </a:rPr>
              <a:t>                return (value);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>
                <a:solidFill>
                  <a:schemeClr val="bg1"/>
                </a:solidFill>
              </a:rPr>
              <a:t>}</a:t>
            </a:r>
            <a:endParaRPr lang="th-TH" altLang="th-TH" sz="2800"/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6705600" y="1871008"/>
            <a:ext cx="2029723" cy="193899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400" b="1" dirty="0" err="1">
                <a:solidFill>
                  <a:srgbClr val="FFFF00"/>
                </a:solidFill>
              </a:rPr>
              <a:t>int</a:t>
            </a:r>
            <a:r>
              <a:rPr lang="th-TH" altLang="th-TH" sz="2400" b="1" dirty="0">
                <a:solidFill>
                  <a:srgbClr val="FFFF00"/>
                </a:solidFill>
              </a:rPr>
              <a:t> </a:t>
            </a:r>
            <a:r>
              <a:rPr lang="th-TH" altLang="th-TH" sz="2400" b="1" dirty="0" err="1">
                <a:solidFill>
                  <a:srgbClr val="FFFF00"/>
                </a:solidFill>
              </a:rPr>
              <a:t>ADD</a:t>
            </a:r>
            <a:r>
              <a:rPr lang="th-TH" altLang="th-TH" sz="2400" b="1" dirty="0">
                <a:solidFill>
                  <a:srgbClr val="FFFF00"/>
                </a:solidFill>
              </a:rPr>
              <a:t>(</a:t>
            </a:r>
            <a:r>
              <a:rPr lang="th-TH" altLang="th-TH" sz="2400" b="1" dirty="0" err="1">
                <a:solidFill>
                  <a:srgbClr val="FFFF00"/>
                </a:solidFill>
              </a:rPr>
              <a:t>int</a:t>
            </a:r>
            <a:r>
              <a:rPr lang="th-TH" altLang="th-TH" sz="2400" b="1" dirty="0">
                <a:solidFill>
                  <a:srgbClr val="FFFF00"/>
                </a:solidFill>
              </a:rPr>
              <a:t> a, </a:t>
            </a:r>
            <a:r>
              <a:rPr lang="th-TH" altLang="th-TH" sz="2400" b="1" dirty="0" err="1">
                <a:solidFill>
                  <a:srgbClr val="FFFF00"/>
                </a:solidFill>
              </a:rPr>
              <a:t>int</a:t>
            </a:r>
            <a:r>
              <a:rPr lang="th-TH" altLang="th-TH" sz="2400" b="1" dirty="0">
                <a:solidFill>
                  <a:srgbClr val="FFFF00"/>
                </a:solidFill>
              </a:rPr>
              <a:t> b</a:t>
            </a:r>
            <a:r>
              <a:rPr lang="th-TH" altLang="th-TH" sz="2400" b="1" dirty="0" smtClean="0">
                <a:solidFill>
                  <a:srgbClr val="FFFF00"/>
                </a:solidFill>
              </a:rPr>
              <a:t>){</a:t>
            </a:r>
            <a:endParaRPr lang="th-TH" altLang="th-TH" sz="2400" b="1" dirty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400" b="1" dirty="0">
                <a:solidFill>
                  <a:srgbClr val="FFFF00"/>
                </a:solidFill>
              </a:rPr>
              <a:t>        </a:t>
            </a:r>
            <a:r>
              <a:rPr lang="th-TH" altLang="th-TH" sz="2400" b="1" dirty="0" err="1">
                <a:solidFill>
                  <a:srgbClr val="FFFF00"/>
                </a:solidFill>
              </a:rPr>
              <a:t>int</a:t>
            </a:r>
            <a:r>
              <a:rPr lang="th-TH" altLang="th-TH" sz="2400" b="1" dirty="0">
                <a:solidFill>
                  <a:srgbClr val="FFFF00"/>
                </a:solidFill>
              </a:rPr>
              <a:t> x;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400" b="1" dirty="0">
                <a:solidFill>
                  <a:srgbClr val="FFFF00"/>
                </a:solidFill>
              </a:rPr>
              <a:t>        x = </a:t>
            </a:r>
            <a:r>
              <a:rPr lang="th-TH" altLang="th-TH" sz="2400" b="1" dirty="0" err="1">
                <a:solidFill>
                  <a:srgbClr val="FFFF00"/>
                </a:solidFill>
              </a:rPr>
              <a:t>a+b</a:t>
            </a:r>
            <a:r>
              <a:rPr lang="th-TH" altLang="th-TH" sz="2400" b="1" dirty="0">
                <a:solidFill>
                  <a:srgbClr val="FFFF00"/>
                </a:solidFill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400" b="1" dirty="0">
                <a:solidFill>
                  <a:srgbClr val="FFFF00"/>
                </a:solidFill>
              </a:rPr>
              <a:t>        </a:t>
            </a:r>
            <a:r>
              <a:rPr lang="th-TH" altLang="th-TH" sz="2400" b="1" dirty="0" err="1">
                <a:solidFill>
                  <a:srgbClr val="FFFF00"/>
                </a:solidFill>
              </a:rPr>
              <a:t>return</a:t>
            </a:r>
            <a:r>
              <a:rPr lang="th-TH" altLang="th-TH" sz="2400" b="1" dirty="0">
                <a:solidFill>
                  <a:srgbClr val="FFFF00"/>
                </a:solidFill>
              </a:rPr>
              <a:t> x;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400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136281" y="5106989"/>
            <a:ext cx="1754006" cy="954107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solidFill>
                  <a:srgbClr val="FFFF00"/>
                </a:solidFill>
              </a:rPr>
              <a:t>ข้อมูล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solidFill>
                  <a:srgbClr val="FFFF00"/>
                </a:solidFill>
              </a:rPr>
              <a:t>ประเภทเดียวกัน</a:t>
            </a:r>
            <a:endParaRPr lang="th-TH" altLang="th-TH" sz="2800"/>
          </a:p>
        </p:txBody>
      </p:sp>
      <p:sp>
        <p:nvSpPr>
          <p:cNvPr id="180232" name="Line 8"/>
          <p:cNvSpPr>
            <a:spLocks noChangeShapeType="1"/>
          </p:cNvSpPr>
          <p:nvPr/>
        </p:nvSpPr>
        <p:spPr bwMode="auto">
          <a:xfrm flipV="1">
            <a:off x="1371600" y="4267200"/>
            <a:ext cx="7620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80233" name="Line 9"/>
          <p:cNvSpPr>
            <a:spLocks noChangeShapeType="1"/>
          </p:cNvSpPr>
          <p:nvPr/>
        </p:nvSpPr>
        <p:spPr bwMode="auto">
          <a:xfrm>
            <a:off x="1828800" y="5791200"/>
            <a:ext cx="12192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2207642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0" grpId="0" animBg="1" autoUpdateAnimBg="0"/>
      <p:bldP spid="180231" grpId="0" animBg="1" autoUpdateAnimBg="0"/>
      <p:bldP spid="180232" grpId="0" animBg="1"/>
      <p:bldP spid="18023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914400" y="1480659"/>
            <a:ext cx="2590800" cy="411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sz="40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914400" y="914400"/>
            <a:ext cx="245291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Main program</a:t>
            </a: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1066800" y="2395059"/>
            <a:ext cx="222567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main(void)</a:t>
            </a:r>
          </a:p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{ </a:t>
            </a:r>
          </a:p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func1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)</a:t>
            </a:r>
          </a:p>
          <a:p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func2 ( )</a:t>
            </a:r>
          </a:p>
          <a:p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func3 ( )</a:t>
            </a:r>
          </a:p>
          <a:p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029200" y="1752600"/>
            <a:ext cx="2286000" cy="156966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func1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</a:t>
            </a:r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{</a:t>
            </a:r>
          </a:p>
          <a:p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…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return ?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5029199" y="3657600"/>
            <a:ext cx="3079689" cy="10668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40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5045676" y="3648670"/>
            <a:ext cx="211307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void func2 (</a:t>
            </a:r>
            <a:r>
              <a:rPr lang="en-US" sz="24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a ) {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…</a:t>
            </a:r>
          </a:p>
          <a:p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4953000" y="5135940"/>
            <a:ext cx="3810000" cy="156966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40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4940" name="Text Box 12"/>
          <p:cNvSpPr txBox="1">
            <a:spLocks noChangeArrowheads="1"/>
          </p:cNvSpPr>
          <p:nvPr/>
        </p:nvSpPr>
        <p:spPr bwMode="auto">
          <a:xfrm>
            <a:off x="4937125" y="5135940"/>
            <a:ext cx="37496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boolean</a:t>
            </a:r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func3 (</a:t>
            </a:r>
            <a:r>
              <a:rPr lang="en-US" sz="24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a, </a:t>
            </a:r>
            <a:r>
              <a:rPr lang="en-US" sz="24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b ) {</a:t>
            </a:r>
          </a:p>
          <a:p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…</a:t>
            </a:r>
          </a:p>
          <a:p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return ?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 flipV="1">
            <a:off x="2590800" y="1981200"/>
            <a:ext cx="2438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 sz="28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4942" name="Line 14"/>
          <p:cNvSpPr>
            <a:spLocks noChangeShapeType="1"/>
          </p:cNvSpPr>
          <p:nvPr/>
        </p:nvSpPr>
        <p:spPr bwMode="auto">
          <a:xfrm flipH="1">
            <a:off x="2819400" y="27432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 sz="28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4943" name="Line 15"/>
          <p:cNvSpPr>
            <a:spLocks noChangeShapeType="1"/>
          </p:cNvSpPr>
          <p:nvPr/>
        </p:nvSpPr>
        <p:spPr bwMode="auto">
          <a:xfrm flipV="1">
            <a:off x="2667000" y="38100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 sz="28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4944" name="Line 16"/>
          <p:cNvSpPr>
            <a:spLocks noChangeShapeType="1"/>
          </p:cNvSpPr>
          <p:nvPr/>
        </p:nvSpPr>
        <p:spPr bwMode="auto">
          <a:xfrm flipH="1" flipV="1">
            <a:off x="2667000" y="4267200"/>
            <a:ext cx="2514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 sz="28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4945" name="Line 17"/>
          <p:cNvSpPr>
            <a:spLocks noChangeShapeType="1"/>
          </p:cNvSpPr>
          <p:nvPr/>
        </p:nvSpPr>
        <p:spPr bwMode="auto">
          <a:xfrm>
            <a:off x="2667000" y="5257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 sz="28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4946" name="Line 18"/>
          <p:cNvSpPr>
            <a:spLocks noChangeShapeType="1"/>
          </p:cNvSpPr>
          <p:nvPr/>
        </p:nvSpPr>
        <p:spPr bwMode="auto">
          <a:xfrm flipH="1" flipV="1">
            <a:off x="2590800" y="5410200"/>
            <a:ext cx="2514600" cy="6401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 sz="28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9200" y="1831880"/>
            <a:ext cx="1319592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Prototype</a:t>
            </a:r>
            <a:endParaRPr lang="en-US" sz="2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582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th-TH" altLang="th-TH" sz="3200" b="1" dirty="0" smtClean="0">
                <a:solidFill>
                  <a:srgbClr val="000066"/>
                </a:solidFill>
                <a:latin typeface="LilyUPC" pitchFamily="34" charset="-34"/>
              </a:rPr>
              <a:t>การประกาศรูปแบบฟังก์ชัน </a:t>
            </a:r>
            <a:r>
              <a:rPr lang="en-US" altLang="th-TH" sz="3200" b="1" dirty="0" smtClean="0">
                <a:solidFill>
                  <a:srgbClr val="000066"/>
                </a:solidFill>
              </a:rPr>
              <a:t>(prototype)</a:t>
            </a:r>
            <a:endParaRPr lang="en-US" altLang="th-TH" sz="2800" dirty="0" smtClean="0"/>
          </a:p>
        </p:txBody>
      </p:sp>
      <p:sp>
        <p:nvSpPr>
          <p:cNvPr id="13316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596752"/>
            <a:ext cx="8229600" cy="460648"/>
          </a:xfrm>
        </p:spPr>
        <p:txBody>
          <a:bodyPr>
            <a:noAutofit/>
          </a:bodyPr>
          <a:lstStyle/>
          <a:p>
            <a:pPr algn="l"/>
            <a:r>
              <a:rPr lang="th-TH" alt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คล้ายกับการประกาศตัวแปร เพื่อบอกว่าในโปรแกรมของเรามีฟังก์ชันอะไรที่สร้างขึ้นเอง ฟังก์ชันนั้น ๆ มีการเรียกใช้อย่างไร ใช้ตัวแปรอย่างไร ตำแหน่งที่ประกาศ </a:t>
            </a:r>
            <a:r>
              <a:rPr lang="th-TH" altLang="th-TH" sz="2800" b="1" u="sng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ควรจะอยู่ก่อน </a:t>
            </a:r>
            <a:r>
              <a:rPr lang="en-US" altLang="th-TH" sz="2800" b="1" u="sng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main()</a:t>
            </a:r>
            <a:endParaRPr lang="th-TH" altLang="th-TH" sz="2800" b="1" u="sng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467544" y="2705034"/>
            <a:ext cx="8229600" cy="3600400"/>
          </a:xfrm>
        </p:spPr>
        <p:txBody>
          <a:bodyPr/>
          <a:lstStyle/>
          <a:p>
            <a:endParaRPr lang="th-TH"/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6003178" y="2231748"/>
            <a:ext cx="2813591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dirty="0">
                <a:solidFill>
                  <a:srgbClr val="000066"/>
                </a:solidFill>
              </a:rPr>
              <a:t>รูปแบบการประกาศฟังก์ชัน</a:t>
            </a:r>
            <a:endParaRPr lang="th-TH" altLang="th-TH" sz="2800" dirty="0"/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762000" y="3439180"/>
            <a:ext cx="6647974" cy="2246769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2800">
                <a:solidFill>
                  <a:schemeClr val="bg1"/>
                </a:solidFill>
              </a:rPr>
              <a:t>     type  funct_name(type1, type2,……,typeN);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th-TH" sz="28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>
                <a:solidFill>
                  <a:schemeClr val="bg1"/>
                </a:solidFill>
              </a:rPr>
              <a:t>หรือ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th-TH" sz="28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>
                <a:solidFill>
                  <a:schemeClr val="bg1"/>
                </a:solidFill>
              </a:rPr>
              <a:t>     type funct_name(type1 arg1, type2 arg2 ,……, typeN argN);	</a:t>
            </a:r>
            <a:endParaRPr lang="th-TH" altLang="th-TH" sz="2800"/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3641481" y="2905780"/>
            <a:ext cx="2719014" cy="523220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dirty="0">
                <a:solidFill>
                  <a:srgbClr val="FF0000"/>
                </a:solidFill>
              </a:rPr>
              <a:t>ชนิดของข้อมูลที่จะส่งกลับ</a:t>
            </a:r>
            <a:endParaRPr lang="th-TH" altLang="th-TH" sz="2800" dirty="0"/>
          </a:p>
        </p:txBody>
      </p:sp>
      <p:sp>
        <p:nvSpPr>
          <p:cNvPr id="13319" name="Line 8"/>
          <p:cNvSpPr>
            <a:spLocks noChangeShapeType="1"/>
          </p:cNvSpPr>
          <p:nvPr/>
        </p:nvSpPr>
        <p:spPr bwMode="auto">
          <a:xfrm flipH="1">
            <a:off x="1371600" y="3210579"/>
            <a:ext cx="2286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>
            <a:off x="1371600" y="3210579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1736481" y="4278968"/>
            <a:ext cx="1178528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/>
              <a:t>ชื่อฟังก์ชัน</a:t>
            </a:r>
          </a:p>
        </p:txBody>
      </p:sp>
      <p:sp>
        <p:nvSpPr>
          <p:cNvPr id="13322" name="Line 11"/>
          <p:cNvSpPr>
            <a:spLocks noChangeShapeType="1"/>
          </p:cNvSpPr>
          <p:nvPr/>
        </p:nvSpPr>
        <p:spPr bwMode="auto">
          <a:xfrm flipH="1">
            <a:off x="1981200" y="4810779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3323" name="Line 12"/>
          <p:cNvSpPr>
            <a:spLocks noChangeShapeType="1"/>
          </p:cNvSpPr>
          <p:nvPr/>
        </p:nvSpPr>
        <p:spPr bwMode="auto">
          <a:xfrm flipV="1">
            <a:off x="1981200" y="3896379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5622681" y="4355167"/>
            <a:ext cx="2834430" cy="52322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solidFill>
                  <a:srgbClr val="FF0000"/>
                </a:solidFill>
              </a:rPr>
              <a:t>รูปแบบข้อมูลของ </a:t>
            </a:r>
            <a:r>
              <a:rPr lang="en-US" altLang="th-TH" sz="2800">
                <a:solidFill>
                  <a:srgbClr val="FF0000"/>
                </a:solidFill>
              </a:rPr>
              <a:t>argument</a:t>
            </a:r>
            <a:endParaRPr lang="th-TH" altLang="th-TH" sz="2800"/>
          </a:p>
        </p:txBody>
      </p:sp>
      <p:sp>
        <p:nvSpPr>
          <p:cNvPr id="13325" name="Line 14"/>
          <p:cNvSpPr>
            <a:spLocks noChangeShapeType="1"/>
          </p:cNvSpPr>
          <p:nvPr/>
        </p:nvSpPr>
        <p:spPr bwMode="auto">
          <a:xfrm flipH="1" flipV="1">
            <a:off x="3200400" y="3896379"/>
            <a:ext cx="24384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3326" name="Line 15"/>
          <p:cNvSpPr>
            <a:spLocks noChangeShapeType="1"/>
          </p:cNvSpPr>
          <p:nvPr/>
        </p:nvSpPr>
        <p:spPr bwMode="auto">
          <a:xfrm flipH="1">
            <a:off x="4191000" y="4658379"/>
            <a:ext cx="14478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3327" name="Text Box 16"/>
          <p:cNvSpPr txBox="1">
            <a:spLocks noChangeArrowheads="1"/>
          </p:cNvSpPr>
          <p:nvPr/>
        </p:nvSpPr>
        <p:spPr bwMode="auto">
          <a:xfrm>
            <a:off x="3276600" y="6096000"/>
            <a:ext cx="4237057" cy="52322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dirty="0">
                <a:solidFill>
                  <a:srgbClr val="FFFF99"/>
                </a:solidFill>
              </a:rPr>
              <a:t>ชื่อ</a:t>
            </a:r>
            <a:r>
              <a:rPr lang="th-TH" altLang="th-TH" sz="2800" dirty="0" err="1">
                <a:solidFill>
                  <a:srgbClr val="FFFF99"/>
                </a:solidFill>
              </a:rPr>
              <a:t>อาร์กิวเมนต์</a:t>
            </a:r>
            <a:r>
              <a:rPr lang="th-TH" altLang="th-TH" sz="2800" dirty="0">
                <a:solidFill>
                  <a:srgbClr val="FFFF99"/>
                </a:solidFill>
              </a:rPr>
              <a:t>ที่ใช้ในการส่งค่าเข้าฟังก์ชัน</a:t>
            </a:r>
            <a:endParaRPr lang="th-TH" altLang="th-TH" sz="2800" dirty="0"/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 flipV="1">
            <a:off x="3505200" y="5572779"/>
            <a:ext cx="0" cy="571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426883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altLang="th-TH" sz="3600" b="1" dirty="0" smtClean="0">
                <a:solidFill>
                  <a:srgbClr val="000066"/>
                </a:solidFill>
                <a:latin typeface="LilyUPC" pitchFamily="34" charset="-34"/>
              </a:rPr>
              <a:t>ตัวอย่างการประกาศรูปแบบฟังก์ชัน</a:t>
            </a:r>
            <a:endParaRPr lang="en-US" altLang="th-TH" sz="3600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th-TH" alt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th-TH" alt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alt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รูปแบบฟังก์ชัน (</a:t>
            </a:r>
            <a:r>
              <a:rPr lang="en-US" alt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prototype)</a:t>
            </a:r>
            <a:endParaRPr lang="th-TH" altLang="th-TH" sz="28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l"/>
            <a:r>
              <a:rPr lang="en-US" alt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	1. float add(</a:t>
            </a:r>
            <a:r>
              <a:rPr lang="en-US" altLang="th-TH" sz="28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alt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, float);</a:t>
            </a:r>
          </a:p>
          <a:p>
            <a:pPr algn="l"/>
            <a:r>
              <a:rPr lang="en-US" alt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2. </a:t>
            </a:r>
            <a:r>
              <a:rPr lang="en-US" altLang="th-TH" sz="28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alt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sum(</a:t>
            </a:r>
            <a:r>
              <a:rPr lang="en-US" altLang="th-TH" sz="28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alt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p, </a:t>
            </a:r>
            <a:r>
              <a:rPr lang="en-US" altLang="th-TH" sz="28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alt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q); </a:t>
            </a:r>
            <a:r>
              <a:rPr lang="th-TH" alt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altLang="th-TH" sz="28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alt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sum(</a:t>
            </a:r>
            <a:r>
              <a:rPr lang="en-US" altLang="th-TH" sz="28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alt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altLang="th-TH" sz="28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alt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algn="l"/>
            <a:r>
              <a:rPr lang="en-US" alt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3. void move(</a:t>
            </a:r>
            <a:r>
              <a:rPr lang="en-US" altLang="th-TH" sz="28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alt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, float, </a:t>
            </a:r>
            <a:r>
              <a:rPr lang="en-US" altLang="th-TH" sz="28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alt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algn="l"/>
            <a:r>
              <a:rPr lang="en-US" alt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4. float calculate(float, float);</a:t>
            </a:r>
          </a:p>
          <a:p>
            <a:pPr algn="l"/>
            <a:r>
              <a:rPr lang="en-US" alt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5. void point(</a:t>
            </a:r>
            <a:r>
              <a:rPr lang="en-US" altLang="th-TH" sz="28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alt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*, </a:t>
            </a:r>
            <a:r>
              <a:rPr lang="en-US" altLang="th-TH" sz="28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alt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*, float);</a:t>
            </a:r>
          </a:p>
          <a:p>
            <a:pPr algn="l"/>
            <a:endParaRPr lang="en-US" altLang="th-TH" sz="28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3849" name="Text Box 9"/>
          <p:cNvSpPr txBox="1">
            <a:spLocks noChangeArrowheads="1"/>
          </p:cNvSpPr>
          <p:nvPr/>
        </p:nvSpPr>
        <p:spPr bwMode="auto">
          <a:xfrm>
            <a:off x="0" y="6034089"/>
            <a:ext cx="8470589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solidFill>
                  <a:srgbClr val="FF0000"/>
                </a:solidFill>
              </a:rPr>
              <a:t>ฟังก์ชันนี้ไม่มีการคืนค่า จะรับอาร์กิวเมนต์เป็น </a:t>
            </a:r>
            <a:r>
              <a:rPr lang="en-US" altLang="th-TH" sz="2800">
                <a:solidFill>
                  <a:srgbClr val="FF0000"/>
                </a:solidFill>
              </a:rPr>
              <a:t>int, float </a:t>
            </a:r>
            <a:r>
              <a:rPr lang="th-TH" altLang="th-TH" sz="2800">
                <a:solidFill>
                  <a:srgbClr val="FF0000"/>
                </a:solidFill>
              </a:rPr>
              <a:t>และ </a:t>
            </a:r>
            <a:r>
              <a:rPr lang="en-US" altLang="th-TH" sz="2800">
                <a:solidFill>
                  <a:srgbClr val="FF0000"/>
                </a:solidFill>
              </a:rPr>
              <a:t>int </a:t>
            </a:r>
            <a:r>
              <a:rPr lang="th-TH" altLang="th-TH" sz="2800">
                <a:solidFill>
                  <a:srgbClr val="FF0000"/>
                </a:solidFill>
              </a:rPr>
              <a:t>เช่น </a:t>
            </a:r>
            <a:r>
              <a:rPr lang="en-US" altLang="th-TH" sz="2800">
                <a:solidFill>
                  <a:srgbClr val="FF0000"/>
                </a:solidFill>
              </a:rPr>
              <a:t>move(5, 2.70, 12);</a:t>
            </a:r>
            <a:endParaRPr lang="th-TH" altLang="th-TH" sz="2800"/>
          </a:p>
        </p:txBody>
      </p:sp>
      <p:sp>
        <p:nvSpPr>
          <p:cNvPr id="163850" name="Line 10"/>
          <p:cNvSpPr>
            <a:spLocks noChangeShapeType="1"/>
          </p:cNvSpPr>
          <p:nvPr/>
        </p:nvSpPr>
        <p:spPr bwMode="auto">
          <a:xfrm flipV="1">
            <a:off x="457200" y="3276600"/>
            <a:ext cx="0" cy="2743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63851" name="Line 11"/>
          <p:cNvSpPr>
            <a:spLocks noChangeShapeType="1"/>
          </p:cNvSpPr>
          <p:nvPr/>
        </p:nvSpPr>
        <p:spPr bwMode="auto">
          <a:xfrm>
            <a:off x="457200" y="3276600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63852" name="Text Box 12"/>
          <p:cNvSpPr txBox="1">
            <a:spLocks noChangeArrowheads="1"/>
          </p:cNvSpPr>
          <p:nvPr/>
        </p:nvSpPr>
        <p:spPr bwMode="auto">
          <a:xfrm>
            <a:off x="5440974" y="4267200"/>
            <a:ext cx="3680816" cy="954107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solidFill>
                  <a:srgbClr val="000066"/>
                </a:solidFill>
              </a:rPr>
              <a:t>ฟังก์ชันนี้ใช้อาร์กิวเมนต์ที่เป็นตัวแปร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solidFill>
                  <a:srgbClr val="000066"/>
                </a:solidFill>
              </a:rPr>
              <a:t>แบบพอยน์เตอร์</a:t>
            </a:r>
            <a:endParaRPr lang="th-TH" altLang="th-TH" sz="2800"/>
          </a:p>
        </p:txBody>
      </p:sp>
      <p:sp>
        <p:nvSpPr>
          <p:cNvPr id="163853" name="Line 13"/>
          <p:cNvSpPr>
            <a:spLocks noChangeShapeType="1"/>
          </p:cNvSpPr>
          <p:nvPr/>
        </p:nvSpPr>
        <p:spPr bwMode="auto">
          <a:xfrm flipH="1">
            <a:off x="3352800" y="5029200"/>
            <a:ext cx="2057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63854" name="Line 14"/>
          <p:cNvSpPr>
            <a:spLocks noChangeShapeType="1"/>
          </p:cNvSpPr>
          <p:nvPr/>
        </p:nvSpPr>
        <p:spPr bwMode="auto">
          <a:xfrm flipV="1">
            <a:off x="3352800" y="46482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1213377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6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6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9" grpId="0" animBg="1" autoUpdateAnimBg="0"/>
      <p:bldP spid="163850" grpId="0" animBg="1"/>
      <p:bldP spid="163851" grpId="0" animBg="1"/>
      <p:bldP spid="163852" grpId="0" animBg="1" autoUpdateAnimBg="0"/>
      <p:bldP spid="163853" grpId="0" animBg="1"/>
      <p:bldP spid="16385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altLang="th-TH" b="1" dirty="0" smtClean="0">
                <a:solidFill>
                  <a:srgbClr val="000066"/>
                </a:solidFill>
                <a:latin typeface="LilyUPC" pitchFamily="34" charset="-34"/>
              </a:rPr>
              <a:t>การประกาศตัวแปรของฟังก์ชัน</a:t>
            </a:r>
            <a:endParaRPr lang="en-US" altLang="th-TH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1" y="1600200"/>
            <a:ext cx="3881191" cy="52322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 dirty="0">
                <a:solidFill>
                  <a:srgbClr val="FFFF00"/>
                </a:solidFill>
              </a:rPr>
              <a:t>ตัวแปรแบบทั่วไป </a:t>
            </a:r>
            <a:r>
              <a:rPr lang="en-US" altLang="th-TH" sz="2800" b="1" dirty="0">
                <a:solidFill>
                  <a:srgbClr val="FFFF00"/>
                </a:solidFill>
              </a:rPr>
              <a:t>(global variables)</a:t>
            </a:r>
            <a:endParaRPr lang="th-TH" altLang="th-TH" sz="2800" dirty="0"/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898282" y="2287589"/>
            <a:ext cx="778129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เป็นตัวแปรที่ทุกส่วนของโปรแกรมสามารถเรียกใช้ได้ บางครั้งจะเรียกว่าตัวแปร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เอ็กเทอร์นัล</a:t>
            </a:r>
            <a:r>
              <a:rPr lang="th-TH" alt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alt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(External variables)</a:t>
            </a:r>
            <a:endParaRPr lang="th-TH" alt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2043" name="Text Box 11"/>
          <p:cNvSpPr txBox="1">
            <a:spLocks noChangeArrowheads="1"/>
          </p:cNvSpPr>
          <p:nvPr/>
        </p:nvSpPr>
        <p:spPr bwMode="auto">
          <a:xfrm>
            <a:off x="0" y="3810001"/>
            <a:ext cx="3515706" cy="52322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 dirty="0">
                <a:solidFill>
                  <a:srgbClr val="FFFF00"/>
                </a:solidFill>
              </a:rPr>
              <a:t>ตัวแปรเฉพาะที่ </a:t>
            </a:r>
            <a:r>
              <a:rPr lang="en-US" altLang="th-TH" sz="2800" b="1" dirty="0">
                <a:solidFill>
                  <a:srgbClr val="FFFF00"/>
                </a:solidFill>
              </a:rPr>
              <a:t>(local variables)</a:t>
            </a:r>
            <a:endParaRPr lang="th-TH" altLang="th-TH" sz="2800" dirty="0"/>
          </a:p>
        </p:txBody>
      </p:sp>
      <p:sp>
        <p:nvSpPr>
          <p:cNvPr id="172044" name="Text Box 12"/>
          <p:cNvSpPr txBox="1">
            <a:spLocks noChangeArrowheads="1"/>
          </p:cNvSpPr>
          <p:nvPr/>
        </p:nvSpPr>
        <p:spPr bwMode="auto">
          <a:xfrm>
            <a:off x="990600" y="4800600"/>
            <a:ext cx="779732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เป็นตัวแปรที่สร้างขึ้นภายในฟังก์ชัน ใช้ในฟังก์ชันนั้น ๆ เมื่อออกจากฟังก์ชันค่า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ตัวแปรจะหายไป  การใช้ตัวแปรประเภทนี้จะทำให้ฟังก์ชันต่าง ๆ สามารถใช้ชื่อ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ตัวแปรชื่อเดียวกันได้ ตัวแปรประเภทนี้บางครั้งเรียกว่า ออโตเมติก</a:t>
            </a:r>
            <a:r>
              <a:rPr lang="en-US" alt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(automatic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variable)</a:t>
            </a:r>
            <a:endParaRPr lang="th-TH" alt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8505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7" grpId="0" animBg="1" autoUpdateAnimBg="0"/>
      <p:bldP spid="172042" grpId="0" autoUpdateAnimBg="0"/>
      <p:bldP spid="172043" grpId="0" animBg="1" autoUpdateAnimBg="0"/>
      <p:bldP spid="17204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228600" y="1066800"/>
            <a:ext cx="5181600" cy="4114800"/>
          </a:xfrm>
        </p:spPr>
        <p:txBody>
          <a:bodyPr>
            <a:normAutofit/>
          </a:bodyPr>
          <a:lstStyle/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#include &lt;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stdio.h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&gt;</a:t>
            </a:r>
          </a:p>
          <a:p>
            <a:pPr lvl="1">
              <a:buFontTx/>
              <a:buNone/>
            </a:pP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a;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void Ex()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{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	a = 5;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(“%d\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n”,a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0" y="0"/>
            <a:ext cx="7315200" cy="584775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ตัวอย่างการใช้ตัวแปรแบบทั่วไปร่วมกับฟังก์ชัน </a:t>
            </a:r>
            <a:r>
              <a:rPr lang="en-US" alt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(global variables</a:t>
            </a:r>
            <a:r>
              <a:rPr lang="en-US" altLang="th-TH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altLang="th-TH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724400" y="914400"/>
            <a:ext cx="403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lvl="1">
              <a:buFontTx/>
              <a:buNone/>
            </a:pP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main()</a:t>
            </a:r>
          </a:p>
          <a:p>
            <a:pPr lvl="1">
              <a:buFontTx/>
              <a:buNone/>
            </a:pP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{</a:t>
            </a:r>
          </a:p>
          <a:p>
            <a:pPr lvl="1">
              <a:buFontTx/>
              <a:buNone/>
            </a:pP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	a = 3;</a:t>
            </a:r>
          </a:p>
          <a:p>
            <a:pPr lvl="1">
              <a:buFontTx/>
              <a:buNone/>
            </a:pP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	</a:t>
            </a:r>
            <a:r>
              <a:rPr lang="en-US" alt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(“%d\</a:t>
            </a:r>
            <a:r>
              <a:rPr lang="en-US" alt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n”,a</a:t>
            </a: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lvl="1">
              <a:buFontTx/>
              <a:buNone/>
            </a:pP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  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Ex</a:t>
            </a: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</a:p>
          <a:p>
            <a:pPr lvl="1">
              <a:buFontTx/>
              <a:buNone/>
            </a:pP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	</a:t>
            </a:r>
            <a:r>
              <a:rPr lang="en-US" alt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(“%d\</a:t>
            </a:r>
            <a:r>
              <a:rPr lang="en-US" alt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n”,a</a:t>
            </a: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lvl="1">
              <a:buFontTx/>
              <a:buNone/>
            </a:pP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return  </a:t>
            </a: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0;</a:t>
            </a:r>
          </a:p>
          <a:p>
            <a:pPr lvl="1">
              <a:buFontTx/>
              <a:buNone/>
            </a:pP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4953000" y="990600"/>
            <a:ext cx="0" cy="525780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th-TH" sz="32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8461131" y="5288340"/>
            <a:ext cx="682869" cy="1569660"/>
          </a:xfrm>
          <a:prstGeom prst="rect">
            <a:avLst/>
          </a:prstGeom>
          <a:solidFill>
            <a:srgbClr val="808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b="1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b="1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b="1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  <a:endParaRPr lang="th-TH" altLang="th-TH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7981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6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228600" y="1066800"/>
            <a:ext cx="5181600" cy="4114800"/>
          </a:xfrm>
        </p:spPr>
        <p:txBody>
          <a:bodyPr>
            <a:noAutofit/>
          </a:bodyPr>
          <a:lstStyle/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#include &lt;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stdio.h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&gt;</a:t>
            </a:r>
          </a:p>
          <a:p>
            <a:pPr lvl="1">
              <a:buFontTx/>
              <a:buNone/>
            </a:pP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a;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void Ex()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{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a;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	a = 5;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(“%d\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n”,a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0" y="0"/>
            <a:ext cx="5410200" cy="584775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ตัวอย่างการใช้ตัวแปร</a:t>
            </a:r>
            <a:r>
              <a:rPr lang="th-TH" altLang="th-TH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เฉพาะที่ </a:t>
            </a:r>
            <a:r>
              <a:rPr lang="en-US" alt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(local variables</a:t>
            </a:r>
            <a:r>
              <a:rPr lang="en-US" altLang="th-TH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altLang="th-TH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alt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724400" y="914400"/>
            <a:ext cx="403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lvl="1">
              <a:buFontTx/>
              <a:buNone/>
            </a:pP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main()</a:t>
            </a:r>
          </a:p>
          <a:p>
            <a:pPr lvl="1">
              <a:buFontTx/>
              <a:buNone/>
            </a:pP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{</a:t>
            </a:r>
          </a:p>
          <a:p>
            <a:pPr lvl="1">
              <a:buFontTx/>
              <a:buNone/>
            </a:pP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	a = 3;</a:t>
            </a:r>
          </a:p>
          <a:p>
            <a:pPr lvl="1">
              <a:buFontTx/>
              <a:buNone/>
            </a:pP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	</a:t>
            </a:r>
            <a:r>
              <a:rPr lang="en-US" alt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(“%d\</a:t>
            </a:r>
            <a:r>
              <a:rPr lang="en-US" alt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n”,a</a:t>
            </a: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lvl="1">
              <a:buFontTx/>
              <a:buNone/>
            </a:pP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  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Ex</a:t>
            </a: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</a:p>
          <a:p>
            <a:pPr lvl="1">
              <a:buFontTx/>
              <a:buNone/>
            </a:pP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	</a:t>
            </a:r>
            <a:r>
              <a:rPr lang="en-US" alt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(“%d\</a:t>
            </a:r>
            <a:r>
              <a:rPr lang="en-US" alt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n”,a</a:t>
            </a: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lvl="1">
              <a:buFontTx/>
              <a:buNone/>
            </a:pP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return  </a:t>
            </a: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0;</a:t>
            </a:r>
          </a:p>
          <a:p>
            <a:pPr lvl="1">
              <a:buFontTx/>
              <a:buNone/>
            </a:pP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4953000" y="990600"/>
            <a:ext cx="0" cy="525780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th-TH" sz="320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8461131" y="5257800"/>
            <a:ext cx="682869" cy="1569660"/>
          </a:xfrm>
          <a:prstGeom prst="rect">
            <a:avLst/>
          </a:prstGeom>
          <a:solidFill>
            <a:srgbClr val="808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endParaRPr lang="th-TH" altLang="th-TH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6063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0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228600" y="1066800"/>
            <a:ext cx="5181600" cy="4114800"/>
          </a:xfrm>
        </p:spPr>
        <p:txBody>
          <a:bodyPr>
            <a:noAutofit/>
          </a:bodyPr>
          <a:lstStyle/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#include &lt;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stdio.h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&gt;</a:t>
            </a:r>
          </a:p>
          <a:p>
            <a:pPr lvl="1">
              <a:buFontTx/>
              <a:buNone/>
            </a:pP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x,y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;</a:t>
            </a:r>
          </a:p>
          <a:p>
            <a:pPr lvl="1">
              <a:buFontTx/>
              <a:buNone/>
            </a:pP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add_num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a, 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b)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{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  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m;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	m = a + b;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  return m;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" y="0"/>
            <a:ext cx="4639412" cy="584775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ตัวอย่างฟังก์ชันที่คืนค่าเป็นเลขจำนวนเต็ม</a:t>
            </a:r>
            <a:endParaRPr lang="th-TH" alt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191000" y="914400"/>
            <a:ext cx="5257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lvl="1">
              <a:buFontTx/>
              <a:buNone/>
            </a:pP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void main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(){</a:t>
            </a:r>
            <a:endParaRPr lang="en-US" alt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(“INPUT    X “);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scanf</a:t>
            </a: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(“%</a:t>
            </a:r>
            <a:r>
              <a:rPr lang="en-US" alt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d”,&amp;x</a:t>
            </a: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(“INPUT   Y “);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scanf</a:t>
            </a: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(“%</a:t>
            </a:r>
            <a:r>
              <a:rPr lang="en-US" alt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d”,&amp;y</a:t>
            </a: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(“%d  +  %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  =  %d\n</a:t>
            </a: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”,  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x,y,add_num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x,y</a:t>
            </a: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);</a:t>
            </a:r>
          </a:p>
          <a:p>
            <a:pPr lvl="1">
              <a:buFontTx/>
              <a:buNone/>
            </a:pP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4343400" y="990600"/>
            <a:ext cx="0" cy="525780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th-TH" sz="320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90471" name="Line 7"/>
          <p:cNvSpPr>
            <a:spLocks noChangeShapeType="1"/>
          </p:cNvSpPr>
          <p:nvPr/>
        </p:nvSpPr>
        <p:spPr bwMode="auto">
          <a:xfrm>
            <a:off x="6019800" y="5105400"/>
            <a:ext cx="1371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th-TH" sz="320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90472" name="Line 8"/>
          <p:cNvSpPr>
            <a:spLocks noChangeShapeType="1"/>
          </p:cNvSpPr>
          <p:nvPr/>
        </p:nvSpPr>
        <p:spPr bwMode="auto">
          <a:xfrm>
            <a:off x="6629400" y="51054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th-TH" sz="320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90473" name="Line 9"/>
          <p:cNvSpPr>
            <a:spLocks noChangeShapeType="1"/>
          </p:cNvSpPr>
          <p:nvPr/>
        </p:nvSpPr>
        <p:spPr bwMode="auto">
          <a:xfrm flipH="1">
            <a:off x="2362200" y="5867400"/>
            <a:ext cx="4267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th-TH" sz="320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90474" name="Line 10"/>
          <p:cNvSpPr>
            <a:spLocks noChangeShapeType="1"/>
          </p:cNvSpPr>
          <p:nvPr/>
        </p:nvSpPr>
        <p:spPr bwMode="auto">
          <a:xfrm flipV="1">
            <a:off x="2362200" y="2667000"/>
            <a:ext cx="0" cy="3200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th-TH" sz="320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90475" name="Text Box 11"/>
          <p:cNvSpPr txBox="1">
            <a:spLocks noChangeArrowheads="1"/>
          </p:cNvSpPr>
          <p:nvPr/>
        </p:nvSpPr>
        <p:spPr bwMode="auto">
          <a:xfrm>
            <a:off x="2983507" y="5562600"/>
            <a:ext cx="3188693" cy="58477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ส่งตัวแปร </a:t>
            </a:r>
            <a:r>
              <a:rPr lang="en-US" alt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x,y</a:t>
            </a:r>
            <a:r>
              <a:rPr lang="en-US" alt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alt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ไปให้ </a:t>
            </a:r>
            <a:r>
              <a:rPr lang="en-US" alt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a </a:t>
            </a:r>
            <a:r>
              <a:rPr lang="th-TH" alt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กับ </a:t>
            </a:r>
            <a:r>
              <a:rPr lang="en-US" alt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b</a:t>
            </a:r>
            <a:endParaRPr lang="th-TH" alt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01705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1" grpId="0" animBg="1"/>
      <p:bldP spid="190472" grpId="0" animBg="1"/>
      <p:bldP spid="190473" grpId="0" animBg="1"/>
      <p:bldP spid="190474" grpId="0" animBg="1"/>
      <p:bldP spid="19047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152400" y="1219200"/>
            <a:ext cx="8839200" cy="5486400"/>
          </a:xfrm>
        </p:spPr>
        <p:txBody>
          <a:bodyPr>
            <a:normAutofit/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รับบริการ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งานผู้ป่วยนอก</a:t>
            </a: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ขั้นตอนที่ 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ยื่นบัต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รโรงพยาบาล,บัตรทองหรือบัตรสิทธิอื่นๆ,หรือบัตรนัด และรับบัตรคิวสีที่จุดประชาสัมพันธ์</a:t>
            </a: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ขั้นตอนที่ 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ห้อง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บัตรค้นเวชระเบียนผู้ป่วย (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OPD Card)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ส่งจุดซักประวัติหน้าห้องเบอร์ 7</a:t>
            </a: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ขั้นตอนที่ 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ซักประวัติ, ชั่งน้ำหนัก, วัดความดันโลหิต, วัดปรอท, ตามลำดับบัตรคิว</a:t>
            </a:r>
          </a:p>
          <a:p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 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: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เข้า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รับการตรวจจากแพทย์ ณ ห้องตรวจโรค</a:t>
            </a:r>
          </a:p>
          <a:p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 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5 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พบ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พยาบาล ให้คำแนะนำหน้าห้องตรวจโรค, รับ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คำแนะนำ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  <a:p>
            <a:endParaRPr lang="th-T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sz="4000" dirty="0"/>
              <a:t>กลยุทธ์ </a:t>
            </a:r>
            <a:r>
              <a:rPr lang="en-US" sz="4000" dirty="0"/>
              <a:t>Divide and Conquer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xmlns="" val="301496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152400" y="685800"/>
            <a:ext cx="8458200" cy="4114800"/>
          </a:xfrm>
        </p:spPr>
        <p:txBody>
          <a:bodyPr>
            <a:noAutofit/>
          </a:bodyPr>
          <a:lstStyle/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#include &lt;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stdio.h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&gt;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void 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test_f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a, 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b, double f, char c, char s[20]) {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(“Integer %d, %d\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n”,a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, b);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(“Float  %f\n”, f);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(“Char  %c\n”, c);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(“String %s\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n”,s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void main() {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test_f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(23, 34, 3.564, ‘p’ ,Yellow River”);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" y="0"/>
            <a:ext cx="4935967" cy="52322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solidFill>
                  <a:schemeClr val="bg1"/>
                </a:solidFill>
              </a:rPr>
              <a:t>ตัวอย่างการฟังก์ชันที่ส่งผ่านตัวแปรหลายประเภท</a:t>
            </a:r>
            <a:endParaRPr lang="th-TH" altLang="th-TH" sz="2800"/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5943600" y="4038600"/>
            <a:ext cx="3200400" cy="28194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lvl="1">
              <a:buFontTx/>
              <a:buNone/>
            </a:pPr>
            <a:r>
              <a:rPr lang="en-US" altLang="th-TH" b="1">
                <a:solidFill>
                  <a:srgbClr val="000066"/>
                </a:solidFill>
              </a:rPr>
              <a:t>Integer  23, 34</a:t>
            </a:r>
          </a:p>
          <a:p>
            <a:pPr lvl="1">
              <a:buFontTx/>
              <a:buNone/>
            </a:pPr>
            <a:r>
              <a:rPr lang="en-US" altLang="th-TH" b="1">
                <a:solidFill>
                  <a:srgbClr val="000066"/>
                </a:solidFill>
              </a:rPr>
              <a:t>Float  3.564000</a:t>
            </a:r>
          </a:p>
          <a:p>
            <a:pPr lvl="1">
              <a:buFontTx/>
              <a:buNone/>
            </a:pPr>
            <a:r>
              <a:rPr lang="en-US" altLang="th-TH" b="1">
                <a:solidFill>
                  <a:srgbClr val="000066"/>
                </a:solidFill>
              </a:rPr>
              <a:t>Char  p</a:t>
            </a:r>
          </a:p>
          <a:p>
            <a:pPr lvl="1">
              <a:buFontTx/>
              <a:buNone/>
            </a:pPr>
            <a:r>
              <a:rPr lang="en-US" altLang="th-TH" b="1">
                <a:solidFill>
                  <a:srgbClr val="000066"/>
                </a:solidFill>
              </a:rPr>
              <a:t>String Yellow River</a:t>
            </a:r>
            <a:endParaRPr lang="en-US" altLang="th-TH" b="1"/>
          </a:p>
        </p:txBody>
      </p:sp>
      <p:sp>
        <p:nvSpPr>
          <p:cNvPr id="191495" name="Text Box 7"/>
          <p:cNvSpPr txBox="1">
            <a:spLocks noChangeArrowheads="1"/>
          </p:cNvSpPr>
          <p:nvPr/>
        </p:nvSpPr>
        <p:spPr bwMode="auto">
          <a:xfrm>
            <a:off x="5927482" y="3506789"/>
            <a:ext cx="2028119" cy="52322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solidFill>
                  <a:schemeClr val="bg1"/>
                </a:solidFill>
              </a:rPr>
              <a:t>ผลการทำโปรแกรม</a:t>
            </a:r>
            <a:endParaRPr lang="th-TH" altLang="th-TH" sz="2800"/>
          </a:p>
        </p:txBody>
      </p:sp>
    </p:spTree>
    <p:extLst>
      <p:ext uri="{BB962C8B-B14F-4D97-AF65-F5344CB8AC3E}">
        <p14:creationId xmlns:p14="http://schemas.microsoft.com/office/powerpoint/2010/main" xmlns="" val="10904535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nimBg="1" autoUpdateAnimBg="0"/>
      <p:bldP spid="191495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th-TH" altLang="ko-KR" sz="2800" dirty="0" smtClean="0"/>
              <a:t>ตัวอย่าง โปรแกรม</a:t>
            </a:r>
            <a:r>
              <a:rPr lang="th-TH" altLang="ko-KR" sz="2800" dirty="0"/>
              <a:t>การบวกเลขจำนวนจริง 2 จำนวน</a:t>
            </a:r>
            <a:endParaRPr lang="ko-KR" alt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0" y="1124744"/>
            <a:ext cx="9144000" cy="5733256"/>
          </a:xfrm>
        </p:spPr>
        <p:txBody>
          <a:bodyPr numCol="2" spcCol="360000">
            <a:normAutofit fontScale="92500"/>
          </a:bodyPr>
          <a:lstStyle/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#include &lt;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stdio.h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&gt;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float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InputFloat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float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SumFloat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float,float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void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PrintOut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(float);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void main(){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float   a1, a2,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sumVal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a1  = 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InputFloat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a2  = 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InputFloat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sumVal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= 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SumFloat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(a1,a2);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PrintOut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sumVal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  <a:p>
            <a:pPr algn="thaiDist" defTabSz="928688"/>
            <a:endParaRPr lang="en-US" sz="28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 defTabSz="928688"/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float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InputFloat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(){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float  x;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("\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nInput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real value : ");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scanf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("%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f",&amp;x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return x;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float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SumFloat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(float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x,float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y){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return (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x+y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void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PrintOut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(float x){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("\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nx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is : %.2f",x);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716016" y="1340768"/>
            <a:ext cx="0" cy="525780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25617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 smtClean="0"/>
              <a:t>การรับค่าที่คืนมาจากฟังก์ชัน</a:t>
            </a:r>
            <a:endParaRPr lang="th-TH" dirty="0"/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633046" y="1371601"/>
            <a:ext cx="7772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40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altLang="th-TH" sz="4000" b="1" dirty="0" err="1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การเรียกใช้ฟังก์ชันที่มีการคืนค่า</a:t>
            </a:r>
            <a:r>
              <a:rPr lang="en-US" altLang="th-TH" sz="40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altLang="th-TH" sz="4000" b="1" dirty="0" err="1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จะใช้รูปแบบดังต่อไปนี้</a:t>
            </a:r>
            <a:endParaRPr lang="th-TH" altLang="th-TH" sz="4000" b="1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1617785" y="3429001"/>
            <a:ext cx="5767754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4000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ค่าที่รับ   </a:t>
            </a:r>
            <a:r>
              <a:rPr lang="en-US" altLang="th-TH" sz="4000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=   </a:t>
            </a:r>
            <a:r>
              <a:rPr lang="th-TH" altLang="th-TH" sz="4000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ฟังก์ชัน  </a:t>
            </a:r>
            <a:r>
              <a:rPr lang="en-US" altLang="th-TH" sz="4000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(</a:t>
            </a:r>
            <a:r>
              <a:rPr lang="th-TH" altLang="th-TH" sz="4000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อาร์กิวเมนต์</a:t>
            </a:r>
            <a:r>
              <a:rPr lang="en-US" altLang="th-TH" sz="4000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)</a:t>
            </a:r>
            <a:endParaRPr lang="th-TH" altLang="th-TH" sz="4000" b="1">
              <a:solidFill>
                <a:srgbClr val="0000FF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1267558" y="3276600"/>
            <a:ext cx="6047642" cy="1219200"/>
          </a:xfrm>
          <a:prstGeom prst="rect">
            <a:avLst/>
          </a:prstGeom>
          <a:noFill/>
          <a:ln w="57150" cmpd="thinThick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h-TH" altLang="th-TH" sz="2400"/>
          </a:p>
        </p:txBody>
      </p:sp>
    </p:spTree>
    <p:extLst>
      <p:ext uri="{BB962C8B-B14F-4D97-AF65-F5344CB8AC3E}">
        <p14:creationId xmlns:p14="http://schemas.microsoft.com/office/powerpoint/2010/main" xmlns="" val="759888997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1267558" y="2590800"/>
            <a:ext cx="6047642" cy="3200400"/>
          </a:xfrm>
          <a:prstGeom prst="rect">
            <a:avLst/>
          </a:prstGeom>
          <a:noFill/>
          <a:ln w="57150" cmpd="thinThick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h-TH" altLang="th-TH" sz="2400"/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1336431" y="2743200"/>
            <a:ext cx="6189785" cy="307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th-TH" sz="4000" b="1" dirty="0">
                <a:solidFill>
                  <a:srgbClr val="0000FF"/>
                </a:solidFill>
                <a:latin typeface="Cordia New" pitchFamily="34" charset="-34"/>
              </a:rPr>
              <a:t>	</a:t>
            </a:r>
            <a:r>
              <a:rPr 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</a:rPr>
              <a:t>a1  =  </a:t>
            </a:r>
            <a:r>
              <a:rPr lang="en-US" sz="4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</a:rPr>
              <a:t>InputFloat</a:t>
            </a:r>
            <a:r>
              <a:rPr 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</a:rPr>
              <a:t> ( );</a:t>
            </a:r>
          </a:p>
          <a:p>
            <a:pPr algn="just">
              <a:defRPr/>
            </a:pPr>
            <a:r>
              <a:rPr lang="en-US" sz="4000" b="1" dirty="0">
                <a:solidFill>
                  <a:srgbClr val="0000FF"/>
                </a:solidFill>
                <a:latin typeface="Cordia New" pitchFamily="34" charset="-34"/>
              </a:rPr>
              <a:t>		</a:t>
            </a:r>
            <a:r>
              <a:rPr lang="th-TH" sz="4000" b="1" dirty="0">
                <a:solidFill>
                  <a:srgbClr val="0000FF"/>
                </a:solidFill>
                <a:latin typeface="Cordia New" pitchFamily="34" charset="-34"/>
              </a:rPr>
              <a:t>ใช้คู่กับ</a:t>
            </a:r>
            <a:r>
              <a:rPr lang="th-TH" sz="4000" b="1" dirty="0" err="1">
                <a:solidFill>
                  <a:srgbClr val="0000FF"/>
                </a:solidFill>
                <a:latin typeface="Cordia New" pitchFamily="34" charset="-34"/>
              </a:rPr>
              <a:t>โปร</a:t>
            </a:r>
            <a:r>
              <a:rPr lang="th-TH" sz="4000" b="1" dirty="0">
                <a:solidFill>
                  <a:srgbClr val="0000FF"/>
                </a:solidFill>
                <a:latin typeface="Cordia New" pitchFamily="34" charset="-34"/>
              </a:rPr>
              <a:t>โตไทป์</a:t>
            </a:r>
          </a:p>
          <a:p>
            <a:pPr lvl="2" algn="just">
              <a:defRPr/>
            </a:pPr>
            <a:r>
              <a:rPr lang="en-US" sz="4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</a:rPr>
              <a:t>float  </a:t>
            </a:r>
            <a:r>
              <a:rPr lang="en-US" sz="4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</a:rPr>
              <a:t>InputFloat</a:t>
            </a:r>
            <a:r>
              <a:rPr 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</a:rPr>
              <a:t> ( );</a:t>
            </a:r>
          </a:p>
          <a:p>
            <a:pPr>
              <a:spcBef>
                <a:spcPct val="50000"/>
              </a:spcBef>
              <a:defRPr/>
            </a:pPr>
            <a:endParaRPr lang="th-TH" sz="4000" b="1" dirty="0">
              <a:solidFill>
                <a:srgbClr val="0000FF"/>
              </a:solidFill>
              <a:latin typeface="Cordia New" pitchFamily="34" charset="-34"/>
            </a:endParaRP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0" y="1"/>
            <a:ext cx="1477108" cy="70802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th-TH" altLang="th-TH" sz="4000" b="1">
                <a:solidFill>
                  <a:srgbClr val="9900CC"/>
                </a:solidFill>
                <a:latin typeface="Times New Roman" pitchFamily="18" charset="0"/>
                <a:cs typeface="AngsanaUPC" pitchFamily="18" charset="-34"/>
              </a:rPr>
              <a:t>ตัวอย่าง</a:t>
            </a:r>
          </a:p>
        </p:txBody>
      </p:sp>
      <p:sp>
        <p:nvSpPr>
          <p:cNvPr id="31750" name="AutoShape 5"/>
          <p:cNvSpPr>
            <a:spLocks noChangeArrowheads="1"/>
          </p:cNvSpPr>
          <p:nvPr/>
        </p:nvSpPr>
        <p:spPr bwMode="auto">
          <a:xfrm>
            <a:off x="1887415" y="533400"/>
            <a:ext cx="7104185" cy="1752600"/>
          </a:xfrm>
          <a:prstGeom prst="wedgeRoundRectCallout">
            <a:avLst>
              <a:gd name="adj1" fmla="val -40139"/>
              <a:gd name="adj2" fmla="val 8641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h-TH" sz="3600" b="1" dirty="0">
                <a:latin typeface="Cordia New" pitchFamily="34" charset="-34"/>
              </a:rPr>
              <a:t>a1 </a:t>
            </a:r>
            <a:r>
              <a:rPr lang="th-TH" altLang="th-TH" sz="3600" b="1" dirty="0">
                <a:latin typeface="Cordia New" pitchFamily="34" charset="-34"/>
              </a:rPr>
              <a:t>ต้องมีชนิดเป็น</a:t>
            </a:r>
            <a:r>
              <a:rPr lang="en-US" altLang="th-TH" sz="3600" b="1" dirty="0">
                <a:latin typeface="Cordia New" pitchFamily="34" charset="-34"/>
              </a:rPr>
              <a:t> </a:t>
            </a:r>
            <a:r>
              <a:rPr lang="en-US" alt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loat</a:t>
            </a:r>
            <a:r>
              <a:rPr lang="en-US" altLang="th-TH" sz="3600" b="1" dirty="0" smtClean="0">
                <a:latin typeface="Cordia New" pitchFamily="34" charset="-34"/>
              </a:rPr>
              <a:t>  </a:t>
            </a:r>
            <a:r>
              <a:rPr lang="en-US" altLang="th-TH" sz="3600" b="1" dirty="0" err="1">
                <a:latin typeface="Cordia New" pitchFamily="34" charset="-34"/>
              </a:rPr>
              <a:t>เนื่องจากค่าที่จะส่ง</a:t>
            </a:r>
            <a:endParaRPr lang="en-US" altLang="th-TH" sz="3600" b="1" dirty="0">
              <a:latin typeface="Cordia New" pitchFamily="34" charset="-34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th-TH" sz="3600" b="1" dirty="0" err="1">
                <a:latin typeface="Cordia New" pitchFamily="34" charset="-34"/>
              </a:rPr>
              <a:t>คืนกลับมาจากฟังก์ชันมีชนิดเป็น</a:t>
            </a:r>
            <a:r>
              <a:rPr lang="en-US" altLang="th-TH" sz="3600" b="1" dirty="0">
                <a:latin typeface="Cordia New" pitchFamily="34" charset="-34"/>
              </a:rPr>
              <a:t>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float</a:t>
            </a:r>
            <a:endParaRPr lang="th-TH" altLang="th-TH" sz="3600" b="1" dirty="0">
              <a:solidFill>
                <a:srgbClr val="0000FF"/>
              </a:solidFill>
              <a:latin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94507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1055077" y="2667000"/>
            <a:ext cx="7807569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th-TH" sz="4000" b="1" dirty="0">
                <a:solidFill>
                  <a:srgbClr val="0000FF"/>
                </a:solidFill>
                <a:latin typeface="Cordia New" pitchFamily="34" charset="-34"/>
              </a:rPr>
              <a:t>	</a:t>
            </a:r>
            <a:r>
              <a:rPr lang="en-US" sz="4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</a:rPr>
              <a:t>sumVal</a:t>
            </a:r>
            <a:r>
              <a:rPr 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</a:rPr>
              <a:t> =  </a:t>
            </a:r>
            <a:r>
              <a:rPr lang="en-US" sz="4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</a:rPr>
              <a:t>SumFloat</a:t>
            </a:r>
            <a:r>
              <a:rPr 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</a:rPr>
              <a:t> (a1,a2 );</a:t>
            </a:r>
          </a:p>
          <a:p>
            <a:pPr algn="just">
              <a:defRPr/>
            </a:pPr>
            <a:r>
              <a:rPr lang="en-US" sz="4000" b="1" dirty="0">
                <a:solidFill>
                  <a:srgbClr val="0000FF"/>
                </a:solidFill>
                <a:latin typeface="Cordia New" pitchFamily="34" charset="-34"/>
              </a:rPr>
              <a:t>		</a:t>
            </a:r>
            <a:r>
              <a:rPr lang="th-TH" sz="4000" b="1" dirty="0">
                <a:solidFill>
                  <a:srgbClr val="0000FF"/>
                </a:solidFill>
                <a:latin typeface="Cordia New" pitchFamily="34" charset="-34"/>
              </a:rPr>
              <a:t>ใช้คู่กับ</a:t>
            </a:r>
            <a:r>
              <a:rPr lang="th-TH" sz="4000" b="1" dirty="0" err="1">
                <a:solidFill>
                  <a:srgbClr val="0000FF"/>
                </a:solidFill>
                <a:latin typeface="Cordia New" pitchFamily="34" charset="-34"/>
              </a:rPr>
              <a:t>โปร</a:t>
            </a:r>
            <a:r>
              <a:rPr lang="th-TH" sz="4000" b="1" dirty="0">
                <a:solidFill>
                  <a:srgbClr val="0000FF"/>
                </a:solidFill>
                <a:latin typeface="Cordia New" pitchFamily="34" charset="-34"/>
              </a:rPr>
              <a:t>โตไทป์</a:t>
            </a:r>
          </a:p>
          <a:p>
            <a:pPr lvl="2" algn="just">
              <a:defRPr/>
            </a:pPr>
            <a:r>
              <a:rPr lang="en-US" sz="4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</a:rPr>
              <a:t>float  </a:t>
            </a:r>
            <a:r>
              <a:rPr lang="en-US" sz="4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</a:rPr>
              <a:t>InputFloat</a:t>
            </a:r>
            <a:r>
              <a:rPr 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</a:rPr>
              <a:t> ( );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0" y="1"/>
            <a:ext cx="1477108" cy="70802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th-TH" altLang="th-TH" sz="4000" b="1">
                <a:solidFill>
                  <a:srgbClr val="9900CC"/>
                </a:solidFill>
                <a:latin typeface="Times New Roman" pitchFamily="18" charset="0"/>
                <a:cs typeface="AngsanaUPC" pitchFamily="18" charset="-34"/>
              </a:rPr>
              <a:t>ตัวอย่าง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1406769" y="2514600"/>
            <a:ext cx="6752492" cy="2743200"/>
          </a:xfrm>
          <a:prstGeom prst="rect">
            <a:avLst/>
          </a:prstGeom>
          <a:noFill/>
          <a:ln w="57150" cmpd="thinThick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h-TH" altLang="th-TH" sz="2400"/>
          </a:p>
        </p:txBody>
      </p:sp>
      <p:sp>
        <p:nvSpPr>
          <p:cNvPr id="32774" name="AutoShape 5"/>
          <p:cNvSpPr>
            <a:spLocks noChangeArrowheads="1"/>
          </p:cNvSpPr>
          <p:nvPr/>
        </p:nvSpPr>
        <p:spPr bwMode="auto">
          <a:xfrm>
            <a:off x="1905000" y="228600"/>
            <a:ext cx="6119446" cy="1905000"/>
          </a:xfrm>
          <a:prstGeom prst="wedgeRoundRectCallout">
            <a:avLst>
              <a:gd name="adj1" fmla="val 25361"/>
              <a:gd name="adj2" fmla="val 8858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h-TH" sz="3600" b="1" dirty="0">
                <a:latin typeface="Cordia New" pitchFamily="34" charset="-34"/>
              </a:rPr>
              <a:t>a1 </a:t>
            </a:r>
            <a:r>
              <a:rPr lang="en-US" altLang="th-TH" sz="3600" b="1" dirty="0" err="1">
                <a:latin typeface="Cordia New" pitchFamily="34" charset="-34"/>
              </a:rPr>
              <a:t>และ</a:t>
            </a:r>
            <a:r>
              <a:rPr lang="en-US" altLang="th-TH" sz="3600" b="1" dirty="0">
                <a:latin typeface="Cordia New" pitchFamily="34" charset="-34"/>
              </a:rPr>
              <a:t> a2 </a:t>
            </a:r>
            <a:r>
              <a:rPr lang="th-TH" altLang="th-TH" sz="3600" b="1" dirty="0">
                <a:latin typeface="Cordia New" pitchFamily="34" charset="-34"/>
              </a:rPr>
              <a:t>ต้องมีชนิดเป็น</a:t>
            </a:r>
            <a:r>
              <a:rPr lang="en-US" altLang="th-TH" sz="3600" b="1" dirty="0">
                <a:latin typeface="Cordia New" pitchFamily="34" charset="-34"/>
              </a:rPr>
              <a:t> </a:t>
            </a:r>
            <a:r>
              <a:rPr lang="en-US" altLang="th-TH" sz="3600" b="1" dirty="0" smtClean="0">
                <a:latin typeface="Cordia New" pitchFamily="34" charset="-34"/>
              </a:rPr>
              <a:t>float</a:t>
            </a:r>
            <a:endParaRPr lang="en-US" altLang="th-TH" sz="3600" b="1" dirty="0">
              <a:latin typeface="Cordia New" pitchFamily="34" charset="-34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th-TH" altLang="th-TH" sz="3600" b="1" dirty="0">
                <a:latin typeface="Cordia New" pitchFamily="34" charset="-34"/>
              </a:rPr>
              <a:t>เพื่อให้ตรงกับชนิดตัวแปรของ</a:t>
            </a:r>
            <a:r>
              <a:rPr lang="th-TH" altLang="th-TH" sz="3600" b="1" dirty="0" err="1">
                <a:latin typeface="Cordia New" pitchFamily="34" charset="-34"/>
              </a:rPr>
              <a:t>อาร์กิวเมนท์</a:t>
            </a:r>
            <a:endParaRPr lang="th-TH" altLang="th-TH" sz="3600" b="1" dirty="0">
              <a:latin typeface="Cordia New" pitchFamily="34" charset="-34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th-TH" altLang="th-TH" sz="3600" b="1" dirty="0">
                <a:latin typeface="Cordia New" pitchFamily="34" charset="-34"/>
              </a:rPr>
              <a:t>ที่ประกาศใน</a:t>
            </a:r>
            <a:r>
              <a:rPr lang="th-TH" altLang="th-TH" sz="3600" b="1" dirty="0" err="1">
                <a:latin typeface="Cordia New" pitchFamily="34" charset="-34"/>
              </a:rPr>
              <a:t>โปร</a:t>
            </a:r>
            <a:r>
              <a:rPr lang="th-TH" altLang="th-TH" sz="3600" b="1" dirty="0">
                <a:latin typeface="Cordia New" pitchFamily="34" charset="-34"/>
              </a:rPr>
              <a:t>โตไทป์</a:t>
            </a:r>
          </a:p>
        </p:txBody>
      </p:sp>
    </p:spTree>
    <p:extLst>
      <p:ext uri="{BB962C8B-B14F-4D97-AF65-F5344CB8AC3E}">
        <p14:creationId xmlns:p14="http://schemas.microsoft.com/office/powerpoint/2010/main" xmlns="" val="16992620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1195754" y="1295400"/>
            <a:ext cx="5978769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th-TH" sz="4000" b="1">
                <a:solidFill>
                  <a:srgbClr val="0000FF"/>
                </a:solidFill>
                <a:latin typeface="Cordia New" pitchFamily="34" charset="-34"/>
              </a:rPr>
              <a:t>	</a:t>
            </a:r>
            <a:r>
              <a:rPr lang="en-US" sz="4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</a:rPr>
              <a:t>PrintOut( sumVal );</a:t>
            </a:r>
          </a:p>
          <a:p>
            <a:pPr algn="ctr">
              <a:defRPr/>
            </a:pPr>
            <a:r>
              <a:rPr lang="en-US" sz="4000" b="1">
                <a:solidFill>
                  <a:srgbClr val="0000FF"/>
                </a:solidFill>
                <a:latin typeface="Cordia New" pitchFamily="34" charset="-34"/>
              </a:rPr>
              <a:t>		</a:t>
            </a:r>
            <a:r>
              <a:rPr lang="th-TH" sz="4000" b="1">
                <a:solidFill>
                  <a:srgbClr val="0000FF"/>
                </a:solidFill>
                <a:latin typeface="Cordia New" pitchFamily="34" charset="-34"/>
              </a:rPr>
              <a:t>ใช้คู่กับโปรโตไทป์</a:t>
            </a:r>
          </a:p>
          <a:p>
            <a:pPr lvl="2" algn="ctr">
              <a:defRPr/>
            </a:pPr>
            <a:r>
              <a:rPr lang="en-US" sz="4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</a:rPr>
              <a:t>void PrintOut ( double );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0" y="1"/>
            <a:ext cx="1477108" cy="70802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th-TH" altLang="th-TH" sz="4000" b="1">
                <a:solidFill>
                  <a:srgbClr val="9900CC"/>
                </a:solidFill>
                <a:latin typeface="Times New Roman" pitchFamily="18" charset="0"/>
                <a:cs typeface="AngsanaUPC" pitchFamily="18" charset="-34"/>
              </a:rPr>
              <a:t>ตัวอย่าง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1406769" y="1066800"/>
            <a:ext cx="6752492" cy="2895600"/>
          </a:xfrm>
          <a:prstGeom prst="rect">
            <a:avLst/>
          </a:prstGeom>
          <a:noFill/>
          <a:ln w="57150" cmpd="thinThick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h-TH" altLang="th-TH" sz="2400"/>
          </a:p>
        </p:txBody>
      </p:sp>
      <p:sp>
        <p:nvSpPr>
          <p:cNvPr id="33798" name="AutoShape 5"/>
          <p:cNvSpPr>
            <a:spLocks noChangeArrowheads="1"/>
          </p:cNvSpPr>
          <p:nvPr/>
        </p:nvSpPr>
        <p:spPr bwMode="auto">
          <a:xfrm>
            <a:off x="1143000" y="4495800"/>
            <a:ext cx="6260123" cy="1295400"/>
          </a:xfrm>
          <a:prstGeom prst="wedgeRoundRectCallout">
            <a:avLst>
              <a:gd name="adj1" fmla="val -22356"/>
              <a:gd name="adj2" fmla="val -14546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h-TH" sz="3600" b="1">
                <a:latin typeface="Times New Roman" pitchFamily="18" charset="0"/>
                <a:cs typeface="CordiaUPC" pitchFamily="34" charset="-34"/>
              </a:rPr>
              <a:t>ประกาศให้รู้ว่าฟังก์ชันนี้ไม่มีการคืนค่า</a:t>
            </a:r>
            <a:endParaRPr lang="th-TH" altLang="th-TH" sz="3600" b="1">
              <a:latin typeface="Times New Roman" pitchFamily="18" charset="0"/>
              <a:cs typeface="Cord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2533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228600" y="1066800"/>
            <a:ext cx="6629400" cy="4114800"/>
          </a:xfrm>
        </p:spPr>
        <p:txBody>
          <a:bodyPr>
            <a:noAutofit/>
          </a:bodyPr>
          <a:lstStyle/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#include &lt;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stdio.h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&gt;</a:t>
            </a:r>
          </a:p>
          <a:p>
            <a:pPr lvl="1">
              <a:buFontTx/>
              <a:buNone/>
            </a:pP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f_x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x);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main(){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;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(“ x      x</a:t>
            </a:r>
            <a:r>
              <a:rPr lang="en-US" altLang="th-TH" sz="3200" b="1" baseline="30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+ 3x + 1  \n”);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for(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= 1; 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&lt;= 10; 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++)</a:t>
            </a:r>
          </a:p>
          <a:p>
            <a:pPr lvl="1">
              <a:buFontTx/>
              <a:buNone/>
            </a:pP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 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(“%d      %d \n”,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i,f_x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);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getch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0" y="0"/>
            <a:ext cx="4921540" cy="584775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ตัวอย่างการหาค่าของ </a:t>
            </a:r>
            <a:r>
              <a:rPr lang="en-US" alt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f(x) = x</a:t>
            </a:r>
            <a:r>
              <a:rPr lang="en-US" altLang="th-TH" b="1" baseline="300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en-US" alt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+ 3x + 1</a:t>
            </a:r>
            <a:endParaRPr lang="th-TH" alt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105400" y="1600200"/>
            <a:ext cx="403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lvl="1">
              <a:buFontTx/>
              <a:buNone/>
            </a:pPr>
            <a:r>
              <a:rPr lang="en-US" alt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alt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f_x</a:t>
            </a: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alt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x)</a:t>
            </a:r>
          </a:p>
          <a:p>
            <a:pPr lvl="1">
              <a:buFontTx/>
              <a:buNone/>
            </a:pP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{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alt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y;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y </a:t>
            </a: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= x*x + 3*x + 1;</a:t>
            </a:r>
          </a:p>
          <a:p>
            <a:pPr lvl="1">
              <a:buFontTx/>
              <a:buNone/>
            </a:pPr>
            <a:r>
              <a:rPr lang="en-US" alt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return  </a:t>
            </a: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y;</a:t>
            </a:r>
          </a:p>
          <a:p>
            <a:pPr lvl="1">
              <a:buFontTx/>
              <a:buNone/>
            </a:pPr>
            <a:r>
              <a:rPr lang="en-US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5334000" y="990600"/>
            <a:ext cx="0" cy="525780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th-TH" sz="32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4949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152400" y="1219200"/>
            <a:ext cx="8839200" cy="5486400"/>
          </a:xfrm>
        </p:spPr>
        <p:txBody>
          <a:bodyPr>
            <a:normAutofit/>
          </a:bodyPr>
          <a:lstStyle/>
          <a:p>
            <a:r>
              <a:rPr lang="th-TH" alt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ลักษณะการคืนค่ากลับของฟังก์ชันที่สร้างขึ้นเองนั้น   เราสามารถสร้างฟังก์ชันให้คืนค่ากลับได้ดังนี้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742950" indent="-742950">
              <a:buFont typeface="+mj-lt"/>
              <a:buAutoNum type="arabicPeriod"/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ฟังก์ชันที่ไม่คืนค่ากลับ </a:t>
            </a:r>
          </a:p>
          <a:p>
            <a:pPr marL="742950" indent="-742950">
              <a:buFont typeface="+mj-lt"/>
              <a:buAutoNum type="arabicPeriod"/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ฟังก์ชันที่คืนค่ากลับ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 </a:t>
            </a:r>
          </a:p>
          <a:p>
            <a:pPr marL="742950" indent="-742950">
              <a:buFont typeface="+mj-lt"/>
              <a:buAutoNum type="arabicPeriod"/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ฟังก์ชันที่คืนค่ากลับมากกว่า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 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sz="3600" dirty="0"/>
              <a:t>การใช้ฟังก์ชันกับแถวลำดับ</a:t>
            </a:r>
          </a:p>
        </p:txBody>
      </p:sp>
    </p:spTree>
    <p:extLst>
      <p:ext uri="{BB962C8B-B14F-4D97-AF65-F5344CB8AC3E}">
        <p14:creationId xmlns:p14="http://schemas.microsoft.com/office/powerpoint/2010/main" xmlns="" val="363882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152400" y="1219200"/>
            <a:ext cx="8610600" cy="54864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การส่ง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แถวลำดับไป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ฟังก์ชันสามารถทำได้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เลยถ้าการประกาศรูปแบบฟังก์ชัน (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prototype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มี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แถว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ลำดับอยู่แล้ว เช่น</a:t>
            </a: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void function2( double b[ ],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num_elem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);</a:t>
            </a:r>
          </a:p>
          <a:p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เมื่อเรียกใช้งานก็ใช้คำสั่งว่า 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function2( c, 5 );</a:t>
            </a: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โดยที่ 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 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แถว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ลำดับขนาด 5 ตัว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double c[5]; 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และนิยม</a:t>
            </a: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ส่งขนาดของ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แถว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ลำดับไปด้วย คือ ส่ง 5 ให้ตัวแปร </a:t>
            </a:r>
            <a:r>
              <a:rPr lang="en-US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num_elem</a:t>
            </a:r>
            <a:endParaRPr lang="th-TH" sz="32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sz="4000" dirty="0"/>
              <a:t>การใช้ฟังก์ชันกับแถวลำดับ</a:t>
            </a:r>
          </a:p>
        </p:txBody>
      </p:sp>
    </p:spTree>
    <p:extLst>
      <p:ext uri="{BB962C8B-B14F-4D97-AF65-F5344CB8AC3E}">
        <p14:creationId xmlns:p14="http://schemas.microsoft.com/office/powerpoint/2010/main" xmlns="" val="422624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ตัวอย่างการส่ง</a:t>
            </a:r>
            <a:r>
              <a:rPr lang="th-TH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แถวลำดับไปฟังก์ชัน</a:t>
            </a:r>
          </a:p>
        </p:txBody>
      </p:sp>
      <p:cxnSp>
        <p:nvCxnSpPr>
          <p:cNvPr id="9" name="Line 17"/>
          <p:cNvCxnSpPr/>
          <p:nvPr/>
        </p:nvCxnSpPr>
        <p:spPr bwMode="auto">
          <a:xfrm>
            <a:off x="2362200" y="2133600"/>
            <a:ext cx="0" cy="9917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Line 18"/>
          <p:cNvCxnSpPr/>
          <p:nvPr/>
        </p:nvCxnSpPr>
        <p:spPr bwMode="auto">
          <a:xfrm>
            <a:off x="3622057" y="3200400"/>
            <a:ext cx="79754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Line 19"/>
          <p:cNvCxnSpPr/>
          <p:nvPr/>
        </p:nvCxnSpPr>
        <p:spPr bwMode="auto">
          <a:xfrm flipH="1">
            <a:off x="3622057" y="3657600"/>
            <a:ext cx="79754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Line 20"/>
          <p:cNvCxnSpPr/>
          <p:nvPr/>
        </p:nvCxnSpPr>
        <p:spPr bwMode="auto">
          <a:xfrm>
            <a:off x="2362200" y="3686511"/>
            <a:ext cx="0" cy="9917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" name="Line 23"/>
          <p:cNvCxnSpPr/>
          <p:nvPr/>
        </p:nvCxnSpPr>
        <p:spPr bwMode="auto">
          <a:xfrm>
            <a:off x="2362200" y="5108454"/>
            <a:ext cx="0" cy="9875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572000" y="2895600"/>
            <a:ext cx="3810000" cy="13716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t"/>
          <a:lstStyle/>
          <a:p>
            <a:pPr eaLnBrk="0" hangingPunct="0"/>
            <a:r>
              <a:rPr lang="en-US" sz="2800" b="1" dirty="0" smtClean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void function1(</a:t>
            </a:r>
            <a:r>
              <a:rPr lang="en-US" sz="2800" b="1" dirty="0" err="1" smtClean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*d, </a:t>
            </a:r>
            <a:r>
              <a:rPr lang="en-US" sz="2800" b="1" dirty="0" err="1" smtClean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e) {</a:t>
            </a:r>
          </a:p>
          <a:p>
            <a:pPr eaLnBrk="0" hangingPunct="0"/>
            <a:r>
              <a:rPr lang="en-US" sz="2800" b="1" dirty="0" smtClean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…</a:t>
            </a:r>
          </a:p>
          <a:p>
            <a:pPr eaLnBrk="0" hangingPunct="0"/>
            <a:r>
              <a:rPr lang="en-US" sz="2800" b="1" dirty="0" smtClean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  <a:endParaRPr lang="th-TH" sz="2800" b="1" dirty="0" smtClean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800" dirty="0">
              <a:effectLst/>
              <a:latin typeface="TH SarabunPSK" panose="020B0500040200020003" pitchFamily="34" charset="-34"/>
              <a:ea typeface="Calibri"/>
              <a:cs typeface="TH SarabunPSK" panose="020B05000402000200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219200"/>
            <a:ext cx="3890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void function1(</a:t>
            </a:r>
            <a:r>
              <a:rPr lang="en-US" sz="3200" b="1" dirty="0" err="1" smtClean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3200" b="1" dirty="0" smtClean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*d, </a:t>
            </a:r>
            <a:r>
              <a:rPr lang="en-US" sz="3200" b="1" dirty="0" err="1" smtClean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3200" b="1" dirty="0" smtClean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e);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3124200"/>
            <a:ext cx="3167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function1(&amp;a[5], a[8]) ;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3" name="Line 18"/>
          <p:cNvCxnSpPr/>
          <p:nvPr/>
        </p:nvCxnSpPr>
        <p:spPr bwMode="auto">
          <a:xfrm>
            <a:off x="3048000" y="4800600"/>
            <a:ext cx="110038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Line 19"/>
          <p:cNvCxnSpPr/>
          <p:nvPr/>
        </p:nvCxnSpPr>
        <p:spPr bwMode="auto">
          <a:xfrm flipH="1">
            <a:off x="3048000" y="5105400"/>
            <a:ext cx="110038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572000" y="4495800"/>
            <a:ext cx="3810000" cy="19812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t"/>
          <a:lstStyle/>
          <a:p>
            <a:pPr eaLnBrk="0" hangingPunct="0"/>
            <a:r>
              <a:rPr lang="en-US" sz="2800" b="1" dirty="0" smtClean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void function2(double b[ ], </a:t>
            </a:r>
            <a:r>
              <a:rPr lang="en-US" sz="2800" b="1" dirty="0" err="1" smtClean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num_elem</a:t>
            </a:r>
            <a:r>
              <a:rPr lang="en-US" sz="2800" b="1" dirty="0" smtClean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 {</a:t>
            </a:r>
          </a:p>
          <a:p>
            <a:pPr eaLnBrk="0" hangingPunct="0"/>
            <a:r>
              <a:rPr lang="en-US" sz="2800" b="1" dirty="0" smtClean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…</a:t>
            </a:r>
          </a:p>
          <a:p>
            <a:pPr eaLnBrk="0" hangingPunct="0"/>
            <a:r>
              <a:rPr lang="en-US" sz="2800" b="1" dirty="0" smtClean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  <a:endParaRPr lang="th-TH" sz="2800" b="1" dirty="0" smtClean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800" dirty="0">
              <a:effectLst/>
              <a:latin typeface="TH SarabunPSK" panose="020B0500040200020003" pitchFamily="34" charset="-34"/>
              <a:ea typeface="Calibri"/>
              <a:cs typeface="TH SarabunPSK" panose="020B0500040200020003" pitchFamily="34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3027" y="4648200"/>
            <a:ext cx="2270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function2(c, 5) ;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8600" y="1676400"/>
            <a:ext cx="5995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void function2( double b[ ], </a:t>
            </a:r>
            <a:r>
              <a:rPr lang="en-US" sz="3200" b="1" dirty="0" err="1" smtClean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3200" b="1" dirty="0" smtClean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num_elem</a:t>
            </a:r>
            <a:r>
              <a:rPr lang="en-US" sz="3200" b="1" dirty="0" smtClean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867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dirty="0"/>
              <a:t>แนะนำฟังก์ชัน</a:t>
            </a:r>
            <a:endParaRPr lang="en-US" altLang="th-TH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70576"/>
            <a:ext cx="8229600" cy="1472624"/>
          </a:xfrm>
        </p:spPr>
        <p:txBody>
          <a:bodyPr>
            <a:noAutofit/>
          </a:bodyPr>
          <a:lstStyle/>
          <a:p>
            <a:pPr algn="l"/>
            <a:r>
              <a:rPr lang="th-TH" altLang="th-TH" sz="32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ฟังก์ชันเป็นกลุ่มคำสั่งที่ใช้ในการแบ่งโปรแกรมเป็นส่วนย่อย ๆ เพื่อทำงานอย่างใดอย่างหนึ่ง ฟังก์ชันนี้อาจมีการส่งข้อมูลไปและกลับระหว่างฟังก์ชันได้</a:t>
            </a:r>
            <a:endParaRPr lang="en-US" altLang="th-TH" sz="3200" b="1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33400" y="3073837"/>
            <a:ext cx="2326278" cy="584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b="1">
                <a:latin typeface="TH SarabunPSK" panose="020B0500040200020003" pitchFamily="34" charset="-34"/>
                <a:cs typeface="TH SarabunPSK" panose="020B0500040200020003" pitchFamily="34" charset="-34"/>
              </a:rPr>
              <a:t>รูปแบบของฟังก์ชัน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057401" y="3658612"/>
            <a:ext cx="5598007" cy="30469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b="1">
                <a:latin typeface="TH SarabunPSK" panose="020B0500040200020003" pitchFamily="34" charset="-34"/>
                <a:cs typeface="TH SarabunPSK" panose="020B0500040200020003" pitchFamily="34" charset="-34"/>
              </a:rPr>
              <a:t>ชนิดข้อมูล  ชื่อฟังก์ชัน(การประกาศพารามิเตอร์</a:t>
            </a:r>
            <a:r>
              <a:rPr lang="en-US" altLang="th-TH" b="1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b="1">
                <a:latin typeface="TH SarabunPSK" panose="020B0500040200020003" pitchFamily="34" charset="-34"/>
                <a:cs typeface="TH SarabunPSK" panose="020B0500040200020003" pitchFamily="34" charset="-34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b="1">
                <a:latin typeface="TH SarabunPSK" panose="020B0500040200020003" pitchFamily="34" charset="-34"/>
                <a:cs typeface="TH SarabunPSK" panose="020B0500040200020003" pitchFamily="34" charset="-34"/>
              </a:rPr>
              <a:t>	การประกาศตัวแปรเฉพาะที่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b="1">
                <a:latin typeface="TH SarabunPSK" panose="020B0500040200020003" pitchFamily="34" charset="-34"/>
                <a:cs typeface="TH SarabunPSK" panose="020B0500040200020003" pitchFamily="34" charset="-34"/>
              </a:rPr>
              <a:t>	กลุ่มคำสั่ง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b="1">
                <a:latin typeface="TH SarabunPSK" panose="020B0500040200020003" pitchFamily="34" charset="-34"/>
                <a:cs typeface="TH SarabunPSK" panose="020B0500040200020003" pitchFamily="34" charset="-34"/>
              </a:rPr>
              <a:t>	[return]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b="1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  <a:endParaRPr lang="th-TH" altLang="th-TH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267200" y="2768025"/>
            <a:ext cx="45448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จะมีหรือไม่มีขึ้นการลักษณะของฟังก์ชัน</a:t>
            </a:r>
          </a:p>
        </p:txBody>
      </p:sp>
      <p:sp>
        <p:nvSpPr>
          <p:cNvPr id="5127" name="Line 9"/>
          <p:cNvSpPr>
            <a:spLocks noChangeShapeType="1"/>
          </p:cNvSpPr>
          <p:nvPr/>
        </p:nvSpPr>
        <p:spPr bwMode="auto">
          <a:xfrm>
            <a:off x="5105400" y="3201411"/>
            <a:ext cx="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th-TH" sz="32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6264225" y="5588436"/>
            <a:ext cx="2651175" cy="584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ค่าที่</a:t>
            </a:r>
            <a:r>
              <a:rPr lang="th-TH" alt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ส่งกลับ  (</a:t>
            </a:r>
            <a:r>
              <a:rPr lang="th-TH" alt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ถ้ามี)</a:t>
            </a:r>
          </a:p>
        </p:txBody>
      </p:sp>
      <p:sp>
        <p:nvSpPr>
          <p:cNvPr id="5129" name="Line 11"/>
          <p:cNvSpPr>
            <a:spLocks noChangeShapeType="1"/>
          </p:cNvSpPr>
          <p:nvPr/>
        </p:nvSpPr>
        <p:spPr bwMode="auto">
          <a:xfrm flipH="1">
            <a:off x="4171949" y="5886235"/>
            <a:ext cx="2092275" cy="54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th-TH" sz="32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001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152400" y="1143000"/>
            <a:ext cx="8610600" cy="56388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5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หากต้องการค่าที่ได้จากการประมวลผลของ</a:t>
            </a:r>
            <a:r>
              <a:rPr lang="th-TH" sz="35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</a:t>
            </a:r>
            <a:r>
              <a:rPr lang="th-TH" sz="35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แถวลำดับแต่ละตัวเรา</a:t>
            </a:r>
            <a:r>
              <a:rPr lang="th-TH" sz="35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ต้องให้ฟังก์ชันที่คืนค่า</a:t>
            </a:r>
            <a:r>
              <a:rPr lang="th-TH" sz="35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กลับมาเป็นที่อยู่ของตัวแปรแถว</a:t>
            </a:r>
            <a:r>
              <a:rPr lang="th-TH" sz="35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ลำดับของ</a:t>
            </a:r>
            <a:r>
              <a:rPr lang="th-TH" sz="35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ฟังก์ชันนั้น เช่น </a:t>
            </a:r>
            <a:endParaRPr lang="en-US" sz="35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5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5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35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5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* </a:t>
            </a:r>
            <a:r>
              <a:rPr lang="en-US" sz="35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getArray</a:t>
            </a:r>
            <a:r>
              <a:rPr lang="en-US" sz="35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35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35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x[ ],</a:t>
            </a:r>
            <a:r>
              <a:rPr lang="en-US" sz="35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35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n) {</a:t>
            </a:r>
          </a:p>
          <a:p>
            <a:r>
              <a:rPr lang="en-US" sz="35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35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	…</a:t>
            </a:r>
            <a:endParaRPr lang="en-US" sz="35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5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	return </a:t>
            </a:r>
            <a:r>
              <a:rPr lang="en-US" sz="35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x;</a:t>
            </a:r>
          </a:p>
          <a:p>
            <a:r>
              <a:rPr lang="en-US" sz="35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}</a:t>
            </a:r>
          </a:p>
          <a:p>
            <a:r>
              <a:rPr lang="th-TH" sz="35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ค่าที่ได้จากคำสั่ง </a:t>
            </a:r>
            <a:r>
              <a:rPr lang="en-US" sz="35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return x; </a:t>
            </a:r>
            <a:r>
              <a:rPr lang="th-TH" sz="35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จะเป็นที่อยู่ของ</a:t>
            </a:r>
            <a:r>
              <a:rPr lang="en-US" sz="35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x </a:t>
            </a:r>
            <a:r>
              <a:rPr lang="th-TH" sz="35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ต้องใช้ตัวแปรสำหรับเก็บที่อยู่มารับค่า เช่น</a:t>
            </a:r>
            <a:endParaRPr lang="en-US" sz="35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5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5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35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5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*A; </a:t>
            </a:r>
            <a:endParaRPr lang="en-US" sz="35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5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A </a:t>
            </a:r>
            <a:r>
              <a:rPr lang="en-US" sz="35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= </a:t>
            </a:r>
            <a:r>
              <a:rPr lang="en-US" sz="35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getArray</a:t>
            </a:r>
            <a:r>
              <a:rPr lang="en-US" sz="35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(a,10);</a:t>
            </a:r>
          </a:p>
          <a:p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sz="4000" dirty="0"/>
              <a:t>ฟังก์ชันที่คืนค่ากลับมากกว่า 1 </a:t>
            </a:r>
            <a:r>
              <a:rPr lang="th-TH" sz="4000" dirty="0" smtClean="0"/>
              <a:t>ค่า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xmlns="" val="29068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388950" y="21021"/>
            <a:ext cx="8229600" cy="1143000"/>
          </a:xfrm>
        </p:spPr>
        <p:txBody>
          <a:bodyPr>
            <a:normAutofit/>
          </a:bodyPr>
          <a:lstStyle/>
          <a:p>
            <a:r>
              <a:rPr lang="th-TH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ตัวอย่างการคืนค่ากลับมากกว่า 1 ค่า</a:t>
            </a:r>
          </a:p>
        </p:txBody>
      </p:sp>
      <p:cxnSp>
        <p:nvCxnSpPr>
          <p:cNvPr id="9" name="Line 17"/>
          <p:cNvCxnSpPr/>
          <p:nvPr/>
        </p:nvCxnSpPr>
        <p:spPr bwMode="auto">
          <a:xfrm>
            <a:off x="2362200" y="2133600"/>
            <a:ext cx="0" cy="9917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Line 18"/>
          <p:cNvCxnSpPr/>
          <p:nvPr/>
        </p:nvCxnSpPr>
        <p:spPr bwMode="auto">
          <a:xfrm>
            <a:off x="3241057" y="3352800"/>
            <a:ext cx="79754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Line 19"/>
          <p:cNvCxnSpPr/>
          <p:nvPr/>
        </p:nvCxnSpPr>
        <p:spPr bwMode="auto">
          <a:xfrm flipH="1">
            <a:off x="3241057" y="3810000"/>
            <a:ext cx="79754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Line 20"/>
          <p:cNvCxnSpPr/>
          <p:nvPr/>
        </p:nvCxnSpPr>
        <p:spPr bwMode="auto">
          <a:xfrm>
            <a:off x="2362200" y="3686511"/>
            <a:ext cx="0" cy="12620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" name="Line 23"/>
          <p:cNvCxnSpPr/>
          <p:nvPr/>
        </p:nvCxnSpPr>
        <p:spPr bwMode="auto">
          <a:xfrm>
            <a:off x="2362200" y="5410200"/>
            <a:ext cx="0" cy="9875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206766" y="1371600"/>
            <a:ext cx="3810000" cy="32004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t"/>
          <a:lstStyle/>
          <a:p>
            <a:pPr eaLnBrk="0" hangingPunct="0"/>
            <a:r>
              <a:rPr lang="en-US" sz="3200" b="1" dirty="0" err="1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* </a:t>
            </a:r>
            <a:r>
              <a:rPr lang="en-US" sz="3200" b="1" dirty="0" err="1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getArray</a:t>
            </a:r>
            <a:r>
              <a:rPr lang="en-US" sz="32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x</a:t>
            </a:r>
            <a:r>
              <a:rPr lang="en-US" sz="3200" b="1" dirty="0" smtClean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[ ],</a:t>
            </a:r>
            <a:r>
              <a:rPr lang="en-US" sz="3200" b="1" dirty="0" err="1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n) {</a:t>
            </a:r>
          </a:p>
          <a:p>
            <a:pPr eaLnBrk="0" hangingPunct="0"/>
            <a:r>
              <a:rPr lang="en-US" sz="3200" b="1" dirty="0" smtClean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…</a:t>
            </a:r>
          </a:p>
          <a:p>
            <a:pPr eaLnBrk="0" hangingPunct="0"/>
            <a:r>
              <a:rPr lang="en-US" sz="32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…</a:t>
            </a:r>
            <a:endParaRPr lang="en-US" sz="3200" b="1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eaLnBrk="0" hangingPunct="0"/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return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x;</a:t>
            </a:r>
            <a:endParaRPr lang="en-US" sz="3200" b="1" dirty="0" smtClean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eaLnBrk="0" hangingPunct="0"/>
            <a:r>
              <a:rPr lang="en-US" sz="3200" b="1" dirty="0" smtClean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  <a:endParaRPr lang="th-TH" sz="3200" b="1" dirty="0" smtClean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800" dirty="0">
              <a:effectLst/>
              <a:latin typeface="Calibri"/>
              <a:ea typeface="Calibri"/>
              <a:cs typeface="Cordia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047" y="1219200"/>
            <a:ext cx="3449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 defTabSz="928688"/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*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getArray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[],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8162" y="3200400"/>
            <a:ext cx="2614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 defTabSz="928688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 =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getArray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(a,10);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4948535"/>
            <a:ext cx="7459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printf( </a:t>
            </a:r>
            <a:r>
              <a:rPr lang="pt-BR" sz="2400" dirty="0" smtClean="0"/>
              <a:t>"%d ,%d",*A  ,*(</a:t>
            </a:r>
            <a:r>
              <a:rPr lang="pt-BR" sz="2400" dirty="0"/>
              <a:t>A + 1)</a:t>
            </a:r>
            <a:r>
              <a:rPr lang="pt-BR" sz="2400" dirty="0" smtClean="0"/>
              <a:t>);    /* </a:t>
            </a:r>
            <a:r>
              <a:rPr lang="th-TH" sz="2400" dirty="0" smtClean="0"/>
              <a:t>พิมพ์ค่า </a:t>
            </a:r>
            <a:r>
              <a:rPr lang="en-US" sz="2400" dirty="0" smtClean="0"/>
              <a:t>x[0]</a:t>
            </a:r>
            <a:r>
              <a:rPr lang="th-TH" sz="2400" dirty="0" smtClean="0"/>
              <a:t> </a:t>
            </a:r>
            <a:r>
              <a:rPr lang="en-US" sz="2400" dirty="0" smtClean="0"/>
              <a:t>, x[1]</a:t>
            </a:r>
            <a:r>
              <a:rPr lang="th-TH" sz="2400" dirty="0" smtClean="0"/>
              <a:t> </a:t>
            </a:r>
            <a:r>
              <a:rPr lang="pt-BR" sz="2400" dirty="0" smtClean="0"/>
              <a:t>*/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261721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th-TH" altLang="ko-KR" sz="2800" dirty="0" smtClean="0"/>
              <a:t>ตัวอย่าง โปรแกรม</a:t>
            </a:r>
            <a:r>
              <a:rPr lang="th-TH" altLang="ko-KR" sz="2800" dirty="0"/>
              <a:t>รับค่าคืนค่า</a:t>
            </a:r>
            <a:r>
              <a:rPr lang="th-TH" altLang="ko-KR" sz="2800" dirty="0" smtClean="0"/>
              <a:t>กลับเป็น </a:t>
            </a:r>
            <a:r>
              <a:rPr lang="en-US" altLang="ko-KR" sz="2800" dirty="0" smtClean="0"/>
              <a:t>Array</a:t>
            </a:r>
            <a:endParaRPr lang="ko-KR" alt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-76200" y="1124744"/>
            <a:ext cx="10439400" cy="5733256"/>
          </a:xfrm>
        </p:spPr>
        <p:txBody>
          <a:bodyPr numCol="2" spcCol="360000">
            <a:normAutofit/>
          </a:bodyPr>
          <a:lstStyle/>
          <a:p>
            <a:pPr algn="thaiDist" defTabSz="928688"/>
            <a:r>
              <a:rPr lang="en-US" sz="28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*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getArray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[],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algn="thaiDist" defTabSz="928688"/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main () {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28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*A;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28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a[10]= {0,1,2,3,4,5,6,7,8,9};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28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 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=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getArray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(a,10);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for 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0;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&lt; 10;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++ ) {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	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"a[%d]: %d\n",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*(A +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));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return 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0;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  <a:p>
            <a:pPr algn="thaiDist" defTabSz="928688"/>
            <a:r>
              <a:rPr lang="en-US" sz="28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*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getArray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x[],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n) {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	for (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0;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&lt; n; ++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{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x[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]*=10;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	}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	return x;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5257800" y="1340768"/>
            <a:ext cx="0" cy="525780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39370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152400" y="1219200"/>
            <a:ext cx="8839200" cy="54864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ทำงานของโปรแกรมภาษาซีจะทำงานที่ฟังก์ชัน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main ( )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ก่อนเสมอ   เมื่อฟังก์ชัน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main ( )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เรียกใช้งานฟังก์ชันอื่น  ก็จะมีการส่งคอนโทรล (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Control)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ที่ควบคุมการทำงานไปยังฟังก์ชันนั้น ๆ 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จนกว่า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จะจบฟังก์ชัน หรือพบคำสั่ง 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return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main ( ) 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อาจ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ส่งค่าของตัว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แปรที่สร้างขึ้นใน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main ( )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ไปยังฟังก์ชันนั้น ๆ 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ส่งเฉพาะค่า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ยังฟังก์ชันนั้น ๆ </a:t>
            </a:r>
            <a:endParaRPr lang="en-US" sz="32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มีการเรียกใช้งานฟังก์ชันจะมีการจองพื้นที่หน่วยความจำสำหรับตัวแปรที่ต้องใช้ภายในฟังก์ชันนั้น  และเมื่อสิ้นสุดการทำงานของฟังก์ชันก็จะมีการคืนพื้นที่หน่วยความจำส่วนนั้นกลับสู่ระบบ  การใช้งานตัวแปรแต่ละตัวจะมีขอบเขตของการใช้งานขึ้นอยู่กับตำแหน่งที่ประกาศตัวแปรนั้น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สรุป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xmlns="" val="100283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152400" y="1219200"/>
            <a:ext cx="8839200" cy="54864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ตัวแปรที่ประกาศภายใน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ละ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จะ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ทำงานอยู่ภายในฟังก์ชันที่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มี การ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ประกาศค่าเท่านั้น  และใช้พื้นที่ในการเก็บข้อมูลคนละส่วนกัน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ขอบเขตการทำงานของตัวแปรแต่ละตัวจะกำหนดอยู่ภายบล็อกของคำสั่งภายในเครื่องหมายปีกกา  {  }  หรือการประกาศในช่วงของการประกาศฟังก์ชัน  เรียกตัวแปรเหล่านี้ว่า </a:t>
            </a: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ตัว</a:t>
            </a:r>
            <a:r>
              <a:rPr lang="th-TH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แปรโลคอล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Local Variable)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สรุป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xmlns="" val="343129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152400" y="1219200"/>
            <a:ext cx="8839200" cy="54864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นอกจากนี้สามารถประกาศตัวแปรไว้ที่ภายนอกฟังก์ชันบริเวณส่วนเริ่มของโปรแกรมจะ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เรียกว่า ตัว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แปรโก</a:t>
            </a:r>
            <a:r>
              <a:rPr 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ลบอล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Global Variable ) 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ซึ่งเป็นตัวแปรที่สามารถเรียกใช้ที่ตำแหน่งใด ๆ ในโปรแกรมก็ได้  ยกเว้นในกรณีที่มีการประกาศตัวแปรที่มีชื่อเดียวกันตัวแปรโก</a:t>
            </a:r>
            <a:r>
              <a:rPr 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ลบอล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ภายในบล็อกหรือ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ลักษณะ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การคืนค่ากลับของ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 เรา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สามารถสร้างฟังก์ชันให้คืนค่ากลับ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ได้หลายแบบ คือ ฟังก์ชัน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ที่ไม่คืนค่า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กลับ 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ไม่มี คำสั่ง 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return)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หรือ ฟังก์ชัน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ที่คืนค่ากลับ 1 ค่า 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(return 0; 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return 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อื่น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ๆ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)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หรือ ฟังก์ชัน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ที่คืนค่ากลับมากกว่า 1 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การส่งคืนสมาชิก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ของแถวลำดับ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ไปยัง 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main()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สรุป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xmlns="" val="248594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152400" y="1219200"/>
            <a:ext cx="8839200" cy="54864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ภาษาซีกำหนดให้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main() 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เป็นจุดเริ่มต้นการทำงานเท่านั้น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32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ในภาษาซีเราสามารถนำข้อมูลส่งผ่านให้ 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main() 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ในภาษาซี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ไม่มีข้อมูลที่ส่งผ่านจาก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main() 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ไป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ยัง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Operating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System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ใน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ภาษาซี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ไม่มีข้อมูลที่ส่งผ่าน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Operating System 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ไปยัง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main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endParaRPr lang="th-TH" sz="32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32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รูปแบบ 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main()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การส่งค่าให้กับ </a:t>
            </a:r>
            <a:r>
              <a:rPr lang="en-US" dirty="0"/>
              <a:t>main()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604345" y="4948535"/>
            <a:ext cx="212654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void main(void)</a:t>
            </a:r>
            <a:endParaRPr lang="th-TH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271345" y="4948535"/>
            <a:ext cx="192777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main(void)</a:t>
            </a:r>
            <a:endParaRPr lang="th-TH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633545" y="4948535"/>
            <a:ext cx="3012043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main(</a:t>
            </a:r>
            <a:r>
              <a:rPr lang="en-US" sz="2400" dirty="0" err="1" smtClean="0"/>
              <a:t>argv</a:t>
            </a:r>
            <a:r>
              <a:rPr lang="en-US" sz="2400" dirty="0" smtClean="0"/>
              <a:t>[], </a:t>
            </a:r>
            <a:r>
              <a:rPr lang="en-US" sz="2400" dirty="0" err="1" smtClean="0"/>
              <a:t>argc</a:t>
            </a:r>
            <a:r>
              <a:rPr lang="en-US" sz="2400" dirty="0" smtClean="0"/>
              <a:t> *)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xmlns="" val="11127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152400" y="1219200"/>
            <a:ext cx="88392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main(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x,char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* y[]){</a:t>
            </a:r>
          </a:p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;</a:t>
            </a:r>
          </a:p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float sum = 0;</a:t>
            </a:r>
          </a:p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("%d Number\n",x-1);</a:t>
            </a:r>
          </a:p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if(x&gt;1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){</a:t>
            </a:r>
          </a:p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for(</a:t>
            </a:r>
            <a:r>
              <a:rPr lang="en-US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=1;i&lt;</a:t>
            </a:r>
            <a:r>
              <a:rPr lang="en-US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x;i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++){</a:t>
            </a:r>
          </a:p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sum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+=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atof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(y[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]);</a:t>
            </a:r>
          </a:p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}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3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("sum = %f\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n",sum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}</a:t>
            </a:r>
          </a:p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return 0;</a:t>
            </a:r>
          </a:p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การส่งค่าให้กับ </a:t>
            </a:r>
            <a:r>
              <a:rPr lang="en-US" dirty="0"/>
              <a:t>m</a:t>
            </a:r>
            <a:r>
              <a:rPr lang="en-US" dirty="0" smtClean="0"/>
              <a:t>ain()</a:t>
            </a:r>
            <a:endParaRPr lang="th-T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219200"/>
            <a:ext cx="452538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4940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35896" y="332656"/>
            <a:ext cx="3096344" cy="864096"/>
          </a:xfrm>
        </p:spPr>
        <p:txBody>
          <a:bodyPr/>
          <a:lstStyle/>
          <a:p>
            <a:pPr algn="ctr"/>
            <a:r>
              <a:rPr lang="en-US" altLang="ko-KR" sz="3200" dirty="0" smtClean="0"/>
              <a:t> </a:t>
            </a:r>
            <a:r>
              <a:rPr lang="th-TH" altLang="ko-KR" sz="3200" dirty="0" smtClean="0"/>
              <a:t>แหล่งข้อมูล</a:t>
            </a:r>
            <a:endParaRPr lang="ko-KR" alt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1691680" y="1196752"/>
            <a:ext cx="6912768" cy="1440160"/>
          </a:xfrm>
        </p:spPr>
        <p:txBody>
          <a:bodyPr/>
          <a:lstStyle/>
          <a:p>
            <a:pPr algn="thaiDist"/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</a:t>
            </a:r>
            <a:r>
              <a:rPr lang="th-TH" sz="36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 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Function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, อาจารย์ ยนต์</a:t>
            </a:r>
            <a:r>
              <a:rPr lang="th-TH" sz="2400" dirty="0">
                <a:latin typeface="TH SarabunPSK" pitchFamily="34" charset="-34"/>
                <a:cs typeface="TH SarabunPSK" pitchFamily="34" charset="-34"/>
              </a:rPr>
              <a:t>ชนก เขาแก้ว ภาควิชาวิทยาการคอมพิวเตอร์และสารสนเทศ มหาวิทยาลัยเทคโนโลยีพระจอมเกล้าพระนครเหนือ</a:t>
            </a:r>
            <a:endParaRPr lang="th-TH" sz="36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idx="10"/>
          </p:nvPr>
        </p:nvSpPr>
        <p:spPr>
          <a:xfrm>
            <a:off x="1691680" y="3657600"/>
            <a:ext cx="6912768" cy="1080120"/>
          </a:xfrm>
        </p:spPr>
        <p:txBody>
          <a:bodyPr/>
          <a:lstStyle/>
          <a:p>
            <a:pPr algn="thaiDist"/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</a:t>
            </a:r>
            <a:r>
              <a:rPr lang="th-TH" sz="36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 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  <a:sym typeface="Wingdings"/>
              </a:rPr>
              <a:t>ภาษาซีฉบับภาษาชาวบ้าน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  <a:sym typeface="Wingdings"/>
              </a:rPr>
              <a:t> 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, กวินวิชญ์ พุ่มสาขา ศูนย์เทคโนโลยีเพื่อการเรียนการสอน โรงเรียนสตรีอ่างทอง</a:t>
            </a:r>
            <a:endParaRPr lang="th-TH" sz="36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0"/>
          </p:nvPr>
        </p:nvSpPr>
        <p:spPr>
          <a:xfrm>
            <a:off x="1691680" y="2348880"/>
            <a:ext cx="6912768" cy="1440160"/>
          </a:xfrm>
        </p:spPr>
        <p:txBody>
          <a:bodyPr/>
          <a:lstStyle/>
          <a:p>
            <a:pPr algn="thaiDist"/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</a:t>
            </a:r>
            <a:r>
              <a:rPr lang="th-TH" sz="36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 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ฟังก์ชันและการประยุกต์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, 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ศูนย์ สอวน. </a:t>
            </a:r>
            <a:r>
              <a:rPr lang="th-TH" sz="2400" dirty="0">
                <a:latin typeface="TH SarabunPSK" pitchFamily="34" charset="-34"/>
                <a:cs typeface="TH SarabunPSK" pitchFamily="34" charset="-34"/>
              </a:rPr>
              <a:t>สาขาวิชาคอมพิวเตอร์ โรงเรียนสามเสนวิทยาลัย 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กรุงเทพมหานคร</a:t>
            </a:r>
            <a:endParaRPr lang="th-TH" sz="3600" b="1" dirty="0" smtClean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0"/>
            <a:ext cx="7772400" cy="1143000"/>
          </a:xfrm>
        </p:spPr>
        <p:txBody>
          <a:bodyPr>
            <a:normAutofit/>
          </a:bodyPr>
          <a:lstStyle/>
          <a:p>
            <a:r>
              <a:rPr lang="th-TH" alt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ฟังก์ชันแรกในภาษาซี </a:t>
            </a:r>
            <a:r>
              <a:rPr lang="en-US" alt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(main)</a:t>
            </a:r>
            <a:endParaRPr lang="en-US" alt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5791201" y="1066801"/>
            <a:ext cx="2576146" cy="56435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2800" b="1">
                <a:latin typeface="TH SarabunPSK" panose="020B0500040200020003" pitchFamily="34" charset="-34"/>
                <a:cs typeface="TH SarabunPSK" panose="020B0500040200020003" pitchFamily="34" charset="-34"/>
              </a:rPr>
              <a:t>#include “stdio.h”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b="1">
                <a:latin typeface="TH SarabunPSK" panose="020B0500040200020003" pitchFamily="34" charset="-34"/>
                <a:cs typeface="TH SarabunPSK" panose="020B0500040200020003" pitchFamily="34" charset="-34"/>
              </a:rPr>
              <a:t>void test()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b="1">
                <a:latin typeface="TH SarabunPSK" panose="020B0500040200020003" pitchFamily="34" charset="-34"/>
                <a:cs typeface="TH SarabunPSK" panose="020B0500040200020003" pitchFamily="34" charset="-34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b="1">
                <a:latin typeface="TH SarabunPSK" panose="020B0500040200020003" pitchFamily="34" charset="-34"/>
                <a:cs typeface="TH SarabunPSK" panose="020B0500040200020003" pitchFamily="34" charset="-34"/>
              </a:rPr>
              <a:t>       int x, y, z;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b="1">
                <a:latin typeface="TH SarabunPSK" panose="020B0500040200020003" pitchFamily="34" charset="-34"/>
                <a:cs typeface="TH SarabunPSK" panose="020B0500040200020003" pitchFamily="34" charset="-34"/>
              </a:rPr>
              <a:t>       x = 100;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b="1">
                <a:latin typeface="TH SarabunPSK" panose="020B0500040200020003" pitchFamily="34" charset="-34"/>
                <a:cs typeface="TH SarabunPSK" panose="020B0500040200020003" pitchFamily="34" charset="-34"/>
              </a:rPr>
              <a:t>       y = 65;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b="1">
                <a:latin typeface="TH SarabunPSK" panose="020B0500040200020003" pitchFamily="34" charset="-34"/>
                <a:cs typeface="TH SarabunPSK" panose="020B0500040200020003" pitchFamily="34" charset="-34"/>
              </a:rPr>
              <a:t>       z = x + y;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b="1">
                <a:latin typeface="TH SarabunPSK" panose="020B0500040200020003" pitchFamily="34" charset="-34"/>
                <a:cs typeface="TH SarabunPSK" panose="020B0500040200020003" pitchFamily="34" charset="-34"/>
              </a:rPr>
              <a:t>       printf(“%d”,z);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b="1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b="1">
                <a:latin typeface="TH SarabunPSK" panose="020B0500040200020003" pitchFamily="34" charset="-34"/>
                <a:cs typeface="TH SarabunPSK" panose="020B0500040200020003" pitchFamily="34" charset="-34"/>
              </a:rPr>
              <a:t>void 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b="1">
                <a:latin typeface="TH SarabunPSK" panose="020B0500040200020003" pitchFamily="34" charset="-34"/>
                <a:cs typeface="TH SarabunPSK" panose="020B0500040200020003" pitchFamily="34" charset="-34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b="1">
                <a:latin typeface="TH SarabunPSK" panose="020B0500040200020003" pitchFamily="34" charset="-34"/>
                <a:cs typeface="TH SarabunPSK" panose="020B0500040200020003" pitchFamily="34" charset="-34"/>
              </a:rPr>
              <a:t>       test();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b="1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  <a:endParaRPr lang="th-TH" altLang="th-TH" sz="28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288682" y="1296989"/>
            <a:ext cx="2585964" cy="397031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>
                <a:latin typeface="TH SarabunPSK" panose="020B0500040200020003" pitchFamily="34" charset="-34"/>
                <a:cs typeface="TH SarabunPSK" panose="020B0500040200020003" pitchFamily="34" charset="-34"/>
              </a:rPr>
              <a:t>#include “stdio.h”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>
                <a:latin typeface="TH SarabunPSK" panose="020B0500040200020003" pitchFamily="34" charset="-34"/>
                <a:cs typeface="TH SarabunPSK" panose="020B0500040200020003" pitchFamily="34" charset="-34"/>
              </a:rPr>
              <a:t>void 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>
                <a:latin typeface="TH SarabunPSK" panose="020B0500040200020003" pitchFamily="34" charset="-34"/>
                <a:cs typeface="TH SarabunPSK" panose="020B0500040200020003" pitchFamily="34" charset="-34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>
                <a:latin typeface="TH SarabunPSK" panose="020B0500040200020003" pitchFamily="34" charset="-34"/>
                <a:cs typeface="TH SarabunPSK" panose="020B0500040200020003" pitchFamily="34" charset="-34"/>
              </a:rPr>
              <a:t>        int x,y,z;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>
                <a:latin typeface="TH SarabunPSK" panose="020B0500040200020003" pitchFamily="34" charset="-34"/>
                <a:cs typeface="TH SarabunPSK" panose="020B0500040200020003" pitchFamily="34" charset="-34"/>
              </a:rPr>
              <a:t>        x = 100;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>
                <a:latin typeface="TH SarabunPSK" panose="020B0500040200020003" pitchFamily="34" charset="-34"/>
                <a:cs typeface="TH SarabunPSK" panose="020B0500040200020003" pitchFamily="34" charset="-34"/>
              </a:rPr>
              <a:t>        y = 65;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>
                <a:latin typeface="TH SarabunPSK" panose="020B0500040200020003" pitchFamily="34" charset="-34"/>
                <a:cs typeface="TH SarabunPSK" panose="020B0500040200020003" pitchFamily="34" charset="-34"/>
              </a:rPr>
              <a:t>        z = x + y;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>
                <a:latin typeface="TH SarabunPSK" panose="020B0500040200020003" pitchFamily="34" charset="-34"/>
                <a:cs typeface="TH SarabunPSK" panose="020B0500040200020003" pitchFamily="34" charset="-34"/>
              </a:rPr>
              <a:t>        printf(“%d”,z);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  <p:sp>
        <p:nvSpPr>
          <p:cNvPr id="189446" name="Text Box 6"/>
          <p:cNvSpPr txBox="1">
            <a:spLocks noChangeArrowheads="1"/>
          </p:cNvSpPr>
          <p:nvPr/>
        </p:nvSpPr>
        <p:spPr bwMode="auto">
          <a:xfrm>
            <a:off x="593481" y="5945189"/>
            <a:ext cx="1134093" cy="5232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>
                <a:latin typeface="TH SarabunPSK" panose="020B0500040200020003" pitchFamily="34" charset="-34"/>
                <a:cs typeface="TH SarabunPSK" panose="020B0500040200020003" pitchFamily="34" charset="-34"/>
              </a:rPr>
              <a:t>Test.exe</a:t>
            </a:r>
          </a:p>
        </p:txBody>
      </p:sp>
      <p:sp>
        <p:nvSpPr>
          <p:cNvPr id="189447" name="AutoShape 7"/>
          <p:cNvSpPr>
            <a:spLocks noChangeArrowheads="1"/>
          </p:cNvSpPr>
          <p:nvPr/>
        </p:nvSpPr>
        <p:spPr bwMode="auto">
          <a:xfrm>
            <a:off x="914400" y="5257800"/>
            <a:ext cx="457200" cy="6858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h-TH" altLang="th-TH" sz="24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9448" name="Text Box 8"/>
          <p:cNvSpPr txBox="1">
            <a:spLocks noChangeArrowheads="1"/>
          </p:cNvSpPr>
          <p:nvPr/>
        </p:nvSpPr>
        <p:spPr bwMode="auto">
          <a:xfrm>
            <a:off x="3160122" y="5638800"/>
            <a:ext cx="2326278" cy="5232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เรียกใช้ฟังก์ชัน </a:t>
            </a:r>
            <a:r>
              <a:rPr lang="en-US" alt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test()</a:t>
            </a:r>
            <a:endParaRPr lang="th-TH" alt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9449" name="Line 9"/>
          <p:cNvSpPr>
            <a:spLocks noChangeShapeType="1"/>
          </p:cNvSpPr>
          <p:nvPr/>
        </p:nvSpPr>
        <p:spPr bwMode="auto">
          <a:xfrm>
            <a:off x="5486400" y="5943600"/>
            <a:ext cx="7620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th-TH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07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8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4" grpId="0" animBg="1"/>
      <p:bldP spid="189445" grpId="0" animBg="1"/>
      <p:bldP spid="189446" grpId="0" animBg="1"/>
      <p:bldP spid="189447" grpId="0" animBg="1"/>
      <p:bldP spid="189448" grpId="0" animBg="1"/>
      <p:bldP spid="1894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152400" y="1219200"/>
            <a:ext cx="8839200" cy="54864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เป็นเทคนิคในการเขียนโปรแกรม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มองภาพรวม วิเคราะห์แล้วแตกปัญหาเป็น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 ๆ 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ลำดับขั้นตอนในแต่ละส่วน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แต่ละส่วนเรียกว่าโมดูล ใน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ภาษาซี เรียกว่า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 (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กลไกการไหล (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Flow)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เมื่อมีการเรียกใช้โมดูลเป็นไปโดยอัตโนมัติ </a:t>
            </a:r>
          </a:p>
          <a:p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- เรียกใช้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-&gt;คืนกลับ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เมื่อต้องการติดต่อโมดูล</a:t>
            </a:r>
          </a:p>
          <a:p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- เมื่อ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จะใช้โมดูลให้เรียกชื่อโมดูล</a:t>
            </a:r>
          </a:p>
          <a:p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- เมื่อ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โมดูลทำงานเสร็จสิ้นจะคืนกลับสู่จุดที่เรียกใช้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/>
              <a:t>แนะนำฟังก์ชัน</a:t>
            </a:r>
          </a:p>
        </p:txBody>
      </p:sp>
    </p:spTree>
    <p:extLst>
      <p:ext uri="{BB962C8B-B14F-4D97-AF65-F5344CB8AC3E}">
        <p14:creationId xmlns:p14="http://schemas.microsoft.com/office/powerpoint/2010/main" xmlns="" val="360186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152400" y="1219200"/>
            <a:ext cx="8839200" cy="54864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ลักษณะของ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โมดูล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1428750" lvl="1" indent="-685800">
              <a:buFont typeface="Wingdings" panose="05000000000000000000" pitchFamily="2" charset="2"/>
              <a:buChar char="§"/>
            </a:pPr>
            <a:r>
              <a:rPr lang="th-TH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มีหน้าที่การทำงาน หรือมีเป้าหมาย</a:t>
            </a:r>
          </a:p>
          <a:p>
            <a:pPr marL="1428750" lvl="1" indent="-685800">
              <a:buFont typeface="Wingdings" panose="05000000000000000000" pitchFamily="2" charset="2"/>
              <a:buChar char="§"/>
            </a:pPr>
            <a:r>
              <a:rPr lang="th-TH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สามารถรับข้อมูลจากภายนอกเข้าไปทำงานได้</a:t>
            </a:r>
          </a:p>
          <a:p>
            <a:pPr marL="1428750" lvl="1" indent="-685800">
              <a:buFont typeface="Wingdings" panose="05000000000000000000" pitchFamily="2" charset="2"/>
              <a:buChar char="§"/>
            </a:pPr>
            <a:r>
              <a:rPr lang="th-TH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สามารถส่งข้อมูลกลับจากการทำงานได้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เมื่อมี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หลาย ๆ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โมดูล แต่ละโมดูลมีหน้าที่ของใครของมัน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เมื่อนำมาประกอบกันเป็นโปรแกรม จะทำให้มองดูเป็นสัดเป็นส่วน 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ลด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ความซับซ้อน 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ทำ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ความเข้าใจได้ง่าย 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แยกกัน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ไปเขียนได้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/>
              <a:t>โมดูลหรือฟังก์ชัน</a:t>
            </a:r>
          </a:p>
        </p:txBody>
      </p:sp>
    </p:spTree>
    <p:extLst>
      <p:ext uri="{BB962C8B-B14F-4D97-AF65-F5344CB8AC3E}">
        <p14:creationId xmlns:p14="http://schemas.microsoft.com/office/powerpoint/2010/main" xmlns="" val="389738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1295400" y="1828800"/>
            <a:ext cx="2362200" cy="3657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sz="2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1295400" y="1293167"/>
            <a:ext cx="23968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Main program</a:t>
            </a: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1371600" y="2492276"/>
            <a:ext cx="2057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main(void)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func1</a:t>
            </a:r>
            <a:r>
              <a:rPr lang="th-TH" sz="1600" dirty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 )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func2 ( )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func3 ( )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029200" y="1524000"/>
            <a:ext cx="2286000" cy="861774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func1 ( )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5105400" y="3048000"/>
            <a:ext cx="1981200" cy="838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5089525" y="3009900"/>
            <a:ext cx="129554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func2 ( )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5181600" y="4343400"/>
            <a:ext cx="1981200" cy="9144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940" name="Text Box 12"/>
          <p:cNvSpPr txBox="1">
            <a:spLocks noChangeArrowheads="1"/>
          </p:cNvSpPr>
          <p:nvPr/>
        </p:nvSpPr>
        <p:spPr bwMode="auto">
          <a:xfrm>
            <a:off x="5165725" y="4305300"/>
            <a:ext cx="129554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func3 ( )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 flipV="1">
            <a:off x="2667000" y="1752600"/>
            <a:ext cx="2438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 sz="1600">
              <a:latin typeface="Courier New" pitchFamily="49" charset="0"/>
            </a:endParaRPr>
          </a:p>
        </p:txBody>
      </p:sp>
      <p:sp>
        <p:nvSpPr>
          <p:cNvPr id="124942" name="Line 14"/>
          <p:cNvSpPr>
            <a:spLocks noChangeShapeType="1"/>
          </p:cNvSpPr>
          <p:nvPr/>
        </p:nvSpPr>
        <p:spPr bwMode="auto">
          <a:xfrm flipH="1">
            <a:off x="2667000" y="22860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 sz="1600">
              <a:latin typeface="Courier New" pitchFamily="49" charset="0"/>
            </a:endParaRPr>
          </a:p>
        </p:txBody>
      </p:sp>
      <p:sp>
        <p:nvSpPr>
          <p:cNvPr id="124943" name="Line 15"/>
          <p:cNvSpPr>
            <a:spLocks noChangeShapeType="1"/>
          </p:cNvSpPr>
          <p:nvPr/>
        </p:nvSpPr>
        <p:spPr bwMode="auto">
          <a:xfrm flipV="1">
            <a:off x="2743200" y="32004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 sz="1600">
              <a:latin typeface="Courier New" pitchFamily="49" charset="0"/>
            </a:endParaRPr>
          </a:p>
        </p:txBody>
      </p:sp>
      <p:sp>
        <p:nvSpPr>
          <p:cNvPr id="124944" name="Line 16"/>
          <p:cNvSpPr>
            <a:spLocks noChangeShapeType="1"/>
          </p:cNvSpPr>
          <p:nvPr/>
        </p:nvSpPr>
        <p:spPr bwMode="auto">
          <a:xfrm flipH="1" flipV="1">
            <a:off x="2743200" y="3657600"/>
            <a:ext cx="2514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 sz="1600">
              <a:latin typeface="Courier New" pitchFamily="49" charset="0"/>
            </a:endParaRPr>
          </a:p>
        </p:txBody>
      </p:sp>
      <p:sp>
        <p:nvSpPr>
          <p:cNvPr id="124945" name="Line 17"/>
          <p:cNvSpPr>
            <a:spLocks noChangeShapeType="1"/>
          </p:cNvSpPr>
          <p:nvPr/>
        </p:nvSpPr>
        <p:spPr bwMode="auto">
          <a:xfrm>
            <a:off x="2743200" y="4114800"/>
            <a:ext cx="2438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 sz="1600">
              <a:latin typeface="Courier New" pitchFamily="49" charset="0"/>
            </a:endParaRPr>
          </a:p>
        </p:txBody>
      </p:sp>
      <p:sp>
        <p:nvSpPr>
          <p:cNvPr id="124946" name="Line 18"/>
          <p:cNvSpPr>
            <a:spLocks noChangeShapeType="1"/>
          </p:cNvSpPr>
          <p:nvPr/>
        </p:nvSpPr>
        <p:spPr bwMode="auto">
          <a:xfrm flipH="1" flipV="1">
            <a:off x="2743200" y="4267200"/>
            <a:ext cx="2514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 sz="1600">
              <a:latin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ฟังก์ชันในภาษาซี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802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1421</TotalTime>
  <Words>3121</Words>
  <Application>Microsoft Office PowerPoint</Application>
  <PresentationFormat>นำเสนอทางหน้าจอ (4:3)</PresentationFormat>
  <Paragraphs>619</Paragraphs>
  <Slides>58</Slides>
  <Notes>1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58</vt:i4>
      </vt:variant>
    </vt:vector>
  </HeadingPairs>
  <TitlesOfParts>
    <vt:vector size="59" baseType="lpstr">
      <vt:lpstr>Office Theme</vt:lpstr>
      <vt:lpstr>ภาพนิ่ง 1</vt:lpstr>
      <vt:lpstr>หัวข้อ</vt:lpstr>
      <vt:lpstr>ขั้นตอนการทำข้าวผัดปู</vt:lpstr>
      <vt:lpstr>กลยุทธ์ Divide and Conquer</vt:lpstr>
      <vt:lpstr>แนะนำฟังก์ชัน</vt:lpstr>
      <vt:lpstr>ฟังก์ชันแรกในภาษาซี (main)</vt:lpstr>
      <vt:lpstr>แนะนำฟังก์ชัน</vt:lpstr>
      <vt:lpstr>โมดูลหรือฟังก์ชัน</vt:lpstr>
      <vt:lpstr>ฟังก์ชันในภาษาซี</vt:lpstr>
      <vt:lpstr>การเขียนโปรแกรมภาษาซี</vt:lpstr>
      <vt:lpstr>ภาพนิ่ง 11</vt:lpstr>
      <vt:lpstr>ใน ภาษาโปรแกรม มักมีฟังก์ชันไว้ให้เรียกใช้</vt:lpstr>
      <vt:lpstr>องค์ประกอบของฟังก์ชัน รูปแบบที่ 1</vt:lpstr>
      <vt:lpstr>องค์ประกอบของฟังก์ชัน รูปแบบที่ 2</vt:lpstr>
      <vt:lpstr>องค์ประกอบของการไหล (Flow)</vt:lpstr>
      <vt:lpstr>รูปแบบการเรียกใช้ฟังก์ชัน</vt:lpstr>
      <vt:lpstr>ภาพนิ่ง 17</vt:lpstr>
      <vt:lpstr>โพรโทไทป์ (Prototype)</vt:lpstr>
      <vt:lpstr>โพรโทไทป์ (Prototype)</vt:lpstr>
      <vt:lpstr>C Standard Library</vt:lpstr>
      <vt:lpstr>C Standard Library Example</vt:lpstr>
      <vt:lpstr>math.h</vt:lpstr>
      <vt:lpstr>C library function pow()</vt:lpstr>
      <vt:lpstr>C library function sqrt()</vt:lpstr>
      <vt:lpstr>ฟังก์ชันมาตรฐาน</vt:lpstr>
      <vt:lpstr>ภาพนิ่ง 26</vt:lpstr>
      <vt:lpstr>ฟังก์ชันที่พบบ่อย</vt:lpstr>
      <vt:lpstr>สร้างฟังก์ชันเอง</vt:lpstr>
      <vt:lpstr>ฟังก์ชันที่ไม่มีทั้งการส่งค่าไปและไม่รับค่ากลับ</vt:lpstr>
      <vt:lpstr>ภาพนิ่ง 30</vt:lpstr>
      <vt:lpstr>ฟังก์ชันที่มีการส่งค่าไปแต่ไม่มีการรับค่ากลับ</vt:lpstr>
      <vt:lpstr>ฟังก์ชันที่มีการส่งค่าไปและรับค่ากลับ</vt:lpstr>
      <vt:lpstr>ฟังก์ชัน</vt:lpstr>
      <vt:lpstr>การประกาศรูปแบบฟังก์ชัน (prototype)</vt:lpstr>
      <vt:lpstr>ตัวอย่างการประกาศรูปแบบฟังก์ชัน</vt:lpstr>
      <vt:lpstr>การประกาศตัวแปรของฟังก์ชัน</vt:lpstr>
      <vt:lpstr>ภาพนิ่ง 37</vt:lpstr>
      <vt:lpstr>ภาพนิ่ง 38</vt:lpstr>
      <vt:lpstr>ภาพนิ่ง 39</vt:lpstr>
      <vt:lpstr>ภาพนิ่ง 40</vt:lpstr>
      <vt:lpstr>ตัวอย่าง โปรแกรมการบวกเลขจำนวนจริง 2 จำนวน</vt:lpstr>
      <vt:lpstr>การรับค่าที่คืนมาจากฟังก์ชัน</vt:lpstr>
      <vt:lpstr>ภาพนิ่ง 43</vt:lpstr>
      <vt:lpstr>ภาพนิ่ง 44</vt:lpstr>
      <vt:lpstr>ภาพนิ่ง 45</vt:lpstr>
      <vt:lpstr>ภาพนิ่ง 46</vt:lpstr>
      <vt:lpstr>การใช้ฟังก์ชันกับแถวลำดับ</vt:lpstr>
      <vt:lpstr>การใช้ฟังก์ชันกับแถวลำดับ</vt:lpstr>
      <vt:lpstr>ตัวอย่างการส่งแถวลำดับไปฟังก์ชัน</vt:lpstr>
      <vt:lpstr>ฟังก์ชันที่คืนค่ากลับมากกว่า 1 ค่า</vt:lpstr>
      <vt:lpstr>ตัวอย่างการคืนค่ากลับมากกว่า 1 ค่า</vt:lpstr>
      <vt:lpstr>ตัวอย่าง โปรแกรมรับค่าคืนค่ากลับเป็น Array</vt:lpstr>
      <vt:lpstr>สรุป</vt:lpstr>
      <vt:lpstr>สรุป</vt:lpstr>
      <vt:lpstr>สรุป</vt:lpstr>
      <vt:lpstr>การส่งค่าให้กับ main()</vt:lpstr>
      <vt:lpstr>การส่งค่าให้กับ main()</vt:lpstr>
      <vt:lpstr> แหล่งข้อมูล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aws</dc:creator>
  <cp:lastModifiedBy>user</cp:lastModifiedBy>
  <cp:revision>202</cp:revision>
  <cp:lastPrinted>2017-09-13T07:35:17Z</cp:lastPrinted>
  <dcterms:created xsi:type="dcterms:W3CDTF">2012-09-26T04:31:17Z</dcterms:created>
  <dcterms:modified xsi:type="dcterms:W3CDTF">2017-09-21T03:30:15Z</dcterms:modified>
</cp:coreProperties>
</file>