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326" r:id="rId22"/>
    <p:sldId id="327" r:id="rId23"/>
    <p:sldId id="281" r:id="rId24"/>
    <p:sldId id="282" r:id="rId25"/>
    <p:sldId id="328" r:id="rId26"/>
    <p:sldId id="293" r:id="rId27"/>
    <p:sldId id="297" r:id="rId28"/>
    <p:sldId id="319" r:id="rId29"/>
    <p:sldId id="325" r:id="rId30"/>
    <p:sldId id="322" r:id="rId31"/>
    <p:sldId id="323" r:id="rId32"/>
    <p:sldId id="324" r:id="rId33"/>
    <p:sldId id="301" r:id="rId34"/>
    <p:sldId id="305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7" r:id="rId43"/>
    <p:sldId id="329" r:id="rId44"/>
  </p:sldIdLst>
  <p:sldSz cx="9144000" cy="6858000" type="screen4x3"/>
  <p:notesSz cx="6797675" cy="987425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26"/>
    <a:srgbClr val="34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ไม่มีลักษณะ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1" autoAdjust="0"/>
    <p:restoredTop sz="94660"/>
  </p:normalViewPr>
  <p:slideViewPr>
    <p:cSldViewPr>
      <p:cViewPr>
        <p:scale>
          <a:sx n="94" d="100"/>
          <a:sy n="94" d="100"/>
        </p:scale>
        <p:origin x="-1164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1490"/>
    </p:cViewPr>
  </p:sorterViewPr>
  <p:notesViewPr>
    <p:cSldViewPr>
      <p:cViewPr varScale="1">
        <p:scale>
          <a:sx n="62" d="100"/>
          <a:sy n="62" d="100"/>
        </p:scale>
        <p:origin x="-2626" y="-8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B65FEE-B55D-43BE-A745-037108F20720}" type="datetimeFigureOut">
              <a:rPr lang="th-TH"/>
              <a:pPr>
                <a:defRPr/>
              </a:pPr>
              <a:t>14/10/60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E40C06-E3AA-4922-9BDC-3376C40A162A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1354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D9F6E8-32C5-41CE-8F17-2B8B915F8611}" type="datetimeFigureOut">
              <a:rPr lang="th-TH"/>
              <a:pPr>
                <a:defRPr/>
              </a:pPr>
              <a:t>14/10/60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B1482E-0503-421E-BCAC-410DD59523C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5132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A98AF03-7270-45C2-A683-C5E353EF01A5}" type="datetime4">
              <a:rPr lang="en-US" smtClean="0"/>
              <a:pPr/>
              <a:t>October 14,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04688CA6-1C21-4841-878D-2BEA49D0E6C1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6465888"/>
            <a:ext cx="9134475" cy="392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อบรมคอมพิวเตอร์โอลิมปิกวิชาการ ค่าย 1 ระหว่าง 11 – 27 ต.ค.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2559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" name="Picture 9" descr="cslogo_1_0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16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7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9807E-7F88-424C-8176-1A3718A8635B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94255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9807E-7F88-424C-8176-1A3718A8635B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4724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9807E-7F88-424C-8176-1A3718A8635B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68084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9807E-7F88-424C-8176-1A3718A8635B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949808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9807E-7F88-424C-8176-1A3718A8635B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5097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9807E-7F88-424C-8176-1A3718A8635B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34215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E6C51-E5F7-43A0-8007-3EDFD7134C8D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1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06FF8-0324-4C22-A6F2-EAA965CA5142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14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65888"/>
            <a:ext cx="9134475" cy="392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อบรมคอมพิวเตอร์โอลิมปิกวิชาการ ค่าย 1 ระหว่าง 11 – 27 ต.ค.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2559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th-TH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39552" y="1916832"/>
            <a:ext cx="8229600" cy="1647056"/>
          </a:xfrm>
        </p:spPr>
        <p:txBody>
          <a:bodyPr>
            <a:normAutofit/>
          </a:bodyPr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h-TH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88CA6-1C21-4841-878D-2BEA49D0E6C1}" type="slidenum">
              <a:rPr lang="th-TH"/>
              <a:pPr>
                <a:defRPr/>
              </a:pPr>
              <a:t>‹#›</a:t>
            </a:fld>
            <a:endParaRPr lang="th-TH"/>
          </a:p>
        </p:txBody>
      </p:sp>
      <p:pic>
        <p:nvPicPr>
          <p:cNvPr id="9" name="Picture 8" descr="cslogo_1_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895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81E76-A2BF-4F0B-B535-6F56A239D46D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29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0C13F-1EAA-480F-B209-B41626135E19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955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FADF1-6069-4F12-A10E-C1DFA4AB8F7A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8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4D79C5-D8BF-495A-979E-0EC36BAC3C2F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8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764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35D87-D689-4BE8-9430-0EB9D89D8D2E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8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3E294-FECF-41FD-BF48-55903A1DFF87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494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C01193-8287-4834-A286-6B880643E934}" type="datetime4">
              <a:rPr lang="en-US" smtClean="0"/>
              <a:pPr/>
              <a:t>October 14,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BA69807E-7F88-424C-8176-1A3718A8635B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81750"/>
            <a:ext cx="91440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0" y="6465888"/>
            <a:ext cx="9134475" cy="3921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1001">
            <a:schemeClr val="lt1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2400" b="1" dirty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อบรมคอมพิวเตอร์โอลิมปิกวิชาการ ค่าย 1 ระหว่าง 11 – 27 ต.ค. </a:t>
            </a:r>
            <a:r>
              <a:rPr lang="th-TH" sz="2400" b="1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2559</a:t>
            </a:r>
            <a:endParaRPr lang="th-TH" sz="2400" b="1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606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  <p:sldLayoutId id="2147483715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3429000"/>
            <a:ext cx="7772400" cy="1872208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th-TH" sz="166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FreesiaUPC" panose="020B0604020202020204" pitchFamily="34" charset="-34"/>
                <a:cs typeface="FreesiaUPC" panose="020B0604020202020204" pitchFamily="34" charset="-34"/>
              </a:rPr>
              <a:t>ตัวชี้ </a:t>
            </a:r>
            <a:br>
              <a:rPr lang="th-TH" sz="166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FreesiaUPC" panose="020B0604020202020204" pitchFamily="34" charset="-34"/>
                <a:cs typeface="FreesiaUPC" panose="020B0604020202020204" pitchFamily="34" charset="-34"/>
              </a:rPr>
            </a:br>
            <a:r>
              <a:rPr lang="en-US" sz="13800" b="1" dirty="0" smtClean="0">
                <a:solidFill>
                  <a:schemeClr val="tx1"/>
                </a:solidFill>
                <a:effectLst/>
                <a:latin typeface="FreesiaUPC" panose="020B0604020202020204" pitchFamily="34" charset="-34"/>
                <a:cs typeface="FreesiaUPC" panose="020B0604020202020204" pitchFamily="34" charset="-34"/>
              </a:rPr>
              <a:t>Pointer</a:t>
            </a:r>
            <a:endParaRPr lang="th-TH" sz="13800" b="1" dirty="0">
              <a:solidFill>
                <a:schemeClr val="tx1"/>
              </a:solidFill>
              <a:effectLst/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5877272"/>
            <a:ext cx="9144000" cy="576064"/>
          </a:xfrm>
        </p:spPr>
        <p:txBody>
          <a:bodyPr rtlCol="0">
            <a:no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th-TH" sz="2800" b="0" dirty="0" smtClean="0">
                <a:solidFill>
                  <a:schemeClr val="tx1"/>
                </a:solidFill>
                <a:effectLst/>
              </a:rPr>
              <a:t>ที่มา </a:t>
            </a:r>
            <a:r>
              <a:rPr lang="en-US" sz="2800" b="0" dirty="0" smtClean="0">
                <a:solidFill>
                  <a:schemeClr val="tx1"/>
                </a:solidFill>
                <a:effectLst/>
              </a:rPr>
              <a:t>: </a:t>
            </a:r>
            <a:r>
              <a:rPr lang="th-TH" sz="2800" b="0" dirty="0" smtClean="0">
                <a:solidFill>
                  <a:schemeClr val="tx1"/>
                </a:solidFill>
                <a:effectLst/>
              </a:rPr>
              <a:t>อ.ดร.ลือพล พิพานเมฆา</a:t>
            </a:r>
            <a:r>
              <a:rPr lang="th-TH" sz="2800" b="0" dirty="0" err="1" smtClean="0">
                <a:solidFill>
                  <a:schemeClr val="tx1"/>
                </a:solidFill>
                <a:effectLst/>
              </a:rPr>
              <a:t>ภรณ์</a:t>
            </a:r>
            <a:r>
              <a:rPr lang="th-TH" sz="2800" b="0" dirty="0" smtClean="0">
                <a:solidFill>
                  <a:schemeClr val="tx1"/>
                </a:solidFill>
                <a:effectLst/>
              </a:rPr>
              <a:t> ภาควิชาวิทยาการคอมพิวเตอร์และสารสนเทศ</a:t>
            </a:r>
            <a:r>
              <a:rPr lang="en-US" sz="2800" b="0" dirty="0" smtClean="0">
                <a:solidFill>
                  <a:schemeClr val="tx1"/>
                </a:solidFill>
                <a:effectLst/>
              </a:rPr>
              <a:t>KMUTNB</a:t>
            </a:r>
            <a:endParaRPr lang="th-TH" sz="2800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533400" y="3810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32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28020"/>
            <a:ext cx="9144000" cy="738780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การกำหนดค่าและการอ่านค่าตัวแปรตัวชี้ </a:t>
            </a:r>
          </a:p>
        </p:txBody>
      </p:sp>
      <p:sp>
        <p:nvSpPr>
          <p:cNvPr id="23556" name="Text Box 2"/>
          <p:cNvSpPr>
            <a:spLocks noGrp="1" noChangeArrowheads="1"/>
          </p:cNvSpPr>
          <p:nvPr>
            <p:ph idx="1"/>
          </p:nvPr>
        </p:nvSpPr>
        <p:spPr>
          <a:xfrm>
            <a:off x="2067991" y="1340768"/>
            <a:ext cx="7076009" cy="504056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x = 1, y = 2;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iq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=  &amp;x;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y     =  *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=  0;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y     = 5;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=  &amp;y;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=  3;</a:t>
            </a:r>
          </a:p>
          <a:p>
            <a:pPr algn="just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iq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=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4800" b="1" dirty="0" smtClean="0">
              <a:latin typeface="Angsana New" pitchFamily="18" charset="-34"/>
              <a:cs typeface="Cordia New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10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779838" y="1143000"/>
            <a:ext cx="174307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 dirty="0">
                <a:latin typeface="Cordia New" pitchFamily="34" charset="-34"/>
                <a:cs typeface="Cordia New" pitchFamily="34" charset="-34"/>
              </a:rPr>
              <a:t>400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779838" y="4030663"/>
            <a:ext cx="17430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500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779838" y="2106613"/>
            <a:ext cx="17430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402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779838" y="4992688"/>
            <a:ext cx="1743075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504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1687513" y="501650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687513" y="1143000"/>
            <a:ext cx="2092325" cy="963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687513" y="2106613"/>
            <a:ext cx="2092325" cy="962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3779838" y="501650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1139144" y="1143000"/>
            <a:ext cx="1046163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 dirty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x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687513" y="4030663"/>
            <a:ext cx="2092325" cy="962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V="1">
            <a:off x="1687513" y="5956300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3779838" y="5956300"/>
            <a:ext cx="0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139144" y="4030663"/>
            <a:ext cx="139541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ip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687513" y="3068638"/>
            <a:ext cx="2092325" cy="962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2697163" y="3235325"/>
            <a:ext cx="0" cy="641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139144" y="2106613"/>
            <a:ext cx="10461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y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687513" y="4992688"/>
            <a:ext cx="2092325" cy="9636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1139144" y="4992688"/>
            <a:ext cx="139541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 dirty="0" err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iq</a:t>
            </a:r>
            <a:endParaRPr lang="en-US" sz="6000" b="1" dirty="0">
              <a:solidFill>
                <a:srgbClr val="7030A0"/>
              </a:solidFill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687513" y="1143000"/>
            <a:ext cx="209232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6600" b="1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1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687513" y="2106613"/>
            <a:ext cx="20923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6600" b="1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2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105400" y="1524000"/>
            <a:ext cx="3643064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just"/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5400" b="1" dirty="0">
                <a:latin typeface="Cordia New" pitchFamily="34" charset="-34"/>
                <a:cs typeface="Cordia New" pitchFamily="34" charset="-34"/>
              </a:rPr>
              <a:t>  </a:t>
            </a:r>
            <a:r>
              <a:rPr lang="en-US" sz="5400" b="1" dirty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x</a:t>
            </a:r>
            <a:r>
              <a:rPr lang="en-US" sz="5400" b="1" dirty="0">
                <a:latin typeface="Cordia New" pitchFamily="34" charset="-34"/>
                <a:cs typeface="Cordia New" pitchFamily="34" charset="-34"/>
              </a:rPr>
              <a:t> = </a:t>
            </a:r>
            <a:r>
              <a:rPr lang="en-US" sz="5400" b="1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1</a:t>
            </a:r>
            <a:r>
              <a:rPr lang="en-US" sz="5400" b="1" dirty="0">
                <a:latin typeface="Cordia New" pitchFamily="34" charset="-34"/>
                <a:cs typeface="Cordia New" pitchFamily="34" charset="-34"/>
              </a:rPr>
              <a:t>, y = </a:t>
            </a:r>
            <a:r>
              <a:rPr lang="en-US" sz="5400" b="1" dirty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2</a:t>
            </a:r>
            <a:r>
              <a:rPr lang="en-US" sz="5400" b="1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pPr algn="just"/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int</a:t>
            </a:r>
            <a:r>
              <a:rPr lang="en-US" sz="5400" b="1" dirty="0">
                <a:latin typeface="Cordia New" pitchFamily="34" charset="-34"/>
                <a:cs typeface="Cordia New" pitchFamily="34" charset="-34"/>
              </a:rPr>
              <a:t>  *</a:t>
            </a:r>
            <a:r>
              <a:rPr lang="en-US" sz="5400" b="1" dirty="0" err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ip</a:t>
            </a:r>
            <a:r>
              <a:rPr lang="en-US" sz="5400" b="1" dirty="0">
                <a:latin typeface="Cordia New" pitchFamily="34" charset="-34"/>
                <a:cs typeface="Cordia New" pitchFamily="34" charset="-34"/>
              </a:rPr>
              <a:t>, *</a:t>
            </a:r>
            <a:r>
              <a:rPr lang="en-US" sz="5400" b="1" dirty="0" err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iq</a:t>
            </a:r>
            <a:r>
              <a:rPr lang="en-US" sz="5400" b="1" dirty="0">
                <a:latin typeface="Cordia New" pitchFamily="34" charset="-34"/>
                <a:cs typeface="Cordia New" pitchFamily="34" charset="-34"/>
              </a:rPr>
              <a:t>;</a:t>
            </a:r>
          </a:p>
          <a:p>
            <a:endParaRPr lang="en-US" sz="5400" b="1" dirty="0">
              <a:latin typeface="Angsana New" pitchFamily="18" charset="-34"/>
              <a:cs typeface="Cordia New" pitchFamily="34" charset="-34"/>
            </a:endParaRPr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>
            <a:off x="4953000" y="1371600"/>
            <a:ext cx="3795464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11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V="1">
            <a:off x="1828800" y="320675"/>
            <a:ext cx="0" cy="593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828800" y="914400"/>
            <a:ext cx="1666875" cy="890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828800" y="1804988"/>
            <a:ext cx="1666875" cy="890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V="1">
            <a:off x="3495675" y="320675"/>
            <a:ext cx="0" cy="593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828800" y="3584575"/>
            <a:ext cx="1666875" cy="890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1828800" y="5365750"/>
            <a:ext cx="0" cy="593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3495675" y="5365750"/>
            <a:ext cx="0" cy="593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828800" y="2695575"/>
            <a:ext cx="1666875" cy="88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633663" y="2849563"/>
            <a:ext cx="0" cy="593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495675" y="914400"/>
            <a:ext cx="139065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400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495675" y="3584575"/>
            <a:ext cx="139065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500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495675" y="1804988"/>
            <a:ext cx="139065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402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1828800" y="4475163"/>
            <a:ext cx="1666875" cy="890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3495675" y="4475163"/>
            <a:ext cx="139065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504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828800" y="914400"/>
            <a:ext cx="16668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6000" b="1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1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1828800" y="1804988"/>
            <a:ext cx="166687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6000" b="1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2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828800" y="3584575"/>
            <a:ext cx="166687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5400" b="1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400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422159" y="1804987"/>
            <a:ext cx="247702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 dirty="0" err="1">
                <a:solidFill>
                  <a:schemeClr val="accent6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ip</a:t>
            </a:r>
            <a:r>
              <a:rPr lang="en-US" sz="6000" b="1" dirty="0">
                <a:latin typeface="Cordia New" pitchFamily="34" charset="-34"/>
                <a:cs typeface="Cordia New" pitchFamily="34" charset="-34"/>
              </a:rPr>
              <a:t> = &amp;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rdia New" pitchFamily="34" charset="-34"/>
                <a:cs typeface="Cordia New" pitchFamily="34" charset="-34"/>
              </a:rPr>
              <a:t>x</a:t>
            </a:r>
            <a:r>
              <a:rPr lang="en-US" sz="6000" b="1" dirty="0">
                <a:latin typeface="Cordia New" pitchFamily="34" charset="-34"/>
                <a:cs typeface="Cordia New" pitchFamily="34" charset="-34"/>
              </a:rPr>
              <a:t>;</a:t>
            </a:r>
          </a:p>
        </p:txBody>
      </p:sp>
      <p:sp>
        <p:nvSpPr>
          <p:cNvPr id="25624" name="Rectangle 25"/>
          <p:cNvSpPr>
            <a:spLocks noChangeArrowheads="1"/>
          </p:cNvSpPr>
          <p:nvPr/>
        </p:nvSpPr>
        <p:spPr bwMode="auto">
          <a:xfrm>
            <a:off x="5064125" y="1295400"/>
            <a:ext cx="2884488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12</a:t>
            </a:fld>
            <a:endParaRPr lang="th-TH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1193430" y="625475"/>
            <a:ext cx="1046163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 dirty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x</a:t>
            </a:r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1193430" y="3513138"/>
            <a:ext cx="139541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ip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1193430" y="1589088"/>
            <a:ext cx="10461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y</a:t>
            </a: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1193430" y="4475163"/>
            <a:ext cx="139541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iq</a:t>
            </a:r>
          </a:p>
        </p:txBody>
      </p:sp>
      <p:sp>
        <p:nvSpPr>
          <p:cNvPr id="10" name="Freeform 9"/>
          <p:cNvSpPr/>
          <p:nvPr/>
        </p:nvSpPr>
        <p:spPr>
          <a:xfrm>
            <a:off x="300001" y="1214438"/>
            <a:ext cx="914437" cy="2814637"/>
          </a:xfrm>
          <a:custGeom>
            <a:avLst/>
            <a:gdLst>
              <a:gd name="connsiteX0" fmla="*/ 914437 w 914437"/>
              <a:gd name="connsiteY0" fmla="*/ 2814637 h 2814637"/>
              <a:gd name="connsiteX1" fmla="*/ 37 w 914437"/>
              <a:gd name="connsiteY1" fmla="*/ 1157287 h 2814637"/>
              <a:gd name="connsiteX2" fmla="*/ 885862 w 914437"/>
              <a:gd name="connsiteY2" fmla="*/ 0 h 28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37" h="2814637">
                <a:moveTo>
                  <a:pt x="914437" y="2814637"/>
                </a:moveTo>
                <a:cubicBezTo>
                  <a:pt x="459618" y="2220515"/>
                  <a:pt x="4799" y="1626393"/>
                  <a:pt x="37" y="1157287"/>
                </a:cubicBezTo>
                <a:cubicBezTo>
                  <a:pt x="-4725" y="688181"/>
                  <a:pt x="440568" y="344090"/>
                  <a:pt x="885862" y="0"/>
                </a:cubicBezTo>
              </a:path>
            </a:pathLst>
          </a:custGeom>
          <a:noFill/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2415947" y="685800"/>
            <a:ext cx="3183164" cy="4916488"/>
            <a:chOff x="9072" y="6336"/>
            <a:chExt cx="1584" cy="2736"/>
          </a:xfrm>
        </p:grpSpPr>
        <p:sp>
          <p:nvSpPr>
            <p:cNvPr id="26630" name="Line 3"/>
            <p:cNvSpPr>
              <a:spLocks noChangeShapeType="1"/>
            </p:cNvSpPr>
            <p:nvPr/>
          </p:nvSpPr>
          <p:spPr bwMode="auto">
            <a:xfrm flipV="1">
              <a:off x="9072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6631" name="Rectangle 4"/>
            <p:cNvSpPr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6632" name="Rectangle 5"/>
            <p:cNvSpPr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6633" name="Line 6"/>
            <p:cNvSpPr>
              <a:spLocks noChangeShapeType="1"/>
            </p:cNvSpPr>
            <p:nvPr/>
          </p:nvSpPr>
          <p:spPr bwMode="auto">
            <a:xfrm flipV="1">
              <a:off x="9936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6635" name="Rectangle 8"/>
            <p:cNvSpPr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6636" name="Line 9"/>
            <p:cNvSpPr>
              <a:spLocks noChangeShapeType="1"/>
            </p:cNvSpPr>
            <p:nvPr/>
          </p:nvSpPr>
          <p:spPr bwMode="auto">
            <a:xfrm flipV="1">
              <a:off x="9072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6637" name="Line 10"/>
            <p:cNvSpPr>
              <a:spLocks noChangeShapeType="1"/>
            </p:cNvSpPr>
            <p:nvPr/>
          </p:nvSpPr>
          <p:spPr bwMode="auto">
            <a:xfrm flipV="1">
              <a:off x="9936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6639" name="Rectangle 12"/>
            <p:cNvSpPr>
              <a:spLocks noChangeArrowheads="1"/>
            </p:cNvSpPr>
            <p:nvPr/>
          </p:nvSpPr>
          <p:spPr bwMode="auto">
            <a:xfrm>
              <a:off x="9072" y="7488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6640" name="Line 13"/>
            <p:cNvSpPr>
              <a:spLocks noChangeShapeType="1"/>
            </p:cNvSpPr>
            <p:nvPr/>
          </p:nvSpPr>
          <p:spPr bwMode="auto">
            <a:xfrm>
              <a:off x="9489" y="7563"/>
              <a:ext cx="0" cy="2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6641" name="Text Box 14"/>
            <p:cNvSpPr txBox="1">
              <a:spLocks noChangeArrowheads="1"/>
            </p:cNvSpPr>
            <p:nvPr/>
          </p:nvSpPr>
          <p:spPr bwMode="auto">
            <a:xfrm>
              <a:off x="9936" y="6624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  <p:sp>
          <p:nvSpPr>
            <p:cNvPr id="26642" name="Text Box 15"/>
            <p:cNvSpPr txBox="1">
              <a:spLocks noChangeArrowheads="1"/>
            </p:cNvSpPr>
            <p:nvPr/>
          </p:nvSpPr>
          <p:spPr bwMode="auto">
            <a:xfrm>
              <a:off x="9936" y="792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500</a:t>
              </a:r>
            </a:p>
          </p:txBody>
        </p:sp>
        <p:sp>
          <p:nvSpPr>
            <p:cNvPr id="26644" name="Text Box 17"/>
            <p:cNvSpPr txBox="1">
              <a:spLocks noChangeArrowheads="1"/>
            </p:cNvSpPr>
            <p:nvPr/>
          </p:nvSpPr>
          <p:spPr bwMode="auto">
            <a:xfrm>
              <a:off x="9936" y="7056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  <p:sp>
          <p:nvSpPr>
            <p:cNvPr id="26645" name="Rectangle 18"/>
            <p:cNvSpPr>
              <a:spLocks noChangeArrowheads="1"/>
            </p:cNvSpPr>
            <p:nvPr/>
          </p:nvSpPr>
          <p:spPr bwMode="auto">
            <a:xfrm>
              <a:off x="9072" y="835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6646" name="Text Box 19"/>
            <p:cNvSpPr txBox="1">
              <a:spLocks noChangeArrowheads="1"/>
            </p:cNvSpPr>
            <p:nvPr/>
          </p:nvSpPr>
          <p:spPr bwMode="auto">
            <a:xfrm>
              <a:off x="9936" y="8352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504</a:t>
              </a:r>
            </a:p>
          </p:txBody>
        </p:sp>
        <p:sp>
          <p:nvSpPr>
            <p:cNvPr id="26648" name="Text Box 21"/>
            <p:cNvSpPr txBox="1"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54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1</a:t>
              </a:r>
            </a:p>
          </p:txBody>
        </p:sp>
        <p:sp>
          <p:nvSpPr>
            <p:cNvPr id="26649" name="Text Box 22"/>
            <p:cNvSpPr txBox="1"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54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1</a:t>
              </a:r>
            </a:p>
          </p:txBody>
        </p:sp>
        <p:sp>
          <p:nvSpPr>
            <p:cNvPr id="26650" name="Text Box 23"/>
            <p:cNvSpPr txBox="1"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54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</p:grpSp>
      <p:sp>
        <p:nvSpPr>
          <p:cNvPr id="26627" name="Text Box 24"/>
          <p:cNvSpPr txBox="1">
            <a:spLocks noChangeArrowheads="1"/>
          </p:cNvSpPr>
          <p:nvPr/>
        </p:nvSpPr>
        <p:spPr bwMode="auto">
          <a:xfrm>
            <a:off x="5857990" y="1828800"/>
            <a:ext cx="19700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600" b="1" dirty="0">
                <a:latin typeface="Cordia New" pitchFamily="34" charset="-34"/>
                <a:cs typeface="Cordia New" pitchFamily="34" charset="-34"/>
              </a:rPr>
              <a:t>y = *</a:t>
            </a:r>
            <a:r>
              <a:rPr lang="en-US" sz="6600" b="1" dirty="0" err="1">
                <a:latin typeface="Cordia New" pitchFamily="34" charset="-34"/>
                <a:cs typeface="Cordia New" pitchFamily="34" charset="-34"/>
              </a:rPr>
              <a:t>ip</a:t>
            </a:r>
            <a:r>
              <a:rPr lang="en-US" sz="6600" b="1" dirty="0">
                <a:latin typeface="Cordia New" pitchFamily="34" charset="-34"/>
                <a:cs typeface="Cordia New" pitchFamily="34" charset="-34"/>
              </a:rPr>
              <a:t>;</a:t>
            </a:r>
            <a:endParaRPr lang="en-US" sz="16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6628" name="Rectangle 26"/>
          <p:cNvSpPr>
            <a:spLocks noChangeArrowheads="1"/>
          </p:cNvSpPr>
          <p:nvPr/>
        </p:nvSpPr>
        <p:spPr bwMode="auto">
          <a:xfrm>
            <a:off x="5345113" y="1447800"/>
            <a:ext cx="2884487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13</a:t>
            </a:fld>
            <a:endParaRPr lang="th-TH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1862132" y="940595"/>
            <a:ext cx="1046163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 dirty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x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57268" y="3159126"/>
            <a:ext cx="139541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ip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1862132" y="1904208"/>
            <a:ext cx="10461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y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1757268" y="4121151"/>
            <a:ext cx="139541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iq</a:t>
            </a:r>
          </a:p>
        </p:txBody>
      </p:sp>
      <p:sp>
        <p:nvSpPr>
          <p:cNvPr id="31" name="Freeform 30"/>
          <p:cNvSpPr/>
          <p:nvPr/>
        </p:nvSpPr>
        <p:spPr>
          <a:xfrm>
            <a:off x="920635" y="1556792"/>
            <a:ext cx="914437" cy="2119693"/>
          </a:xfrm>
          <a:custGeom>
            <a:avLst/>
            <a:gdLst>
              <a:gd name="connsiteX0" fmla="*/ 914437 w 914437"/>
              <a:gd name="connsiteY0" fmla="*/ 2814637 h 2814637"/>
              <a:gd name="connsiteX1" fmla="*/ 37 w 914437"/>
              <a:gd name="connsiteY1" fmla="*/ 1157287 h 2814637"/>
              <a:gd name="connsiteX2" fmla="*/ 885862 w 914437"/>
              <a:gd name="connsiteY2" fmla="*/ 0 h 28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37" h="2814637">
                <a:moveTo>
                  <a:pt x="914437" y="2814637"/>
                </a:moveTo>
                <a:cubicBezTo>
                  <a:pt x="459618" y="2220515"/>
                  <a:pt x="4799" y="1626393"/>
                  <a:pt x="37" y="1157287"/>
                </a:cubicBezTo>
                <a:cubicBezTo>
                  <a:pt x="-4725" y="688181"/>
                  <a:pt x="440568" y="344090"/>
                  <a:pt x="885862" y="0"/>
                </a:cubicBezTo>
              </a:path>
            </a:pathLst>
          </a:custGeom>
          <a:noFill/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2437718" y="381000"/>
            <a:ext cx="2232705" cy="5867400"/>
            <a:chOff x="9072" y="6336"/>
            <a:chExt cx="1584" cy="2736"/>
          </a:xfrm>
        </p:grpSpPr>
        <p:sp>
          <p:nvSpPr>
            <p:cNvPr id="27654" name="Line 3"/>
            <p:cNvSpPr>
              <a:spLocks noChangeShapeType="1"/>
            </p:cNvSpPr>
            <p:nvPr/>
          </p:nvSpPr>
          <p:spPr bwMode="auto">
            <a:xfrm flipV="1">
              <a:off x="9072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55" name="Rectangle 4"/>
            <p:cNvSpPr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7656" name="Rectangle 5"/>
            <p:cNvSpPr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7657" name="Line 6"/>
            <p:cNvSpPr>
              <a:spLocks noChangeShapeType="1"/>
            </p:cNvSpPr>
            <p:nvPr/>
          </p:nvSpPr>
          <p:spPr bwMode="auto">
            <a:xfrm flipV="1">
              <a:off x="9936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59" name="Rectangle 8"/>
            <p:cNvSpPr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7660" name="Line 9"/>
            <p:cNvSpPr>
              <a:spLocks noChangeShapeType="1"/>
            </p:cNvSpPr>
            <p:nvPr/>
          </p:nvSpPr>
          <p:spPr bwMode="auto">
            <a:xfrm flipV="1">
              <a:off x="9072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61" name="Line 10"/>
            <p:cNvSpPr>
              <a:spLocks noChangeShapeType="1"/>
            </p:cNvSpPr>
            <p:nvPr/>
          </p:nvSpPr>
          <p:spPr bwMode="auto">
            <a:xfrm flipV="1">
              <a:off x="9936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63" name="Rectangle 12"/>
            <p:cNvSpPr>
              <a:spLocks noChangeArrowheads="1"/>
            </p:cNvSpPr>
            <p:nvPr/>
          </p:nvSpPr>
          <p:spPr bwMode="auto">
            <a:xfrm>
              <a:off x="9072" y="7488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7664" name="Line 13"/>
            <p:cNvSpPr>
              <a:spLocks noChangeShapeType="1"/>
            </p:cNvSpPr>
            <p:nvPr/>
          </p:nvSpPr>
          <p:spPr bwMode="auto">
            <a:xfrm>
              <a:off x="9489" y="7563"/>
              <a:ext cx="0" cy="2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7665" name="Text Box 14"/>
            <p:cNvSpPr txBox="1">
              <a:spLocks noChangeArrowheads="1"/>
            </p:cNvSpPr>
            <p:nvPr/>
          </p:nvSpPr>
          <p:spPr bwMode="auto">
            <a:xfrm>
              <a:off x="9936" y="6624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  <p:sp>
          <p:nvSpPr>
            <p:cNvPr id="27666" name="Text Box 15"/>
            <p:cNvSpPr txBox="1">
              <a:spLocks noChangeArrowheads="1"/>
            </p:cNvSpPr>
            <p:nvPr/>
          </p:nvSpPr>
          <p:spPr bwMode="auto">
            <a:xfrm>
              <a:off x="9936" y="792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500</a:t>
              </a:r>
            </a:p>
          </p:txBody>
        </p:sp>
        <p:sp>
          <p:nvSpPr>
            <p:cNvPr id="27668" name="Text Box 17"/>
            <p:cNvSpPr txBox="1">
              <a:spLocks noChangeArrowheads="1"/>
            </p:cNvSpPr>
            <p:nvPr/>
          </p:nvSpPr>
          <p:spPr bwMode="auto">
            <a:xfrm>
              <a:off x="9936" y="7056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  <p:sp>
          <p:nvSpPr>
            <p:cNvPr id="27669" name="Rectangle 18"/>
            <p:cNvSpPr>
              <a:spLocks noChangeArrowheads="1"/>
            </p:cNvSpPr>
            <p:nvPr/>
          </p:nvSpPr>
          <p:spPr bwMode="auto">
            <a:xfrm>
              <a:off x="9072" y="835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7670" name="Text Box 19"/>
            <p:cNvSpPr txBox="1">
              <a:spLocks noChangeArrowheads="1"/>
            </p:cNvSpPr>
            <p:nvPr/>
          </p:nvSpPr>
          <p:spPr bwMode="auto">
            <a:xfrm>
              <a:off x="9936" y="8352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504</a:t>
              </a:r>
            </a:p>
          </p:txBody>
        </p:sp>
        <p:sp>
          <p:nvSpPr>
            <p:cNvPr id="27672" name="Text Box 21"/>
            <p:cNvSpPr txBox="1"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60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0</a:t>
              </a:r>
            </a:p>
          </p:txBody>
        </p:sp>
        <p:sp>
          <p:nvSpPr>
            <p:cNvPr id="27673" name="Text Box 22"/>
            <p:cNvSpPr txBox="1"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60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1</a:t>
              </a:r>
            </a:p>
          </p:txBody>
        </p:sp>
        <p:sp>
          <p:nvSpPr>
            <p:cNvPr id="27674" name="Text Box 23"/>
            <p:cNvSpPr txBox="1"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60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</p:grpSp>
      <p:sp>
        <p:nvSpPr>
          <p:cNvPr id="27651" name="Text Box 24"/>
          <p:cNvSpPr txBox="1">
            <a:spLocks noChangeArrowheads="1"/>
          </p:cNvSpPr>
          <p:nvPr/>
        </p:nvSpPr>
        <p:spPr bwMode="auto">
          <a:xfrm>
            <a:off x="5292080" y="1905000"/>
            <a:ext cx="268352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th-TH"/>
            </a:defPPr>
            <a:lvl1pPr eaLnBrk="0" hangingPunct="0">
              <a:defRPr sz="6600" b="1">
                <a:latin typeface="Cordia New" pitchFamily="34" charset="-34"/>
                <a:cs typeface="Cordia New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 *</a:t>
            </a:r>
            <a:r>
              <a:rPr lang="en-US" dirty="0" err="1"/>
              <a:t>ip</a:t>
            </a:r>
            <a:r>
              <a:rPr lang="en-US" dirty="0"/>
              <a:t> = 0;</a:t>
            </a:r>
          </a:p>
        </p:txBody>
      </p:sp>
      <p:sp>
        <p:nvSpPr>
          <p:cNvPr id="27652" name="Rectangle 26"/>
          <p:cNvSpPr>
            <a:spLocks noChangeArrowheads="1"/>
          </p:cNvSpPr>
          <p:nvPr/>
        </p:nvSpPr>
        <p:spPr bwMode="auto">
          <a:xfrm>
            <a:off x="5064125" y="1447800"/>
            <a:ext cx="2884488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14</a:t>
            </a:fld>
            <a:endParaRPr lang="th-TH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1740010" y="854659"/>
            <a:ext cx="1046163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 dirty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x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40010" y="3742322"/>
            <a:ext cx="139541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ip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1740010" y="1818272"/>
            <a:ext cx="10461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y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1740010" y="4704347"/>
            <a:ext cx="139541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iq</a:t>
            </a:r>
          </a:p>
        </p:txBody>
      </p:sp>
      <p:sp>
        <p:nvSpPr>
          <p:cNvPr id="31" name="Freeform 30"/>
          <p:cNvSpPr/>
          <p:nvPr/>
        </p:nvSpPr>
        <p:spPr>
          <a:xfrm>
            <a:off x="818997" y="1408697"/>
            <a:ext cx="914437" cy="2814637"/>
          </a:xfrm>
          <a:custGeom>
            <a:avLst/>
            <a:gdLst>
              <a:gd name="connsiteX0" fmla="*/ 914437 w 914437"/>
              <a:gd name="connsiteY0" fmla="*/ 2814637 h 2814637"/>
              <a:gd name="connsiteX1" fmla="*/ 37 w 914437"/>
              <a:gd name="connsiteY1" fmla="*/ 1157287 h 2814637"/>
              <a:gd name="connsiteX2" fmla="*/ 885862 w 914437"/>
              <a:gd name="connsiteY2" fmla="*/ 0 h 28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37" h="2814637">
                <a:moveTo>
                  <a:pt x="914437" y="2814637"/>
                </a:moveTo>
                <a:cubicBezTo>
                  <a:pt x="459618" y="2220515"/>
                  <a:pt x="4799" y="1626393"/>
                  <a:pt x="37" y="1157287"/>
                </a:cubicBezTo>
                <a:cubicBezTo>
                  <a:pt x="-4725" y="688181"/>
                  <a:pt x="440568" y="344090"/>
                  <a:pt x="885862" y="0"/>
                </a:cubicBezTo>
              </a:path>
            </a:pathLst>
          </a:custGeom>
          <a:noFill/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2168751" y="609600"/>
            <a:ext cx="3050948" cy="5410200"/>
            <a:chOff x="9072" y="6336"/>
            <a:chExt cx="1584" cy="2736"/>
          </a:xfrm>
        </p:grpSpPr>
        <p:sp>
          <p:nvSpPr>
            <p:cNvPr id="28678" name="Line 3"/>
            <p:cNvSpPr>
              <a:spLocks noChangeShapeType="1"/>
            </p:cNvSpPr>
            <p:nvPr/>
          </p:nvSpPr>
          <p:spPr bwMode="auto">
            <a:xfrm flipV="1">
              <a:off x="9072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8679" name="Rectangle 4"/>
            <p:cNvSpPr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8680" name="Rectangle 5"/>
            <p:cNvSpPr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8681" name="Line 6"/>
            <p:cNvSpPr>
              <a:spLocks noChangeShapeType="1"/>
            </p:cNvSpPr>
            <p:nvPr/>
          </p:nvSpPr>
          <p:spPr bwMode="auto">
            <a:xfrm flipV="1">
              <a:off x="9936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8683" name="Rectangle 8"/>
            <p:cNvSpPr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 flipV="1">
              <a:off x="9072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 flipV="1">
              <a:off x="9936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8687" name="Rectangle 12"/>
            <p:cNvSpPr>
              <a:spLocks noChangeArrowheads="1"/>
            </p:cNvSpPr>
            <p:nvPr/>
          </p:nvSpPr>
          <p:spPr bwMode="auto">
            <a:xfrm>
              <a:off x="9072" y="7488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8688" name="Line 13"/>
            <p:cNvSpPr>
              <a:spLocks noChangeShapeType="1"/>
            </p:cNvSpPr>
            <p:nvPr/>
          </p:nvSpPr>
          <p:spPr bwMode="auto">
            <a:xfrm>
              <a:off x="9489" y="7563"/>
              <a:ext cx="0" cy="2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8689" name="Text Box 14"/>
            <p:cNvSpPr txBox="1">
              <a:spLocks noChangeArrowheads="1"/>
            </p:cNvSpPr>
            <p:nvPr/>
          </p:nvSpPr>
          <p:spPr bwMode="auto">
            <a:xfrm>
              <a:off x="9936" y="6624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  <p:sp>
          <p:nvSpPr>
            <p:cNvPr id="28690" name="Text Box 15"/>
            <p:cNvSpPr txBox="1">
              <a:spLocks noChangeArrowheads="1"/>
            </p:cNvSpPr>
            <p:nvPr/>
          </p:nvSpPr>
          <p:spPr bwMode="auto">
            <a:xfrm>
              <a:off x="9936" y="792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500</a:t>
              </a:r>
            </a:p>
          </p:txBody>
        </p:sp>
        <p:sp>
          <p:nvSpPr>
            <p:cNvPr id="28692" name="Text Box 17"/>
            <p:cNvSpPr txBox="1">
              <a:spLocks noChangeArrowheads="1"/>
            </p:cNvSpPr>
            <p:nvPr/>
          </p:nvSpPr>
          <p:spPr bwMode="auto">
            <a:xfrm>
              <a:off x="9936" y="7056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  <p:sp>
          <p:nvSpPr>
            <p:cNvPr id="28693" name="Rectangle 18"/>
            <p:cNvSpPr>
              <a:spLocks noChangeArrowheads="1"/>
            </p:cNvSpPr>
            <p:nvPr/>
          </p:nvSpPr>
          <p:spPr bwMode="auto">
            <a:xfrm>
              <a:off x="9072" y="835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8694" name="Text Box 19"/>
            <p:cNvSpPr txBox="1">
              <a:spLocks noChangeArrowheads="1"/>
            </p:cNvSpPr>
            <p:nvPr/>
          </p:nvSpPr>
          <p:spPr bwMode="auto">
            <a:xfrm>
              <a:off x="9936" y="8352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504</a:t>
              </a:r>
            </a:p>
          </p:txBody>
        </p:sp>
        <p:sp>
          <p:nvSpPr>
            <p:cNvPr id="28696" name="Text Box 21"/>
            <p:cNvSpPr txBox="1"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60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0</a:t>
              </a:r>
            </a:p>
          </p:txBody>
        </p:sp>
        <p:sp>
          <p:nvSpPr>
            <p:cNvPr id="28697" name="Text Box 22"/>
            <p:cNvSpPr txBox="1"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60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5</a:t>
              </a:r>
            </a:p>
          </p:txBody>
        </p:sp>
        <p:sp>
          <p:nvSpPr>
            <p:cNvPr id="28698" name="Text Box 23"/>
            <p:cNvSpPr txBox="1"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60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</p:grpSp>
      <p:sp>
        <p:nvSpPr>
          <p:cNvPr id="28675" name="Text Box 24"/>
          <p:cNvSpPr txBox="1">
            <a:spLocks noChangeArrowheads="1"/>
          </p:cNvSpPr>
          <p:nvPr/>
        </p:nvSpPr>
        <p:spPr bwMode="auto">
          <a:xfrm>
            <a:off x="5275263" y="1905000"/>
            <a:ext cx="26019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th-TH"/>
            </a:defPPr>
            <a:lvl1pPr eaLnBrk="0" hangingPunct="0">
              <a:defRPr sz="6600" b="1">
                <a:latin typeface="Cordia New" pitchFamily="34" charset="-34"/>
                <a:cs typeface="Cordia New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  y = 5;</a:t>
            </a:r>
          </a:p>
        </p:txBody>
      </p:sp>
      <p:sp>
        <p:nvSpPr>
          <p:cNvPr id="28676" name="Rectangle 26"/>
          <p:cNvSpPr>
            <a:spLocks noChangeArrowheads="1"/>
          </p:cNvSpPr>
          <p:nvPr/>
        </p:nvSpPr>
        <p:spPr bwMode="auto">
          <a:xfrm>
            <a:off x="5275263" y="1524000"/>
            <a:ext cx="2884487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15</a:t>
            </a:fld>
            <a:endParaRPr lang="th-TH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1553050" y="746375"/>
            <a:ext cx="1046163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 dirty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x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553050" y="3634038"/>
            <a:ext cx="139541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ip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1553050" y="1709988"/>
            <a:ext cx="10461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y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1553050" y="4596063"/>
            <a:ext cx="139541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iq</a:t>
            </a:r>
          </a:p>
        </p:txBody>
      </p:sp>
      <p:sp>
        <p:nvSpPr>
          <p:cNvPr id="31" name="Freeform 30"/>
          <p:cNvSpPr/>
          <p:nvPr/>
        </p:nvSpPr>
        <p:spPr>
          <a:xfrm>
            <a:off x="638612" y="1300413"/>
            <a:ext cx="914437" cy="2814637"/>
          </a:xfrm>
          <a:custGeom>
            <a:avLst/>
            <a:gdLst>
              <a:gd name="connsiteX0" fmla="*/ 914437 w 914437"/>
              <a:gd name="connsiteY0" fmla="*/ 2814637 h 2814637"/>
              <a:gd name="connsiteX1" fmla="*/ 37 w 914437"/>
              <a:gd name="connsiteY1" fmla="*/ 1157287 h 2814637"/>
              <a:gd name="connsiteX2" fmla="*/ 885862 w 914437"/>
              <a:gd name="connsiteY2" fmla="*/ 0 h 28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37" h="2814637">
                <a:moveTo>
                  <a:pt x="914437" y="2814637"/>
                </a:moveTo>
                <a:cubicBezTo>
                  <a:pt x="459618" y="2220515"/>
                  <a:pt x="4799" y="1626393"/>
                  <a:pt x="37" y="1157287"/>
                </a:cubicBezTo>
                <a:cubicBezTo>
                  <a:pt x="-4725" y="688181"/>
                  <a:pt x="440568" y="344090"/>
                  <a:pt x="885862" y="0"/>
                </a:cubicBezTo>
              </a:path>
            </a:pathLst>
          </a:custGeom>
          <a:noFill/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472167" y="2067454"/>
            <a:ext cx="999537" cy="720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1</a:t>
            </a:r>
            <a:endParaRPr lang="en-US" sz="6000" b="1" dirty="0">
              <a:solidFill>
                <a:srgbClr val="FF0000"/>
              </a:solidFill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2561772" y="609600"/>
            <a:ext cx="3205616" cy="5943600"/>
            <a:chOff x="9072" y="6336"/>
            <a:chExt cx="1584" cy="2736"/>
          </a:xfrm>
        </p:grpSpPr>
        <p:sp>
          <p:nvSpPr>
            <p:cNvPr id="29702" name="Line 3"/>
            <p:cNvSpPr>
              <a:spLocks noChangeShapeType="1"/>
            </p:cNvSpPr>
            <p:nvPr/>
          </p:nvSpPr>
          <p:spPr bwMode="auto">
            <a:xfrm flipV="1">
              <a:off x="9072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9703" name="Rectangle 4"/>
            <p:cNvSpPr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9704" name="Rectangle 5"/>
            <p:cNvSpPr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9705" name="Line 6"/>
            <p:cNvSpPr>
              <a:spLocks noChangeShapeType="1"/>
            </p:cNvSpPr>
            <p:nvPr/>
          </p:nvSpPr>
          <p:spPr bwMode="auto">
            <a:xfrm flipV="1">
              <a:off x="9936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9707" name="Rectangle 8"/>
            <p:cNvSpPr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flipV="1">
              <a:off x="9072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 flipV="1">
              <a:off x="9936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9711" name="Rectangle 12"/>
            <p:cNvSpPr>
              <a:spLocks noChangeArrowheads="1"/>
            </p:cNvSpPr>
            <p:nvPr/>
          </p:nvSpPr>
          <p:spPr bwMode="auto">
            <a:xfrm>
              <a:off x="9072" y="7488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9712" name="Line 13"/>
            <p:cNvSpPr>
              <a:spLocks noChangeShapeType="1"/>
            </p:cNvSpPr>
            <p:nvPr/>
          </p:nvSpPr>
          <p:spPr bwMode="auto">
            <a:xfrm>
              <a:off x="9489" y="7563"/>
              <a:ext cx="0" cy="2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9713" name="Text Box 14"/>
            <p:cNvSpPr txBox="1">
              <a:spLocks noChangeArrowheads="1"/>
            </p:cNvSpPr>
            <p:nvPr/>
          </p:nvSpPr>
          <p:spPr bwMode="auto">
            <a:xfrm>
              <a:off x="9936" y="6624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  <p:sp>
          <p:nvSpPr>
            <p:cNvPr id="29714" name="Text Box 15"/>
            <p:cNvSpPr txBox="1">
              <a:spLocks noChangeArrowheads="1"/>
            </p:cNvSpPr>
            <p:nvPr/>
          </p:nvSpPr>
          <p:spPr bwMode="auto">
            <a:xfrm>
              <a:off x="9936" y="792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500</a:t>
              </a:r>
            </a:p>
          </p:txBody>
        </p:sp>
        <p:sp>
          <p:nvSpPr>
            <p:cNvPr id="29716" name="Text Box 17"/>
            <p:cNvSpPr txBox="1">
              <a:spLocks noChangeArrowheads="1"/>
            </p:cNvSpPr>
            <p:nvPr/>
          </p:nvSpPr>
          <p:spPr bwMode="auto">
            <a:xfrm>
              <a:off x="9936" y="7056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  <p:sp>
          <p:nvSpPr>
            <p:cNvPr id="29717" name="Rectangle 18"/>
            <p:cNvSpPr>
              <a:spLocks noChangeArrowheads="1"/>
            </p:cNvSpPr>
            <p:nvPr/>
          </p:nvSpPr>
          <p:spPr bwMode="auto">
            <a:xfrm>
              <a:off x="9072" y="835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29718" name="Text Box 19"/>
            <p:cNvSpPr txBox="1">
              <a:spLocks noChangeArrowheads="1"/>
            </p:cNvSpPr>
            <p:nvPr/>
          </p:nvSpPr>
          <p:spPr bwMode="auto">
            <a:xfrm>
              <a:off x="9936" y="8352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504</a:t>
              </a:r>
            </a:p>
          </p:txBody>
        </p:sp>
        <p:sp>
          <p:nvSpPr>
            <p:cNvPr id="29720" name="Text Box 21"/>
            <p:cNvSpPr txBox="1"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66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0</a:t>
              </a:r>
            </a:p>
          </p:txBody>
        </p:sp>
        <p:sp>
          <p:nvSpPr>
            <p:cNvPr id="29721" name="Text Box 22"/>
            <p:cNvSpPr txBox="1"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66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5</a:t>
              </a:r>
            </a:p>
          </p:txBody>
        </p:sp>
        <p:sp>
          <p:nvSpPr>
            <p:cNvPr id="29722" name="Text Box 23"/>
            <p:cNvSpPr txBox="1"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66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</p:grpSp>
      <p:sp>
        <p:nvSpPr>
          <p:cNvPr id="29699" name="Text Box 24"/>
          <p:cNvSpPr txBox="1">
            <a:spLocks noChangeArrowheads="1"/>
          </p:cNvSpPr>
          <p:nvPr/>
        </p:nvSpPr>
        <p:spPr bwMode="auto">
          <a:xfrm>
            <a:off x="5486401" y="2133600"/>
            <a:ext cx="26733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th-TH"/>
            </a:defPPr>
            <a:lvl1pPr eaLnBrk="0" hangingPunct="0">
              <a:defRPr sz="6600" b="1">
                <a:latin typeface="Cordia New" pitchFamily="34" charset="-34"/>
                <a:cs typeface="Cordia New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  </a:t>
            </a:r>
            <a:r>
              <a:rPr lang="en-US" dirty="0" err="1"/>
              <a:t>ip</a:t>
            </a:r>
            <a:r>
              <a:rPr lang="en-US" dirty="0"/>
              <a:t> = &amp;y;</a:t>
            </a:r>
          </a:p>
        </p:txBody>
      </p:sp>
      <p:sp>
        <p:nvSpPr>
          <p:cNvPr id="29700" name="Rectangle 26"/>
          <p:cNvSpPr>
            <a:spLocks noChangeArrowheads="1"/>
          </p:cNvSpPr>
          <p:nvPr/>
        </p:nvSpPr>
        <p:spPr bwMode="auto">
          <a:xfrm>
            <a:off x="5486400" y="1676400"/>
            <a:ext cx="2884488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16</a:t>
            </a:fld>
            <a:endParaRPr lang="th-TH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1866357" y="1147233"/>
            <a:ext cx="1046163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 dirty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x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866357" y="4034896"/>
            <a:ext cx="139541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ip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1866357" y="2110846"/>
            <a:ext cx="10461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y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1866357" y="4996921"/>
            <a:ext cx="139541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iq</a:t>
            </a:r>
          </a:p>
        </p:txBody>
      </p:sp>
      <p:sp>
        <p:nvSpPr>
          <p:cNvPr id="31" name="Freeform 30"/>
          <p:cNvSpPr/>
          <p:nvPr/>
        </p:nvSpPr>
        <p:spPr>
          <a:xfrm>
            <a:off x="948450" y="2648479"/>
            <a:ext cx="914437" cy="1857416"/>
          </a:xfrm>
          <a:custGeom>
            <a:avLst/>
            <a:gdLst>
              <a:gd name="connsiteX0" fmla="*/ 914437 w 914437"/>
              <a:gd name="connsiteY0" fmla="*/ 2814637 h 2814637"/>
              <a:gd name="connsiteX1" fmla="*/ 37 w 914437"/>
              <a:gd name="connsiteY1" fmla="*/ 1157287 h 2814637"/>
              <a:gd name="connsiteX2" fmla="*/ 885862 w 914437"/>
              <a:gd name="connsiteY2" fmla="*/ 0 h 28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37" h="2814637">
                <a:moveTo>
                  <a:pt x="914437" y="2814637"/>
                </a:moveTo>
                <a:cubicBezTo>
                  <a:pt x="459618" y="2220515"/>
                  <a:pt x="4799" y="1626393"/>
                  <a:pt x="37" y="1157287"/>
                </a:cubicBezTo>
                <a:cubicBezTo>
                  <a:pt x="-4725" y="688181"/>
                  <a:pt x="440568" y="344090"/>
                  <a:pt x="885862" y="0"/>
                </a:cubicBezTo>
              </a:path>
            </a:pathLst>
          </a:custGeom>
          <a:noFill/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Freeform 31"/>
          <p:cNvSpPr/>
          <p:nvPr/>
        </p:nvSpPr>
        <p:spPr>
          <a:xfrm>
            <a:off x="927019" y="1676400"/>
            <a:ext cx="914437" cy="2814637"/>
          </a:xfrm>
          <a:custGeom>
            <a:avLst/>
            <a:gdLst>
              <a:gd name="connsiteX0" fmla="*/ 914437 w 914437"/>
              <a:gd name="connsiteY0" fmla="*/ 2814637 h 2814637"/>
              <a:gd name="connsiteX1" fmla="*/ 37 w 914437"/>
              <a:gd name="connsiteY1" fmla="*/ 1157287 h 2814637"/>
              <a:gd name="connsiteX2" fmla="*/ 885862 w 914437"/>
              <a:gd name="connsiteY2" fmla="*/ 0 h 28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37" h="2814637">
                <a:moveTo>
                  <a:pt x="914437" y="2814637"/>
                </a:moveTo>
                <a:cubicBezTo>
                  <a:pt x="459618" y="2220515"/>
                  <a:pt x="4799" y="1626393"/>
                  <a:pt x="37" y="1157287"/>
                </a:cubicBezTo>
                <a:cubicBezTo>
                  <a:pt x="-4725" y="688181"/>
                  <a:pt x="440568" y="344090"/>
                  <a:pt x="885862" y="0"/>
                </a:cubicBezTo>
              </a:path>
            </a:pathLst>
          </a:custGeom>
          <a:noFill/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715798" y="4113072"/>
            <a:ext cx="1379753" cy="720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400</a:t>
            </a:r>
            <a:endParaRPr lang="en-US" sz="6000" b="1" dirty="0">
              <a:solidFill>
                <a:srgbClr val="FF0000"/>
              </a:solidFill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2537163" y="228600"/>
            <a:ext cx="3371509" cy="6019800"/>
            <a:chOff x="9072" y="6336"/>
            <a:chExt cx="1584" cy="2736"/>
          </a:xfrm>
        </p:grpSpPr>
        <p:sp>
          <p:nvSpPr>
            <p:cNvPr id="30726" name="Line 3"/>
            <p:cNvSpPr>
              <a:spLocks noChangeShapeType="1"/>
            </p:cNvSpPr>
            <p:nvPr/>
          </p:nvSpPr>
          <p:spPr bwMode="auto">
            <a:xfrm flipV="1">
              <a:off x="9072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0727" name="Rectangle 4"/>
            <p:cNvSpPr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0728" name="Rectangle 5"/>
            <p:cNvSpPr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0729" name="Line 6"/>
            <p:cNvSpPr>
              <a:spLocks noChangeShapeType="1"/>
            </p:cNvSpPr>
            <p:nvPr/>
          </p:nvSpPr>
          <p:spPr bwMode="auto">
            <a:xfrm flipV="1">
              <a:off x="9936" y="6336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0731" name="Rectangle 8"/>
            <p:cNvSpPr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0732" name="Line 9"/>
            <p:cNvSpPr>
              <a:spLocks noChangeShapeType="1"/>
            </p:cNvSpPr>
            <p:nvPr/>
          </p:nvSpPr>
          <p:spPr bwMode="auto">
            <a:xfrm flipV="1">
              <a:off x="9072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0733" name="Line 10"/>
            <p:cNvSpPr>
              <a:spLocks noChangeShapeType="1"/>
            </p:cNvSpPr>
            <p:nvPr/>
          </p:nvSpPr>
          <p:spPr bwMode="auto">
            <a:xfrm flipV="1">
              <a:off x="9936" y="878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0735" name="Rectangle 12"/>
            <p:cNvSpPr>
              <a:spLocks noChangeArrowheads="1"/>
            </p:cNvSpPr>
            <p:nvPr/>
          </p:nvSpPr>
          <p:spPr bwMode="auto">
            <a:xfrm>
              <a:off x="9072" y="7488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0736" name="Line 13"/>
            <p:cNvSpPr>
              <a:spLocks noChangeShapeType="1"/>
            </p:cNvSpPr>
            <p:nvPr/>
          </p:nvSpPr>
          <p:spPr bwMode="auto">
            <a:xfrm>
              <a:off x="9489" y="7563"/>
              <a:ext cx="0" cy="28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0737" name="Text Box 14"/>
            <p:cNvSpPr txBox="1">
              <a:spLocks noChangeArrowheads="1"/>
            </p:cNvSpPr>
            <p:nvPr/>
          </p:nvSpPr>
          <p:spPr bwMode="auto">
            <a:xfrm>
              <a:off x="9936" y="6624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  <p:sp>
          <p:nvSpPr>
            <p:cNvPr id="30738" name="Text Box 15"/>
            <p:cNvSpPr txBox="1">
              <a:spLocks noChangeArrowheads="1"/>
            </p:cNvSpPr>
            <p:nvPr/>
          </p:nvSpPr>
          <p:spPr bwMode="auto">
            <a:xfrm>
              <a:off x="9936" y="792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500</a:t>
              </a:r>
            </a:p>
          </p:txBody>
        </p:sp>
        <p:sp>
          <p:nvSpPr>
            <p:cNvPr id="30740" name="Text Box 17"/>
            <p:cNvSpPr txBox="1">
              <a:spLocks noChangeArrowheads="1"/>
            </p:cNvSpPr>
            <p:nvPr/>
          </p:nvSpPr>
          <p:spPr bwMode="auto">
            <a:xfrm>
              <a:off x="9936" y="7056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  <p:sp>
          <p:nvSpPr>
            <p:cNvPr id="30741" name="Rectangle 18"/>
            <p:cNvSpPr>
              <a:spLocks noChangeArrowheads="1"/>
            </p:cNvSpPr>
            <p:nvPr/>
          </p:nvSpPr>
          <p:spPr bwMode="auto">
            <a:xfrm>
              <a:off x="9072" y="8352"/>
              <a:ext cx="86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0742" name="Text Box 19"/>
            <p:cNvSpPr txBox="1">
              <a:spLocks noChangeArrowheads="1"/>
            </p:cNvSpPr>
            <p:nvPr/>
          </p:nvSpPr>
          <p:spPr bwMode="auto">
            <a:xfrm>
              <a:off x="9936" y="8352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504</a:t>
              </a:r>
            </a:p>
          </p:txBody>
        </p:sp>
        <p:sp>
          <p:nvSpPr>
            <p:cNvPr id="30744" name="Text Box 21"/>
            <p:cNvSpPr txBox="1">
              <a:spLocks noChangeArrowheads="1"/>
            </p:cNvSpPr>
            <p:nvPr/>
          </p:nvSpPr>
          <p:spPr bwMode="auto">
            <a:xfrm>
              <a:off x="9072" y="6624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66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0</a:t>
              </a:r>
            </a:p>
          </p:txBody>
        </p:sp>
        <p:sp>
          <p:nvSpPr>
            <p:cNvPr id="30745" name="Text Box 22"/>
            <p:cNvSpPr txBox="1">
              <a:spLocks noChangeArrowheads="1"/>
            </p:cNvSpPr>
            <p:nvPr/>
          </p:nvSpPr>
          <p:spPr bwMode="auto">
            <a:xfrm>
              <a:off x="9072" y="7056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66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3</a:t>
              </a:r>
            </a:p>
          </p:txBody>
        </p:sp>
        <p:sp>
          <p:nvSpPr>
            <p:cNvPr id="30746" name="Text Box 23"/>
            <p:cNvSpPr txBox="1">
              <a:spLocks noChangeArrowheads="1"/>
            </p:cNvSpPr>
            <p:nvPr/>
          </p:nvSpPr>
          <p:spPr bwMode="auto">
            <a:xfrm>
              <a:off x="9072" y="7920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/>
              <a:r>
                <a:rPr lang="en-US" sz="6600" b="1">
                  <a:solidFill>
                    <a:srgbClr val="FF0000"/>
                  </a:solidFill>
                  <a:latin typeface="Cordia New" pitchFamily="34" charset="-34"/>
                  <a:cs typeface="Cordia New" pitchFamily="34" charset="-34"/>
                </a:rPr>
                <a:t>402</a:t>
              </a:r>
            </a:p>
          </p:txBody>
        </p:sp>
      </p:grpSp>
      <p:sp>
        <p:nvSpPr>
          <p:cNvPr id="30723" name="Text Box 24"/>
          <p:cNvSpPr txBox="1">
            <a:spLocks noChangeArrowheads="1"/>
          </p:cNvSpPr>
          <p:nvPr/>
        </p:nvSpPr>
        <p:spPr bwMode="auto">
          <a:xfrm>
            <a:off x="5652120" y="2438400"/>
            <a:ext cx="271876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600" b="1" dirty="0">
                <a:latin typeface="Cordia New" pitchFamily="34" charset="-34"/>
                <a:cs typeface="Cordia New" pitchFamily="34" charset="-34"/>
              </a:rPr>
              <a:t>  *</a:t>
            </a:r>
            <a:r>
              <a:rPr lang="en-US" sz="6600" b="1" dirty="0" err="1">
                <a:latin typeface="Cordia New" pitchFamily="34" charset="-34"/>
                <a:cs typeface="Cordia New" pitchFamily="34" charset="-34"/>
              </a:rPr>
              <a:t>ip</a:t>
            </a:r>
            <a:r>
              <a:rPr lang="en-US" sz="6600" b="1" dirty="0">
                <a:latin typeface="Cordia New" pitchFamily="34" charset="-34"/>
                <a:cs typeface="Cordia New" pitchFamily="34" charset="-34"/>
              </a:rPr>
              <a:t> = 3;</a:t>
            </a:r>
            <a:endParaRPr lang="en-US" sz="16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30724" name="Rectangle 26"/>
          <p:cNvSpPr>
            <a:spLocks noChangeArrowheads="1"/>
          </p:cNvSpPr>
          <p:nvPr/>
        </p:nvSpPr>
        <p:spPr bwMode="auto">
          <a:xfrm>
            <a:off x="5486400" y="1828800"/>
            <a:ext cx="2884488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17</a:t>
            </a:fld>
            <a:endParaRPr lang="th-TH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1913952" y="864908"/>
            <a:ext cx="1046163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 dirty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x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913952" y="3752571"/>
            <a:ext cx="139541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ip</a:t>
            </a:r>
          </a:p>
        </p:txBody>
      </p:sp>
      <p:sp>
        <p:nvSpPr>
          <p:cNvPr id="29" name="Text Box 17"/>
          <p:cNvSpPr txBox="1">
            <a:spLocks noChangeArrowheads="1"/>
          </p:cNvSpPr>
          <p:nvPr/>
        </p:nvSpPr>
        <p:spPr bwMode="auto">
          <a:xfrm>
            <a:off x="1913952" y="1828521"/>
            <a:ext cx="10461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y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1913952" y="4714596"/>
            <a:ext cx="139541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iq</a:t>
            </a:r>
          </a:p>
        </p:txBody>
      </p:sp>
      <p:sp>
        <p:nvSpPr>
          <p:cNvPr id="31" name="Freeform 30"/>
          <p:cNvSpPr/>
          <p:nvPr/>
        </p:nvSpPr>
        <p:spPr>
          <a:xfrm>
            <a:off x="962522" y="2376167"/>
            <a:ext cx="914437" cy="1857416"/>
          </a:xfrm>
          <a:custGeom>
            <a:avLst/>
            <a:gdLst>
              <a:gd name="connsiteX0" fmla="*/ 914437 w 914437"/>
              <a:gd name="connsiteY0" fmla="*/ 2814637 h 2814637"/>
              <a:gd name="connsiteX1" fmla="*/ 37 w 914437"/>
              <a:gd name="connsiteY1" fmla="*/ 1157287 h 2814637"/>
              <a:gd name="connsiteX2" fmla="*/ 885862 w 914437"/>
              <a:gd name="connsiteY2" fmla="*/ 0 h 28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37" h="2814637">
                <a:moveTo>
                  <a:pt x="914437" y="2814637"/>
                </a:moveTo>
                <a:cubicBezTo>
                  <a:pt x="459618" y="2220515"/>
                  <a:pt x="4799" y="1626393"/>
                  <a:pt x="37" y="1157287"/>
                </a:cubicBezTo>
                <a:cubicBezTo>
                  <a:pt x="-4725" y="688181"/>
                  <a:pt x="440568" y="344090"/>
                  <a:pt x="885862" y="0"/>
                </a:cubicBezTo>
              </a:path>
            </a:pathLst>
          </a:custGeom>
          <a:noFill/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766788" y="1902828"/>
            <a:ext cx="1379753" cy="720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6000" b="1" dirty="0" smtClean="0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5</a:t>
            </a:r>
            <a:endParaRPr lang="en-US" sz="6000" b="1" dirty="0">
              <a:solidFill>
                <a:srgbClr val="FF0000"/>
              </a:solidFill>
              <a:latin typeface="Cordia New" pitchFamily="34" charset="-34"/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 flipV="1">
            <a:off x="2536825" y="228600"/>
            <a:ext cx="0" cy="633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536825" y="862013"/>
            <a:ext cx="1838325" cy="950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536825" y="1812925"/>
            <a:ext cx="1838325" cy="95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4375150" y="228600"/>
            <a:ext cx="0" cy="633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536825" y="3713163"/>
            <a:ext cx="1838325" cy="950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2536825" y="5614988"/>
            <a:ext cx="0" cy="633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V="1">
            <a:off x="4375150" y="5614988"/>
            <a:ext cx="0" cy="633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536825" y="2763838"/>
            <a:ext cx="1838325" cy="949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424238" y="2928938"/>
            <a:ext cx="0" cy="633412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4375150" y="862013"/>
            <a:ext cx="15335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400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375150" y="3713163"/>
            <a:ext cx="15335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500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4375150" y="1812925"/>
            <a:ext cx="153352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402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2536825" y="4664075"/>
            <a:ext cx="1838325" cy="950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6000" b="1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402</a:t>
            </a:r>
          </a:p>
          <a:p>
            <a:pPr algn="ctr" eaLnBrk="0" hangingPunct="0"/>
            <a:endParaRPr lang="en-US" b="1">
              <a:solidFill>
                <a:srgbClr val="FF0000"/>
              </a:solidFill>
              <a:latin typeface="Calibri" pitchFamily="34" charset="0"/>
              <a:cs typeface="CordiaUPC" pitchFamily="34" charset="-34"/>
            </a:endParaRP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4375150" y="4664075"/>
            <a:ext cx="153352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000" b="1">
                <a:latin typeface="Cordia New" pitchFamily="34" charset="-34"/>
                <a:cs typeface="Cordia New" pitchFamily="34" charset="-34"/>
              </a:rPr>
              <a:t>504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536825" y="862013"/>
            <a:ext cx="18383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6000" b="1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0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536825" y="1812925"/>
            <a:ext cx="183832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6000" b="1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3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536825" y="3713163"/>
            <a:ext cx="1838325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/>
            <a:r>
              <a:rPr lang="en-US" sz="6000" b="1">
                <a:solidFill>
                  <a:srgbClr val="FF0000"/>
                </a:solidFill>
                <a:latin typeface="Cordia New" pitchFamily="34" charset="-34"/>
                <a:cs typeface="Cordia New" pitchFamily="34" charset="-34"/>
              </a:rPr>
              <a:t>402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5791200" y="2438400"/>
            <a:ext cx="28844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th-TH"/>
            </a:defPPr>
            <a:lvl1pPr eaLnBrk="0" hangingPunct="0">
              <a:defRPr sz="6600" b="1">
                <a:latin typeface="Cordia New" pitchFamily="34" charset="-34"/>
                <a:cs typeface="Cordia New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  </a:t>
            </a:r>
            <a:r>
              <a:rPr lang="en-US" dirty="0" err="1"/>
              <a:t>iq</a:t>
            </a:r>
            <a:r>
              <a:rPr lang="en-US" dirty="0"/>
              <a:t> =  </a:t>
            </a:r>
            <a:r>
              <a:rPr lang="en-US" dirty="0" err="1"/>
              <a:t>ip</a:t>
            </a:r>
            <a:r>
              <a:rPr lang="en-US" dirty="0"/>
              <a:t>;</a:t>
            </a:r>
          </a:p>
        </p:txBody>
      </p:sp>
      <p:sp>
        <p:nvSpPr>
          <p:cNvPr id="31768" name="Rectangle 25"/>
          <p:cNvSpPr>
            <a:spLocks noChangeArrowheads="1"/>
          </p:cNvSpPr>
          <p:nvPr/>
        </p:nvSpPr>
        <p:spPr bwMode="auto">
          <a:xfrm>
            <a:off x="5791200" y="1676400"/>
            <a:ext cx="2884488" cy="1981200"/>
          </a:xfrm>
          <a:prstGeom prst="rect">
            <a:avLst/>
          </a:prstGeom>
          <a:noFill/>
          <a:ln w="76200" cmpd="tri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18</a:t>
            </a:fld>
            <a:endParaRPr lang="th-TH"/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1890713" y="878946"/>
            <a:ext cx="1046163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 dirty="0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x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890713" y="3766609"/>
            <a:ext cx="139541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ip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1890713" y="1842559"/>
            <a:ext cx="10461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y</a:t>
            </a: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1890713" y="4728634"/>
            <a:ext cx="139541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6000" b="1">
                <a:solidFill>
                  <a:srgbClr val="7030A0"/>
                </a:solidFill>
                <a:latin typeface="Cordia New" pitchFamily="34" charset="-34"/>
                <a:cs typeface="Cordia New" pitchFamily="34" charset="-34"/>
              </a:rPr>
              <a:t>iq</a:t>
            </a:r>
          </a:p>
        </p:txBody>
      </p:sp>
      <p:sp>
        <p:nvSpPr>
          <p:cNvPr id="30" name="Freeform 29"/>
          <p:cNvSpPr/>
          <p:nvPr/>
        </p:nvSpPr>
        <p:spPr>
          <a:xfrm>
            <a:off x="962522" y="2376167"/>
            <a:ext cx="914437" cy="1857416"/>
          </a:xfrm>
          <a:custGeom>
            <a:avLst/>
            <a:gdLst>
              <a:gd name="connsiteX0" fmla="*/ 914437 w 914437"/>
              <a:gd name="connsiteY0" fmla="*/ 2814637 h 2814637"/>
              <a:gd name="connsiteX1" fmla="*/ 37 w 914437"/>
              <a:gd name="connsiteY1" fmla="*/ 1157287 h 2814637"/>
              <a:gd name="connsiteX2" fmla="*/ 885862 w 914437"/>
              <a:gd name="connsiteY2" fmla="*/ 0 h 28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37" h="2814637">
                <a:moveTo>
                  <a:pt x="914437" y="2814637"/>
                </a:moveTo>
                <a:cubicBezTo>
                  <a:pt x="459618" y="2220515"/>
                  <a:pt x="4799" y="1626393"/>
                  <a:pt x="37" y="1157287"/>
                </a:cubicBezTo>
                <a:cubicBezTo>
                  <a:pt x="-4725" y="688181"/>
                  <a:pt x="440568" y="344090"/>
                  <a:pt x="885862" y="0"/>
                </a:cubicBezTo>
              </a:path>
            </a:pathLst>
          </a:custGeom>
          <a:noFill/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Freeform 30"/>
          <p:cNvSpPr/>
          <p:nvPr/>
        </p:nvSpPr>
        <p:spPr>
          <a:xfrm>
            <a:off x="1049815" y="2564904"/>
            <a:ext cx="914437" cy="2687854"/>
          </a:xfrm>
          <a:custGeom>
            <a:avLst/>
            <a:gdLst>
              <a:gd name="connsiteX0" fmla="*/ 914437 w 914437"/>
              <a:gd name="connsiteY0" fmla="*/ 2814637 h 2814637"/>
              <a:gd name="connsiteX1" fmla="*/ 37 w 914437"/>
              <a:gd name="connsiteY1" fmla="*/ 1157287 h 2814637"/>
              <a:gd name="connsiteX2" fmla="*/ 885862 w 914437"/>
              <a:gd name="connsiteY2" fmla="*/ 0 h 281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37" h="2814637">
                <a:moveTo>
                  <a:pt x="914437" y="2814637"/>
                </a:moveTo>
                <a:cubicBezTo>
                  <a:pt x="459618" y="2220515"/>
                  <a:pt x="4799" y="1626393"/>
                  <a:pt x="37" y="1157287"/>
                </a:cubicBezTo>
                <a:cubicBezTo>
                  <a:pt x="-4725" y="688181"/>
                  <a:pt x="440568" y="344090"/>
                  <a:pt x="885862" y="0"/>
                </a:cubicBezTo>
              </a:path>
            </a:pathLst>
          </a:custGeom>
          <a:noFill/>
          <a:ln w="571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785813" y="357188"/>
            <a:ext cx="8610600" cy="1371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1" name="Title 3"/>
          <p:cNvSpPr>
            <a:spLocks noGrp="1"/>
          </p:cNvSpPr>
          <p:nvPr>
            <p:ph type="title"/>
          </p:nvPr>
        </p:nvSpPr>
        <p:spPr>
          <a:xfrm>
            <a:off x="0" y="229537"/>
            <a:ext cx="9144000" cy="813451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ตัวชี้กับฟังก์ชั่น</a:t>
            </a:r>
          </a:p>
        </p:txBody>
      </p:sp>
      <p:sp>
        <p:nvSpPr>
          <p:cNvPr id="32772" name="Content Placeholder 5"/>
          <p:cNvSpPr>
            <a:spLocks noGrp="1"/>
          </p:cNvSpPr>
          <p:nvPr>
            <p:ph idx="1"/>
          </p:nvPr>
        </p:nvSpPr>
        <p:spPr>
          <a:xfrm>
            <a:off x="0" y="1124744"/>
            <a:ext cx="8892480" cy="5040312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th-TH" sz="44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ปัญหา</a:t>
            </a:r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ของฟังก์ชั่นในภาษาซี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การส่งอากิวเมนต์ให้กับฟังก์ชันแบบ </a:t>
            </a:r>
            <a:r>
              <a:rPr lang="en-US" sz="4000" b="1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Pass by Value</a:t>
            </a:r>
            <a:r>
              <a:rPr lang="th-TH" sz="4000" b="1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และ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ฟังก์ชันสามารถ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คืนค่า </a:t>
            </a:r>
            <a:r>
              <a:rPr lang="en-US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(return) 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ค่าได้เพียง</a:t>
            </a:r>
            <a:r>
              <a:rPr lang="th-TH" sz="4000" u="sng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หนึ่ง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ค่า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เท่านั้น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r>
              <a:rPr lang="th-TH" sz="44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พอยน์เตอร์</a:t>
            </a:r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สามารถช่วยแก้ปัญหานี้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ส่งค่าแบบ </a:t>
            </a:r>
            <a:r>
              <a:rPr lang="en-US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Pass by Reference 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ส่งแอดเดรสของตัวแปรไปให้พอยน์เตอร์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)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แก้ไขค่าที่ต้องการได้เลย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โดยมิต้องส่งค่ากลับ 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</a:pPr>
            <a:endParaRPr lang="th-TH" sz="4400" dirty="0" smtClean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19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54394"/>
          </a:xfrm>
          <a:solidFill>
            <a:schemeClr val="accent6">
              <a:lumMod val="75000"/>
              <a:alpha val="56000"/>
            </a:schemeClr>
          </a:solidFill>
        </p:spPr>
        <p:txBody>
          <a:bodyPr/>
          <a:lstStyle/>
          <a:p>
            <a:pPr eaLnBrk="1" hangingPunct="1"/>
            <a:r>
              <a:rPr lang="en-US" sz="6000" b="1" dirty="0" err="1" smtClean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พอยน์เตอร์</a:t>
            </a:r>
            <a:r>
              <a:rPr lang="th-TH" sz="6000" b="1" dirty="0" smtClean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หรือตัวชี้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" y="1719071"/>
            <a:ext cx="9144000" cy="4407408"/>
          </a:xfrm>
        </p:spPr>
        <p:txBody>
          <a:bodyPr>
            <a:noAutofit/>
          </a:bodyPr>
          <a:lstStyle/>
          <a:p>
            <a:pPr algn="just" eaLnBrk="1" hangingPunct="1"/>
            <a:r>
              <a:rPr lang="th-TH" sz="4800" dirty="0" smtClean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เป็น</a:t>
            </a:r>
            <a:r>
              <a:rPr lang="th-TH" sz="4800" dirty="0" smtClean="0">
                <a:solidFill>
                  <a:srgbClr val="C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ชนิดข้อมูล</a:t>
            </a:r>
            <a:r>
              <a:rPr lang="th-TH" sz="4800" dirty="0" smtClean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ชนิดหนึ่งของภาษา</a:t>
            </a:r>
            <a:r>
              <a:rPr lang="en-US" sz="4800" dirty="0" smtClean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C</a:t>
            </a:r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en-US" sz="4800" dirty="0" err="1" smtClean="0">
                <a:solidFill>
                  <a:schemeClr val="bg2">
                    <a:lumMod val="25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int,float,char</a:t>
            </a:r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)</a:t>
            </a:r>
            <a:r>
              <a:rPr lang="th-TH" sz="4800" dirty="0" smtClean="0">
                <a:solidFill>
                  <a:schemeClr val="bg2">
                    <a:lumMod val="25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 </a:t>
            </a:r>
          </a:p>
          <a:p>
            <a:pPr lvl="1" algn="just" eaLnBrk="1" hangingPunct="1"/>
            <a:r>
              <a:rPr lang="en-US" sz="4400" dirty="0" smtClean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US" sz="4400" dirty="0" err="1" smtClean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มี</a:t>
            </a:r>
            <a:r>
              <a:rPr lang="en-US" sz="4400" dirty="0" err="1" smtClean="0">
                <a:solidFill>
                  <a:srgbClr val="C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ความเร็ว</a:t>
            </a:r>
            <a:r>
              <a:rPr lang="en-US" sz="4400" dirty="0" err="1" smtClean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ในการทำงานสูง</a:t>
            </a:r>
            <a:endParaRPr lang="th-TH" sz="44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lvl="1" algn="just" eaLnBrk="1" hangingPunct="1"/>
            <a:r>
              <a:rPr lang="th-TH" sz="4400" dirty="0" smtClean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ช่วย</a:t>
            </a:r>
            <a:r>
              <a:rPr lang="th-TH" sz="4400" dirty="0" smtClean="0">
                <a:solidFill>
                  <a:srgbClr val="C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ประหยัดเนื้อที่</a:t>
            </a:r>
            <a:r>
              <a:rPr lang="th-TH" sz="4400" dirty="0" smtClean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ในหน่วยความจำหลักขณะประมวลผลเมื่อเทียบกับอาร์เรย์</a:t>
            </a:r>
            <a:r>
              <a:rPr lang="en-US" sz="4400" dirty="0" smtClean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(array)</a:t>
            </a:r>
            <a:endParaRPr lang="th-TH" sz="4400" dirty="0" smtClean="0">
              <a:solidFill>
                <a:schemeClr val="tx1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lvl="1" eaLnBrk="1" hangingPunct="1"/>
            <a:r>
              <a:rPr lang="th-TH" sz="4400" dirty="0" smtClean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ใช้ตัวชี้ร่วมกับฟังก์ชันเพื่อ</a:t>
            </a:r>
            <a:r>
              <a:rPr lang="th-TH" sz="4400" dirty="0" smtClean="0">
                <a:solidFill>
                  <a:srgbClr val="C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เพิ่มประสิทธิภาพ</a:t>
            </a:r>
            <a:br>
              <a:rPr lang="th-TH" sz="4400" dirty="0" smtClean="0">
                <a:solidFill>
                  <a:srgbClr val="C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</a:br>
            <a:r>
              <a:rPr lang="th-TH" sz="4400" dirty="0" smtClean="0">
                <a:solidFill>
                  <a:schemeClr val="tx1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การเขียนโปรแกรม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</a:t>
            </a:fld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00113" y="2276475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just"/>
            <a:endParaRPr lang="th-TH" sz="3200" b="1">
              <a:solidFill>
                <a:srgbClr val="0000FF"/>
              </a:solidFill>
              <a:latin typeface="Courier New" pitchFamily="49" charset="0"/>
              <a:cs typeface="CordiaUPC" pitchFamily="34" charset="-34"/>
            </a:endParaRPr>
          </a:p>
        </p:txBody>
      </p:sp>
      <p:sp>
        <p:nvSpPr>
          <p:cNvPr id="34819" name="Title 6"/>
          <p:cNvSpPr>
            <a:spLocks noGrp="1"/>
          </p:cNvSpPr>
          <p:nvPr>
            <p:ph type="title"/>
          </p:nvPr>
        </p:nvSpPr>
        <p:spPr>
          <a:xfrm>
            <a:off x="0" y="228523"/>
            <a:ext cx="9144000" cy="641455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ตัวอย่าง</a:t>
            </a:r>
          </a:p>
        </p:txBody>
      </p:sp>
      <p:sp>
        <p:nvSpPr>
          <p:cNvPr id="34820" name="Content Placeholder 5"/>
          <p:cNvSpPr>
            <a:spLocks noGrp="1"/>
          </p:cNvSpPr>
          <p:nvPr>
            <p:ph idx="1"/>
          </p:nvPr>
        </p:nvSpPr>
        <p:spPr>
          <a:xfrm>
            <a:off x="0" y="920221"/>
            <a:ext cx="9144000" cy="5040312"/>
          </a:xfrm>
        </p:spPr>
        <p:txBody>
          <a:bodyPr>
            <a:noAutofit/>
          </a:bodyPr>
          <a:lstStyle/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 swap(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 () {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5, y = 10;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("Before x=%d  y=%d\n",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		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("After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x=%d  y=%d\n",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 swap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temp;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temp 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		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= temp;	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b="1" dirty="0" smtClean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20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5580112" y="1980983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7040031" y="1980983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5958944" y="15411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7397990" y="15411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5580112" y="5813004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th-TH" dirty="0"/>
          </a:p>
        </p:txBody>
      </p:sp>
      <p:sp>
        <p:nvSpPr>
          <p:cNvPr id="11" name="Rectangle 10"/>
          <p:cNvSpPr/>
          <p:nvPr/>
        </p:nvSpPr>
        <p:spPr>
          <a:xfrm>
            <a:off x="7040031" y="5813004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5958944" y="5373158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px</a:t>
            </a:r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7397990" y="5373158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</a:t>
            </a:r>
            <a:endParaRPr lang="th-TH" dirty="0"/>
          </a:p>
        </p:txBody>
      </p:sp>
      <p:sp>
        <p:nvSpPr>
          <p:cNvPr id="15" name="Rectangle 14"/>
          <p:cNvSpPr/>
          <p:nvPr/>
        </p:nvSpPr>
        <p:spPr>
          <a:xfrm>
            <a:off x="4179966" y="5813004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4226668" y="5373158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00113" y="2276475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just"/>
            <a:endParaRPr lang="th-TH" sz="3200" b="1">
              <a:solidFill>
                <a:srgbClr val="0000FF"/>
              </a:solidFill>
              <a:latin typeface="Courier New" pitchFamily="49" charset="0"/>
              <a:cs typeface="CordiaUPC" pitchFamily="34" charset="-34"/>
            </a:endParaRPr>
          </a:p>
        </p:txBody>
      </p:sp>
      <p:sp>
        <p:nvSpPr>
          <p:cNvPr id="34819" name="Title 6"/>
          <p:cNvSpPr>
            <a:spLocks noGrp="1"/>
          </p:cNvSpPr>
          <p:nvPr>
            <p:ph type="title"/>
          </p:nvPr>
        </p:nvSpPr>
        <p:spPr>
          <a:xfrm>
            <a:off x="0" y="228523"/>
            <a:ext cx="9144000" cy="641455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ตัวอย่าง</a:t>
            </a:r>
          </a:p>
        </p:txBody>
      </p:sp>
      <p:sp>
        <p:nvSpPr>
          <p:cNvPr id="34820" name="Content Placeholder 5"/>
          <p:cNvSpPr>
            <a:spLocks noGrp="1"/>
          </p:cNvSpPr>
          <p:nvPr>
            <p:ph idx="1"/>
          </p:nvPr>
        </p:nvSpPr>
        <p:spPr>
          <a:xfrm>
            <a:off x="9748" y="920221"/>
            <a:ext cx="9144000" cy="5040312"/>
          </a:xfrm>
        </p:spPr>
        <p:txBody>
          <a:bodyPr>
            <a:noAutofit/>
          </a:bodyPr>
          <a:lstStyle/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 swap(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 () {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5, y = 10;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("Before x=%d  y=%d\n",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		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("After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x=%d  y=%d\n",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 swap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temp;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temp 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		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py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temp;	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b="1" dirty="0" smtClean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21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5580112" y="1980983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7040031" y="1980983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5958944" y="15411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7397990" y="15411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th-TH" dirty="0"/>
          </a:p>
        </p:txBody>
      </p:sp>
      <p:sp>
        <p:nvSpPr>
          <p:cNvPr id="12" name="Rectangle 11"/>
          <p:cNvSpPr/>
          <p:nvPr/>
        </p:nvSpPr>
        <p:spPr>
          <a:xfrm>
            <a:off x="4499992" y="5718676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3" name="TextBox 12"/>
          <p:cNvSpPr txBox="1"/>
          <p:nvPr/>
        </p:nvSpPr>
        <p:spPr>
          <a:xfrm>
            <a:off x="4546694" y="527883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th-TH" dirty="0"/>
          </a:p>
        </p:txBody>
      </p:sp>
      <p:sp>
        <p:nvSpPr>
          <p:cNvPr id="14" name="Rectangle 13"/>
          <p:cNvSpPr/>
          <p:nvPr/>
        </p:nvSpPr>
        <p:spPr>
          <a:xfrm>
            <a:off x="5924152" y="5718676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5" name="Rectangle 14"/>
          <p:cNvSpPr/>
          <p:nvPr/>
        </p:nvSpPr>
        <p:spPr>
          <a:xfrm>
            <a:off x="7384071" y="5718676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6302984" y="5278830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px</a:t>
            </a:r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>
            <a:off x="7742030" y="5278830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035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900113" y="2276475"/>
            <a:ext cx="7162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just"/>
            <a:endParaRPr lang="th-TH" sz="3200" b="1">
              <a:solidFill>
                <a:srgbClr val="0000FF"/>
              </a:solidFill>
              <a:latin typeface="Courier New" pitchFamily="49" charset="0"/>
              <a:cs typeface="CordiaUPC" pitchFamily="34" charset="-34"/>
            </a:endParaRPr>
          </a:p>
        </p:txBody>
      </p:sp>
      <p:sp>
        <p:nvSpPr>
          <p:cNvPr id="34819" name="Title 6"/>
          <p:cNvSpPr>
            <a:spLocks noGrp="1"/>
          </p:cNvSpPr>
          <p:nvPr>
            <p:ph type="title"/>
          </p:nvPr>
        </p:nvSpPr>
        <p:spPr>
          <a:xfrm>
            <a:off x="0" y="228523"/>
            <a:ext cx="9144000" cy="641455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ตัวอย่าง</a:t>
            </a:r>
          </a:p>
        </p:txBody>
      </p:sp>
      <p:sp>
        <p:nvSpPr>
          <p:cNvPr id="34820" name="Content Placeholder 5"/>
          <p:cNvSpPr>
            <a:spLocks noGrp="1"/>
          </p:cNvSpPr>
          <p:nvPr>
            <p:ph idx="1"/>
          </p:nvPr>
        </p:nvSpPr>
        <p:spPr>
          <a:xfrm>
            <a:off x="9748" y="920221"/>
            <a:ext cx="9144000" cy="5040312"/>
          </a:xfrm>
        </p:spPr>
        <p:txBody>
          <a:bodyPr>
            <a:noAutofit/>
          </a:bodyPr>
          <a:lstStyle/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 swap(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 () {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x = 5, y = 10;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("Before x=%d  y=%d\n",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		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("After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x=%d  y=%d\n",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void  swap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temp;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temp 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		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py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temp;	</a:t>
            </a: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th-TH" b="1" dirty="0" smtClean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22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5580112" y="1980983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7040031" y="1980983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5958944" y="15411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th-TH" dirty="0"/>
          </a:p>
        </p:txBody>
      </p:sp>
      <p:sp>
        <p:nvSpPr>
          <p:cNvPr id="9" name="TextBox 8"/>
          <p:cNvSpPr txBox="1"/>
          <p:nvPr/>
        </p:nvSpPr>
        <p:spPr>
          <a:xfrm>
            <a:off x="7397990" y="154113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th-TH" dirty="0"/>
          </a:p>
        </p:txBody>
      </p:sp>
      <p:sp>
        <p:nvSpPr>
          <p:cNvPr id="10" name="Rectangle 9"/>
          <p:cNvSpPr/>
          <p:nvPr/>
        </p:nvSpPr>
        <p:spPr>
          <a:xfrm>
            <a:off x="4499992" y="5718676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4546694" y="5278830"/>
            <a:ext cx="984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</a:t>
            </a:r>
            <a:endParaRPr lang="th-TH" dirty="0"/>
          </a:p>
        </p:txBody>
      </p:sp>
      <p:sp>
        <p:nvSpPr>
          <p:cNvPr id="20" name="Rectangle 19"/>
          <p:cNvSpPr/>
          <p:nvPr/>
        </p:nvSpPr>
        <p:spPr>
          <a:xfrm>
            <a:off x="5924152" y="5718676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1" name="Rectangle 20"/>
          <p:cNvSpPr/>
          <p:nvPr/>
        </p:nvSpPr>
        <p:spPr>
          <a:xfrm>
            <a:off x="7384071" y="5718676"/>
            <a:ext cx="1080120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2" name="TextBox 21"/>
          <p:cNvSpPr txBox="1"/>
          <p:nvPr/>
        </p:nvSpPr>
        <p:spPr>
          <a:xfrm>
            <a:off x="6302984" y="5278830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px</a:t>
            </a:r>
            <a:endParaRPr lang="th-TH" dirty="0"/>
          </a:p>
        </p:txBody>
      </p:sp>
      <p:sp>
        <p:nvSpPr>
          <p:cNvPr id="23" name="TextBox 22"/>
          <p:cNvSpPr txBox="1"/>
          <p:nvPr/>
        </p:nvSpPr>
        <p:spPr>
          <a:xfrm>
            <a:off x="7742030" y="5278830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</a:t>
            </a:r>
            <a:endParaRPr lang="th-TH" dirty="0"/>
          </a:p>
        </p:txBody>
      </p:sp>
      <p:cxnSp>
        <p:nvCxnSpPr>
          <p:cNvPr id="17" name="Straight Arrow Connector 16"/>
          <p:cNvCxnSpPr>
            <a:endCxn id="6" idx="2"/>
          </p:cNvCxnSpPr>
          <p:nvPr/>
        </p:nvCxnSpPr>
        <p:spPr>
          <a:xfrm flipH="1" flipV="1">
            <a:off x="6120172" y="2565183"/>
            <a:ext cx="182812" cy="35281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471645" y="2550390"/>
            <a:ext cx="182812" cy="35281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70793" y="3440377"/>
            <a:ext cx="811413" cy="12127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07746" y="3506759"/>
            <a:ext cx="2062933" cy="11936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9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0" y="22860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grpSp>
        <p:nvGrpSpPr>
          <p:cNvPr id="36867" name="Group 17"/>
          <p:cNvGrpSpPr>
            <a:grpSpLocks/>
          </p:cNvGrpSpPr>
          <p:nvPr/>
        </p:nvGrpSpPr>
        <p:grpSpPr bwMode="auto">
          <a:xfrm>
            <a:off x="2590800" y="1066800"/>
            <a:ext cx="4151313" cy="4876800"/>
            <a:chOff x="1639" y="192"/>
            <a:chExt cx="2615" cy="3072"/>
          </a:xfrm>
        </p:grpSpPr>
        <p:sp>
          <p:nvSpPr>
            <p:cNvPr id="36871" name="Rectangle 3"/>
            <p:cNvSpPr>
              <a:spLocks noChangeArrowheads="1"/>
            </p:cNvSpPr>
            <p:nvPr/>
          </p:nvSpPr>
          <p:spPr bwMode="auto">
            <a:xfrm>
              <a:off x="1777" y="547"/>
              <a:ext cx="1926" cy="10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6872" name="Rectangle 4"/>
            <p:cNvSpPr>
              <a:spLocks noChangeArrowheads="1"/>
            </p:cNvSpPr>
            <p:nvPr/>
          </p:nvSpPr>
          <p:spPr bwMode="auto">
            <a:xfrm>
              <a:off x="2327" y="665"/>
              <a:ext cx="1101" cy="3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6873" name="Text Box 5"/>
            <p:cNvSpPr txBox="1">
              <a:spLocks noChangeArrowheads="1"/>
            </p:cNvSpPr>
            <p:nvPr/>
          </p:nvSpPr>
          <p:spPr bwMode="auto">
            <a:xfrm>
              <a:off x="1914" y="665"/>
              <a:ext cx="41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latin typeface="Cordia New" pitchFamily="34" charset="-34"/>
                  <a:cs typeface="Cordia New" pitchFamily="34" charset="-34"/>
                </a:rPr>
                <a:t>x</a:t>
              </a:r>
            </a:p>
          </p:txBody>
        </p:sp>
        <p:sp>
          <p:nvSpPr>
            <p:cNvPr id="36874" name="Rectangle 6"/>
            <p:cNvSpPr>
              <a:spLocks noChangeArrowheads="1"/>
            </p:cNvSpPr>
            <p:nvPr/>
          </p:nvSpPr>
          <p:spPr bwMode="auto">
            <a:xfrm>
              <a:off x="2327" y="1137"/>
              <a:ext cx="1101" cy="3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6875" name="Text Box 7"/>
            <p:cNvSpPr txBox="1">
              <a:spLocks noChangeArrowheads="1"/>
            </p:cNvSpPr>
            <p:nvPr/>
          </p:nvSpPr>
          <p:spPr bwMode="auto">
            <a:xfrm>
              <a:off x="1914" y="1137"/>
              <a:ext cx="41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latin typeface="Cordia New" pitchFamily="34" charset="-34"/>
                  <a:cs typeface="Cordia New" pitchFamily="34" charset="-34"/>
                </a:rPr>
                <a:t>y</a:t>
              </a:r>
            </a:p>
          </p:txBody>
        </p:sp>
        <p:sp>
          <p:nvSpPr>
            <p:cNvPr id="36876" name="Text Box 8"/>
            <p:cNvSpPr txBox="1">
              <a:spLocks noChangeArrowheads="1"/>
            </p:cNvSpPr>
            <p:nvPr/>
          </p:nvSpPr>
          <p:spPr bwMode="auto">
            <a:xfrm>
              <a:off x="1639" y="192"/>
              <a:ext cx="1418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 dirty="0">
                  <a:latin typeface="Cordia New" pitchFamily="34" charset="-34"/>
                  <a:cs typeface="Cordia New" pitchFamily="34" charset="-34"/>
                </a:rPr>
                <a:t>in  main (  )</a:t>
              </a:r>
            </a:p>
          </p:txBody>
        </p:sp>
        <p:sp>
          <p:nvSpPr>
            <p:cNvPr id="36877" name="Rectangle 9"/>
            <p:cNvSpPr>
              <a:spLocks noChangeArrowheads="1"/>
            </p:cNvSpPr>
            <p:nvPr/>
          </p:nvSpPr>
          <p:spPr bwMode="auto">
            <a:xfrm>
              <a:off x="1777" y="2201"/>
              <a:ext cx="1926" cy="10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6878" name="Rectangle 10"/>
            <p:cNvSpPr>
              <a:spLocks noChangeArrowheads="1"/>
            </p:cNvSpPr>
            <p:nvPr/>
          </p:nvSpPr>
          <p:spPr bwMode="auto">
            <a:xfrm>
              <a:off x="2327" y="2319"/>
              <a:ext cx="1101" cy="3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6879" name="Text Box 11"/>
            <p:cNvSpPr txBox="1">
              <a:spLocks noChangeArrowheads="1"/>
            </p:cNvSpPr>
            <p:nvPr/>
          </p:nvSpPr>
          <p:spPr bwMode="auto">
            <a:xfrm>
              <a:off x="1914" y="2319"/>
              <a:ext cx="551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latin typeface="Cordia New" pitchFamily="34" charset="-34"/>
                  <a:cs typeface="Cordia New" pitchFamily="34" charset="-34"/>
                </a:rPr>
                <a:t>px</a:t>
              </a:r>
            </a:p>
          </p:txBody>
        </p:sp>
        <p:sp>
          <p:nvSpPr>
            <p:cNvPr id="36880" name="Rectangle 12"/>
            <p:cNvSpPr>
              <a:spLocks noChangeArrowheads="1"/>
            </p:cNvSpPr>
            <p:nvPr/>
          </p:nvSpPr>
          <p:spPr bwMode="auto">
            <a:xfrm>
              <a:off x="2327" y="2791"/>
              <a:ext cx="1101" cy="3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36881" name="Text Box 13"/>
            <p:cNvSpPr txBox="1">
              <a:spLocks noChangeArrowheads="1"/>
            </p:cNvSpPr>
            <p:nvPr/>
          </p:nvSpPr>
          <p:spPr bwMode="auto">
            <a:xfrm>
              <a:off x="1914" y="2791"/>
              <a:ext cx="551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latin typeface="Cordia New" pitchFamily="34" charset="-34"/>
                  <a:cs typeface="Cordia New" pitchFamily="34" charset="-34"/>
                </a:rPr>
                <a:t>py</a:t>
              </a:r>
            </a:p>
          </p:txBody>
        </p:sp>
        <p:sp>
          <p:nvSpPr>
            <p:cNvPr id="36882" name="Text Box 14"/>
            <p:cNvSpPr txBox="1">
              <a:spLocks noChangeArrowheads="1"/>
            </p:cNvSpPr>
            <p:nvPr/>
          </p:nvSpPr>
          <p:spPr bwMode="auto">
            <a:xfrm>
              <a:off x="1639" y="1846"/>
              <a:ext cx="1463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latin typeface="Cordia New" pitchFamily="34" charset="-34"/>
                  <a:cs typeface="Cordia New" pitchFamily="34" charset="-34"/>
                </a:rPr>
                <a:t>in  swap (  )</a:t>
              </a:r>
            </a:p>
          </p:txBody>
        </p:sp>
        <p:sp>
          <p:nvSpPr>
            <p:cNvPr id="36883" name="Arc 15"/>
            <p:cNvSpPr>
              <a:spLocks/>
            </p:cNvSpPr>
            <p:nvPr/>
          </p:nvSpPr>
          <p:spPr bwMode="auto">
            <a:xfrm flipV="1">
              <a:off x="3291" y="898"/>
              <a:ext cx="963" cy="1655"/>
            </a:xfrm>
            <a:custGeom>
              <a:avLst/>
              <a:gdLst>
                <a:gd name="T0" fmla="*/ 0 w 21600"/>
                <a:gd name="T1" fmla="*/ 0 h 43192"/>
                <a:gd name="T2" fmla="*/ 0 w 21600"/>
                <a:gd name="T3" fmla="*/ 0 h 43192"/>
                <a:gd name="T4" fmla="*/ 0 w 21600"/>
                <a:gd name="T5" fmla="*/ 0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96"/>
                    <a:pt x="12289" y="42867"/>
                    <a:pt x="597" y="43191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96"/>
                    <a:pt x="12289" y="42867"/>
                    <a:pt x="597" y="431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36884" name="Arc 16"/>
            <p:cNvSpPr>
              <a:spLocks/>
            </p:cNvSpPr>
            <p:nvPr/>
          </p:nvSpPr>
          <p:spPr bwMode="auto">
            <a:xfrm flipV="1">
              <a:off x="3291" y="1374"/>
              <a:ext cx="963" cy="1654"/>
            </a:xfrm>
            <a:custGeom>
              <a:avLst/>
              <a:gdLst>
                <a:gd name="T0" fmla="*/ 0 w 21600"/>
                <a:gd name="T1" fmla="*/ 0 h 43192"/>
                <a:gd name="T2" fmla="*/ 0 w 21600"/>
                <a:gd name="T3" fmla="*/ 0 h 43192"/>
                <a:gd name="T4" fmla="*/ 0 w 21600"/>
                <a:gd name="T5" fmla="*/ 0 h 431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2"/>
                <a:gd name="T11" fmla="*/ 21600 w 21600"/>
                <a:gd name="T12" fmla="*/ 43192 h 43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96"/>
                    <a:pt x="12289" y="42867"/>
                    <a:pt x="597" y="43191"/>
                  </a:cubicBezTo>
                </a:path>
                <a:path w="21600" h="4319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96"/>
                    <a:pt x="12289" y="42867"/>
                    <a:pt x="597" y="431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878160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36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ความสัมพันธ์ของการส่งอาร์กิวเมนท์แบบพอยน์เตอร์กับฟังก์ชัน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23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785813" y="357188"/>
            <a:ext cx="7010400" cy="990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Cordia New" pitchFamily="34" charset="-34"/>
            </a:endParaRPr>
          </a:p>
        </p:txBody>
      </p:sp>
      <p:sp>
        <p:nvSpPr>
          <p:cNvPr id="37891" name="Title 3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602281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พอยน์เตอร์กับอาร์เรย์</a:t>
            </a:r>
          </a:p>
        </p:txBody>
      </p:sp>
      <p:sp>
        <p:nvSpPr>
          <p:cNvPr id="37892" name="Content Placeholder 5"/>
          <p:cNvSpPr>
            <a:spLocks noGrp="1"/>
          </p:cNvSpPr>
          <p:nvPr>
            <p:ph idx="1"/>
          </p:nvPr>
        </p:nvSpPr>
        <p:spPr>
          <a:xfrm>
            <a:off x="179387" y="918813"/>
            <a:ext cx="8785225" cy="3672408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z="36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พอยน์เตอร์มีการทำงานที่</a:t>
            </a:r>
            <a:r>
              <a:rPr lang="th-TH" sz="36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ใกล้เคียงกับอาร์เรย์</a:t>
            </a:r>
            <a:r>
              <a:rPr lang="th-TH" sz="36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มาก จนกระทั่งเราสามารถเปลี่ยนรูปแบบของอาร์เรย์เป็นพอยต์เตอร์ได้เลย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th-TH" sz="2800" dirty="0" smtClean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24</a:t>
            </a:fld>
            <a:endParaRPr lang="th-TH"/>
          </a:p>
        </p:txBody>
      </p:sp>
      <p:sp>
        <p:nvSpPr>
          <p:cNvPr id="6" name="สี่เหลี่ยมผืนผ้า 4"/>
          <p:cNvSpPr/>
          <p:nvPr/>
        </p:nvSpPr>
        <p:spPr>
          <a:xfrm>
            <a:off x="0" y="2098591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i, 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[5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{10, 20, 30, 40, 50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(i=0;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i&lt;5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(“element %d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is%d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\n”,i+1,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x[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th-TH" sz="2400" b="1" dirty="0" smtClean="0">
              <a:latin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220758"/>
            <a:ext cx="58293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785813" y="357188"/>
            <a:ext cx="7010400" cy="990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Cordia New" pitchFamily="34" charset="-34"/>
            </a:endParaRPr>
          </a:p>
        </p:txBody>
      </p:sp>
      <p:sp>
        <p:nvSpPr>
          <p:cNvPr id="37891" name="Title 3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602281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พอยน์เตอร์กับอาร์เรย์</a:t>
            </a:r>
          </a:p>
        </p:txBody>
      </p:sp>
      <p:sp>
        <p:nvSpPr>
          <p:cNvPr id="37892" name="Content Placeholder 5"/>
          <p:cNvSpPr>
            <a:spLocks noGrp="1"/>
          </p:cNvSpPr>
          <p:nvPr>
            <p:ph idx="1"/>
          </p:nvPr>
        </p:nvSpPr>
        <p:spPr>
          <a:xfrm>
            <a:off x="179387" y="918813"/>
            <a:ext cx="8785225" cy="3672408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sz="36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พอยน์เตอร์มีการทำงานที่</a:t>
            </a:r>
            <a:r>
              <a:rPr lang="th-TH" sz="36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ใกล้เคียงกับอาร์เรย์</a:t>
            </a:r>
            <a:r>
              <a:rPr lang="th-TH" sz="36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มาก จนกระทั่งเราสามารถเปลี่ยนรูปแบบของอาร์เรย์เป็นพอยต์เตอร์ได้เลย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th-TH" sz="2800" dirty="0" smtClean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25</a:t>
            </a:fld>
            <a:endParaRPr lang="th-TH"/>
          </a:p>
        </p:txBody>
      </p:sp>
      <p:sp>
        <p:nvSpPr>
          <p:cNvPr id="6" name="สี่เหลี่ยมผืนผ้า 4"/>
          <p:cNvSpPr/>
          <p:nvPr/>
        </p:nvSpPr>
        <p:spPr>
          <a:xfrm>
            <a:off x="0" y="2098591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i, x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[5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{10, 20, 30, 40, 50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(i=0;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i&lt;5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(“element %d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is%d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\n”,i+1,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x+i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);</a:t>
            </a:r>
            <a:endParaRPr lang="th-TH" sz="2400" b="1" dirty="0" smtClean="0">
              <a:latin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220758"/>
            <a:ext cx="58293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47664" y="622887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4164A"/>
                </a:solidFill>
              </a:rPr>
              <a:t>*x</a:t>
            </a:r>
            <a:endParaRPr lang="th-TH" dirty="0">
              <a:solidFill>
                <a:srgbClr val="34164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768" y="6228870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4164A"/>
                </a:solidFill>
              </a:rPr>
              <a:t> *(x+1)</a:t>
            </a:r>
            <a:endParaRPr lang="th-TH" dirty="0">
              <a:solidFill>
                <a:srgbClr val="34164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9565" y="6228870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4164A"/>
                </a:solidFill>
              </a:rPr>
              <a:t>*(x+2)</a:t>
            </a:r>
            <a:endParaRPr lang="th-TH" dirty="0">
              <a:solidFill>
                <a:srgbClr val="34164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1693" y="6228870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4164A"/>
                </a:solidFill>
              </a:rPr>
              <a:t>*(x+3)</a:t>
            </a:r>
            <a:endParaRPr lang="th-TH" dirty="0">
              <a:solidFill>
                <a:srgbClr val="34164A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3821" y="6228870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4164A"/>
                </a:solidFill>
              </a:rPr>
              <a:t> *(x+4)</a:t>
            </a:r>
            <a:endParaRPr lang="th-TH" dirty="0">
              <a:solidFill>
                <a:srgbClr val="341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ChangeArrowheads="1"/>
          </p:cNvSpPr>
          <p:nvPr/>
        </p:nvSpPr>
        <p:spPr bwMode="auto">
          <a:xfrm>
            <a:off x="1000125" y="285750"/>
            <a:ext cx="7010400" cy="990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55" name="Title 5"/>
          <p:cNvSpPr>
            <a:spLocks noGrp="1"/>
          </p:cNvSpPr>
          <p:nvPr>
            <p:ph type="title"/>
          </p:nvPr>
        </p:nvSpPr>
        <p:spPr>
          <a:xfrm>
            <a:off x="0" y="271487"/>
            <a:ext cx="9144000" cy="713463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การใช้พอยน์เตอร์กับอาร์เรย์ </a:t>
            </a:r>
          </a:p>
        </p:txBody>
      </p:sp>
      <p:sp>
        <p:nvSpPr>
          <p:cNvPr id="49156" name="Content Placeholder 6"/>
          <p:cNvSpPr>
            <a:spLocks noGrp="1"/>
          </p:cNvSpPr>
          <p:nvPr>
            <p:ph idx="1"/>
          </p:nvPr>
        </p:nvSpPr>
        <p:spPr>
          <a:xfrm>
            <a:off x="1526302" y="1661255"/>
            <a:ext cx="8640960" cy="3444997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a[10];</a:t>
            </a: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*pa;</a:t>
            </a: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กำหนดให้</a:t>
            </a:r>
            <a:r>
              <a:rPr lang="th-TH" sz="4000" dirty="0" err="1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พอยน์เตอร์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pa 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ชี้ไปยังอาร์เรย์ </a:t>
            </a:r>
            <a:r>
              <a:rPr lang="en-US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a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ด้วยคำสั่ง</a:t>
            </a:r>
          </a:p>
          <a:p>
            <a:pPr lvl="2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 = &amp;a[0];  </a:t>
            </a:r>
            <a:r>
              <a:rPr lang="th-TH" sz="3600" dirty="0" smtClean="0">
                <a:solidFill>
                  <a:srgbClr val="7030A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หรือใช้คำสั่ง  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 = a; </a:t>
            </a:r>
          </a:p>
          <a:p>
            <a:pPr lvl="2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solidFill>
                  <a:srgbClr val="002060"/>
                </a:solidFill>
                <a:cs typeface="Cordia New" pitchFamily="34" charset="-34"/>
              </a:rPr>
              <a:t>pa  </a:t>
            </a:r>
            <a:r>
              <a:rPr lang="th-TH" sz="4000" dirty="0" smtClean="0">
                <a:solidFill>
                  <a:srgbClr val="002060"/>
                </a:solidFill>
              </a:rPr>
              <a:t>จะเก็บ</a:t>
            </a:r>
            <a:r>
              <a:rPr lang="th-TH" sz="4000" dirty="0" smtClean="0">
                <a:solidFill>
                  <a:srgbClr val="FF0000"/>
                </a:solidFill>
              </a:rPr>
              <a:t>ค่าแอดเดรสเริ่มต้น</a:t>
            </a:r>
            <a:r>
              <a:rPr lang="th-TH" sz="4000" dirty="0" smtClean="0">
                <a:solidFill>
                  <a:srgbClr val="002060"/>
                </a:solidFill>
              </a:rPr>
              <a:t>ของอาร์เรย์ </a:t>
            </a:r>
            <a:r>
              <a:rPr lang="en-US" sz="4000" dirty="0" smtClean="0">
                <a:solidFill>
                  <a:srgbClr val="002060"/>
                </a:solidFill>
                <a:cs typeface="Cordia New" pitchFamily="34" charset="-34"/>
              </a:rPr>
              <a:t>a</a:t>
            </a:r>
            <a:endParaRPr lang="th-TH" sz="4000" dirty="0" smtClean="0">
              <a:solidFill>
                <a:srgbClr val="00206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endParaRPr lang="th-TH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26</a:t>
            </a:fld>
            <a:endParaRPr lang="th-TH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0" y="3861048"/>
            <a:ext cx="8721725" cy="3203575"/>
            <a:chOff x="3312" y="9216"/>
            <a:chExt cx="5760" cy="1440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4464" y="9792"/>
              <a:ext cx="4608" cy="864"/>
              <a:chOff x="3888" y="9504"/>
              <a:chExt cx="4608" cy="864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4176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4176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 dirty="0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a[0]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5040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5040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a[1]</a:t>
                </a: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5904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5904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a[2]</a:t>
                </a: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6768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7632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7632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a[9]</a:t>
                </a:r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3888" y="9504"/>
                <a:ext cx="72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</a:t>
                </a:r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6912" y="9732"/>
                <a:ext cx="57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8" name="Rectangle 16"/>
            <p:cNvSpPr>
              <a:spLocks noChangeArrowheads="1"/>
            </p:cNvSpPr>
            <p:nvPr/>
          </p:nvSpPr>
          <p:spPr bwMode="auto">
            <a:xfrm>
              <a:off x="3744" y="9216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3312" y="9216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pa</a:t>
              </a:r>
            </a:p>
          </p:txBody>
        </p:sp>
        <p:sp>
          <p:nvSpPr>
            <p:cNvPr id="10" name="Arc 18"/>
            <p:cNvSpPr>
              <a:spLocks/>
            </p:cNvSpPr>
            <p:nvPr/>
          </p:nvSpPr>
          <p:spPr bwMode="auto">
            <a:xfrm>
              <a:off x="4176" y="9360"/>
              <a:ext cx="57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98814" y="4401716"/>
            <a:ext cx="884518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th-TH" sz="3600" b="1" dirty="0">
                <a:latin typeface="TH SarabunPSK" pitchFamily="34" charset="-34"/>
                <a:cs typeface="TH SarabunPSK" pitchFamily="34" charset="-34"/>
              </a:rPr>
              <a:t>การอ้างถึงตำแหน่งในอาร์เรย์ผ่านตัว</a:t>
            </a: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ชี้</a:t>
            </a:r>
          </a:p>
          <a:p>
            <a:pPr>
              <a:spcBef>
                <a:spcPts val="0"/>
              </a:spcBef>
            </a:pPr>
            <a:r>
              <a:rPr lang="th-TH" sz="3600" b="1" dirty="0" smtClean="0">
                <a:solidFill>
                  <a:srgbClr val="660066"/>
                </a:solidFill>
                <a:latin typeface="TH SarabunPSK" pitchFamily="34" charset="-34"/>
                <a:cs typeface="TH SarabunPSK" pitchFamily="34" charset="-34"/>
              </a:rPr>
              <a:t>  เช่น ต้องการคำนวณตำแหน่ง </a:t>
            </a:r>
            <a:r>
              <a:rPr lang="en-US" sz="3600" b="1" dirty="0" smtClean="0">
                <a:solidFill>
                  <a:srgbClr val="660066"/>
                </a:solidFill>
                <a:latin typeface="TH SarabunPSK" pitchFamily="34" charset="-34"/>
                <a:cs typeface="TH SarabunPSK" pitchFamily="34" charset="-34"/>
              </a:rPr>
              <a:t>a[2] </a:t>
            </a:r>
            <a:r>
              <a:rPr lang="th-TH" sz="3600" b="1" dirty="0" smtClean="0">
                <a:solidFill>
                  <a:srgbClr val="660066"/>
                </a:solidFill>
                <a:latin typeface="TH SarabunPSK" pitchFamily="34" charset="-34"/>
                <a:cs typeface="TH SarabunPSK" pitchFamily="34" charset="-34"/>
              </a:rPr>
              <a:t>ผ่านพอยน์เตอร์ก็คือ   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pa + 2</a:t>
            </a:r>
            <a:endParaRPr lang="th-TH" sz="3600" b="1" dirty="0" smtClean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  <a:p>
            <a:pPr>
              <a:spcBef>
                <a:spcPts val="0"/>
              </a:spcBef>
            </a:pPr>
            <a:r>
              <a:rPr lang="th-TH" sz="3600" b="1" dirty="0" smtClean="0">
                <a:latin typeface="TH SarabunPSK" pitchFamily="34" charset="-34"/>
                <a:cs typeface="TH SarabunPSK" pitchFamily="34" charset="-34"/>
              </a:rPr>
              <a:t>การเข้าถึงสมาชิกในอาร์เรย์กระทำได้โดยผ่านตัวกระทำ </a:t>
            </a:r>
            <a:r>
              <a:rPr lang="en-US" sz="3600" b="1" dirty="0" smtClean="0">
                <a:latin typeface="TH SarabunPSK" pitchFamily="34" charset="-34"/>
                <a:cs typeface="TH SarabunPSK" pitchFamily="34" charset="-34"/>
              </a:rPr>
              <a:t>*pa     </a:t>
            </a:r>
          </a:p>
          <a:p>
            <a:pPr>
              <a:spcBef>
                <a:spcPts val="0"/>
              </a:spcBef>
            </a:pPr>
            <a:r>
              <a:rPr lang="en-US" sz="3600" b="1" dirty="0" smtClean="0">
                <a:solidFill>
                  <a:srgbClr val="660066"/>
                </a:solidFill>
                <a:latin typeface="TH SarabunPSK" pitchFamily="34" charset="-34"/>
                <a:cs typeface="TH SarabunPSK" pitchFamily="34" charset="-34"/>
              </a:rPr>
              <a:t>  </a:t>
            </a:r>
            <a:r>
              <a:rPr lang="th-TH" sz="3600" b="1" dirty="0" smtClean="0">
                <a:solidFill>
                  <a:srgbClr val="660066"/>
                </a:solidFill>
                <a:latin typeface="TH SarabunPSK" pitchFamily="34" charset="-34"/>
                <a:cs typeface="TH SarabunPSK" pitchFamily="34" charset="-34"/>
              </a:rPr>
              <a:t>เช่น     </a:t>
            </a:r>
            <a:r>
              <a:rPr lang="en-US" sz="3600" b="1" dirty="0" smtClean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x  = *(pa+2) </a:t>
            </a:r>
            <a:endParaRPr lang="th-TH" sz="3600" b="1" dirty="0">
              <a:solidFill>
                <a:srgbClr val="FF000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395536" y="980728"/>
            <a:ext cx="7948613" cy="3440906"/>
            <a:chOff x="3168" y="2880"/>
            <a:chExt cx="5760" cy="1445"/>
          </a:xfrm>
        </p:grpSpPr>
        <p:grpSp>
          <p:nvGrpSpPr>
            <p:cNvPr id="53253" name="Group 4"/>
            <p:cNvGrpSpPr>
              <a:grpSpLocks/>
            </p:cNvGrpSpPr>
            <p:nvPr/>
          </p:nvGrpSpPr>
          <p:grpSpPr bwMode="auto">
            <a:xfrm>
              <a:off x="4320" y="3456"/>
              <a:ext cx="4608" cy="869"/>
              <a:chOff x="3888" y="9504"/>
              <a:chExt cx="4608" cy="869"/>
            </a:xfrm>
          </p:grpSpPr>
          <p:sp>
            <p:nvSpPr>
              <p:cNvPr id="53261" name="Rectangle 5"/>
              <p:cNvSpPr>
                <a:spLocks noChangeArrowheads="1"/>
              </p:cNvSpPr>
              <p:nvPr/>
            </p:nvSpPr>
            <p:spPr bwMode="auto">
              <a:xfrm>
                <a:off x="4176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3262" name="Text Box 6"/>
              <p:cNvSpPr txBox="1">
                <a:spLocks noChangeArrowheads="1"/>
              </p:cNvSpPr>
              <p:nvPr/>
            </p:nvSpPr>
            <p:spPr bwMode="auto">
              <a:xfrm>
                <a:off x="4176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 dirty="0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a[0]</a:t>
                </a:r>
              </a:p>
            </p:txBody>
          </p:sp>
          <p:sp>
            <p:nvSpPr>
              <p:cNvPr id="53263" name="Rectangle 7"/>
              <p:cNvSpPr>
                <a:spLocks noChangeArrowheads="1"/>
              </p:cNvSpPr>
              <p:nvPr/>
            </p:nvSpPr>
            <p:spPr bwMode="auto">
              <a:xfrm>
                <a:off x="5040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3264" name="Text Box 8"/>
              <p:cNvSpPr txBox="1">
                <a:spLocks noChangeArrowheads="1"/>
              </p:cNvSpPr>
              <p:nvPr/>
            </p:nvSpPr>
            <p:spPr bwMode="auto">
              <a:xfrm>
                <a:off x="5040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a[1]</a:t>
                </a:r>
              </a:p>
            </p:txBody>
          </p:sp>
          <p:sp>
            <p:nvSpPr>
              <p:cNvPr id="53265" name="Rectangle 9"/>
              <p:cNvSpPr>
                <a:spLocks noChangeArrowheads="1"/>
              </p:cNvSpPr>
              <p:nvPr/>
            </p:nvSpPr>
            <p:spPr bwMode="auto">
              <a:xfrm>
                <a:off x="5904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3266" name="Text Box 10"/>
              <p:cNvSpPr txBox="1">
                <a:spLocks noChangeArrowheads="1"/>
              </p:cNvSpPr>
              <p:nvPr/>
            </p:nvSpPr>
            <p:spPr bwMode="auto">
              <a:xfrm>
                <a:off x="5904" y="9941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a[2]</a:t>
                </a:r>
              </a:p>
            </p:txBody>
          </p:sp>
          <p:sp>
            <p:nvSpPr>
              <p:cNvPr id="53267" name="Rectangle 11"/>
              <p:cNvSpPr>
                <a:spLocks noChangeArrowheads="1"/>
              </p:cNvSpPr>
              <p:nvPr/>
            </p:nvSpPr>
            <p:spPr bwMode="auto">
              <a:xfrm>
                <a:off x="6768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3268" name="Rectangle 12"/>
              <p:cNvSpPr>
                <a:spLocks noChangeArrowheads="1"/>
              </p:cNvSpPr>
              <p:nvPr/>
            </p:nvSpPr>
            <p:spPr bwMode="auto">
              <a:xfrm>
                <a:off x="7632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53269" name="Text Box 13"/>
              <p:cNvSpPr txBox="1">
                <a:spLocks noChangeArrowheads="1"/>
              </p:cNvSpPr>
              <p:nvPr/>
            </p:nvSpPr>
            <p:spPr bwMode="auto">
              <a:xfrm>
                <a:off x="7632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a[9]</a:t>
                </a:r>
              </a:p>
            </p:txBody>
          </p:sp>
          <p:sp>
            <p:nvSpPr>
              <p:cNvPr id="53270" name="Text Box 14"/>
              <p:cNvSpPr txBox="1">
                <a:spLocks noChangeArrowheads="1"/>
              </p:cNvSpPr>
              <p:nvPr/>
            </p:nvSpPr>
            <p:spPr bwMode="auto">
              <a:xfrm>
                <a:off x="3888" y="9504"/>
                <a:ext cx="72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</a:t>
                </a:r>
              </a:p>
            </p:txBody>
          </p:sp>
          <p:sp>
            <p:nvSpPr>
              <p:cNvPr id="53271" name="Line 15"/>
              <p:cNvSpPr>
                <a:spLocks noChangeShapeType="1"/>
              </p:cNvSpPr>
              <p:nvPr/>
            </p:nvSpPr>
            <p:spPr bwMode="auto">
              <a:xfrm>
                <a:off x="6912" y="9732"/>
                <a:ext cx="576" cy="0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53254" name="Rectangle 16"/>
            <p:cNvSpPr>
              <a:spLocks noChangeArrowheads="1"/>
            </p:cNvSpPr>
            <p:nvPr/>
          </p:nvSpPr>
          <p:spPr bwMode="auto">
            <a:xfrm>
              <a:off x="3600" y="288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53255" name="Text Box 17"/>
            <p:cNvSpPr txBox="1">
              <a:spLocks noChangeArrowheads="1"/>
            </p:cNvSpPr>
            <p:nvPr/>
          </p:nvSpPr>
          <p:spPr bwMode="auto">
            <a:xfrm>
              <a:off x="3168" y="2880"/>
              <a:ext cx="57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pa</a:t>
              </a:r>
            </a:p>
          </p:txBody>
        </p:sp>
        <p:sp>
          <p:nvSpPr>
            <p:cNvPr id="53256" name="Arc 18"/>
            <p:cNvSpPr>
              <a:spLocks/>
            </p:cNvSpPr>
            <p:nvPr/>
          </p:nvSpPr>
          <p:spPr bwMode="auto">
            <a:xfrm>
              <a:off x="4032" y="3024"/>
              <a:ext cx="57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53257" name="Text Box 19"/>
            <p:cNvSpPr txBox="1">
              <a:spLocks noChangeArrowheads="1"/>
            </p:cNvSpPr>
            <p:nvPr/>
          </p:nvSpPr>
          <p:spPr bwMode="auto">
            <a:xfrm>
              <a:off x="4752" y="288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pa+1</a:t>
              </a:r>
            </a:p>
          </p:txBody>
        </p:sp>
        <p:sp>
          <p:nvSpPr>
            <p:cNvPr id="53258" name="Arc 20"/>
            <p:cNvSpPr>
              <a:spLocks/>
            </p:cNvSpPr>
            <p:nvPr/>
          </p:nvSpPr>
          <p:spPr bwMode="auto">
            <a:xfrm>
              <a:off x="5184" y="3168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53259" name="Text Box 21"/>
            <p:cNvSpPr txBox="1">
              <a:spLocks noChangeArrowheads="1"/>
            </p:cNvSpPr>
            <p:nvPr/>
          </p:nvSpPr>
          <p:spPr bwMode="auto">
            <a:xfrm>
              <a:off x="5616" y="2880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pa+2</a:t>
              </a:r>
            </a:p>
          </p:txBody>
        </p:sp>
        <p:sp>
          <p:nvSpPr>
            <p:cNvPr id="53260" name="Arc 22"/>
            <p:cNvSpPr>
              <a:spLocks/>
            </p:cNvSpPr>
            <p:nvPr/>
          </p:nvSpPr>
          <p:spPr bwMode="auto">
            <a:xfrm>
              <a:off x="6048" y="3168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32803-899F-489A-BEBB-7168D5052480}" type="slidenum">
              <a:rPr lang="th-TH" smtClean="0"/>
              <a:pPr>
                <a:defRPr/>
              </a:pPr>
              <a:t>27</a:t>
            </a:fld>
            <a:endParaRPr lang="th-TH"/>
          </a:p>
        </p:txBody>
      </p:sp>
      <p:sp>
        <p:nvSpPr>
          <p:cNvPr id="24" name="Title 5"/>
          <p:cNvSpPr txBox="1">
            <a:spLocks/>
          </p:cNvSpPr>
          <p:nvPr/>
        </p:nvSpPr>
        <p:spPr>
          <a:xfrm>
            <a:off x="0" y="188913"/>
            <a:ext cx="9144000" cy="720799"/>
          </a:xfrm>
          <a:prstGeom prst="rect">
            <a:avLst/>
          </a:prstGeo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eaLnBrk="1" latinLnBrk="0" hangingPunct="1">
              <a:buNone/>
              <a:defRPr sz="6000" b="1" cap="all" spc="200" baseline="0">
                <a:ln>
                  <a:noFill/>
                </a:ln>
                <a:solidFill>
                  <a:schemeClr val="tx2"/>
                </a:solidFill>
                <a:effectLst/>
                <a:latin typeface="FreesiaUPC" panose="020B0604020202020204" pitchFamily="34" charset="-34"/>
                <a:ea typeface="+mj-ea"/>
                <a:cs typeface="FreesiaUPC" panose="020B0604020202020204" pitchFamily="34" charset="-34"/>
              </a:defRPr>
            </a:lvl1pPr>
          </a:lstStyle>
          <a:p>
            <a:r>
              <a:rPr lang="th-TH" dirty="0"/>
              <a:t>การใช้</a:t>
            </a:r>
            <a:r>
              <a:rPr lang="th-TH" dirty="0" err="1"/>
              <a:t>พอยน์เตอร์</a:t>
            </a:r>
            <a:r>
              <a:rPr lang="th-TH" dirty="0"/>
              <a:t>กับอาร์เรย์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315445"/>
            <a:ext cx="9144000" cy="665283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การอ้างอิงตำแหน่งในอาร์เรย์ผ่านตัวชี้</a:t>
            </a: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28</a:t>
            </a:fld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07504" y="1184539"/>
            <a:ext cx="9036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i,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a[5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{10, 20, 30, 40, 50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       // </a:t>
            </a:r>
            <a:r>
              <a:rPr lang="en-US" sz="24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2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&amp;a[0];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(i=0;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i&lt;5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(“element %d data  is %d\n”,i+1,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pr+i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th-TH" sz="2400" b="1" dirty="0" smtClean="0">
              <a:latin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2152" y="1184539"/>
            <a:ext cx="2491388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element 1 data is 10</a:t>
            </a:r>
          </a:p>
          <a:p>
            <a:r>
              <a:rPr lang="en-US" sz="2000" dirty="0">
                <a:solidFill>
                  <a:schemeClr val="bg1"/>
                </a:solidFill>
              </a:rPr>
              <a:t>element 2 data is 20</a:t>
            </a:r>
          </a:p>
          <a:p>
            <a:r>
              <a:rPr lang="en-US" sz="2000" dirty="0">
                <a:solidFill>
                  <a:schemeClr val="bg1"/>
                </a:solidFill>
              </a:rPr>
              <a:t>element 3 data is 30</a:t>
            </a:r>
          </a:p>
          <a:p>
            <a:r>
              <a:rPr lang="en-US" sz="2000" dirty="0">
                <a:solidFill>
                  <a:schemeClr val="bg1"/>
                </a:solidFill>
              </a:rPr>
              <a:t>element 4 data is 40</a:t>
            </a:r>
          </a:p>
          <a:p>
            <a:r>
              <a:rPr lang="en-US" sz="2000" dirty="0">
                <a:solidFill>
                  <a:schemeClr val="bg1"/>
                </a:solidFill>
              </a:rPr>
              <a:t>element 5 data is 50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971807" y="4470165"/>
            <a:ext cx="5869898" cy="2416445"/>
            <a:chOff x="2871" y="2880"/>
            <a:chExt cx="6057" cy="1445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4320" y="3456"/>
              <a:ext cx="4608" cy="869"/>
              <a:chOff x="3888" y="9504"/>
              <a:chExt cx="4608" cy="869"/>
            </a:xfrm>
          </p:grpSpPr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4176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dirty="0" smtClean="0">
                    <a:latin typeface="Calibri" pitchFamily="34" charset="0"/>
                    <a:cs typeface="Cordia New" pitchFamily="34" charset="-34"/>
                  </a:rPr>
                  <a:t>10</a:t>
                </a:r>
                <a:endParaRPr lang="th-TH" dirty="0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4176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 dirty="0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a[0]</a:t>
                </a:r>
              </a:p>
            </p:txBody>
          </p:sp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5040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dirty="0" smtClean="0">
                    <a:latin typeface="Calibri" pitchFamily="34" charset="0"/>
                    <a:cs typeface="Cordia New" pitchFamily="34" charset="-34"/>
                  </a:rPr>
                  <a:t>20</a:t>
                </a:r>
                <a:endParaRPr lang="th-TH" dirty="0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19" name="Text Box 8"/>
              <p:cNvSpPr txBox="1">
                <a:spLocks noChangeArrowheads="1"/>
              </p:cNvSpPr>
              <p:nvPr/>
            </p:nvSpPr>
            <p:spPr bwMode="auto">
              <a:xfrm>
                <a:off x="5040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a[1]</a:t>
                </a: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5904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dirty="0" smtClean="0">
                    <a:latin typeface="Calibri" pitchFamily="34" charset="0"/>
                    <a:cs typeface="Cordia New" pitchFamily="34" charset="-34"/>
                  </a:rPr>
                  <a:t>30</a:t>
                </a:r>
                <a:endParaRPr lang="th-TH" dirty="0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5904" y="9941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 dirty="0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a[2]</a:t>
                </a:r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6768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dirty="0" smtClean="0">
                    <a:latin typeface="Calibri" pitchFamily="34" charset="0"/>
                    <a:cs typeface="Cordia New" pitchFamily="34" charset="-34"/>
                  </a:rPr>
                  <a:t>40</a:t>
                </a:r>
                <a:endParaRPr lang="th-TH" dirty="0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7632" y="95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dirty="0" smtClean="0">
                    <a:latin typeface="Calibri" pitchFamily="34" charset="0"/>
                    <a:cs typeface="Cordia New" pitchFamily="34" charset="-34"/>
                  </a:rPr>
                  <a:t>50</a:t>
                </a:r>
                <a:endParaRPr lang="th-TH" dirty="0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7632" y="9936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 dirty="0" smtClean="0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a[4]</a:t>
                </a:r>
                <a:endParaRPr lang="en-US" sz="4400" b="1" dirty="0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endParaRPr>
              </a:p>
            </p:txBody>
          </p: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3888" y="9504"/>
                <a:ext cx="720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</a:t>
                </a:r>
              </a:p>
            </p:txBody>
          </p:sp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6768" y="9941"/>
                <a:ext cx="864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400" b="1" dirty="0" smtClean="0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rPr>
                  <a:t>a[3]</a:t>
                </a:r>
                <a:endParaRPr lang="en-US" sz="4400" b="1" dirty="0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endParaRPr>
              </a:p>
            </p:txBody>
          </p:sp>
        </p:grp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600" y="2880"/>
              <a:ext cx="57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2871" y="2880"/>
              <a:ext cx="87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 dirty="0" err="1" smtClean="0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pr</a:t>
              </a:r>
              <a:endParaRPr lang="en-US" sz="4400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endParaRPr>
            </a:p>
          </p:txBody>
        </p:sp>
        <p:sp>
          <p:nvSpPr>
            <p:cNvPr id="11" name="Arc 18"/>
            <p:cNvSpPr>
              <a:spLocks/>
            </p:cNvSpPr>
            <p:nvPr/>
          </p:nvSpPr>
          <p:spPr bwMode="auto">
            <a:xfrm>
              <a:off x="4032" y="3024"/>
              <a:ext cx="57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536" y="2880"/>
              <a:ext cx="12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 dirty="0" smtClean="0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pr+1</a:t>
              </a:r>
              <a:endParaRPr lang="en-US" sz="4400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endParaRPr>
            </a:p>
          </p:txBody>
        </p:sp>
        <p:sp>
          <p:nvSpPr>
            <p:cNvPr id="13" name="Arc 20"/>
            <p:cNvSpPr>
              <a:spLocks/>
            </p:cNvSpPr>
            <p:nvPr/>
          </p:nvSpPr>
          <p:spPr bwMode="auto">
            <a:xfrm>
              <a:off x="5184" y="3168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5526" y="2880"/>
              <a:ext cx="210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400" b="1" dirty="0" smtClean="0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pr+2   …..</a:t>
              </a:r>
              <a:endParaRPr lang="en-US" sz="4400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endParaRPr>
            </a:p>
          </p:txBody>
        </p:sp>
        <p:sp>
          <p:nvSpPr>
            <p:cNvPr id="15" name="Arc 22"/>
            <p:cNvSpPr>
              <a:spLocks/>
            </p:cNvSpPr>
            <p:nvPr/>
          </p:nvSpPr>
          <p:spPr bwMode="auto">
            <a:xfrm>
              <a:off x="6048" y="3168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403708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641455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การส่งผ่านอาร์เรย์แบบ </a:t>
            </a:r>
            <a:r>
              <a:rPr lang="en-US" sz="54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pass by reference</a:t>
            </a:r>
            <a:endParaRPr lang="th-TH" sz="5400" b="1" dirty="0">
              <a:solidFill>
                <a:schemeClr val="tx2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34449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*pr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&lt;5;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(“element %d data  is %d\n”,i+1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pr+i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main () {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data[5]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{10, 20, 30, 40, 50};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       		//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&amp;data[0]    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th-TH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29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3"/>
          <p:cNvSpPr>
            <a:spLocks noGrp="1"/>
          </p:cNvSpPr>
          <p:nvPr>
            <p:ph type="title"/>
          </p:nvPr>
        </p:nvSpPr>
        <p:spPr>
          <a:xfrm>
            <a:off x="0" y="252473"/>
            <a:ext cx="9144000" cy="774640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44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ภาพจำลองการแทนข้อมูลในหน่วยความจำแบบปกติ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  <p:sp>
        <p:nvSpPr>
          <p:cNvPr id="16400" name="Line 45"/>
          <p:cNvSpPr>
            <a:spLocks noChangeShapeType="1"/>
          </p:cNvSpPr>
          <p:nvPr/>
        </p:nvSpPr>
        <p:spPr bwMode="auto">
          <a:xfrm>
            <a:off x="3807768" y="1685773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401" name="Line 46"/>
          <p:cNvSpPr>
            <a:spLocks noChangeShapeType="1"/>
          </p:cNvSpPr>
          <p:nvPr/>
        </p:nvSpPr>
        <p:spPr bwMode="auto">
          <a:xfrm>
            <a:off x="5179368" y="1685773"/>
            <a:ext cx="0" cy="2895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402" name="Line 47"/>
          <p:cNvSpPr>
            <a:spLocks noChangeShapeType="1"/>
          </p:cNvSpPr>
          <p:nvPr/>
        </p:nvSpPr>
        <p:spPr bwMode="auto">
          <a:xfrm>
            <a:off x="3807768" y="2142973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403" name="Line 48"/>
          <p:cNvSpPr>
            <a:spLocks noChangeShapeType="1"/>
          </p:cNvSpPr>
          <p:nvPr/>
        </p:nvSpPr>
        <p:spPr bwMode="auto">
          <a:xfrm>
            <a:off x="3807768" y="2752573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404" name="Line 49"/>
          <p:cNvSpPr>
            <a:spLocks noChangeShapeType="1"/>
          </p:cNvSpPr>
          <p:nvPr/>
        </p:nvSpPr>
        <p:spPr bwMode="auto">
          <a:xfrm>
            <a:off x="3807768" y="3374873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405" name="Line 50"/>
          <p:cNvSpPr>
            <a:spLocks noChangeShapeType="1"/>
          </p:cNvSpPr>
          <p:nvPr/>
        </p:nvSpPr>
        <p:spPr bwMode="auto">
          <a:xfrm>
            <a:off x="3807768" y="3959073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407" name="Text Box 52"/>
          <p:cNvSpPr txBox="1">
            <a:spLocks noChangeArrowheads="1"/>
          </p:cNvSpPr>
          <p:nvPr/>
        </p:nvSpPr>
        <p:spPr bwMode="auto">
          <a:xfrm>
            <a:off x="5192068" y="2168373"/>
            <a:ext cx="15240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b="1">
                <a:latin typeface="Calibri" pitchFamily="34" charset="0"/>
                <a:cs typeface="Cordia New" pitchFamily="34" charset="-34"/>
              </a:rPr>
              <a:t>400</a:t>
            </a:r>
          </a:p>
          <a:p>
            <a:pPr eaLnBrk="1" hangingPunct="1">
              <a:spcBef>
                <a:spcPct val="50000"/>
              </a:spcBef>
            </a:pPr>
            <a:r>
              <a:rPr lang="th-TH" b="1">
                <a:latin typeface="Calibri" pitchFamily="34" charset="0"/>
                <a:cs typeface="Cordia New" pitchFamily="34" charset="-34"/>
              </a:rPr>
              <a:t>402</a:t>
            </a:r>
          </a:p>
          <a:p>
            <a:pPr eaLnBrk="1" hangingPunct="1">
              <a:spcBef>
                <a:spcPct val="50000"/>
              </a:spcBef>
            </a:pPr>
            <a:r>
              <a:rPr lang="th-TH" b="1">
                <a:latin typeface="Calibri" pitchFamily="34" charset="0"/>
                <a:cs typeface="Cordia New" pitchFamily="34" charset="-34"/>
              </a:rPr>
              <a:t>404</a:t>
            </a:r>
          </a:p>
        </p:txBody>
      </p:sp>
      <p:sp>
        <p:nvSpPr>
          <p:cNvPr id="16408" name="Line 54"/>
          <p:cNvSpPr>
            <a:spLocks noChangeShapeType="1"/>
          </p:cNvSpPr>
          <p:nvPr/>
        </p:nvSpPr>
        <p:spPr bwMode="auto">
          <a:xfrm>
            <a:off x="5484168" y="155877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sp>
        <p:nvSpPr>
          <p:cNvPr id="16409" name="Line 55"/>
          <p:cNvSpPr>
            <a:spLocks noChangeShapeType="1"/>
          </p:cNvSpPr>
          <p:nvPr/>
        </p:nvSpPr>
        <p:spPr bwMode="auto">
          <a:xfrm>
            <a:off x="5484168" y="413687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h-TH"/>
          </a:p>
        </p:txBody>
      </p:sp>
      <p:grpSp>
        <p:nvGrpSpPr>
          <p:cNvPr id="3" name="Group 2"/>
          <p:cNvGrpSpPr/>
          <p:nvPr/>
        </p:nvGrpSpPr>
        <p:grpSpPr>
          <a:xfrm>
            <a:off x="512118" y="2060266"/>
            <a:ext cx="4651375" cy="2109789"/>
            <a:chOff x="512118" y="725487"/>
            <a:chExt cx="4651375" cy="2109789"/>
          </a:xfrm>
        </p:grpSpPr>
        <p:sp>
          <p:nvSpPr>
            <p:cNvPr id="16406" name="Text Box 51"/>
            <p:cNvSpPr txBox="1">
              <a:spLocks noChangeArrowheads="1"/>
            </p:cNvSpPr>
            <p:nvPr/>
          </p:nvSpPr>
          <p:spPr bwMode="auto">
            <a:xfrm>
              <a:off x="3462402" y="887264"/>
              <a:ext cx="5334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b="1" dirty="0">
                  <a:solidFill>
                    <a:srgbClr val="C00000"/>
                  </a:solidFill>
                  <a:latin typeface="Calibri" pitchFamily="34" charset="0"/>
                  <a:cs typeface="Cordia New" pitchFamily="34" charset="-34"/>
                </a:rPr>
                <a:t>i</a:t>
              </a:r>
            </a:p>
          </p:txBody>
        </p:sp>
        <p:grpSp>
          <p:nvGrpSpPr>
            <p:cNvPr id="4" name="Group 71"/>
            <p:cNvGrpSpPr>
              <a:grpSpLocks/>
            </p:cNvGrpSpPr>
            <p:nvPr/>
          </p:nvGrpSpPr>
          <p:grpSpPr bwMode="auto">
            <a:xfrm>
              <a:off x="512118" y="725487"/>
              <a:ext cx="4651375" cy="2109789"/>
              <a:chOff x="-79" y="231"/>
              <a:chExt cx="2930" cy="1329"/>
            </a:xfrm>
          </p:grpSpPr>
          <p:sp>
            <p:nvSpPr>
              <p:cNvPr id="16396" name="Text Box 69"/>
              <p:cNvSpPr txBox="1">
                <a:spLocks noChangeArrowheads="1"/>
              </p:cNvSpPr>
              <p:nvPr/>
            </p:nvSpPr>
            <p:spPr bwMode="auto">
              <a:xfrm>
                <a:off x="-79" y="231"/>
                <a:ext cx="1293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3200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32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3200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dirty="0" smtClean="0">
                    <a:latin typeface="Courier New" pitchFamily="49" charset="0"/>
                    <a:cs typeface="Courier New" pitchFamily="49" charset="0"/>
                  </a:rPr>
                  <a:t>;</a:t>
                </a:r>
                <a:endParaRPr lang="th-TH" sz="3200" dirty="0">
                  <a:latin typeface="Courier New" pitchFamily="49" charset="0"/>
                </a:endParaRPr>
              </a:p>
            </p:txBody>
          </p:sp>
          <p:sp>
            <p:nvSpPr>
              <p:cNvPr id="16397" name="Text Box 70"/>
              <p:cNvSpPr txBox="1">
                <a:spLocks noChangeArrowheads="1"/>
              </p:cNvSpPr>
              <p:nvPr/>
            </p:nvSpPr>
            <p:spPr bwMode="auto">
              <a:xfrm>
                <a:off x="2371" y="1230"/>
                <a:ext cx="48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th-TH" b="1" dirty="0">
                  <a:solidFill>
                    <a:schemeClr val="accent2"/>
                  </a:solidFill>
                  <a:latin typeface="Calibri" pitchFamily="34" charset="0"/>
                  <a:cs typeface="Cordia New" pitchFamily="34" charset="-34"/>
                </a:endParaRPr>
              </a:p>
            </p:txBody>
          </p:sp>
        </p:grpSp>
      </p:grpSp>
      <p:sp>
        <p:nvSpPr>
          <p:cNvPr id="16390" name="Text Box 75"/>
          <p:cNvSpPr txBox="1">
            <a:spLocks noChangeArrowheads="1"/>
          </p:cNvSpPr>
          <p:nvPr/>
        </p:nvSpPr>
        <p:spPr bwMode="auto">
          <a:xfrm>
            <a:off x="6808143" y="2187423"/>
            <a:ext cx="1370055" cy="83099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th-TH" sz="2400" dirty="0">
                <a:latin typeface="Calibri" pitchFamily="34" charset="0"/>
                <a:cs typeface="Cordia New" pitchFamily="34" charset="-34"/>
              </a:rPr>
              <a:t>แอดเดรส</a:t>
            </a:r>
            <a:endParaRPr lang="en-US" sz="2400" dirty="0">
              <a:latin typeface="Calibri" pitchFamily="34" charset="0"/>
              <a:cs typeface="Cordia New" pitchFamily="34" charset="-34"/>
            </a:endParaRPr>
          </a:p>
          <a:p>
            <a:pPr algn="ctr" eaLnBrk="1" hangingPunct="1"/>
            <a:r>
              <a:rPr lang="en-US" sz="2400" dirty="0">
                <a:latin typeface="Calibri" pitchFamily="34" charset="0"/>
                <a:cs typeface="Cordia New" pitchFamily="34" charset="-34"/>
              </a:rPr>
              <a:t>(Address)</a:t>
            </a:r>
            <a:endParaRPr lang="th-TH" sz="2400" dirty="0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391" name="Line 76"/>
          <p:cNvSpPr>
            <a:spLocks noChangeShapeType="1"/>
          </p:cNvSpPr>
          <p:nvPr/>
        </p:nvSpPr>
        <p:spPr bwMode="auto">
          <a:xfrm flipH="1" flipV="1">
            <a:off x="5709593" y="2460473"/>
            <a:ext cx="1120775" cy="1539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392" name="Line 77"/>
          <p:cNvSpPr>
            <a:spLocks noChangeShapeType="1"/>
          </p:cNvSpPr>
          <p:nvPr/>
        </p:nvSpPr>
        <p:spPr bwMode="auto">
          <a:xfrm flipH="1">
            <a:off x="5677843" y="2614461"/>
            <a:ext cx="1152525" cy="43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393" name="Line 78"/>
          <p:cNvSpPr>
            <a:spLocks noChangeShapeType="1"/>
          </p:cNvSpPr>
          <p:nvPr/>
        </p:nvSpPr>
        <p:spPr bwMode="auto">
          <a:xfrm flipH="1">
            <a:off x="5749281" y="2627161"/>
            <a:ext cx="1057275" cy="10207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6394" name="Text Box 80"/>
          <p:cNvSpPr txBox="1">
            <a:spLocks noChangeArrowheads="1"/>
          </p:cNvSpPr>
          <p:nvPr/>
        </p:nvSpPr>
        <p:spPr bwMode="auto">
          <a:xfrm>
            <a:off x="276235" y="5027461"/>
            <a:ext cx="8434666" cy="175432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just" eaLnBrk="1" hangingPunct="1"/>
            <a:r>
              <a:rPr lang="th-TH" sz="3600" b="1" dirty="0">
                <a:solidFill>
                  <a:srgbClr val="3333FF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แอดเดรส</a:t>
            </a:r>
            <a:r>
              <a:rPr lang="th-TH" sz="3600" dirty="0">
                <a:latin typeface="FreesiaUPC" panose="020B0604020202020204" pitchFamily="34" charset="-34"/>
                <a:cs typeface="FreesiaUPC" panose="020B0604020202020204" pitchFamily="34" charset="-34"/>
              </a:rPr>
              <a:t> คือ ตำแหน่งที่เก็บข้อมูลในหน่วยความจำ </a:t>
            </a:r>
          </a:p>
          <a:p>
            <a:pPr algn="just" eaLnBrk="1" hangingPunct="1"/>
            <a:r>
              <a:rPr lang="th-TH" sz="3600" dirty="0">
                <a:latin typeface="FreesiaUPC" panose="020B0604020202020204" pitchFamily="34" charset="-34"/>
                <a:cs typeface="FreesiaUPC" panose="020B0604020202020204" pitchFamily="34" charset="-34"/>
              </a:rPr>
              <a:t>เสมือนบ้านเลขที่เพื่อใช้ในการอ้างถึงสำหรับนำข้อมูลไปเก็บ </a:t>
            </a:r>
          </a:p>
          <a:p>
            <a:pPr algn="just" eaLnBrk="1" hangingPunct="1"/>
            <a:r>
              <a:rPr lang="th-TH" sz="3600" dirty="0">
                <a:latin typeface="FreesiaUPC" panose="020B0604020202020204" pitchFamily="34" charset="-34"/>
                <a:cs typeface="FreesiaUPC" panose="020B0604020202020204" pitchFamily="34" charset="-34"/>
              </a:rPr>
              <a:t>หรือนำออกมาใช้งาน</a:t>
            </a:r>
          </a:p>
        </p:txBody>
      </p:sp>
      <p:grpSp>
        <p:nvGrpSpPr>
          <p:cNvPr id="26" name="Group 71"/>
          <p:cNvGrpSpPr>
            <a:grpSpLocks/>
          </p:cNvGrpSpPr>
          <p:nvPr/>
        </p:nvGrpSpPr>
        <p:grpSpPr bwMode="auto">
          <a:xfrm>
            <a:off x="557362" y="1965170"/>
            <a:ext cx="4391025" cy="1323977"/>
            <a:chOff x="-162" y="1553"/>
            <a:chExt cx="2766" cy="834"/>
          </a:xfrm>
        </p:grpSpPr>
        <p:sp>
          <p:nvSpPr>
            <p:cNvPr id="27" name="Text Box 69"/>
            <p:cNvSpPr txBox="1">
              <a:spLocks noChangeArrowheads="1"/>
            </p:cNvSpPr>
            <p:nvPr/>
          </p:nvSpPr>
          <p:spPr bwMode="auto">
            <a:xfrm>
              <a:off x="-162" y="1553"/>
              <a:ext cx="1293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3200" dirty="0" smtClean="0">
                <a:latin typeface="Courier New" pitchFamily="49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th-TH" sz="3200" dirty="0" smtClean="0">
                  <a:latin typeface="Courier New" pitchFamily="49" charset="0"/>
                </a:rPr>
                <a:t>i </a:t>
              </a:r>
              <a:r>
                <a:rPr lang="en-US" sz="3200" dirty="0" smtClean="0">
                  <a:latin typeface="Courier New" pitchFamily="49" charset="0"/>
                </a:rPr>
                <a:t>= 10;</a:t>
              </a:r>
              <a:endParaRPr lang="th-TH" sz="3200" dirty="0">
                <a:latin typeface="Courier New" pitchFamily="49" charset="0"/>
              </a:endParaRPr>
            </a:p>
          </p:txBody>
        </p:sp>
        <p:sp>
          <p:nvSpPr>
            <p:cNvPr id="28" name="Text Box 70"/>
            <p:cNvSpPr txBox="1">
              <a:spLocks noChangeArrowheads="1"/>
            </p:cNvSpPr>
            <p:nvPr/>
          </p:nvSpPr>
          <p:spPr bwMode="auto">
            <a:xfrm>
              <a:off x="2124" y="1648"/>
              <a:ext cx="48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sz="4400" b="1" dirty="0">
                  <a:solidFill>
                    <a:schemeClr val="accent6">
                      <a:lumMod val="75000"/>
                    </a:schemeClr>
                  </a:solidFill>
                  <a:latin typeface="Calibri" pitchFamily="34" charset="0"/>
                  <a:cs typeface="Cordia New" pitchFamily="34" charset="-34"/>
                </a:rPr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-4564" y="252292"/>
            <a:ext cx="9144000" cy="674767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สายอักขระ </a:t>
            </a:r>
            <a:r>
              <a:rPr lang="en-US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(String) </a:t>
            </a:r>
            <a:endParaRPr lang="th-TH" sz="6000" b="1" dirty="0">
              <a:solidFill>
                <a:schemeClr val="tx2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-4564" y="1268760"/>
            <a:ext cx="9144000" cy="558923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th-TH" sz="44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อาร์เรย์ของอักขระ </a:t>
            </a:r>
            <a:r>
              <a:rPr lang="en-US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(character) </a:t>
            </a:r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ที่เรียงต่อกันเป็นคำหรือเป็นข้อความจะถูกเรียกว่า </a:t>
            </a:r>
            <a:r>
              <a:rPr lang="th-TH" sz="4400" b="1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สตริง </a:t>
            </a:r>
            <a:r>
              <a:rPr lang="en-US" sz="4400" b="1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(string)</a:t>
            </a:r>
            <a:r>
              <a:rPr lang="en-US" sz="44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6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   เช่น </a:t>
            </a:r>
            <a:r>
              <a:rPr lang="en-US" sz="36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char text[10] = “Hello\n”;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 smtClean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ยิ่งไปกว่านั้น เรา</a:t>
            </a:r>
            <a:r>
              <a:rPr lang="th-TH" sz="44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ไม่จำเป็นต้องระบุขนาดของอาร์เรย์</a:t>
            </a:r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โดยการกำหนดค่าเริ่มต้น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                      char text[] = “Hello\n”;  </a:t>
            </a:r>
            <a:endParaRPr lang="en-US" sz="36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th-TH" sz="36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30</a:t>
            </a:fld>
            <a:endParaRPr lang="th-TH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2411760" y="3417616"/>
            <a:ext cx="720080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‘H’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131840" y="3417616"/>
            <a:ext cx="5760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‘e’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3707904" y="3417616"/>
            <a:ext cx="5760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‘l’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283968" y="3417616"/>
            <a:ext cx="5760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‘l’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4860032" y="3417616"/>
            <a:ext cx="5760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‘o’</a:t>
            </a:r>
            <a:endParaRPr lang="th-TH" dirty="0">
              <a:solidFill>
                <a:srgbClr val="002060"/>
              </a:solidFill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5436096" y="3417616"/>
            <a:ext cx="5760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‘\n’</a:t>
            </a:r>
            <a:endParaRPr lang="th-TH" sz="1800" dirty="0">
              <a:solidFill>
                <a:srgbClr val="002060"/>
              </a:solidFill>
            </a:endParaRP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6012160" y="3417616"/>
            <a:ext cx="5760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‘\0’</a:t>
            </a:r>
            <a:endParaRPr lang="th-TH" sz="1800" dirty="0">
              <a:solidFill>
                <a:srgbClr val="002060"/>
              </a:solidFill>
            </a:endParaRP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588224" y="3417616"/>
            <a:ext cx="5760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2060"/>
              </a:solidFill>
            </a:endParaRPr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7164288" y="3417616"/>
            <a:ext cx="5760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2060"/>
              </a:solidFill>
            </a:endParaRP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7740352" y="3417616"/>
            <a:ext cx="57606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002060"/>
              </a:solidFill>
            </a:endParaRPr>
          </a:p>
        </p:txBody>
      </p:sp>
      <p:cxnSp>
        <p:nvCxnSpPr>
          <p:cNvPr id="16" name="ลูกศรเชื่อมต่อแบบตรง 15"/>
          <p:cNvCxnSpPr>
            <a:endCxn id="11" idx="0"/>
          </p:cNvCxnSpPr>
          <p:nvPr/>
        </p:nvCxnSpPr>
        <p:spPr>
          <a:xfrm flipH="1">
            <a:off x="6300192" y="2985568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6216" y="2625528"/>
            <a:ext cx="181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rgbClr val="002060"/>
                </a:solidFill>
              </a:rPr>
              <a:t>อักขระพิเศษ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H SarabunPSK" pitchFamily="34" charset="-34"/>
                <a:cs typeface="TH SarabunPSK" pitchFamily="34" charset="-34"/>
              </a:rPr>
              <a:t>NULL</a:t>
            </a:r>
            <a:endParaRPr lang="th-TH" b="1" dirty="0">
              <a:solidFill>
                <a:srgbClr val="002060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86173" y="413769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0     1    2    3    4    5    6    7    8    9</a:t>
            </a:r>
            <a:endParaRPr lang="th-TH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-4564" y="1340768"/>
            <a:ext cx="9148564" cy="551723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เนื่องจาก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อาร์เรย์ก็เปรียบเสมือน </a:t>
            </a:r>
            <a:r>
              <a:rPr lang="en-US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pointer 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ดังนั้น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สตริงก็คือ</a:t>
            </a:r>
            <a:r>
              <a:rPr lang="th-TH" sz="4000" dirty="0" err="1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พอยน์เตอร์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ที่มีชนิดเป็น 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character 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en-US" sz="28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  </a:t>
            </a:r>
            <a:r>
              <a:rPr lang="en-US" sz="5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char *</a:t>
            </a:r>
            <a:r>
              <a:rPr lang="en-US" sz="54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text</a:t>
            </a:r>
            <a:r>
              <a:rPr lang="en-US" sz="5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= </a:t>
            </a:r>
            <a:r>
              <a:rPr lang="en-US" sz="54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“Hello\n”</a:t>
            </a:r>
            <a:r>
              <a:rPr lang="en-US" sz="5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;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  char *</a:t>
            </a:r>
            <a:r>
              <a:rPr lang="en-US" sz="54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name</a:t>
            </a:r>
            <a:r>
              <a:rPr lang="en-US" sz="5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;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4800" dirty="0" smtClean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ข้อสังเกตค่า  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char i=‘s’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และ 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char *i=“s”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มีความแตกต่างกัน เนื่องจาก 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‘s’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จะใช้ 1 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byte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แต่ 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“s”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จะใช้ 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2 bytes</a:t>
            </a:r>
            <a:endParaRPr lang="en-US" sz="40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th-TH" sz="28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31</a:t>
            </a:fld>
            <a:endParaRPr lang="th-TH"/>
          </a:p>
        </p:txBody>
      </p:sp>
      <p:sp>
        <p:nvSpPr>
          <p:cNvPr id="6" name="ชื่อเรื่อง 1"/>
          <p:cNvSpPr txBox="1">
            <a:spLocks/>
          </p:cNvSpPr>
          <p:nvPr/>
        </p:nvSpPr>
        <p:spPr>
          <a:xfrm>
            <a:off x="-4564" y="252292"/>
            <a:ext cx="9144000" cy="674767"/>
          </a:xfrm>
          <a:prstGeom prst="rect">
            <a:avLst/>
          </a:prstGeom>
          <a:solidFill>
            <a:schemeClr val="accent6">
              <a:lumMod val="75000"/>
              <a:alpha val="56000"/>
            </a:schemeClr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th-TH" sz="6000" b="1" smtClean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สายอักขระ </a:t>
            </a:r>
            <a:r>
              <a:rPr lang="en-US" sz="6000" b="1" smtClean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(String) </a:t>
            </a:r>
            <a:endParaRPr lang="th-TH" sz="6000" b="1" dirty="0">
              <a:solidFill>
                <a:schemeClr val="tx2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97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569447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ฟังก์ชั่นสำคัญๆ เกี่ยวกับสตริง </a:t>
            </a: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32</a:t>
            </a:fld>
            <a:endParaRPr lang="th-TH"/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46374"/>
              </p:ext>
            </p:extLst>
          </p:nvPr>
        </p:nvGraphicFramePr>
        <p:xfrm>
          <a:off x="251520" y="1556792"/>
          <a:ext cx="8740998" cy="3816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5834"/>
                <a:gridCol w="5985164"/>
              </a:tblGrid>
              <a:tr h="763285">
                <a:tc>
                  <a:txBody>
                    <a:bodyPr/>
                    <a:lstStyle/>
                    <a:p>
                      <a:r>
                        <a:rPr lang="en-US" sz="4400" b="1" dirty="0" err="1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strlen</a:t>
                      </a:r>
                      <a:r>
                        <a:rPr lang="en-US" sz="4400" b="1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(s)</a:t>
                      </a:r>
                      <a:endParaRPr lang="th-TH" sz="4400" b="1" dirty="0"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400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คำนวณความยาวของสตริง</a:t>
                      </a:r>
                      <a:r>
                        <a:rPr lang="th-TH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</a:t>
                      </a:r>
                      <a:endParaRPr lang="th-TH" sz="4000" dirty="0"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/>
                </a:tc>
              </a:tr>
              <a:tr h="763285">
                <a:tc>
                  <a:txBody>
                    <a:bodyPr/>
                    <a:lstStyle/>
                    <a:p>
                      <a:r>
                        <a:rPr lang="en-US" sz="4400" b="1" dirty="0" err="1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strcpy</a:t>
                      </a:r>
                      <a:r>
                        <a:rPr lang="en-US" sz="4400" b="1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(s1, s2)</a:t>
                      </a:r>
                      <a:endParaRPr lang="th-TH" sz="4400" b="1" dirty="0"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400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คัดลอกสตริง</a:t>
                      </a:r>
                      <a:r>
                        <a:rPr lang="th-TH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s2 </a:t>
                      </a:r>
                      <a:r>
                        <a:rPr lang="th-TH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ไปที่สตริง </a:t>
                      </a:r>
                      <a:r>
                        <a:rPr lang="en-US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s1</a:t>
                      </a:r>
                      <a:endParaRPr lang="th-TH" sz="4000" dirty="0"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/>
                </a:tc>
              </a:tr>
              <a:tr h="763285">
                <a:tc>
                  <a:txBody>
                    <a:bodyPr/>
                    <a:lstStyle/>
                    <a:p>
                      <a:r>
                        <a:rPr lang="en-US" sz="4400" b="1" dirty="0" err="1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strcmp</a:t>
                      </a:r>
                      <a:r>
                        <a:rPr lang="en-US" sz="4400" b="1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(s1, s2)</a:t>
                      </a:r>
                      <a:endParaRPr lang="th-TH" sz="4400" b="1" dirty="0"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400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เปรียบเทียบ</a:t>
                      </a:r>
                      <a:r>
                        <a:rPr lang="th-TH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s1 </a:t>
                      </a:r>
                      <a:r>
                        <a:rPr lang="th-TH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และ </a:t>
                      </a:r>
                      <a:r>
                        <a:rPr lang="en-US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s2 </a:t>
                      </a:r>
                      <a:r>
                        <a:rPr lang="th-TH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เท่ากันหรือไม่ </a:t>
                      </a:r>
                    </a:p>
                  </a:txBody>
                  <a:tcPr/>
                </a:tc>
              </a:tr>
              <a:tr h="763285">
                <a:tc>
                  <a:txBody>
                    <a:bodyPr/>
                    <a:lstStyle/>
                    <a:p>
                      <a:r>
                        <a:rPr lang="en-US" sz="4400" b="1" dirty="0" err="1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strlwr</a:t>
                      </a:r>
                      <a:r>
                        <a:rPr lang="en-US" sz="4400" b="1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(s)</a:t>
                      </a:r>
                      <a:endParaRPr lang="th-TH" sz="4400" b="1" dirty="0"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400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เปลี่ยนอักขระในสตริง</a:t>
                      </a:r>
                      <a:r>
                        <a:rPr lang="th-TH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 </a:t>
                      </a:r>
                      <a:r>
                        <a:rPr lang="th-TH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ให้เป็นตัวเล็ก </a:t>
                      </a:r>
                      <a:endParaRPr lang="th-TH" sz="4000" dirty="0"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/>
                </a:tc>
              </a:tr>
              <a:tr h="763285">
                <a:tc>
                  <a:txBody>
                    <a:bodyPr/>
                    <a:lstStyle/>
                    <a:p>
                      <a:r>
                        <a:rPr lang="en-US" sz="4400" b="1" dirty="0" err="1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strupr</a:t>
                      </a:r>
                      <a:r>
                        <a:rPr lang="en-US" sz="4400" b="1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(s)</a:t>
                      </a:r>
                      <a:endParaRPr lang="th-TH" sz="4400" b="1" dirty="0"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400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เปลี่ยนอักขระในสตริง</a:t>
                      </a:r>
                      <a:r>
                        <a:rPr lang="th-TH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 </a:t>
                      </a:r>
                      <a:r>
                        <a:rPr lang="en-US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s </a:t>
                      </a:r>
                      <a:r>
                        <a:rPr lang="th-TH" sz="4000" baseline="0" dirty="0" smtClean="0">
                          <a:latin typeface="FreesiaUPC" panose="020B0604020202020204" pitchFamily="34" charset="-34"/>
                          <a:cs typeface="FreesiaUPC" panose="020B0604020202020204" pitchFamily="34" charset="-34"/>
                        </a:rPr>
                        <a:t>ให้เป็นตัวใหญ่</a:t>
                      </a:r>
                      <a:endParaRPr lang="th-TH" sz="4000" dirty="0">
                        <a:latin typeface="FreesiaUPC" panose="020B0604020202020204" pitchFamily="34" charset="-34"/>
                        <a:cs typeface="FreesiaUPC" panose="020B0604020202020204" pitchFamily="34" charset="-3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7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 flipV="1">
            <a:off x="8100392" y="1628800"/>
            <a:ext cx="216024" cy="38164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46" name="Title 3"/>
          <p:cNvSpPr>
            <a:spLocks noGrp="1"/>
          </p:cNvSpPr>
          <p:nvPr>
            <p:ph type="title"/>
          </p:nvPr>
        </p:nvSpPr>
        <p:spPr>
          <a:xfrm>
            <a:off x="0" y="300951"/>
            <a:ext cx="9144000" cy="569447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การอ้างถึงตำแหน่งในอาร์เรย์ผ่านตัวชี้ </a:t>
            </a:r>
          </a:p>
        </p:txBody>
      </p:sp>
      <p:sp>
        <p:nvSpPr>
          <p:cNvPr id="57347" name="Text Box 2"/>
          <p:cNvSpPr>
            <a:spLocks noGrp="1" noChangeArrowheads="1"/>
          </p:cNvSpPr>
          <p:nvPr>
            <p:ph sz="half" idx="1"/>
          </p:nvPr>
        </p:nvSpPr>
        <p:spPr>
          <a:xfrm>
            <a:off x="29344" y="1196752"/>
            <a:ext cx="4686672" cy="6524863"/>
          </a:xfr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th-TH" sz="36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เมื่อมีการ</a:t>
            </a:r>
            <a:r>
              <a:rPr lang="th-TH" sz="3600" dirty="0" smtClean="0">
                <a:solidFill>
                  <a:srgbClr val="7030A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ส่งชื่อของอาร์เรย์</a:t>
            </a:r>
            <a:r>
              <a:rPr lang="th-TH" sz="36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ให้แก่ฟังก์ชัน  จะเป็นการ</a:t>
            </a:r>
            <a:r>
              <a:rPr lang="th-TH" sz="36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ส่งตำแหน่งแอดเดรสของสมาชิกตัวแรก</a:t>
            </a:r>
            <a:r>
              <a:rPr lang="th-TH" sz="36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ของอาร์เรย์ให้แก่ฟังก์ชัน  ดังนั้นพารามิเตอร์ในฟังก์ชันนั้นจะเป็นตัวแปรประเภท</a:t>
            </a:r>
            <a:r>
              <a:rPr lang="th-TH" sz="36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พอยน์เตอร์</a:t>
            </a:r>
          </a:p>
          <a:p>
            <a:pPr eaLnBrk="1" hangingPunct="1">
              <a:spcBef>
                <a:spcPct val="50000"/>
              </a:spcBef>
            </a:pPr>
            <a:r>
              <a:rPr lang="th-TH" sz="36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ฟังก์ชันที่รับ</a:t>
            </a:r>
            <a:r>
              <a:rPr lang="th-TH" sz="36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พารามิเตอร์เป็นพอยน์เตอร์</a:t>
            </a:r>
            <a:r>
              <a:rPr lang="th-TH" sz="36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 โดย</a:t>
            </a:r>
            <a:r>
              <a:rPr lang="th-TH" sz="3600" dirty="0" smtClean="0">
                <a:solidFill>
                  <a:srgbClr val="7030A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อาร์กิวเมนท์ที่ส่งมาเป็นอาร์เรย์</a:t>
            </a:r>
          </a:p>
          <a:p>
            <a:pPr eaLnBrk="1" hangingPunct="1">
              <a:spcBef>
                <a:spcPct val="50000"/>
              </a:spcBef>
            </a:pPr>
            <a:endParaRPr lang="th-TH" sz="4400" dirty="0" smtClean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57348" name="Content Placeholder 6"/>
          <p:cNvSpPr>
            <a:spLocks noGrp="1"/>
          </p:cNvSpPr>
          <p:nvPr>
            <p:ph sz="half" idx="2"/>
          </p:nvPr>
        </p:nvSpPr>
        <p:spPr>
          <a:xfrm>
            <a:off x="4499992" y="1279302"/>
            <a:ext cx="4752528" cy="4525962"/>
          </a:xfrm>
        </p:spPr>
        <p:txBody>
          <a:bodyPr>
            <a:no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 *s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n;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for(n=0;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!=‘\0’;s++)      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n++;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 n;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 char *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=“hello”;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(“%d”,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pitchFamily="34" charset="0"/>
              <a:buNone/>
            </a:pPr>
            <a:endParaRPr lang="th-TH" b="1" dirty="0" smtClean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0C13F-1EAA-480F-B209-B41626135E19}" type="slidenum">
              <a:rPr lang="th-TH" smtClean="0"/>
              <a:pPr>
                <a:defRPr/>
              </a:pPr>
              <a:t>33</a:t>
            </a:fld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3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69447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ฟังก์ชัน </a:t>
            </a:r>
            <a:r>
              <a:rPr lang="th-TH" sz="6000" b="1" dirty="0" err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strlen</a:t>
            </a:r>
            <a:r>
              <a:rPr lang="th-TH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 ) ปรับปรุงให้กระชับขึ้น</a:t>
            </a:r>
          </a:p>
        </p:txBody>
      </p:sp>
      <p:sp>
        <p:nvSpPr>
          <p:cNvPr id="61443" name="Text Box 4"/>
          <p:cNvSpPr>
            <a:spLocks noGrp="1" noChangeArrowheads="1"/>
          </p:cNvSpPr>
          <p:nvPr>
            <p:ph sz="half" idx="1"/>
          </p:nvPr>
        </p:nvSpPr>
        <p:spPr>
          <a:xfrm>
            <a:off x="107504" y="1534954"/>
            <a:ext cx="4038600" cy="3431709"/>
          </a:xfrm>
        </p:spPr>
        <p:txBody>
          <a:bodyPr>
            <a:spAutoFit/>
          </a:bodyPr>
          <a:lstStyle/>
          <a:p>
            <a:pPr algn="just" eaLnBrk="1" hangingPunct="1">
              <a:buFont typeface="Arial" pitchFamily="34" charset="0"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(char *s)  {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char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*p = 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while (*p != ‘\0’)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p++;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return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p-s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b="1" dirty="0" smtClean="0">
              <a:latin typeface="Courier New" pitchFamily="49" charset="0"/>
            </a:endParaRPr>
          </a:p>
        </p:txBody>
      </p:sp>
      <p:sp>
        <p:nvSpPr>
          <p:cNvPr id="61444" name="Content Placeholder 7"/>
          <p:cNvSpPr>
            <a:spLocks noGrp="1"/>
          </p:cNvSpPr>
          <p:nvPr>
            <p:ph sz="half" idx="2"/>
          </p:nvPr>
        </p:nvSpPr>
        <p:spPr>
          <a:xfrm>
            <a:off x="4067944" y="1336548"/>
            <a:ext cx="4968552" cy="4525963"/>
          </a:xfrm>
        </p:spPr>
        <p:txBody>
          <a:bodyPr>
            <a:noAutofit/>
          </a:bodyPr>
          <a:lstStyle/>
          <a:p>
            <a:pPr eaLnBrk="1" hangingPunct="1"/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เนื่องจาก 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s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ชี้อยู่ที่ตำแหน่งเริ่มต้น  โดยมี </a:t>
            </a:r>
            <a:r>
              <a:rPr lang="en-US" sz="4000" dirty="0" smtClean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 </a:t>
            </a:r>
            <a:r>
              <a:rPr lang="th-TH" sz="4000" dirty="0" smtClean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ชี้ไปที่ </a:t>
            </a:r>
            <a:r>
              <a:rPr lang="en-US" sz="4000" dirty="0" smtClean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เช่นเดียวกัน  แต่จะมี</a:t>
            </a:r>
            <a:r>
              <a:rPr lang="th-TH" sz="4000" dirty="0" smtClean="0">
                <a:solidFill>
                  <a:srgbClr val="7030A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การเลื่อน </a:t>
            </a:r>
            <a:r>
              <a:rPr lang="en-US" sz="4000" dirty="0" smtClean="0">
                <a:solidFill>
                  <a:srgbClr val="7030A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 </a:t>
            </a:r>
            <a:r>
              <a:rPr lang="th-TH" sz="4000" dirty="0" smtClean="0">
                <a:solidFill>
                  <a:srgbClr val="7030A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ไปทีละหนึ่งตำแหน่ง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 </a:t>
            </a:r>
            <a:r>
              <a:rPr lang="th-TH" sz="4000" dirty="0" smtClean="0">
                <a:solidFill>
                  <a:schemeClr val="accent3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จนกว่าค่าที่ตำแหน่งที่ 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 </a:t>
            </a:r>
            <a:r>
              <a:rPr lang="th-TH" sz="4000" dirty="0" smtClean="0">
                <a:solidFill>
                  <a:schemeClr val="accent3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ชี้อยู่จะเท่ากับ </a:t>
            </a:r>
            <a:r>
              <a:rPr lang="en-US" sz="4000" dirty="0" smtClean="0">
                <a:solidFill>
                  <a:schemeClr val="accent3">
                    <a:lumMod val="50000"/>
                  </a:schemeClr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‘\0’ 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เมื่อนำ </a:t>
            </a:r>
            <a:r>
              <a:rPr lang="en-US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 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ค่าสุดท้ายมาลบกับ </a:t>
            </a:r>
            <a:r>
              <a:rPr lang="en-US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 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ที่ตำแหน่งเริ่มต้นก็จะได้ความยาวของข้อมูลที่ส่งเข้ามา</a:t>
            </a:r>
          </a:p>
          <a:p>
            <a:pPr eaLnBrk="1" hangingPunct="1"/>
            <a:endParaRPr lang="th-TH" sz="4000" dirty="0" smtClean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0C13F-1EAA-480F-B209-B41626135E19}" type="slidenum">
              <a:rPr lang="th-TH" smtClean="0"/>
              <a:pPr>
                <a:defRPr/>
              </a:pPr>
              <a:t>34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3"/>
          <p:cNvSpPr>
            <a:spLocks noGrp="1"/>
          </p:cNvSpPr>
          <p:nvPr>
            <p:ph type="title"/>
          </p:nvPr>
        </p:nvSpPr>
        <p:spPr>
          <a:xfrm>
            <a:off x="0" y="297511"/>
            <a:ext cx="9144000" cy="569447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ฟังก์ชั่น </a:t>
            </a:r>
            <a:r>
              <a:rPr lang="en-US" sz="6000" b="1" dirty="0" err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strcpy</a:t>
            </a:r>
            <a:endParaRPr lang="th-TH" sz="6000" b="1" dirty="0">
              <a:solidFill>
                <a:schemeClr val="tx2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5040560" cy="507342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2800" dirty="0" smtClean="0"/>
              <a:t>ฟังก์ชัน </a:t>
            </a:r>
            <a:r>
              <a:rPr lang="en-US" sz="2800" dirty="0" err="1" smtClean="0">
                <a:cs typeface="Cordia New" pitchFamily="34" charset="-34"/>
              </a:rPr>
              <a:t>strcpy</a:t>
            </a:r>
            <a:r>
              <a:rPr lang="en-US" sz="2800" dirty="0" smtClean="0">
                <a:cs typeface="Cordia New" pitchFamily="34" charset="-34"/>
              </a:rPr>
              <a:t> ( ) </a:t>
            </a:r>
            <a:r>
              <a:rPr lang="th-TH" sz="2800" dirty="0" smtClean="0"/>
              <a:t>ทำหน้าที่สำเนาข้อความจากตัวแปรหนึ่งไปยังอีกตัวแปรหนึ่งเขียนในลักษณะอาร์เรย์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char  *s,  char  *t)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while((s[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 = t[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]) != ‘\0’)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h-TH" sz="2800" dirty="0" smtClean="0"/>
              <a:t>ฟังก์ชัน </a:t>
            </a:r>
            <a:r>
              <a:rPr lang="en-US" sz="2800" dirty="0" err="1" smtClean="0">
                <a:cs typeface="Cordia New" pitchFamily="34" charset="-34"/>
              </a:rPr>
              <a:t>strcpy</a:t>
            </a:r>
            <a:r>
              <a:rPr lang="en-US" sz="2800" dirty="0" smtClean="0">
                <a:cs typeface="Cordia New" pitchFamily="34" charset="-34"/>
              </a:rPr>
              <a:t> ( ) </a:t>
            </a:r>
            <a:r>
              <a:rPr lang="th-TH" sz="2800" dirty="0" smtClean="0"/>
              <a:t>เขียนในลักษณะพอยน์เตอร์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 char  *s,  char  *t 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while (( *s = *t ) !=  ‘\0’ )  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s++;    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t++;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th-TH" sz="2000" b="1" dirty="0" smtClean="0">
              <a:solidFill>
                <a:srgbClr val="0000FF"/>
              </a:solidFill>
              <a:cs typeface="CordiaUPC" pitchFamily="34" charset="-34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th-TH" sz="2000" dirty="0" smtClean="0"/>
          </a:p>
        </p:txBody>
      </p:sp>
      <p:sp>
        <p:nvSpPr>
          <p:cNvPr id="54276" name="Content Placeholder 4"/>
          <p:cNvSpPr>
            <a:spLocks noGrp="1"/>
          </p:cNvSpPr>
          <p:nvPr>
            <p:ph sz="half" idx="2"/>
          </p:nvPr>
        </p:nvSpPr>
        <p:spPr>
          <a:xfrm>
            <a:off x="4901753" y="1098814"/>
            <a:ext cx="4248472" cy="5001419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2400" dirty="0" smtClean="0"/>
              <a:t>ฟังก์ชัน </a:t>
            </a:r>
            <a:r>
              <a:rPr lang="en-US" sz="2400" dirty="0" err="1" smtClean="0">
                <a:cs typeface="Cordia New" pitchFamily="34" charset="-34"/>
              </a:rPr>
              <a:t>strcpy</a:t>
            </a:r>
            <a:r>
              <a:rPr lang="en-US" sz="2400" dirty="0" smtClean="0">
                <a:cs typeface="Cordia New" pitchFamily="34" charset="-34"/>
              </a:rPr>
              <a:t> ( ) </a:t>
            </a:r>
            <a:r>
              <a:rPr lang="th-TH" sz="2400" dirty="0" smtClean="0"/>
              <a:t>เขียนในลักษณะพอยน์เตอร์แบบสั้น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th-TH" sz="24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(char *s, char *t )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 while ((*s++ = *t++) != ‘\0’);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th-TH" sz="18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th-TH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0C13F-1EAA-480F-B209-B41626135E19}" type="slidenum">
              <a:rPr lang="th-TH" smtClean="0"/>
              <a:pPr>
                <a:defRPr/>
              </a:pPr>
              <a:t>35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5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656288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การประกาศตัวแปรชี้</a:t>
            </a:r>
            <a:r>
              <a:rPr lang="en-US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(pointer)  </a:t>
            </a:r>
            <a:r>
              <a:rPr lang="th-TH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ชี้ไปยัง </a:t>
            </a:r>
            <a:r>
              <a:rPr lang="en-US" sz="4800" b="1" dirty="0" err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endParaRPr lang="th-TH" sz="4800" b="1" dirty="0">
              <a:solidFill>
                <a:schemeClr val="tx2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66563" name="Text Box 3"/>
          <p:cNvSpPr>
            <a:spLocks noGrp="1" noChangeArrowheads="1"/>
          </p:cNvSpPr>
          <p:nvPr>
            <p:ph idx="1"/>
          </p:nvPr>
        </p:nvSpPr>
        <p:spPr>
          <a:xfrm>
            <a:off x="0" y="1571625"/>
            <a:ext cx="9252520" cy="5293757"/>
          </a:xfrm>
        </p:spPr>
        <p:txBody>
          <a:bodyPr wrap="square">
            <a:spAutoFit/>
          </a:bodyPr>
          <a:lstStyle/>
          <a:p>
            <a:r>
              <a:rPr lang="th-TH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กรณี</a:t>
            </a:r>
            <a:r>
              <a:rPr lang="th-TH" sz="32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การส่งอากิวเมนท์เป็นตัวแปร </a:t>
            </a:r>
            <a:r>
              <a:rPr lang="en-US" sz="3200" dirty="0" err="1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r>
              <a:rPr lang="en-US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จะไม่เหมาะกับ </a:t>
            </a:r>
            <a:r>
              <a:rPr lang="en-US" sz="3200" dirty="0" err="1" smtClean="0"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r>
              <a:rPr lang="en-US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ที่มีขนาดใหญ่  เนื่องจากทุกครั้งที่ส่งตัวแปร </a:t>
            </a:r>
            <a:r>
              <a:rPr lang="en-US" sz="3200" dirty="0" err="1" smtClean="0"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r>
              <a:rPr lang="en-US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จะ</a:t>
            </a:r>
            <a:r>
              <a:rPr lang="th-TH" sz="32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เป็นการสำเนาตัวแปรตัวใหม่</a:t>
            </a:r>
            <a:r>
              <a:rPr lang="th-TH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ขึ้นมาในฟังก์ชัน  ซึ่งจะทำให้</a:t>
            </a:r>
            <a:r>
              <a:rPr lang="th-TH" sz="32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ช้าและเปลืองพื้นที่หน่วยความจำ  </a:t>
            </a:r>
            <a:r>
              <a:rPr lang="th-TH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เราจะใช้พอยน์เตอร์เข้ามาช่วยแก้ปัญหานี้  </a:t>
            </a:r>
          </a:p>
          <a:p>
            <a:r>
              <a:rPr lang="th-TH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โดย</a:t>
            </a:r>
            <a:r>
              <a:rPr lang="th-TH" sz="32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ส่งแอดเดรสของตัวแปร </a:t>
            </a:r>
            <a:r>
              <a:rPr lang="en-US" sz="3200" dirty="0" err="1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r>
              <a:rPr lang="th-TH" sz="32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มายังฟังก์ชันซึ่งรับอากิวเมนท์ </a:t>
            </a:r>
            <a:r>
              <a:rPr lang="th-TH" sz="32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เป็นพอยน์เตอร์  </a:t>
            </a:r>
            <a:r>
              <a:rPr lang="th-TH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   อากิวเมนท์จะชี้ไปยังแอดเดรสเริ่มต้นของตัวแปร </a:t>
            </a:r>
            <a:r>
              <a:rPr lang="en-US" sz="3200" dirty="0" err="1" smtClean="0"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r>
              <a:rPr lang="en-US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จะช่วยให้การทำงาน</a:t>
            </a:r>
            <a:r>
              <a:rPr lang="th-TH" sz="32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เร็วขึ้นและเปลืองหน่วยความจำน้อยลง  </a:t>
            </a:r>
            <a:r>
              <a:rPr lang="th-TH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แต่สิ่งที่ต้องระวังคือ</a:t>
            </a:r>
            <a:r>
              <a:rPr lang="en-US" sz="32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32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หากมีการเปลี่ยนแปลงค่าที่อากิวเมนท์พอยน์เตอร์ชี้อยู่  ค่าในตัวแปร </a:t>
            </a:r>
            <a:r>
              <a:rPr lang="en-US" sz="3200" dirty="0" err="1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r>
              <a:rPr lang="en-US" sz="32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32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ที่ส่งมายังฟังก์ชันจะเปลี่ยนตามโดยอัตโนมัติ </a:t>
            </a:r>
          </a:p>
          <a:p>
            <a:pPr>
              <a:buFont typeface="Arial" pitchFamily="34" charset="0"/>
              <a:buNone/>
            </a:pPr>
            <a:endParaRPr lang="th-TH" sz="2800" dirty="0" smtClean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36</a:t>
            </a:fld>
            <a:endParaRPr lang="th-TH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5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69447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การประกาศตัวแปรชี้</a:t>
            </a:r>
            <a:r>
              <a:rPr lang="en-US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(pointer)  </a:t>
            </a:r>
            <a:r>
              <a:rPr lang="th-TH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ชี้ไปยัง </a:t>
            </a:r>
            <a:r>
              <a:rPr lang="en-US" sz="4800" b="1" dirty="0" err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endParaRPr lang="th-TH" sz="4800" b="1" dirty="0">
              <a:solidFill>
                <a:schemeClr val="tx2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67587" name="Content Placeholder 8"/>
          <p:cNvSpPr>
            <a:spLocks noGrp="1"/>
          </p:cNvSpPr>
          <p:nvPr>
            <p:ph idx="1"/>
          </p:nvPr>
        </p:nvSpPr>
        <p:spPr>
          <a:xfrm>
            <a:off x="1" y="1268760"/>
            <a:ext cx="9143999" cy="344499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54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&amp;origin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(*pp).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10;   			//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pp-&gt;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(*pp).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20;				//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pp-&gt;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20; 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“origin is(%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d,%d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)\n”,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(*pp).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(*pp).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th-TH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None/>
            </a:pPr>
            <a:endParaRPr lang="th-TH" sz="36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th-TH" dirty="0" smtClean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37</a:t>
            </a:fld>
            <a:endParaRPr lang="th-TH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3"/>
          <p:cNvSpPr>
            <a:spLocks noGrp="1"/>
          </p:cNvSpPr>
          <p:nvPr>
            <p:ph type="title"/>
          </p:nvPr>
        </p:nvSpPr>
        <p:spPr>
          <a:xfrm>
            <a:off x="0" y="296831"/>
            <a:ext cx="9144000" cy="569447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การประกาศตัวแปรชี้</a:t>
            </a:r>
            <a:r>
              <a:rPr lang="en-US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(pointer)  </a:t>
            </a:r>
            <a:r>
              <a:rPr lang="th-TH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ชี้ไปยัง </a:t>
            </a:r>
            <a:r>
              <a:rPr lang="en-US" sz="4800" b="1" dirty="0" err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endParaRPr lang="th-TH" sz="4800" b="1" dirty="0">
              <a:solidFill>
                <a:schemeClr val="tx2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68611" name="Text Box 2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681282"/>
          </a:xfrm>
        </p:spPr>
        <p:txBody>
          <a:bodyPr wrap="square">
            <a:spAutoFit/>
          </a:bodyPr>
          <a:lstStyle/>
          <a:p>
            <a:pPr algn="just"/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การ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อ้างถึงสมาชิก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อาจเขียนอีกลักษณะหนึ่งโดยใช้เครื่องหมาย </a:t>
            </a:r>
            <a:r>
              <a:rPr lang="en-US" sz="4000" b="1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-&gt;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สมมติ </a:t>
            </a:r>
            <a:r>
              <a:rPr lang="en-US" sz="4000" dirty="0" smtClean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เป็นพอยน์เตอร์  รูปแบบการใช้เป็นดังนี้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0070C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</a:t>
            </a:r>
            <a:r>
              <a:rPr lang="en-US" sz="4800" b="1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-&gt;</a:t>
            </a:r>
            <a:r>
              <a:rPr lang="en-US" sz="4800" dirty="0" err="1" smtClean="0">
                <a:solidFill>
                  <a:srgbClr val="005426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memberOfStructure</a:t>
            </a:r>
            <a:endParaRPr lang="th-TH" sz="4800" dirty="0" smtClean="0">
              <a:solidFill>
                <a:srgbClr val="005426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marL="0" indent="0" algn="just">
              <a:buNone/>
            </a:pP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จะสามารถแปลงประโยคการใช้พอยน์เตอร์อ้างสมาชิกของ </a:t>
            </a:r>
            <a:r>
              <a:rPr lang="en-US" sz="4000" dirty="0" err="1" smtClean="0"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จากตัวอย่างข้างบนได้ว่า</a:t>
            </a:r>
          </a:p>
          <a:p>
            <a:pPr marL="0" indent="0" algn="ctr">
              <a:buNone/>
            </a:pPr>
            <a:r>
              <a:rPr lang="en-US" sz="4800" dirty="0" err="1" smtClean="0">
                <a:latin typeface="FreesiaUPC" panose="020B0604020202020204" pitchFamily="34" charset="-34"/>
                <a:cs typeface="FreesiaUPC" panose="020B0604020202020204" pitchFamily="34" charset="-34"/>
              </a:rPr>
              <a:t>printf</a:t>
            </a:r>
            <a:r>
              <a:rPr lang="en-US" sz="48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( “origin is (%d, %d)\n”, </a:t>
            </a:r>
            <a:r>
              <a:rPr lang="en-US" sz="48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pp-&gt;</a:t>
            </a:r>
            <a:r>
              <a:rPr lang="en-US" sz="4800" dirty="0" smtClean="0">
                <a:solidFill>
                  <a:srgbClr val="005426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x</a:t>
            </a:r>
            <a:r>
              <a:rPr lang="en-US" sz="48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, </a:t>
            </a:r>
            <a:r>
              <a:rPr lang="en-US" sz="48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pp-&gt;</a:t>
            </a:r>
            <a:r>
              <a:rPr lang="en-US" sz="4800" dirty="0" smtClean="0">
                <a:solidFill>
                  <a:srgbClr val="005426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y</a:t>
            </a:r>
            <a:r>
              <a:rPr lang="en-US" sz="48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);</a:t>
            </a:r>
            <a:endParaRPr lang="th-TH" sz="4800" dirty="0" smtClean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38</a:t>
            </a:fld>
            <a:endParaRPr lang="th-TH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573992" y="598945"/>
            <a:ext cx="6321203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6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3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day;</a:t>
            </a:r>
            <a:b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3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month;</a:t>
            </a:r>
            <a:b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3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year;</a:t>
            </a:r>
            <a:b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sz="36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today;</a:t>
            </a:r>
            <a:b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36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ptrdate</a:t>
            </a:r>
            <a:r>
              <a:rPr lang="en-US" sz="3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372225" y="1976410"/>
            <a:ext cx="198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การประกาศแบบข้อมูลโครงสร้าง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156325" y="4023606"/>
            <a:ext cx="2503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การประกาศตัวแปรข้อมูลแบบโครงสร้าง</a:t>
            </a:r>
          </a:p>
        </p:txBody>
      </p:sp>
      <p:sp>
        <p:nvSpPr>
          <p:cNvPr id="69638" name="AutoShape 6"/>
          <p:cNvSpPr>
            <a:spLocks/>
          </p:cNvSpPr>
          <p:nvPr/>
        </p:nvSpPr>
        <p:spPr bwMode="auto">
          <a:xfrm>
            <a:off x="5974823" y="1400148"/>
            <a:ext cx="300565" cy="2340002"/>
          </a:xfrm>
          <a:prstGeom prst="rightBrace">
            <a:avLst>
              <a:gd name="adj1" fmla="val 1012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9" name="AutoShape 7"/>
          <p:cNvSpPr>
            <a:spLocks/>
          </p:cNvSpPr>
          <p:nvPr/>
        </p:nvSpPr>
        <p:spPr bwMode="auto">
          <a:xfrm>
            <a:off x="5940425" y="4177296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050755" y="5134637"/>
            <a:ext cx="2836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การประกาศตัวแปร </a:t>
            </a:r>
            <a:r>
              <a:rPr lang="en-US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pointer </a:t>
            </a:r>
            <a:r>
              <a:rPr lang="th-TH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ชี้ไปยังโครงสร้าง</a:t>
            </a:r>
          </a:p>
        </p:txBody>
      </p:sp>
      <p:sp>
        <p:nvSpPr>
          <p:cNvPr id="69641" name="AutoShape 9"/>
          <p:cNvSpPr>
            <a:spLocks/>
          </p:cNvSpPr>
          <p:nvPr/>
        </p:nvSpPr>
        <p:spPr bwMode="auto">
          <a:xfrm>
            <a:off x="5906293" y="5144683"/>
            <a:ext cx="198437" cy="914400"/>
          </a:xfrm>
          <a:prstGeom prst="rightBrace">
            <a:avLst>
              <a:gd name="adj1" fmla="val 384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292597" y="925002"/>
            <a:ext cx="8458200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th-TH" sz="4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แบบที่ 1</a:t>
            </a:r>
          </a:p>
        </p:txBody>
      </p:sp>
      <p:sp>
        <p:nvSpPr>
          <p:cNvPr id="69643" name="Title 13"/>
          <p:cNvSpPr>
            <a:spLocks noGrp="1"/>
          </p:cNvSpPr>
          <p:nvPr>
            <p:ph type="title"/>
          </p:nvPr>
        </p:nvSpPr>
        <p:spPr>
          <a:xfrm>
            <a:off x="0" y="315830"/>
            <a:ext cx="9144000" cy="566231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การประกาศตัวแปรชี้</a:t>
            </a:r>
            <a:r>
              <a:rPr lang="en-US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(pointer)  </a:t>
            </a:r>
            <a:r>
              <a:rPr lang="th-TH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ชี้ไปยัง </a:t>
            </a:r>
            <a:r>
              <a:rPr lang="en-US" sz="4800" b="1" dirty="0" err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endParaRPr lang="th-TH" sz="4800" b="1" dirty="0">
              <a:solidFill>
                <a:schemeClr val="tx2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39</a:t>
            </a:fld>
            <a:endParaRPr lang="th-TH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0" y="332657"/>
            <a:ext cx="9144000" cy="720080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ตัวชี้กับแอดเดรส </a:t>
            </a:r>
            <a:r>
              <a:rPr lang="en-US" sz="54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(Pointers and Address)</a:t>
            </a:r>
            <a:r>
              <a:rPr lang="th-TH" sz="54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8568952" cy="3444997"/>
          </a:xfrm>
        </p:spPr>
        <p:txBody>
          <a:bodyPr>
            <a:noAutofit/>
          </a:bodyPr>
          <a:lstStyle/>
          <a:p>
            <a:pPr eaLnBrk="1" hangingPunct="1"/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วิธีการใช้ตัวชี้หรือพอยน์เตอร์เป็นอีกวิธีที่จะ</a:t>
            </a:r>
            <a:b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</a:br>
            <a:r>
              <a:rPr lang="th-TH" sz="4400" dirty="0" smtClean="0">
                <a:solidFill>
                  <a:srgbClr val="C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เข้าถึงตัวแปร</a:t>
            </a:r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ปกติได้ </a:t>
            </a:r>
          </a:p>
          <a:p>
            <a:pPr eaLnBrk="1" hangingPunct="1"/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ตัวแปรชนิดพอยน์เตอร์จะ</a:t>
            </a:r>
            <a:r>
              <a:rPr lang="th-TH" sz="4400" dirty="0" smtClean="0">
                <a:solidFill>
                  <a:srgbClr val="C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เก็บค่าที่อยู่</a:t>
            </a:r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ของหน่วยความจำหลัก ซึ่งต่างกับตัวแปรปกติที่เก็บค่าที่แท้จริงของข้อมูล</a:t>
            </a:r>
          </a:p>
          <a:p>
            <a:pPr eaLnBrk="1" hangingPunct="1"/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การใช้ตัวแปรชนิดพอยน์เตอร์จะเป็นการเข้าถึงข้อมูลหรือเป็นการ</a:t>
            </a:r>
            <a:r>
              <a:rPr lang="th-TH" sz="4400" dirty="0" smtClean="0">
                <a:solidFill>
                  <a:srgbClr val="C0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อ้างถึงตำแหน่งที่เก็บข้อมูล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4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276126" y="1772816"/>
            <a:ext cx="713988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4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day;</a:t>
            </a:r>
            <a:b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4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month;</a:t>
            </a:r>
            <a:b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44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year;</a:t>
            </a:r>
            <a:b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}  *</a:t>
            </a:r>
            <a:r>
              <a:rPr lang="en-US" sz="4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ptrdate</a:t>
            </a:r>
            <a:r>
              <a:rPr lang="en-US" sz="4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72225" y="1557338"/>
            <a:ext cx="2087563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th-TH" sz="4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แบบที่ 2</a:t>
            </a:r>
          </a:p>
        </p:txBody>
      </p:sp>
      <p:sp>
        <p:nvSpPr>
          <p:cNvPr id="70661" name="Title 6"/>
          <p:cNvSpPr>
            <a:spLocks noGrp="1"/>
          </p:cNvSpPr>
          <p:nvPr>
            <p:ph type="title"/>
          </p:nvPr>
        </p:nvSpPr>
        <p:spPr>
          <a:xfrm>
            <a:off x="-18331" y="256199"/>
            <a:ext cx="9144000" cy="642001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การประกาศตัวแปรชี้</a:t>
            </a:r>
            <a:r>
              <a:rPr lang="en-US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(pointer) </a:t>
            </a:r>
            <a:r>
              <a:rPr lang="th-TH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ชี้ไปยัง </a:t>
            </a:r>
            <a:r>
              <a:rPr lang="en-US" sz="4800" b="1" dirty="0" err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endParaRPr lang="th-TH" sz="4800" b="1" dirty="0">
              <a:solidFill>
                <a:schemeClr val="tx2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40</a:t>
            </a:fld>
            <a:endParaRPr lang="th-TH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0" y="685800"/>
            <a:ext cx="698552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day;</a:t>
            </a:r>
            <a:b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month;</a:t>
            </a:r>
            <a:b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year;</a:t>
            </a:r>
            <a:b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PtrDate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PtrDate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i="1" dirty="0" err="1">
                <a:solidFill>
                  <a:srgbClr val="0054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ptrdate</a:t>
            </a:r>
            <a:r>
              <a:rPr lang="en-US" sz="3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156325" y="2060575"/>
            <a:ext cx="1981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การประกาศแบบข้อมูลโครงสร้าง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6248400" y="3657600"/>
            <a:ext cx="23447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การประกาศประเภท</a:t>
            </a:r>
          </a:p>
          <a:p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ตัวแปร </a:t>
            </a:r>
            <a:r>
              <a:rPr lang="en-US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pointer </a:t>
            </a:r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ชี้ไปยัง</a:t>
            </a:r>
          </a:p>
          <a:p>
            <a:r>
              <a:rPr lang="th-TH" sz="2400" b="1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โครงสร้าง</a:t>
            </a:r>
          </a:p>
        </p:txBody>
      </p:sp>
      <p:sp>
        <p:nvSpPr>
          <p:cNvPr id="71686" name="AutoShape 6"/>
          <p:cNvSpPr>
            <a:spLocks/>
          </p:cNvSpPr>
          <p:nvPr/>
        </p:nvSpPr>
        <p:spPr bwMode="auto">
          <a:xfrm>
            <a:off x="5767388" y="1412875"/>
            <a:ext cx="263525" cy="2092325"/>
          </a:xfrm>
          <a:prstGeom prst="rightBrace">
            <a:avLst>
              <a:gd name="adj1" fmla="val 1011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87" name="AutoShape 7"/>
          <p:cNvSpPr>
            <a:spLocks/>
          </p:cNvSpPr>
          <p:nvPr/>
        </p:nvSpPr>
        <p:spPr bwMode="auto">
          <a:xfrm>
            <a:off x="5838825" y="40386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6172200" y="5013176"/>
            <a:ext cx="2601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2400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การประกาศตัวแปร </a:t>
            </a:r>
            <a:r>
              <a:rPr lang="en-US" sz="2400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pointer </a:t>
            </a:r>
            <a:r>
              <a:rPr lang="th-TH" sz="2400" b="1" dirty="0">
                <a:solidFill>
                  <a:srgbClr val="0000FF"/>
                </a:solidFill>
                <a:latin typeface="Cordia New" pitchFamily="34" charset="-34"/>
                <a:cs typeface="Cordia New" pitchFamily="34" charset="-34"/>
              </a:rPr>
              <a:t>ชี้ไปยัง โครงสร้าง</a:t>
            </a:r>
          </a:p>
        </p:txBody>
      </p:sp>
      <p:sp>
        <p:nvSpPr>
          <p:cNvPr id="71689" name="AutoShape 9"/>
          <p:cNvSpPr>
            <a:spLocks/>
          </p:cNvSpPr>
          <p:nvPr/>
        </p:nvSpPr>
        <p:spPr bwMode="auto">
          <a:xfrm>
            <a:off x="5813722" y="5013176"/>
            <a:ext cx="198438" cy="914400"/>
          </a:xfrm>
          <a:prstGeom prst="rightBrace">
            <a:avLst>
              <a:gd name="adj1" fmla="val 384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300788" y="1125538"/>
            <a:ext cx="1800225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th-TH" sz="4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แบบที่ 3</a:t>
            </a:r>
          </a:p>
        </p:txBody>
      </p:sp>
      <p:sp>
        <p:nvSpPr>
          <p:cNvPr id="71691" name="Title 12"/>
          <p:cNvSpPr>
            <a:spLocks noGrp="1"/>
          </p:cNvSpPr>
          <p:nvPr>
            <p:ph type="title"/>
          </p:nvPr>
        </p:nvSpPr>
        <p:spPr>
          <a:xfrm>
            <a:off x="-26987" y="286219"/>
            <a:ext cx="9144000" cy="611838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4800" b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การประกาศตัวแปรชี้</a:t>
            </a:r>
            <a:r>
              <a:rPr lang="en-US" sz="4800" b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(pointer)  </a:t>
            </a:r>
            <a:r>
              <a:rPr lang="th-TH" sz="4800" b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ชี้ไปยัง </a:t>
            </a:r>
            <a:r>
              <a:rPr lang="en-US" sz="4800" b="1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struct</a:t>
            </a:r>
            <a:endParaRPr lang="th-TH" sz="4800" b="1">
              <a:solidFill>
                <a:schemeClr val="tx2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41</a:t>
            </a:fld>
            <a:endParaRPr lang="th-TH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6"/>
          <p:cNvSpPr>
            <a:spLocks noGrp="1"/>
          </p:cNvSpPr>
          <p:nvPr>
            <p:ph idx="1"/>
          </p:nvPr>
        </p:nvSpPr>
        <p:spPr>
          <a:xfrm>
            <a:off x="179512" y="188640"/>
            <a:ext cx="8785225" cy="532799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#include  &lt;</a:t>
            </a:r>
            <a:r>
              <a:rPr lang="en-US" sz="2000" dirty="0" err="1" smtClean="0">
                <a:latin typeface="Courier New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 err="1" smtClean="0">
                <a:latin typeface="Courier New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anose="02070309020205020404" pitchFamily="49" charset="0"/>
              </a:rPr>
              <a:t>  date  {	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anose="02070309020205020404" pitchFamily="49" charset="0"/>
              </a:rPr>
              <a:t>   day;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anose="02070309020205020404" pitchFamily="49" charset="0"/>
              </a:rPr>
              <a:t>   month;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anose="02070309020205020404" pitchFamily="49" charset="0"/>
              </a:rPr>
              <a:t>   year;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 err="1" smtClean="0">
                <a:latin typeface="Courier New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anose="02070309020205020404" pitchFamily="49" charset="0"/>
              </a:rPr>
              <a:t>struct</a:t>
            </a:r>
            <a:r>
              <a:rPr lang="en-US" sz="2000" b="1" dirty="0" smtClean="0">
                <a:latin typeface="Courier New" pitchFamily="49" charset="0"/>
                <a:cs typeface="Courier New" panose="02070309020205020404" pitchFamily="49" charset="0"/>
              </a:rPr>
              <a:t>  date  </a:t>
            </a:r>
            <a:r>
              <a:rPr lang="en-US" sz="2000" b="1" dirty="0" err="1" smtClean="0">
                <a:latin typeface="Courier New" pitchFamily="49" charset="0"/>
                <a:cs typeface="Courier New" panose="02070309020205020404" pitchFamily="49" charset="0"/>
              </a:rPr>
              <a:t>Date</a:t>
            </a:r>
            <a:r>
              <a:rPr lang="en-US" sz="2000" b="1" dirty="0" smtClean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 err="1" smtClean="0">
                <a:latin typeface="Courier New" pitchFamily="49" charset="0"/>
                <a:cs typeface="Courier New" panose="02070309020205020404" pitchFamily="49" charset="0"/>
              </a:rPr>
              <a:t>typedef</a:t>
            </a:r>
            <a:r>
              <a:rPr lang="en-US" sz="2000" b="1" dirty="0" smtClean="0">
                <a:latin typeface="Courier New" pitchFamily="49" charset="0"/>
                <a:cs typeface="Courier New" panose="02070309020205020404" pitchFamily="49" charset="0"/>
              </a:rPr>
              <a:t>  Date   *</a:t>
            </a:r>
            <a:r>
              <a:rPr lang="en-US" sz="2000" b="1" dirty="0" err="1" smtClean="0"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sz="2000" b="1" dirty="0" smtClean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main ()  {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   Date      today;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 = &amp;today;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-&gt;day      =  27;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-&gt;month  =  9;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-&gt;year     = 1985;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("Today\’s date is %2d/%2d/%4d\n",</a:t>
            </a:r>
            <a:r>
              <a:rPr lang="en-US" sz="2000" dirty="0" err="1" smtClean="0"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-&gt;day,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               </a:t>
            </a:r>
            <a:r>
              <a:rPr lang="en-US" sz="2000" dirty="0" err="1" smtClean="0"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-&gt;month, </a:t>
            </a:r>
            <a:r>
              <a:rPr lang="en-US" sz="2000" dirty="0" err="1" smtClean="0"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-&gt;year );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anose="02070309020205020404" pitchFamily="49" charset="0"/>
              </a:rPr>
              <a:t>}</a:t>
            </a:r>
            <a:endParaRPr lang="th-TH" sz="2000" dirty="0" smtClean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42</a:t>
            </a:fld>
            <a:endParaRPr lang="th-TH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6"/>
          <p:cNvSpPr>
            <a:spLocks noGrp="1"/>
          </p:cNvSpPr>
          <p:nvPr>
            <p:ph idx="1"/>
          </p:nvPr>
        </p:nvSpPr>
        <p:spPr>
          <a:xfrm>
            <a:off x="179512" y="621151"/>
            <a:ext cx="8785225" cy="532799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#include  &lt;</a:t>
            </a:r>
            <a:r>
              <a:rPr lang="en-US" b="1" dirty="0" err="1" smtClean="0">
                <a:latin typeface="Courier New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date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{	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 day;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 month;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 year;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}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main ()  {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anose="02070309020205020404" pitchFamily="49" charset="0"/>
              </a:rPr>
              <a:t> date 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today;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= &amp;today;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b="1" dirty="0" smtClean="0">
                <a:solidFill>
                  <a:srgbClr val="005426"/>
                </a:solidFill>
                <a:latin typeface="Courier New" pitchFamily="49" charset="0"/>
                <a:cs typeface="Courier New" panose="02070309020205020404" pitchFamily="49" charset="0"/>
              </a:rPr>
              <a:t>-&gt;day    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=  27;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b="1" dirty="0" smtClean="0">
                <a:solidFill>
                  <a:srgbClr val="005426"/>
                </a:solidFill>
                <a:latin typeface="Courier New" pitchFamily="49" charset="0"/>
                <a:cs typeface="Courier New" panose="02070309020205020404" pitchFamily="49" charset="0"/>
              </a:rPr>
              <a:t>-&gt;month  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=  9;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b="1" dirty="0" smtClean="0">
                <a:solidFill>
                  <a:srgbClr val="005426"/>
                </a:solidFill>
                <a:latin typeface="Courier New" pitchFamily="49" charset="0"/>
                <a:cs typeface="Courier New" panose="02070309020205020404" pitchFamily="49" charset="0"/>
              </a:rPr>
              <a:t>-&gt;year   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= 1985;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("Today\’s date is %2d/%2d/%4d\n", 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b="1" dirty="0" smtClean="0">
                <a:solidFill>
                  <a:srgbClr val="005426"/>
                </a:solidFill>
                <a:latin typeface="Courier New" pitchFamily="49" charset="0"/>
                <a:cs typeface="Courier New" panose="02070309020205020404" pitchFamily="49" charset="0"/>
              </a:rPr>
              <a:t>-&gt;</a:t>
            </a:r>
            <a:r>
              <a:rPr lang="en-US" b="1" dirty="0" err="1" smtClean="0">
                <a:solidFill>
                  <a:srgbClr val="005426"/>
                </a:solidFill>
                <a:latin typeface="Courier New" pitchFamily="49" charset="0"/>
                <a:cs typeface="Courier New" panose="02070309020205020404" pitchFamily="49" charset="0"/>
              </a:rPr>
              <a:t>day</a:t>
            </a:r>
            <a:r>
              <a:rPr lang="en-US" b="1" dirty="0" err="1" smtClean="0">
                <a:latin typeface="Courier New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b="1" dirty="0" smtClean="0">
                <a:solidFill>
                  <a:srgbClr val="005426"/>
                </a:solidFill>
                <a:latin typeface="Courier New" pitchFamily="49" charset="0"/>
                <a:cs typeface="Courier New" panose="02070309020205020404" pitchFamily="49" charset="0"/>
              </a:rPr>
              <a:t>-&gt;month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anose="02070309020205020404" pitchFamily="49" charset="0"/>
              </a:rPr>
              <a:t>ptrdate</a:t>
            </a:r>
            <a:r>
              <a:rPr lang="en-US" b="1" dirty="0" smtClean="0">
                <a:solidFill>
                  <a:srgbClr val="005426"/>
                </a:solidFill>
                <a:latin typeface="Courier New" pitchFamily="49" charset="0"/>
                <a:cs typeface="Courier New" panose="02070309020205020404" pitchFamily="49" charset="0"/>
              </a:rPr>
              <a:t>-&gt;year</a:t>
            </a: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 ); 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anose="02070309020205020404" pitchFamily="49" charset="0"/>
              </a:rPr>
              <a:t>}</a:t>
            </a:r>
            <a:endParaRPr lang="th-TH" b="1" dirty="0" smtClean="0"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43</a:t>
            </a:fld>
            <a:endParaRPr lang="th-TH"/>
          </a:p>
        </p:txBody>
      </p:sp>
      <p:sp>
        <p:nvSpPr>
          <p:cNvPr id="3" name="Rectangle 2"/>
          <p:cNvSpPr/>
          <p:nvPr/>
        </p:nvSpPr>
        <p:spPr>
          <a:xfrm>
            <a:off x="4611644" y="1412776"/>
            <a:ext cx="138433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5995978" y="1412776"/>
            <a:ext cx="138433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7380312" y="1412776"/>
            <a:ext cx="138433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1985</a:t>
            </a:r>
            <a:endParaRPr lang="th-TH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54256" y="702664"/>
            <a:ext cx="2087563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400" b="1" dirty="0" smtClean="0">
                <a:solidFill>
                  <a:srgbClr val="0054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day</a:t>
            </a:r>
            <a:endParaRPr lang="th-TH" sz="4400" b="1" dirty="0">
              <a:solidFill>
                <a:srgbClr val="00542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36439" y="702664"/>
            <a:ext cx="2087563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400" b="1" dirty="0" smtClean="0">
                <a:solidFill>
                  <a:srgbClr val="0054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month</a:t>
            </a:r>
            <a:endParaRPr lang="th-TH" sz="4400" b="1" dirty="0">
              <a:solidFill>
                <a:srgbClr val="00542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00853" y="691279"/>
            <a:ext cx="2087563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400" b="1" dirty="0" smtClean="0">
                <a:solidFill>
                  <a:srgbClr val="0054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year</a:t>
            </a:r>
            <a:endParaRPr lang="th-TH" sz="4400" b="1" dirty="0">
              <a:solidFill>
                <a:srgbClr val="00542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563888" y="1148479"/>
            <a:ext cx="2087563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today</a:t>
            </a:r>
            <a:endParaRPr lang="th-TH" sz="4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52250" y="2556967"/>
            <a:ext cx="1384334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249387" y="2297626"/>
            <a:ext cx="2087563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4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ptrdate</a:t>
            </a:r>
            <a:endParaRPr lang="th-TH" sz="4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07669" y="1844824"/>
            <a:ext cx="664631" cy="9044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579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1371600" y="5948077"/>
            <a:ext cx="748188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dia New" pitchFamily="34" charset="-34"/>
                <a:cs typeface="Cordia New" pitchFamily="34" charset="-34"/>
              </a:rPr>
              <a:t>การแทนข้อมูลในหน่วยความจำของตัวแปรประเภทพื้นฐาน </a:t>
            </a:r>
          </a:p>
        </p:txBody>
      </p:sp>
      <p:grpSp>
        <p:nvGrpSpPr>
          <p:cNvPr id="18441" name="Group 4"/>
          <p:cNvGrpSpPr>
            <a:grpSpLocks/>
          </p:cNvGrpSpPr>
          <p:nvPr/>
        </p:nvGrpSpPr>
        <p:grpSpPr bwMode="auto">
          <a:xfrm>
            <a:off x="2531086" y="1963615"/>
            <a:ext cx="3667125" cy="2133600"/>
            <a:chOff x="144" y="1584"/>
            <a:chExt cx="2310" cy="1344"/>
          </a:xfrm>
        </p:grpSpPr>
        <p:sp>
          <p:nvSpPr>
            <p:cNvPr id="18462" name="Line 5"/>
            <p:cNvSpPr>
              <a:spLocks noChangeShapeType="1"/>
            </p:cNvSpPr>
            <p:nvPr/>
          </p:nvSpPr>
          <p:spPr bwMode="auto">
            <a:xfrm>
              <a:off x="144" y="2064"/>
              <a:ext cx="67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8463" name="Text Box 6"/>
            <p:cNvSpPr txBox="1">
              <a:spLocks noChangeArrowheads="1"/>
            </p:cNvSpPr>
            <p:nvPr/>
          </p:nvSpPr>
          <p:spPr bwMode="auto">
            <a:xfrm>
              <a:off x="144" y="1632"/>
              <a:ext cx="624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 dirty="0" err="1">
                  <a:solidFill>
                    <a:srgbClr val="C00000"/>
                  </a:solidFill>
                  <a:latin typeface="Cordia New" pitchFamily="34" charset="-34"/>
                  <a:cs typeface="Cordia New" pitchFamily="34" charset="-34"/>
                </a:rPr>
                <a:t>int</a:t>
              </a:r>
              <a:r>
                <a:rPr lang="en-US" sz="4000" b="1" dirty="0">
                  <a:solidFill>
                    <a:srgbClr val="C00000"/>
                  </a:solidFill>
                  <a:latin typeface="Cordia New" pitchFamily="34" charset="-34"/>
                  <a:cs typeface="Cordia New" pitchFamily="34" charset="-34"/>
                </a:rPr>
                <a:t>  </a:t>
              </a:r>
              <a:r>
                <a:rPr lang="en-US" sz="4000" b="1" dirty="0" err="1">
                  <a:solidFill>
                    <a:srgbClr val="C00000"/>
                  </a:solidFill>
                  <a:latin typeface="Cordia New" pitchFamily="34" charset="-34"/>
                  <a:cs typeface="Cordia New" pitchFamily="34" charset="-34"/>
                </a:rPr>
                <a:t>i</a:t>
              </a:r>
              <a:r>
                <a:rPr lang="en-US" sz="4000" b="1" dirty="0">
                  <a:solidFill>
                    <a:srgbClr val="C00000"/>
                  </a:solidFill>
                  <a:latin typeface="Cordia New" pitchFamily="34" charset="-34"/>
                  <a:cs typeface="Cordia New" pitchFamily="34" charset="-34"/>
                </a:rPr>
                <a:t>;</a:t>
              </a:r>
            </a:p>
          </p:txBody>
        </p:sp>
        <p:grpSp>
          <p:nvGrpSpPr>
            <p:cNvPr id="18464" name="Group 7"/>
            <p:cNvGrpSpPr>
              <a:grpSpLocks/>
            </p:cNvGrpSpPr>
            <p:nvPr/>
          </p:nvGrpSpPr>
          <p:grpSpPr bwMode="auto">
            <a:xfrm>
              <a:off x="912" y="1584"/>
              <a:ext cx="1542" cy="1344"/>
              <a:chOff x="4896" y="4608"/>
              <a:chExt cx="1872" cy="1872"/>
            </a:xfrm>
          </p:grpSpPr>
          <p:grpSp>
            <p:nvGrpSpPr>
              <p:cNvPr id="18465" name="Group 8"/>
              <p:cNvGrpSpPr>
                <a:grpSpLocks/>
              </p:cNvGrpSpPr>
              <p:nvPr/>
            </p:nvGrpSpPr>
            <p:grpSpPr bwMode="auto">
              <a:xfrm>
                <a:off x="4896" y="4608"/>
                <a:ext cx="1872" cy="1872"/>
                <a:chOff x="5616" y="4752"/>
                <a:chExt cx="1872" cy="1872"/>
              </a:xfrm>
            </p:grpSpPr>
            <p:grpSp>
              <p:nvGrpSpPr>
                <p:cNvPr id="18468" name="Group 9"/>
                <p:cNvGrpSpPr>
                  <a:grpSpLocks/>
                </p:cNvGrpSpPr>
                <p:nvPr/>
              </p:nvGrpSpPr>
              <p:grpSpPr bwMode="auto">
                <a:xfrm>
                  <a:off x="5904" y="4752"/>
                  <a:ext cx="864" cy="1872"/>
                  <a:chOff x="5904" y="4752"/>
                  <a:chExt cx="864" cy="1872"/>
                </a:xfrm>
              </p:grpSpPr>
              <p:sp>
                <p:nvSpPr>
                  <p:cNvPr id="1847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5904" y="5040"/>
                    <a:ext cx="864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th-TH">
                      <a:latin typeface="Calibri" pitchFamily="34" charset="0"/>
                      <a:cs typeface="Cordia New" pitchFamily="34" charset="-34"/>
                    </a:endParaRPr>
                  </a:p>
                </p:txBody>
              </p:sp>
              <p:sp>
                <p:nvSpPr>
                  <p:cNvPr id="1847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5904" y="5472"/>
                    <a:ext cx="864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th-TH">
                      <a:latin typeface="Calibri" pitchFamily="34" charset="0"/>
                      <a:cs typeface="Cordia New" pitchFamily="34" charset="-34"/>
                    </a:endParaRPr>
                  </a:p>
                </p:txBody>
              </p:sp>
              <p:sp>
                <p:nvSpPr>
                  <p:cNvPr id="1847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5904" y="5904"/>
                    <a:ext cx="864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th-TH">
                      <a:latin typeface="Calibri" pitchFamily="34" charset="0"/>
                      <a:cs typeface="Cordia New" pitchFamily="34" charset="-34"/>
                    </a:endParaRPr>
                  </a:p>
                </p:txBody>
              </p:sp>
              <p:sp>
                <p:nvSpPr>
                  <p:cNvPr id="18476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04" y="6336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18477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68" y="6336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18478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04" y="4752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18479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68" y="4752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</p:grpSp>
            <p:sp>
              <p:nvSpPr>
                <p:cNvPr id="1846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616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9pPr>
                </a:lstStyle>
                <a:p>
                  <a:r>
                    <a:rPr lang="en-US" sz="4000" b="1" dirty="0" err="1">
                      <a:solidFill>
                        <a:srgbClr val="0000FF"/>
                      </a:solidFill>
                      <a:latin typeface="Cordia New" pitchFamily="34" charset="-34"/>
                      <a:cs typeface="Cordia New" pitchFamily="34" charset="-34"/>
                    </a:rPr>
                    <a:t>i</a:t>
                  </a:r>
                  <a:endParaRPr lang="en-US" sz="4000" b="1" dirty="0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endParaRPr>
                </a:p>
              </p:txBody>
            </p:sp>
            <p:sp>
              <p:nvSpPr>
                <p:cNvPr id="1847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768" y="5040"/>
                  <a:ext cx="720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9pPr>
                </a:lstStyle>
                <a:p>
                  <a:r>
                    <a:rPr lang="en-US" b="1">
                      <a:solidFill>
                        <a:srgbClr val="0000FF"/>
                      </a:solidFill>
                      <a:latin typeface="Cordia New" pitchFamily="34" charset="-34"/>
                      <a:cs typeface="Cordia New" pitchFamily="34" charset="-34"/>
                    </a:rPr>
                    <a:t>400</a:t>
                  </a:r>
                </a:p>
              </p:txBody>
            </p:sp>
            <p:sp>
              <p:nvSpPr>
                <p:cNvPr id="1847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6768" y="5472"/>
                  <a:ext cx="720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9pPr>
                </a:lstStyle>
                <a:p>
                  <a:r>
                    <a:rPr lang="en-US" b="1">
                      <a:solidFill>
                        <a:srgbClr val="0000FF"/>
                      </a:solidFill>
                      <a:latin typeface="Cordia New" pitchFamily="34" charset="-34"/>
                      <a:cs typeface="Cordia New" pitchFamily="34" charset="-34"/>
                    </a:rPr>
                    <a:t>402</a:t>
                  </a:r>
                </a:p>
              </p:txBody>
            </p:sp>
            <p:sp>
              <p:nvSpPr>
                <p:cNvPr id="1847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6768" y="5904"/>
                  <a:ext cx="720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9pPr>
                </a:lstStyle>
                <a:p>
                  <a:r>
                    <a:rPr lang="en-US" b="1">
                      <a:solidFill>
                        <a:srgbClr val="0000FF"/>
                      </a:solidFill>
                      <a:latin typeface="Cordia New" pitchFamily="34" charset="-34"/>
                      <a:cs typeface="Cordia New" pitchFamily="34" charset="-34"/>
                    </a:rPr>
                    <a:t>404</a:t>
                  </a:r>
                </a:p>
              </p:txBody>
            </p:sp>
          </p:grpSp>
          <p:sp>
            <p:nvSpPr>
              <p:cNvPr id="18466" name="Line 21"/>
              <p:cNvSpPr>
                <a:spLocks noChangeShapeType="1"/>
              </p:cNvSpPr>
              <p:nvPr/>
            </p:nvSpPr>
            <p:spPr bwMode="auto">
              <a:xfrm flipV="1">
                <a:off x="6336" y="4608"/>
                <a:ext cx="0" cy="288"/>
              </a:xfrm>
              <a:prstGeom prst="line">
                <a:avLst/>
              </a:prstGeom>
              <a:noFill/>
              <a:ln w="5715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8467" name="Line 22"/>
              <p:cNvSpPr>
                <a:spLocks noChangeShapeType="1"/>
              </p:cNvSpPr>
              <p:nvPr/>
            </p:nvSpPr>
            <p:spPr bwMode="auto">
              <a:xfrm flipV="1">
                <a:off x="6336" y="6192"/>
                <a:ext cx="0" cy="288"/>
              </a:xfrm>
              <a:prstGeom prst="line">
                <a:avLst/>
              </a:prstGeom>
              <a:noFill/>
              <a:ln w="5715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</p:grpSp>
      <p:grpSp>
        <p:nvGrpSpPr>
          <p:cNvPr id="18442" name="Group 23"/>
          <p:cNvGrpSpPr>
            <a:grpSpLocks/>
          </p:cNvGrpSpPr>
          <p:nvPr/>
        </p:nvGrpSpPr>
        <p:grpSpPr bwMode="auto">
          <a:xfrm>
            <a:off x="2531086" y="1965416"/>
            <a:ext cx="3667125" cy="2133600"/>
            <a:chOff x="3120" y="720"/>
            <a:chExt cx="2310" cy="1344"/>
          </a:xfrm>
        </p:grpSpPr>
        <p:sp>
          <p:nvSpPr>
            <p:cNvPr id="18443" name="Line 24"/>
            <p:cNvSpPr>
              <a:spLocks noChangeShapeType="1"/>
            </p:cNvSpPr>
            <p:nvPr/>
          </p:nvSpPr>
          <p:spPr bwMode="auto">
            <a:xfrm>
              <a:off x="3120" y="1200"/>
              <a:ext cx="67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8444" name="Text Box 25"/>
            <p:cNvSpPr txBox="1">
              <a:spLocks noChangeArrowheads="1"/>
            </p:cNvSpPr>
            <p:nvPr/>
          </p:nvSpPr>
          <p:spPr bwMode="auto">
            <a:xfrm>
              <a:off x="3120" y="768"/>
              <a:ext cx="768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 dirty="0" err="1">
                  <a:solidFill>
                    <a:srgbClr val="C00000"/>
                  </a:solidFill>
                  <a:latin typeface="Cordia New" pitchFamily="34" charset="-34"/>
                  <a:cs typeface="Cordia New" pitchFamily="34" charset="-34"/>
                </a:rPr>
                <a:t>i</a:t>
              </a:r>
              <a:r>
                <a:rPr lang="en-US" sz="4000" b="1" dirty="0">
                  <a:solidFill>
                    <a:srgbClr val="C00000"/>
                  </a:solidFill>
                  <a:latin typeface="Cordia New" pitchFamily="34" charset="-34"/>
                  <a:cs typeface="Cordia New" pitchFamily="34" charset="-34"/>
                </a:rPr>
                <a:t> = 10;</a:t>
              </a:r>
            </a:p>
          </p:txBody>
        </p:sp>
        <p:grpSp>
          <p:nvGrpSpPr>
            <p:cNvPr id="18445" name="Group 26"/>
            <p:cNvGrpSpPr>
              <a:grpSpLocks/>
            </p:cNvGrpSpPr>
            <p:nvPr/>
          </p:nvGrpSpPr>
          <p:grpSpPr bwMode="auto">
            <a:xfrm>
              <a:off x="3888" y="720"/>
              <a:ext cx="1542" cy="1344"/>
              <a:chOff x="4896" y="4608"/>
              <a:chExt cx="1872" cy="1872"/>
            </a:xfrm>
          </p:grpSpPr>
          <p:grpSp>
            <p:nvGrpSpPr>
              <p:cNvPr id="18447" name="Group 27"/>
              <p:cNvGrpSpPr>
                <a:grpSpLocks/>
              </p:cNvGrpSpPr>
              <p:nvPr/>
            </p:nvGrpSpPr>
            <p:grpSpPr bwMode="auto">
              <a:xfrm>
                <a:off x="4896" y="4608"/>
                <a:ext cx="1872" cy="1872"/>
                <a:chOff x="5616" y="4752"/>
                <a:chExt cx="1872" cy="1872"/>
              </a:xfrm>
            </p:grpSpPr>
            <p:grpSp>
              <p:nvGrpSpPr>
                <p:cNvPr id="18450" name="Group 28"/>
                <p:cNvGrpSpPr>
                  <a:grpSpLocks/>
                </p:cNvGrpSpPr>
                <p:nvPr/>
              </p:nvGrpSpPr>
              <p:grpSpPr bwMode="auto">
                <a:xfrm>
                  <a:off x="5904" y="4752"/>
                  <a:ext cx="864" cy="1872"/>
                  <a:chOff x="5904" y="4752"/>
                  <a:chExt cx="864" cy="1872"/>
                </a:xfrm>
              </p:grpSpPr>
              <p:sp>
                <p:nvSpPr>
                  <p:cNvPr id="1845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904" y="5040"/>
                    <a:ext cx="864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th-TH">
                      <a:latin typeface="Calibri" pitchFamily="34" charset="0"/>
                      <a:cs typeface="Cordia New" pitchFamily="34" charset="-34"/>
                    </a:endParaRPr>
                  </a:p>
                </p:txBody>
              </p:sp>
              <p:sp>
                <p:nvSpPr>
                  <p:cNvPr id="1845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5904" y="5472"/>
                    <a:ext cx="864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th-TH">
                      <a:latin typeface="Calibri" pitchFamily="34" charset="0"/>
                      <a:cs typeface="Cordia New" pitchFamily="34" charset="-34"/>
                    </a:endParaRPr>
                  </a:p>
                </p:txBody>
              </p:sp>
              <p:sp>
                <p:nvSpPr>
                  <p:cNvPr id="1845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904" y="5904"/>
                    <a:ext cx="864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571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th-TH">
                      <a:latin typeface="Calibri" pitchFamily="34" charset="0"/>
                      <a:cs typeface="Cordia New" pitchFamily="34" charset="-34"/>
                    </a:endParaRPr>
                  </a:p>
                </p:txBody>
              </p:sp>
              <p:sp>
                <p:nvSpPr>
                  <p:cNvPr id="18458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04" y="6336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18459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68" y="6336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18460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904" y="4752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18461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68" y="4752"/>
                    <a:ext cx="0" cy="288"/>
                  </a:xfrm>
                  <a:prstGeom prst="line">
                    <a:avLst/>
                  </a:prstGeom>
                  <a:noFill/>
                  <a:ln w="571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</p:grpSp>
            <p:sp>
              <p:nvSpPr>
                <p:cNvPr id="1845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5616" y="5040"/>
                  <a:ext cx="432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9pPr>
                </a:lstStyle>
                <a:p>
                  <a:r>
                    <a:rPr lang="en-US" sz="4000" b="1" dirty="0" err="1">
                      <a:solidFill>
                        <a:srgbClr val="0000FF"/>
                      </a:solidFill>
                      <a:latin typeface="Cordia New" pitchFamily="34" charset="-34"/>
                      <a:cs typeface="Cordia New" pitchFamily="34" charset="-34"/>
                    </a:rPr>
                    <a:t>i</a:t>
                  </a:r>
                  <a:endParaRPr lang="en-US" sz="4000" b="1" dirty="0">
                    <a:solidFill>
                      <a:srgbClr val="0000FF"/>
                    </a:solidFill>
                    <a:latin typeface="Cordia New" pitchFamily="34" charset="-34"/>
                    <a:cs typeface="Cordia New" pitchFamily="34" charset="-34"/>
                  </a:endParaRPr>
                </a:p>
              </p:txBody>
            </p:sp>
            <p:sp>
              <p:nvSpPr>
                <p:cNvPr id="1845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6768" y="5040"/>
                  <a:ext cx="720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9pPr>
                </a:lstStyle>
                <a:p>
                  <a:r>
                    <a:rPr lang="en-US" b="1">
                      <a:solidFill>
                        <a:srgbClr val="0000FF"/>
                      </a:solidFill>
                      <a:latin typeface="Cordia New" pitchFamily="34" charset="-34"/>
                      <a:cs typeface="Cordia New" pitchFamily="34" charset="-34"/>
                    </a:rPr>
                    <a:t>400</a:t>
                  </a:r>
                </a:p>
              </p:txBody>
            </p:sp>
            <p:sp>
              <p:nvSpPr>
                <p:cNvPr id="1845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6768" y="5472"/>
                  <a:ext cx="720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9pPr>
                </a:lstStyle>
                <a:p>
                  <a:r>
                    <a:rPr lang="en-US" b="1">
                      <a:solidFill>
                        <a:srgbClr val="0000FF"/>
                      </a:solidFill>
                      <a:latin typeface="Cordia New" pitchFamily="34" charset="-34"/>
                      <a:cs typeface="Cordia New" pitchFamily="34" charset="-34"/>
                    </a:rPr>
                    <a:t>402</a:t>
                  </a:r>
                </a:p>
              </p:txBody>
            </p:sp>
            <p:sp>
              <p:nvSpPr>
                <p:cNvPr id="1845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6768" y="5904"/>
                  <a:ext cx="720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9pPr>
                </a:lstStyle>
                <a:p>
                  <a:r>
                    <a:rPr lang="en-US" b="1">
                      <a:solidFill>
                        <a:srgbClr val="0000FF"/>
                      </a:solidFill>
                      <a:latin typeface="Cordia New" pitchFamily="34" charset="-34"/>
                      <a:cs typeface="Cordia New" pitchFamily="34" charset="-34"/>
                    </a:rPr>
                    <a:t>404</a:t>
                  </a:r>
                </a:p>
              </p:txBody>
            </p:sp>
          </p:grpSp>
          <p:sp>
            <p:nvSpPr>
              <p:cNvPr id="18448" name="Line 40"/>
              <p:cNvSpPr>
                <a:spLocks noChangeShapeType="1"/>
              </p:cNvSpPr>
              <p:nvPr/>
            </p:nvSpPr>
            <p:spPr bwMode="auto">
              <a:xfrm flipV="1">
                <a:off x="6336" y="4608"/>
                <a:ext cx="0" cy="288"/>
              </a:xfrm>
              <a:prstGeom prst="line">
                <a:avLst/>
              </a:prstGeom>
              <a:noFill/>
              <a:ln w="5715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8449" name="Line 41"/>
              <p:cNvSpPr>
                <a:spLocks noChangeShapeType="1"/>
              </p:cNvSpPr>
              <p:nvPr/>
            </p:nvSpPr>
            <p:spPr bwMode="auto">
              <a:xfrm flipV="1">
                <a:off x="6336" y="6192"/>
                <a:ext cx="0" cy="288"/>
              </a:xfrm>
              <a:prstGeom prst="line">
                <a:avLst/>
              </a:prstGeom>
              <a:noFill/>
              <a:ln w="57150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18446" name="Text Box 42"/>
            <p:cNvSpPr txBox="1">
              <a:spLocks noChangeArrowheads="1"/>
            </p:cNvSpPr>
            <p:nvPr/>
          </p:nvSpPr>
          <p:spPr bwMode="auto">
            <a:xfrm>
              <a:off x="4272" y="912"/>
              <a:ext cx="384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3600" b="1" dirty="0">
                  <a:solidFill>
                    <a:srgbClr val="0000FF"/>
                  </a:solidFill>
                  <a:latin typeface="Cordia New" pitchFamily="34" charset="-34"/>
                  <a:cs typeface="Cordia New" pitchFamily="34" charset="-34"/>
                </a:rPr>
                <a:t>10</a:t>
              </a:r>
            </a:p>
          </p:txBody>
        </p:sp>
      </p:grpSp>
      <p:sp>
        <p:nvSpPr>
          <p:cNvPr id="18436" name="Text Box 43"/>
          <p:cNvSpPr txBox="1">
            <a:spLocks noChangeArrowheads="1"/>
          </p:cNvSpPr>
          <p:nvPr/>
        </p:nvSpPr>
        <p:spPr bwMode="auto">
          <a:xfrm>
            <a:off x="3278187" y="4649959"/>
            <a:ext cx="2817813" cy="145909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4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4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316" name="Rectangle 44"/>
          <p:cNvSpPr>
            <a:spLocks noChangeArrowheads="1"/>
          </p:cNvSpPr>
          <p:nvPr/>
        </p:nvSpPr>
        <p:spPr bwMode="auto">
          <a:xfrm>
            <a:off x="714375" y="500063"/>
            <a:ext cx="7272338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  <p:sp>
        <p:nvSpPr>
          <p:cNvPr id="49" name="Title 3"/>
          <p:cNvSpPr txBox="1">
            <a:spLocks/>
          </p:cNvSpPr>
          <p:nvPr/>
        </p:nvSpPr>
        <p:spPr>
          <a:xfrm>
            <a:off x="0" y="332657"/>
            <a:ext cx="9144000" cy="720080"/>
          </a:xfrm>
          <a:prstGeom prst="rect">
            <a:avLst/>
          </a:prstGeom>
          <a:solidFill>
            <a:schemeClr val="accent6">
              <a:lumMod val="75000"/>
              <a:alpha val="56000"/>
            </a:schemeClr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th-TH" sz="5400" b="1" smtClean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ตัวชี้กับแอดเดรส </a:t>
            </a:r>
            <a:r>
              <a:rPr lang="en-US" sz="5400" b="1" smtClean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(Pointers and Address)</a:t>
            </a:r>
            <a:r>
              <a:rPr lang="th-TH" sz="5400" b="1" smtClean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endParaRPr lang="th-TH" sz="5400" b="1" dirty="0">
              <a:solidFill>
                <a:schemeClr val="tx2"/>
              </a:solidFill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4" name="Group 4"/>
          <p:cNvGrpSpPr>
            <a:grpSpLocks/>
          </p:cNvGrpSpPr>
          <p:nvPr/>
        </p:nvGrpSpPr>
        <p:grpSpPr bwMode="auto">
          <a:xfrm>
            <a:off x="6079885" y="1295400"/>
            <a:ext cx="2379903" cy="3641725"/>
            <a:chOff x="7056" y="1584"/>
            <a:chExt cx="2318" cy="2304"/>
          </a:xfrm>
        </p:grpSpPr>
        <p:grpSp>
          <p:nvGrpSpPr>
            <p:cNvPr id="19492" name="Group 5"/>
            <p:cNvGrpSpPr>
              <a:grpSpLocks/>
            </p:cNvGrpSpPr>
            <p:nvPr/>
          </p:nvGrpSpPr>
          <p:grpSpPr bwMode="auto">
            <a:xfrm>
              <a:off x="7056" y="1584"/>
              <a:ext cx="2318" cy="2304"/>
              <a:chOff x="7056" y="1584"/>
              <a:chExt cx="2318" cy="2304"/>
            </a:xfrm>
          </p:grpSpPr>
          <p:grpSp>
            <p:nvGrpSpPr>
              <p:cNvPr id="19495" name="Group 6"/>
              <p:cNvGrpSpPr>
                <a:grpSpLocks/>
              </p:cNvGrpSpPr>
              <p:nvPr/>
            </p:nvGrpSpPr>
            <p:grpSpPr bwMode="auto">
              <a:xfrm>
                <a:off x="7056" y="1584"/>
                <a:ext cx="1296" cy="2304"/>
                <a:chOff x="7056" y="1584"/>
                <a:chExt cx="1296" cy="2304"/>
              </a:xfrm>
            </p:grpSpPr>
            <p:sp>
              <p:nvSpPr>
                <p:cNvPr id="19498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7488" y="15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grpSp>
              <p:nvGrpSpPr>
                <p:cNvPr id="19499" name="Group 8"/>
                <p:cNvGrpSpPr>
                  <a:grpSpLocks/>
                </p:cNvGrpSpPr>
                <p:nvPr/>
              </p:nvGrpSpPr>
              <p:grpSpPr bwMode="auto">
                <a:xfrm>
                  <a:off x="7056" y="1584"/>
                  <a:ext cx="1296" cy="2304"/>
                  <a:chOff x="7056" y="1584"/>
                  <a:chExt cx="1296" cy="2304"/>
                </a:xfrm>
              </p:grpSpPr>
              <p:sp>
                <p:nvSpPr>
                  <p:cNvPr id="1950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7488" y="1872"/>
                    <a:ext cx="864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th-TH">
                      <a:latin typeface="Calibri" pitchFamily="34" charset="0"/>
                      <a:cs typeface="Cordia New" pitchFamily="34" charset="-34"/>
                    </a:endParaRPr>
                  </a:p>
                </p:txBody>
              </p:sp>
              <p:sp>
                <p:nvSpPr>
                  <p:cNvPr id="1950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7488" y="2304"/>
                    <a:ext cx="864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th-TH">
                      <a:latin typeface="Calibri" pitchFamily="34" charset="0"/>
                      <a:cs typeface="Cordia New" pitchFamily="34" charset="-34"/>
                    </a:endParaRPr>
                  </a:p>
                </p:txBody>
              </p:sp>
              <p:sp>
                <p:nvSpPr>
                  <p:cNvPr id="19502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352" y="1584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  <p:sp>
                <p:nvSpPr>
                  <p:cNvPr id="19503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56" y="1872"/>
                    <a:ext cx="432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1pPr>
                    <a:lvl2pPr marL="742950" indent="-28575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2pPr>
                    <a:lvl3pPr marL="11430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3pPr>
                    <a:lvl4pPr marL="16002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4pPr>
                    <a:lvl5pPr marL="2057400" indent="-228600" eaLnBrk="0" hangingPunct="0"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itchFamily="34" charset="0"/>
                        <a:cs typeface="Angsana New" pitchFamily="18" charset="-34"/>
                      </a:defRPr>
                    </a:lvl9pPr>
                  </a:lstStyle>
                  <a:p>
                    <a:r>
                      <a:rPr lang="en-US" sz="4000" b="1">
                        <a:latin typeface="Cordia New" pitchFamily="34" charset="-34"/>
                        <a:cs typeface="Cordia New" pitchFamily="34" charset="-34"/>
                      </a:rPr>
                      <a:t>p</a:t>
                    </a:r>
                  </a:p>
                </p:txBody>
              </p:sp>
              <p:grpSp>
                <p:nvGrpSpPr>
                  <p:cNvPr id="19504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7056" y="3168"/>
                    <a:ext cx="1296" cy="720"/>
                    <a:chOff x="7056" y="3168"/>
                    <a:chExt cx="1296" cy="720"/>
                  </a:xfrm>
                </p:grpSpPr>
                <p:sp>
                  <p:nvSpPr>
                    <p:cNvPr id="19507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88" y="3168"/>
                      <a:ext cx="864" cy="43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th-TH">
                        <a:latin typeface="Calibri" pitchFamily="34" charset="0"/>
                        <a:cs typeface="Cordia New" pitchFamily="34" charset="-34"/>
                      </a:endParaRPr>
                    </a:p>
                  </p:txBody>
                </p:sp>
                <p:sp>
                  <p:nvSpPr>
                    <p:cNvPr id="19508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488" y="360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19509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352" y="3600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th-TH"/>
                    </a:p>
                  </p:txBody>
                </p:sp>
                <p:sp>
                  <p:nvSpPr>
                    <p:cNvPr id="19510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056" y="3168"/>
                      <a:ext cx="432" cy="4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1pPr>
                      <a:lvl2pPr marL="742950" indent="-285750" eaLnBrk="0" hangingPunct="0"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2pPr>
                      <a:lvl3pPr marL="11430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3pPr>
                      <a:lvl4pPr marL="16002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4pPr>
                      <a:lvl5pPr marL="2057400" indent="-228600" eaLnBrk="0" hangingPunct="0"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cs typeface="Angsana New" pitchFamily="18" charset="-34"/>
                        </a:defRPr>
                      </a:lvl9pPr>
                    </a:lstStyle>
                    <a:p>
                      <a:r>
                        <a:rPr lang="en-US" sz="4000" b="1">
                          <a:latin typeface="Cordia New" pitchFamily="34" charset="-34"/>
                          <a:cs typeface="Cordia New" pitchFamily="34" charset="-34"/>
                        </a:rPr>
                        <a:t>i</a:t>
                      </a:r>
                    </a:p>
                  </p:txBody>
                </p:sp>
              </p:grpSp>
              <p:sp>
                <p:nvSpPr>
                  <p:cNvPr id="1950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488" y="2736"/>
                    <a:ext cx="864" cy="43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th-TH">
                      <a:latin typeface="Calibri" pitchFamily="34" charset="0"/>
                      <a:cs typeface="Cordia New" pitchFamily="34" charset="-34"/>
                    </a:endParaRPr>
                  </a:p>
                </p:txBody>
              </p:sp>
              <p:sp>
                <p:nvSpPr>
                  <p:cNvPr id="1950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7905" y="2811"/>
                    <a:ext cx="0" cy="288"/>
                  </a:xfrm>
                  <a:prstGeom prst="line">
                    <a:avLst/>
                  </a:prstGeom>
                  <a:noFill/>
                  <a:ln w="9525" cap="rnd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th-TH"/>
                  </a:p>
                </p:txBody>
              </p:sp>
            </p:grpSp>
          </p:grpSp>
          <p:sp>
            <p:nvSpPr>
              <p:cNvPr id="19496" name="Text Box 20"/>
              <p:cNvSpPr txBox="1">
                <a:spLocks noChangeArrowheads="1"/>
              </p:cNvSpPr>
              <p:nvPr/>
            </p:nvSpPr>
            <p:spPr bwMode="auto">
              <a:xfrm>
                <a:off x="8352" y="1872"/>
                <a:ext cx="102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000" b="1">
                    <a:latin typeface="Cordia New" pitchFamily="34" charset="-34"/>
                    <a:cs typeface="Cordia New" pitchFamily="34" charset="-34"/>
                  </a:rPr>
                  <a:t>360</a:t>
                </a:r>
              </a:p>
            </p:txBody>
          </p:sp>
          <p:sp>
            <p:nvSpPr>
              <p:cNvPr id="19497" name="Text Box 21"/>
              <p:cNvSpPr txBox="1">
                <a:spLocks noChangeArrowheads="1"/>
              </p:cNvSpPr>
              <p:nvPr/>
            </p:nvSpPr>
            <p:spPr bwMode="auto">
              <a:xfrm>
                <a:off x="8352" y="3168"/>
                <a:ext cx="102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000" b="1">
                    <a:latin typeface="Cordia New" pitchFamily="34" charset="-34"/>
                    <a:cs typeface="Cordia New" pitchFamily="34" charset="-34"/>
                  </a:rPr>
                  <a:t>400</a:t>
                </a:r>
              </a:p>
            </p:txBody>
          </p:sp>
        </p:grpSp>
        <p:sp>
          <p:nvSpPr>
            <p:cNvPr id="19493" name="Text Box 22"/>
            <p:cNvSpPr txBox="1">
              <a:spLocks noChangeArrowheads="1"/>
            </p:cNvSpPr>
            <p:nvPr/>
          </p:nvSpPr>
          <p:spPr bwMode="auto">
            <a:xfrm>
              <a:off x="7632" y="1872"/>
              <a:ext cx="971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400</a:t>
              </a:r>
            </a:p>
          </p:txBody>
        </p:sp>
        <p:sp>
          <p:nvSpPr>
            <p:cNvPr id="19494" name="Text Box 23"/>
            <p:cNvSpPr txBox="1">
              <a:spLocks noChangeArrowheads="1"/>
            </p:cNvSpPr>
            <p:nvPr/>
          </p:nvSpPr>
          <p:spPr bwMode="auto">
            <a:xfrm>
              <a:off x="7632" y="3168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10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53137" y="1750616"/>
            <a:ext cx="1182765" cy="682824"/>
            <a:chOff x="1053137" y="1750616"/>
            <a:chExt cx="1182765" cy="682824"/>
          </a:xfrm>
        </p:grpSpPr>
        <p:sp>
          <p:nvSpPr>
            <p:cNvPr id="19490" name="Rectangle 28"/>
            <p:cNvSpPr>
              <a:spLocks noChangeArrowheads="1"/>
            </p:cNvSpPr>
            <p:nvPr/>
          </p:nvSpPr>
          <p:spPr bwMode="auto">
            <a:xfrm>
              <a:off x="1053137" y="1750616"/>
              <a:ext cx="739228" cy="6828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h-TH">
                <a:latin typeface="Calibri" pitchFamily="34" charset="0"/>
                <a:cs typeface="Cordia New" pitchFamily="34" charset="-34"/>
              </a:endParaRPr>
            </a:p>
          </p:txBody>
        </p:sp>
        <p:sp>
          <p:nvSpPr>
            <p:cNvPr id="19491" name="Text Box 29"/>
            <p:cNvSpPr txBox="1">
              <a:spLocks noChangeArrowheads="1"/>
            </p:cNvSpPr>
            <p:nvPr/>
          </p:nvSpPr>
          <p:spPr bwMode="auto">
            <a:xfrm>
              <a:off x="1792365" y="1750616"/>
              <a:ext cx="443537" cy="682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p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9600" y="1978224"/>
            <a:ext cx="1626301" cy="2503686"/>
            <a:chOff x="609600" y="1978224"/>
            <a:chExt cx="1626301" cy="2503686"/>
          </a:xfrm>
        </p:grpSpPr>
        <p:grpSp>
          <p:nvGrpSpPr>
            <p:cNvPr id="19486" name="Group 30"/>
            <p:cNvGrpSpPr>
              <a:grpSpLocks/>
            </p:cNvGrpSpPr>
            <p:nvPr/>
          </p:nvGrpSpPr>
          <p:grpSpPr bwMode="auto">
            <a:xfrm>
              <a:off x="1053137" y="3799086"/>
              <a:ext cx="1182764" cy="682824"/>
              <a:chOff x="3456" y="1872"/>
              <a:chExt cx="1152" cy="432"/>
            </a:xfrm>
          </p:grpSpPr>
          <p:sp>
            <p:nvSpPr>
              <p:cNvPr id="19488" name="Rectangle 31"/>
              <p:cNvSpPr>
                <a:spLocks noChangeArrowheads="1"/>
              </p:cNvSpPr>
              <p:nvPr/>
            </p:nvSpPr>
            <p:spPr bwMode="auto">
              <a:xfrm>
                <a:off x="3456" y="1872"/>
                <a:ext cx="72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19489" name="Text Box 32"/>
              <p:cNvSpPr txBox="1">
                <a:spLocks noChangeArrowheads="1"/>
              </p:cNvSpPr>
              <p:nvPr/>
            </p:nvSpPr>
            <p:spPr bwMode="auto">
              <a:xfrm>
                <a:off x="4176" y="1872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000" b="1">
                    <a:latin typeface="Cordia New" pitchFamily="34" charset="-34"/>
                    <a:cs typeface="Cordia New" pitchFamily="34" charset="-34"/>
                  </a:rPr>
                  <a:t>i</a:t>
                </a:r>
              </a:p>
            </p:txBody>
          </p:sp>
        </p:grpSp>
        <p:sp>
          <p:nvSpPr>
            <p:cNvPr id="19487" name="Arc 33"/>
            <p:cNvSpPr>
              <a:spLocks/>
            </p:cNvSpPr>
            <p:nvPr/>
          </p:nvSpPr>
          <p:spPr bwMode="auto">
            <a:xfrm flipH="1" flipV="1">
              <a:off x="609600" y="1978224"/>
              <a:ext cx="624237" cy="2048471"/>
            </a:xfrm>
            <a:custGeom>
              <a:avLst/>
              <a:gdLst>
                <a:gd name="T0" fmla="*/ 0 w 25388"/>
                <a:gd name="T1" fmla="*/ 0 h 43200"/>
                <a:gd name="T2" fmla="*/ 0 w 25388"/>
                <a:gd name="T3" fmla="*/ 0 h 43200"/>
                <a:gd name="T4" fmla="*/ 0 w 25388"/>
                <a:gd name="T5" fmla="*/ 0 h 43200"/>
                <a:gd name="T6" fmla="*/ 0 60000 65536"/>
                <a:gd name="T7" fmla="*/ 0 60000 65536"/>
                <a:gd name="T8" fmla="*/ 0 60000 65536"/>
                <a:gd name="T9" fmla="*/ 0 w 25388"/>
                <a:gd name="T10" fmla="*/ 0 h 43200"/>
                <a:gd name="T11" fmla="*/ 25388 w 2538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88" h="43200" fill="none" extrusionOk="0">
                  <a:moveTo>
                    <a:pt x="3787" y="0"/>
                  </a:moveTo>
                  <a:cubicBezTo>
                    <a:pt x="15717" y="0"/>
                    <a:pt x="25388" y="9670"/>
                    <a:pt x="25388" y="21600"/>
                  </a:cubicBezTo>
                  <a:cubicBezTo>
                    <a:pt x="25388" y="33529"/>
                    <a:pt x="15717" y="43200"/>
                    <a:pt x="3788" y="43200"/>
                  </a:cubicBezTo>
                  <a:cubicBezTo>
                    <a:pt x="2517" y="43200"/>
                    <a:pt x="1250" y="43087"/>
                    <a:pt x="-1" y="42865"/>
                  </a:cubicBezTo>
                </a:path>
                <a:path w="25388" h="43200" stroke="0" extrusionOk="0">
                  <a:moveTo>
                    <a:pt x="3787" y="0"/>
                  </a:moveTo>
                  <a:cubicBezTo>
                    <a:pt x="15717" y="0"/>
                    <a:pt x="25388" y="9670"/>
                    <a:pt x="25388" y="21600"/>
                  </a:cubicBezTo>
                  <a:cubicBezTo>
                    <a:pt x="25388" y="33529"/>
                    <a:pt x="15717" y="43200"/>
                    <a:pt x="3788" y="43200"/>
                  </a:cubicBezTo>
                  <a:cubicBezTo>
                    <a:pt x="2517" y="43200"/>
                    <a:pt x="1250" y="43087"/>
                    <a:pt x="-1" y="42865"/>
                  </a:cubicBezTo>
                  <a:lnTo>
                    <a:pt x="3788" y="2160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19484" name="Text Box 34"/>
            <p:cNvSpPr txBox="1">
              <a:spLocks noChangeArrowheads="1"/>
            </p:cNvSpPr>
            <p:nvPr/>
          </p:nvSpPr>
          <p:spPr bwMode="auto">
            <a:xfrm>
              <a:off x="1200982" y="3799086"/>
              <a:ext cx="591382" cy="682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10</a:t>
              </a:r>
            </a:p>
          </p:txBody>
        </p:sp>
      </p:grpSp>
      <p:grpSp>
        <p:nvGrpSpPr>
          <p:cNvPr id="19467" name="Group 35"/>
          <p:cNvGrpSpPr>
            <a:grpSpLocks/>
          </p:cNvGrpSpPr>
          <p:nvPr/>
        </p:nvGrpSpPr>
        <p:grpSpPr bwMode="auto">
          <a:xfrm>
            <a:off x="3418665" y="1295400"/>
            <a:ext cx="1774147" cy="3641725"/>
            <a:chOff x="5472" y="1584"/>
            <a:chExt cx="1728" cy="2304"/>
          </a:xfrm>
        </p:grpSpPr>
        <p:grpSp>
          <p:nvGrpSpPr>
            <p:cNvPr id="19468" name="Group 36"/>
            <p:cNvGrpSpPr>
              <a:grpSpLocks/>
            </p:cNvGrpSpPr>
            <p:nvPr/>
          </p:nvGrpSpPr>
          <p:grpSpPr bwMode="auto">
            <a:xfrm>
              <a:off x="5472" y="1584"/>
              <a:ext cx="1728" cy="2304"/>
              <a:chOff x="5616" y="1584"/>
              <a:chExt cx="1728" cy="2304"/>
            </a:xfrm>
          </p:grpSpPr>
          <p:sp>
            <p:nvSpPr>
              <p:cNvPr id="19470" name="Line 37"/>
              <p:cNvSpPr>
                <a:spLocks noChangeShapeType="1"/>
              </p:cNvSpPr>
              <p:nvPr/>
            </p:nvSpPr>
            <p:spPr bwMode="auto">
              <a:xfrm flipV="1">
                <a:off x="6048" y="15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9471" name="Rectangle 38"/>
              <p:cNvSpPr>
                <a:spLocks noChangeArrowheads="1"/>
              </p:cNvSpPr>
              <p:nvPr/>
            </p:nvSpPr>
            <p:spPr bwMode="auto">
              <a:xfrm>
                <a:off x="6048" y="1872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19472" name="Rectangle 39"/>
              <p:cNvSpPr>
                <a:spLocks noChangeArrowheads="1"/>
              </p:cNvSpPr>
              <p:nvPr/>
            </p:nvSpPr>
            <p:spPr bwMode="auto">
              <a:xfrm>
                <a:off x="6048" y="2304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19473" name="Line 40"/>
              <p:cNvSpPr>
                <a:spLocks noChangeShapeType="1"/>
              </p:cNvSpPr>
              <p:nvPr/>
            </p:nvSpPr>
            <p:spPr bwMode="auto">
              <a:xfrm flipV="1">
                <a:off x="6912" y="158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9474" name="Text Box 41"/>
              <p:cNvSpPr txBox="1">
                <a:spLocks noChangeArrowheads="1"/>
              </p:cNvSpPr>
              <p:nvPr/>
            </p:nvSpPr>
            <p:spPr bwMode="auto">
              <a:xfrm>
                <a:off x="6912" y="1872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r>
                  <a:rPr lang="en-US" sz="4000" b="1">
                    <a:latin typeface="Cordia New" pitchFamily="34" charset="-34"/>
                    <a:cs typeface="Cordia New" pitchFamily="34" charset="-34"/>
                  </a:rPr>
                  <a:t>p</a:t>
                </a:r>
              </a:p>
            </p:txBody>
          </p:sp>
          <p:grpSp>
            <p:nvGrpSpPr>
              <p:cNvPr id="19475" name="Group 42"/>
              <p:cNvGrpSpPr>
                <a:grpSpLocks/>
              </p:cNvGrpSpPr>
              <p:nvPr/>
            </p:nvGrpSpPr>
            <p:grpSpPr bwMode="auto">
              <a:xfrm>
                <a:off x="6048" y="3168"/>
                <a:ext cx="1296" cy="720"/>
                <a:chOff x="5616" y="2736"/>
                <a:chExt cx="1296" cy="720"/>
              </a:xfrm>
            </p:grpSpPr>
            <p:sp>
              <p:nvSpPr>
                <p:cNvPr id="19479" name="Rectangle 43"/>
                <p:cNvSpPr>
                  <a:spLocks noChangeArrowheads="1"/>
                </p:cNvSpPr>
                <p:nvPr/>
              </p:nvSpPr>
              <p:spPr bwMode="auto">
                <a:xfrm>
                  <a:off x="5616" y="2736"/>
                  <a:ext cx="864" cy="43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th-TH">
                    <a:latin typeface="Calibri" pitchFamily="34" charset="0"/>
                    <a:cs typeface="Cordia New" pitchFamily="34" charset="-34"/>
                  </a:endParaRPr>
                </a:p>
              </p:txBody>
            </p:sp>
            <p:sp>
              <p:nvSpPr>
                <p:cNvPr id="19480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616" y="316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1948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480" y="3168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th-TH"/>
                </a:p>
              </p:txBody>
            </p:sp>
            <p:sp>
              <p:nvSpPr>
                <p:cNvPr id="1948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6480" y="2736"/>
                  <a:ext cx="43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1pPr>
                  <a:lvl2pPr marL="742950" indent="-28575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2pPr>
                  <a:lvl3pPr marL="11430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3pPr>
                  <a:lvl4pPr marL="16002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4pPr>
                  <a:lvl5pPr marL="2057400" indent="-228600" eaLnBrk="0" hangingPunct="0"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itchFamily="34" charset="0"/>
                      <a:cs typeface="Angsana New" pitchFamily="18" charset="-34"/>
                    </a:defRPr>
                  </a:lvl9pPr>
                </a:lstStyle>
                <a:p>
                  <a:r>
                    <a:rPr lang="en-US" sz="4000" b="1">
                      <a:latin typeface="Cordia New" pitchFamily="34" charset="-34"/>
                      <a:cs typeface="Cordia New" pitchFamily="34" charset="-34"/>
                    </a:rPr>
                    <a:t>i</a:t>
                  </a:r>
                </a:p>
              </p:txBody>
            </p:sp>
          </p:grpSp>
          <p:sp>
            <p:nvSpPr>
              <p:cNvPr id="19476" name="Rectangle 47"/>
              <p:cNvSpPr>
                <a:spLocks noChangeArrowheads="1"/>
              </p:cNvSpPr>
              <p:nvPr/>
            </p:nvSpPr>
            <p:spPr bwMode="auto">
              <a:xfrm>
                <a:off x="6048" y="2736"/>
                <a:ext cx="864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h-TH">
                  <a:latin typeface="Calibri" pitchFamily="34" charset="0"/>
                  <a:cs typeface="Cordia New" pitchFamily="34" charset="-34"/>
                </a:endParaRPr>
              </a:p>
            </p:txBody>
          </p:sp>
          <p:sp>
            <p:nvSpPr>
              <p:cNvPr id="19477" name="Line 48"/>
              <p:cNvSpPr>
                <a:spLocks noChangeShapeType="1"/>
              </p:cNvSpPr>
              <p:nvPr/>
            </p:nvSpPr>
            <p:spPr bwMode="auto">
              <a:xfrm>
                <a:off x="6465" y="2811"/>
                <a:ext cx="0" cy="288"/>
              </a:xfrm>
              <a:prstGeom prst="line">
                <a:avLst/>
              </a:prstGeom>
              <a:noFill/>
              <a:ln w="952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9478" name="Arc 49"/>
              <p:cNvSpPr>
                <a:spLocks/>
              </p:cNvSpPr>
              <p:nvPr/>
            </p:nvSpPr>
            <p:spPr bwMode="auto">
              <a:xfrm flipH="1" flipV="1">
                <a:off x="5616" y="2016"/>
                <a:ext cx="608" cy="1296"/>
              </a:xfrm>
              <a:custGeom>
                <a:avLst/>
                <a:gdLst>
                  <a:gd name="T0" fmla="*/ 0 w 25388"/>
                  <a:gd name="T1" fmla="*/ 0 h 43200"/>
                  <a:gd name="T2" fmla="*/ 0 w 25388"/>
                  <a:gd name="T3" fmla="*/ 0 h 43200"/>
                  <a:gd name="T4" fmla="*/ 0 w 2538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5388"/>
                  <a:gd name="T10" fmla="*/ 0 h 43200"/>
                  <a:gd name="T11" fmla="*/ 25388 w 2538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5388" h="43200" fill="none" extrusionOk="0">
                    <a:moveTo>
                      <a:pt x="3787" y="0"/>
                    </a:moveTo>
                    <a:cubicBezTo>
                      <a:pt x="15717" y="0"/>
                      <a:pt x="25388" y="9670"/>
                      <a:pt x="25388" y="21600"/>
                    </a:cubicBezTo>
                    <a:cubicBezTo>
                      <a:pt x="25388" y="33529"/>
                      <a:pt x="15717" y="43200"/>
                      <a:pt x="3788" y="43200"/>
                    </a:cubicBezTo>
                    <a:cubicBezTo>
                      <a:pt x="2517" y="43200"/>
                      <a:pt x="1250" y="43087"/>
                      <a:pt x="-1" y="42865"/>
                    </a:cubicBezTo>
                  </a:path>
                  <a:path w="25388" h="43200" stroke="0" extrusionOk="0">
                    <a:moveTo>
                      <a:pt x="3787" y="0"/>
                    </a:moveTo>
                    <a:cubicBezTo>
                      <a:pt x="15717" y="0"/>
                      <a:pt x="25388" y="9670"/>
                      <a:pt x="25388" y="21600"/>
                    </a:cubicBezTo>
                    <a:cubicBezTo>
                      <a:pt x="25388" y="33529"/>
                      <a:pt x="15717" y="43200"/>
                      <a:pt x="3788" y="43200"/>
                    </a:cubicBezTo>
                    <a:cubicBezTo>
                      <a:pt x="2517" y="43200"/>
                      <a:pt x="1250" y="43087"/>
                      <a:pt x="-1" y="42865"/>
                    </a:cubicBezTo>
                    <a:lnTo>
                      <a:pt x="3788" y="21600"/>
                    </a:lnTo>
                    <a:close/>
                  </a:path>
                </a:pathLst>
              </a:custGeom>
              <a:noFill/>
              <a:ln w="57150">
                <a:solidFill>
                  <a:srgbClr val="FF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  <p:sp>
          <p:nvSpPr>
            <p:cNvPr id="19469" name="Text Box 50"/>
            <p:cNvSpPr txBox="1">
              <a:spLocks noChangeArrowheads="1"/>
            </p:cNvSpPr>
            <p:nvPr/>
          </p:nvSpPr>
          <p:spPr bwMode="auto">
            <a:xfrm>
              <a:off x="5904" y="3168"/>
              <a:ext cx="86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98000" rIns="54000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r>
                <a:rPr lang="en-US" sz="4000" b="1">
                  <a:latin typeface="Cordia New" pitchFamily="34" charset="-34"/>
                  <a:cs typeface="Cordia New" pitchFamily="34" charset="-34"/>
                </a:rPr>
                <a:t>10</a:t>
              </a:r>
            </a:p>
          </p:txBody>
        </p:sp>
      </p:grp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982956" y="6163071"/>
            <a:ext cx="741687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h-TH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eesiaUPC" panose="020B0604020202020204" pitchFamily="34" charset="-34"/>
                <a:cs typeface="FreesiaUPC" panose="020B0604020202020204" pitchFamily="34" charset="-34"/>
              </a:rPr>
              <a:t>การแทนข้อมูลในหน่วยความจำของตัวแปรประเภทตัวชี้ </a:t>
            </a:r>
          </a:p>
        </p:txBody>
      </p:sp>
      <p:sp>
        <p:nvSpPr>
          <p:cNvPr id="19460" name="Text Box 43"/>
          <p:cNvSpPr txBox="1">
            <a:spLocks noChangeArrowheads="1"/>
          </p:cNvSpPr>
          <p:nvPr/>
        </p:nvSpPr>
        <p:spPr bwMode="auto">
          <a:xfrm>
            <a:off x="260090" y="4680503"/>
            <a:ext cx="3094815" cy="1487352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/>
          <a:lstStyle>
            <a:defPPr>
              <a:defRPr lang="th-TH"/>
            </a:defPPr>
            <a:lvl1pPr eaLnBrk="0" hangingPunct="0">
              <a:defRPr sz="4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 err="1"/>
              <a:t>int</a:t>
            </a:r>
            <a:r>
              <a:rPr lang="en-US" dirty="0"/>
              <a:t>  *p;</a:t>
            </a:r>
          </a:p>
          <a:p>
            <a:r>
              <a:rPr lang="en-US" dirty="0"/>
              <a:t>p = &amp;</a:t>
            </a:r>
            <a:r>
              <a:rPr lang="en-US" dirty="0" err="1"/>
              <a:t>i</a:t>
            </a:r>
            <a:r>
              <a:rPr lang="en-US" dirty="0"/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6</a:t>
            </a:fld>
            <a:endParaRPr lang="th-TH"/>
          </a:p>
        </p:txBody>
      </p:sp>
      <p:sp>
        <p:nvSpPr>
          <p:cNvPr id="56" name="Title 3"/>
          <p:cNvSpPr>
            <a:spLocks noGrp="1"/>
          </p:cNvSpPr>
          <p:nvPr>
            <p:ph type="title"/>
          </p:nvPr>
        </p:nvSpPr>
        <p:spPr>
          <a:xfrm>
            <a:off x="0" y="332657"/>
            <a:ext cx="9144000" cy="720080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54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ตัวชี้กับแอดเดรส </a:t>
            </a:r>
            <a:r>
              <a:rPr lang="en-US" sz="54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(Pointers and Address)</a:t>
            </a:r>
            <a:r>
              <a:rPr lang="th-TH" sz="54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857250" y="357188"/>
            <a:ext cx="5500688" cy="762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0483" name="Title 3"/>
          <p:cNvSpPr>
            <a:spLocks noGrp="1"/>
          </p:cNvSpPr>
          <p:nvPr>
            <p:ph type="title"/>
          </p:nvPr>
        </p:nvSpPr>
        <p:spPr>
          <a:xfrm>
            <a:off x="4233" y="333717"/>
            <a:ext cx="9144000" cy="785471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การประกาศตัวแปรประเภทตัวชี้ </a:t>
            </a:r>
          </a:p>
        </p:txBody>
      </p:sp>
      <p:sp>
        <p:nvSpPr>
          <p:cNvPr id="20484" name="Content Placeholder 4"/>
          <p:cNvSpPr>
            <a:spLocks noGrp="1"/>
          </p:cNvSpPr>
          <p:nvPr>
            <p:ph idx="1"/>
          </p:nvPr>
        </p:nvSpPr>
        <p:spPr>
          <a:xfrm>
            <a:off x="4233" y="1700808"/>
            <a:ext cx="9148233" cy="3444997"/>
          </a:xfrm>
        </p:spPr>
        <p:txBody>
          <a:bodyPr>
            <a:noAutofit/>
          </a:bodyPr>
          <a:lstStyle/>
          <a:p>
            <a:pPr algn="just" eaLnBrk="1" hangingPunct="1"/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การประกาศตัวแปรประเภทพอยน์เตอร์จะใช้ 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Unary Operator 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iaUPC" panose="020B0604020202020204" pitchFamily="34" charset="-34"/>
                <a:cs typeface="FreesiaUPC" panose="020B0604020202020204" pitchFamily="34" charset="-34"/>
              </a:rPr>
              <a:t>*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ซึ่งมีชื่อเรียกว่า 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Indirection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หรือ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Dereferencing Operator  </a:t>
            </a:r>
          </a:p>
          <a:p>
            <a:pPr algn="just" eaLnBrk="1" hangingPunct="1"/>
            <a:endParaRPr lang="en-US" sz="4000" dirty="0" smtClean="0">
              <a:latin typeface="FreesiaUPC" panose="020B0604020202020204" pitchFamily="34" charset="-34"/>
              <a:cs typeface="FreesiaUPC" panose="020B0604020202020204" pitchFamily="34" charset="-34"/>
            </a:endParaRPr>
          </a:p>
          <a:p>
            <a:pPr algn="just" eaLnBrk="1" hangingPunct="1"/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โดยจะต้องประกาศประเภทของตัวแปรพอยน์เตอร์ให้</a:t>
            </a:r>
            <a:r>
              <a:rPr lang="th-TH" sz="40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สอดคล้องกับประเภทของตัวแปร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ที่เราต้องการ  (ยกเว้นตัวแปรพอยน์เตอร์ประเภท </a:t>
            </a:r>
            <a:r>
              <a:rPr lang="en-US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void </a:t>
            </a:r>
            <a:r>
              <a:rPr lang="th-TH" sz="40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ที่สามารถชี้ไปยังตัวแปรประเภทใดก็ได้) </a:t>
            </a:r>
          </a:p>
          <a:p>
            <a:pPr eaLnBrk="1" hangingPunct="1"/>
            <a:endParaRPr lang="th-TH" sz="4000" dirty="0" smtClean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7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6"/>
          <p:cNvSpPr>
            <a:spLocks noGrp="1"/>
          </p:cNvSpPr>
          <p:nvPr>
            <p:ph type="title"/>
          </p:nvPr>
        </p:nvSpPr>
        <p:spPr>
          <a:xfrm>
            <a:off x="4233" y="162950"/>
            <a:ext cx="9144000" cy="601754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60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การประกาศตัวแปรประเภทตัวชี้ </a:t>
            </a:r>
          </a:p>
        </p:txBody>
      </p:sp>
      <p:sp>
        <p:nvSpPr>
          <p:cNvPr id="21508" name="Content Placeholder 7"/>
          <p:cNvSpPr>
            <a:spLocks noGrp="1"/>
          </p:cNvSpPr>
          <p:nvPr>
            <p:ph idx="1"/>
          </p:nvPr>
        </p:nvSpPr>
        <p:spPr>
          <a:xfrm>
            <a:off x="395536" y="980728"/>
            <a:ext cx="8748464" cy="3444997"/>
          </a:xfrm>
        </p:spPr>
        <p:txBody>
          <a:bodyPr>
            <a:no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36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h-TH" sz="3200" dirty="0" smtClean="0">
              <a:latin typeface="Courier New" pitchFamily="49" charset="0"/>
            </a:endParaRPr>
          </a:p>
          <a:p>
            <a:pPr eaLnBrk="1" hangingPunct="1"/>
            <a:r>
              <a:rPr lang="th-TH" sz="4000" dirty="0" smtClean="0"/>
              <a:t>เป็นการประกาศตัวแปร </a:t>
            </a:r>
            <a:r>
              <a:rPr lang="en-US" sz="4000" dirty="0" err="1" smtClean="0">
                <a:solidFill>
                  <a:srgbClr val="7030A0"/>
                </a:solidFill>
                <a:cs typeface="Cordia New" pitchFamily="34" charset="-34"/>
              </a:rPr>
              <a:t>ip</a:t>
            </a:r>
            <a:r>
              <a:rPr lang="en-US" sz="4000" dirty="0" smtClean="0">
                <a:cs typeface="Cordia New" pitchFamily="34" charset="-34"/>
              </a:rPr>
              <a:t> </a:t>
            </a:r>
            <a:r>
              <a:rPr lang="th-TH" sz="4000" dirty="0" smtClean="0"/>
              <a:t>ให้เป็นตัวแปรพอยน์เตอร์ที่ชี้ไปยังตัวแปรประเภท </a:t>
            </a:r>
            <a:r>
              <a:rPr lang="en-US" sz="4000" dirty="0" err="1" smtClean="0">
                <a:cs typeface="Cordia New" pitchFamily="34" charset="-34"/>
              </a:rPr>
              <a:t>int</a:t>
            </a:r>
            <a:r>
              <a:rPr lang="en-US" sz="4000" dirty="0" smtClean="0">
                <a:cs typeface="Cordia New" pitchFamily="34" charset="-34"/>
              </a:rPr>
              <a:t>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4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dp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,  /”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4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4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*);</a:t>
            </a:r>
          </a:p>
          <a:p>
            <a:pPr eaLnBrk="1" hangingPunct="1"/>
            <a:r>
              <a:rPr lang="th-TH" sz="3600" dirty="0" smtClean="0"/>
              <a:t>เป็นการประกาศตัวแปร </a:t>
            </a:r>
            <a:r>
              <a:rPr lang="en-US" sz="3600" dirty="0" err="1" smtClean="0">
                <a:solidFill>
                  <a:srgbClr val="7030A0"/>
                </a:solidFill>
                <a:cs typeface="Cordia New" pitchFamily="34" charset="-34"/>
              </a:rPr>
              <a:t>dp</a:t>
            </a:r>
            <a:r>
              <a:rPr lang="en-US" sz="3600" dirty="0" smtClean="0">
                <a:cs typeface="Cordia New" pitchFamily="34" charset="-34"/>
              </a:rPr>
              <a:t> </a:t>
            </a:r>
            <a:r>
              <a:rPr lang="th-TH" sz="3600" dirty="0" smtClean="0"/>
              <a:t>เป็นตัวแปรพอยน์เตอร์ที่ชี้ไปยังตัวแปรประเภท </a:t>
            </a:r>
            <a:r>
              <a:rPr lang="en-US" sz="3600" dirty="0" smtClean="0">
                <a:solidFill>
                  <a:srgbClr val="FF0000"/>
                </a:solidFill>
                <a:cs typeface="Cordia New" pitchFamily="34" charset="-34"/>
              </a:rPr>
              <a:t>double</a:t>
            </a:r>
            <a:r>
              <a:rPr lang="en-US" sz="3600" dirty="0" smtClean="0">
                <a:cs typeface="Cordia New" pitchFamily="34" charset="-34"/>
              </a:rPr>
              <a:t>  </a:t>
            </a:r>
            <a:r>
              <a:rPr lang="th-TH" sz="3600" dirty="0" smtClean="0"/>
              <a:t>และประกาศฟังก์ชัน </a:t>
            </a:r>
            <a:r>
              <a:rPr lang="en-US" sz="3600" dirty="0" err="1" smtClean="0">
                <a:solidFill>
                  <a:srgbClr val="002060"/>
                </a:solidFill>
                <a:cs typeface="Cordia New" pitchFamily="34" charset="-34"/>
              </a:rPr>
              <a:t>atof</a:t>
            </a:r>
            <a:r>
              <a:rPr lang="en-US" sz="3600" dirty="0" smtClean="0">
                <a:cs typeface="Cordia New" pitchFamily="34" charset="-34"/>
              </a:rPr>
              <a:t> </a:t>
            </a:r>
            <a:r>
              <a:rPr lang="th-TH" sz="3600" dirty="0" smtClean="0"/>
              <a:t>มีพารามิเตอร์เป็นตัวแปรพอยน์เตอร์ประเภท </a:t>
            </a:r>
            <a:r>
              <a:rPr lang="en-US" sz="3600" dirty="0" smtClean="0">
                <a:solidFill>
                  <a:srgbClr val="FF0000"/>
                </a:solidFill>
                <a:cs typeface="Cordia New" pitchFamily="34" charset="-34"/>
              </a:rPr>
              <a:t>char</a:t>
            </a:r>
          </a:p>
          <a:p>
            <a:pPr eaLnBrk="1" hangingPunct="1"/>
            <a:endParaRPr lang="th-TH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8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179388" y="404813"/>
            <a:ext cx="8839200" cy="914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th-TH" sz="4400" b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2531" name="Title 3"/>
          <p:cNvSpPr>
            <a:spLocks noGrp="1"/>
          </p:cNvSpPr>
          <p:nvPr>
            <p:ph type="title"/>
          </p:nvPr>
        </p:nvSpPr>
        <p:spPr>
          <a:xfrm>
            <a:off x="0" y="249158"/>
            <a:ext cx="9144000" cy="641455"/>
          </a:xfrm>
          <a:solidFill>
            <a:schemeClr val="accent6">
              <a:lumMod val="75000"/>
              <a:alpha val="56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h-TH" sz="4800" b="1" dirty="0">
                <a:solidFill>
                  <a:schemeClr val="tx2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การกำหนดค่าและการอ่านค่าตัวแปรประเภทตัวชี้ </a:t>
            </a:r>
          </a:p>
        </p:txBody>
      </p:sp>
      <p:sp>
        <p:nvSpPr>
          <p:cNvPr id="22532" name="Content Placeholder 5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3444997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การ</a:t>
            </a:r>
            <a:r>
              <a:rPr lang="th-TH" sz="44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กำหนดค่า</a:t>
            </a:r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ให้กับตัวแปรพอยน์เตอร์จะเป็นการ</a:t>
            </a:r>
            <a:r>
              <a:rPr lang="th-TH" sz="44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กำหนดแอดเดรสของตัวแปร</a:t>
            </a:r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ที่มีประเภทสอดคล้องกับประเภทของตัวแปรพอยน์เตอร์เท่านั้น 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โดยการใช้ Unary Operator  </a:t>
            </a:r>
            <a:r>
              <a:rPr lang="th-TH" sz="4400" b="1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&amp;</a:t>
            </a:r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  เป็นโอเปอเรเตอร์ที่</a:t>
            </a:r>
            <a:r>
              <a:rPr lang="th-TH" sz="4400" dirty="0" smtClean="0">
                <a:solidFill>
                  <a:srgbClr val="FF0000"/>
                </a:solidFill>
                <a:latin typeface="FreesiaUPC" panose="020B0604020202020204" pitchFamily="34" charset="-34"/>
                <a:cs typeface="FreesiaUPC" panose="020B0604020202020204" pitchFamily="34" charset="-34"/>
              </a:rPr>
              <a:t>อ้างถึงแอดเดรส</a:t>
            </a:r>
            <a:r>
              <a:rPr lang="th-TH" sz="4400" dirty="0" smtClean="0">
                <a:latin typeface="FreesiaUPC" panose="020B0604020202020204" pitchFamily="34" charset="-34"/>
                <a:cs typeface="FreesiaUPC" panose="020B0604020202020204" pitchFamily="34" charset="-34"/>
              </a:rPr>
              <a:t>ของออปเจ็ค (Object) ใด ๆ </a:t>
            </a:r>
          </a:p>
          <a:p>
            <a:pPr eaLnBrk="1" hangingPunct="1"/>
            <a:endParaRPr lang="th-TH" sz="3600" dirty="0" smtClean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11D2BF-10B1-4AAA-AD1C-AC5A00289CBB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5281</TotalTime>
  <Words>2267</Words>
  <Application>Microsoft Office PowerPoint</Application>
  <PresentationFormat>นำเสนอทางหน้าจอ (4:3)</PresentationFormat>
  <Paragraphs>553</Paragraphs>
  <Slides>43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43</vt:i4>
      </vt:variant>
    </vt:vector>
  </HeadingPairs>
  <TitlesOfParts>
    <vt:vector size="44" baseType="lpstr">
      <vt:lpstr>Organic</vt:lpstr>
      <vt:lpstr>ตัวชี้  Pointer</vt:lpstr>
      <vt:lpstr>พอยน์เตอร์หรือตัวชี้</vt:lpstr>
      <vt:lpstr> ภาพจำลองการแทนข้อมูลในหน่วยความจำแบบปกติ</vt:lpstr>
      <vt:lpstr>ตัวชี้กับแอดเดรส (Pointers and Address) </vt:lpstr>
      <vt:lpstr>งานนำเสนอ PowerPoint</vt:lpstr>
      <vt:lpstr>ตัวชี้กับแอดเดรส (Pointers and Address) </vt:lpstr>
      <vt:lpstr>การประกาศตัวแปรประเภทตัวชี้ </vt:lpstr>
      <vt:lpstr>การประกาศตัวแปรประเภทตัวชี้ </vt:lpstr>
      <vt:lpstr>การกำหนดค่าและการอ่านค่าตัวแปรประเภทตัวชี้ </vt:lpstr>
      <vt:lpstr>การกำหนดค่าและการอ่านค่าตัวแปรตัวชี้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ตัวชี้กับฟังก์ชั่น</vt:lpstr>
      <vt:lpstr>ตัวอย่าง</vt:lpstr>
      <vt:lpstr>ตัวอย่าง</vt:lpstr>
      <vt:lpstr>ตัวอย่าง</vt:lpstr>
      <vt:lpstr> ความสัมพันธ์ของการส่งอาร์กิวเมนท์แบบพอยน์เตอร์กับฟังก์ชัน </vt:lpstr>
      <vt:lpstr>พอยน์เตอร์กับอาร์เรย์</vt:lpstr>
      <vt:lpstr>พอยน์เตอร์กับอาร์เรย์</vt:lpstr>
      <vt:lpstr>การใช้พอยน์เตอร์กับอาร์เรย์ </vt:lpstr>
      <vt:lpstr>งานนำเสนอ PowerPoint</vt:lpstr>
      <vt:lpstr>การอ้างอิงตำแหน่งในอาร์เรย์ผ่านตัวชี้</vt:lpstr>
      <vt:lpstr>การส่งผ่านอาร์เรย์แบบ pass by reference</vt:lpstr>
      <vt:lpstr>สายอักขระ (String) </vt:lpstr>
      <vt:lpstr>งานนำเสนอ PowerPoint</vt:lpstr>
      <vt:lpstr>ฟังก์ชั่นสำคัญๆ เกี่ยวกับสตริง </vt:lpstr>
      <vt:lpstr>การอ้างถึงตำแหน่งในอาร์เรย์ผ่านตัวชี้ </vt:lpstr>
      <vt:lpstr>ฟังก์ชัน strlen( ) ปรับปรุงให้กระชับขึ้น</vt:lpstr>
      <vt:lpstr>ฟังก์ชั่น strcpy</vt:lpstr>
      <vt:lpstr>การประกาศตัวแปรชี้ (pointer)  ชี้ไปยัง struct</vt:lpstr>
      <vt:lpstr>การประกาศตัวแปรชี้ (pointer)  ชี้ไปยัง struct</vt:lpstr>
      <vt:lpstr>การประกาศตัวแปรชี้ (pointer)  ชี้ไปยัง struct</vt:lpstr>
      <vt:lpstr>การประกาศตัวแปรชี้ (pointer)  ชี้ไปยัง struct</vt:lpstr>
      <vt:lpstr>การประกาศตัวแปรชี้ (pointer) ชี้ไปยัง struct</vt:lpstr>
      <vt:lpstr>การประกาศตัวแปรชี้ (pointer)  ชี้ไปยัง struct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Instructor</dc:creator>
  <cp:lastModifiedBy>Student</cp:lastModifiedBy>
  <cp:revision>85</cp:revision>
  <cp:lastPrinted>2012-10-04T09:24:25Z</cp:lastPrinted>
  <dcterms:created xsi:type="dcterms:W3CDTF">2012-09-24T02:18:05Z</dcterms:created>
  <dcterms:modified xsi:type="dcterms:W3CDTF">2017-10-14T02:29:40Z</dcterms:modified>
</cp:coreProperties>
</file>