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7"/>
  </p:notesMasterIdLst>
  <p:handoutMasterIdLst>
    <p:handoutMasterId r:id="rId28"/>
  </p:handoutMasterIdLst>
  <p:sldIdLst>
    <p:sldId id="256" r:id="rId3"/>
    <p:sldId id="257" r:id="rId4"/>
    <p:sldId id="300" r:id="rId5"/>
    <p:sldId id="302" r:id="rId6"/>
    <p:sldId id="298" r:id="rId7"/>
    <p:sldId id="294" r:id="rId8"/>
    <p:sldId id="301" r:id="rId9"/>
    <p:sldId id="299" r:id="rId10"/>
    <p:sldId id="297" r:id="rId11"/>
    <p:sldId id="304" r:id="rId12"/>
    <p:sldId id="303" r:id="rId13"/>
    <p:sldId id="310" r:id="rId14"/>
    <p:sldId id="307" r:id="rId15"/>
    <p:sldId id="296" r:id="rId16"/>
    <p:sldId id="313" r:id="rId17"/>
    <p:sldId id="309" r:id="rId18"/>
    <p:sldId id="314" r:id="rId19"/>
    <p:sldId id="315" r:id="rId20"/>
    <p:sldId id="316" r:id="rId21"/>
    <p:sldId id="317" r:id="rId22"/>
    <p:sldId id="318" r:id="rId23"/>
    <p:sldId id="311" r:id="rId24"/>
    <p:sldId id="319" r:id="rId25"/>
    <p:sldId id="259" r:id="rId26"/>
  </p:sldIdLst>
  <p:sldSz cx="9144000" cy="6858000" type="screen4x3"/>
  <p:notesSz cx="6858000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993" autoAdjust="0"/>
  </p:normalViewPr>
  <p:slideViewPr>
    <p:cSldViewPr>
      <p:cViewPr>
        <p:scale>
          <a:sx n="70" d="100"/>
          <a:sy n="70" d="100"/>
        </p:scale>
        <p:origin x="-1974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AA5A1-88F4-4529-9AD0-1FDB51E32853}" type="datetimeFigureOut">
              <a:rPr lang="th-TH" smtClean="0"/>
              <a:pPr/>
              <a:t>21/09/60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D5489-54F0-4166-AF46-A1A1DC795B7F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2219461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D7B42-8662-422B-874A-59425EECDB8F}" type="datetimeFigureOut">
              <a:rPr lang="th-TH" smtClean="0"/>
              <a:pPr/>
              <a:t>21/09/60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60A52-452F-43E6-83A4-F0F01FD5793C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1206698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.wikipedia.org/w/index.php?title=%E0%B9%80%E0%B8%AD%E0%B8%94%E0%B8%B9%E0%B8%AD%E0%B8%B2%E0%B8%A3%E0%B9%8C%E0%B8%94_%E0%B8%A5%E0%B8%B9%E0%B8%84%E0%B8%B2%E0%B8%AA&amp;action=edit&amp;redlink=1" TargetMode="External"/><Relationship Id="rId7" Type="http://schemas.openxmlformats.org/officeDocument/2006/relationships/hyperlink" Target="https://th.wikipedia.org/wiki/%E0%B8%9B%E0%B8%A3%E0%B8%B0%E0%B9%80%E0%B8%97%E0%B8%A8%E0%B9%80%E0%B8%A7%E0%B8%B5%E0%B8%A2%E0%B8%94%E0%B8%99%E0%B8%B2%E0%B8%A1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th.wikipedia.org/wiki/%E0%B8%AE%E0%B8%B2%E0%B8%99%E0%B8%AD%E0%B8%A2" TargetMode="External"/><Relationship Id="rId5" Type="http://schemas.openxmlformats.org/officeDocument/2006/relationships/hyperlink" Target="https://th.wikipedia.org/w/index.php?title=%E0%B8%AD%E0%B8%B2%E0%B8%A2%E0%B8%B8%E0%B8%82%E0%B8%AD%E0%B8%87%E0%B8%88%E0%B8%B1%E0%B8%81%E0%B8%A3%E0%B8%A7%E0%B8%B2%E0%B8%A5&amp;action=edit&amp;redlink=1" TargetMode="External"/><Relationship Id="rId4" Type="http://schemas.openxmlformats.org/officeDocument/2006/relationships/hyperlink" Target="https://th.wikipedia.org/wiki/%E0%B8%84.%E0%B8%A8._1883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เกมปัญหานี้คิดค้นขึ้นโดย นักคณิตศาสตร์ชาวฝรั่งเศส ชื่อ </a:t>
            </a:r>
            <a:r>
              <a:rPr lang="th-TH" sz="18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เอดูอาร์ด ลูคาส (ไม่มีหน้า)"/>
              </a:rPr>
              <a:t>เอดู</a:t>
            </a:r>
            <a:r>
              <a:rPr lang="th-TH" sz="18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เอดูอาร์ด ลูคาส (ไม่มีหน้า)"/>
              </a:rPr>
              <a:t>อาร์ด</a:t>
            </a:r>
            <a:r>
              <a:rPr lang="th-TH" sz="18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เอดูอาร์ด ลูคาส (ไม่มีหน้า)"/>
              </a:rPr>
              <a:t> </a:t>
            </a:r>
            <a:r>
              <a:rPr lang="th-TH" sz="18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เอดูอาร์ด ลูคาส (ไม่มีหน้า)"/>
              </a:rPr>
              <a:t>ลู</a:t>
            </a:r>
            <a:r>
              <a:rPr lang="th-TH" sz="18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เอดูอาร์ด ลูคาส (ไม่มีหน้า)"/>
              </a:rPr>
              <a:t>คาส</a:t>
            </a:r>
            <a:r>
              <a:rPr lang="th-TH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Édouard</a:t>
            </a:r>
            <a:r>
              <a:rPr 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Lucas) </a:t>
            </a:r>
            <a:r>
              <a:rPr lang="th-TH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ในปี </a:t>
            </a:r>
            <a:r>
              <a:rPr lang="th-TH" sz="18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ค.ศ. 1883"/>
              </a:rPr>
              <a:t>ค.ศ. 1883</a:t>
            </a:r>
            <a:r>
              <a:rPr lang="th-TH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มีตำนานเล่าขานเกี่ยวกับโบสถ์ ในอินเดีย ซึ่งมีห้องที่ภายใน มีเสา 3 หลัก และ จานทองอยู่ 64 ใบ คล้องอยู่กับเสา โดยที่พราหมณ์ในโบสถ์นั้นจะทำการเคลื่อนย้ายจานทองตามคำสั่งที่ระบุไว้ในคำพยากรณ์ โดยการเคลื่อนย้ายนั้นจะต้องเป็นไปตามเงื่อนไขของเกมปัญหา คำพยากรณ์ในตำนานได้ทำนายไว้ว่า เมื่อปัญหาถูกแก้ วาระสุดท้ายของโลกจะมาถึง ดังนั้นปัญหานี้จึงมีอีกชื่อหนึ่งว่า ปัญหา "</a:t>
            </a:r>
            <a:r>
              <a:rPr 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Tower of Brahma" (</a:t>
            </a:r>
            <a:r>
              <a:rPr lang="th-TH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หอแห่งพรหม) ไม่มีข้อมูลเด่นชัดว่า </a:t>
            </a:r>
            <a:r>
              <a:rPr lang="th-TH" sz="1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ลู</a:t>
            </a:r>
            <a:r>
              <a:rPr lang="th-TH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คาสนั้นเป็นผู้แต่งตำนานนี้ขึ้น หรือ ว่าได้รับแรงบันดาลใจจากตำนานนี้</a:t>
            </a:r>
          </a:p>
          <a:p>
            <a:r>
              <a:rPr lang="th-TH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หากตำนานนี้เป็นจริง และ พราหมณ์สามารถย้ายจานด้วยความเร็ว 1 ใบต่อวินาทีและใช้จำนวนครั้งการย้ายที่น้อยที่สุด เวลาทั้งหมดที่ใช้ในการแก้ปัญหานี้คือ 2</a:t>
            </a:r>
            <a:r>
              <a:rPr lang="th-TH" sz="18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</a:t>
            </a:r>
            <a:r>
              <a:rPr lang="th-TH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− 1 วินาที หรือ ประมาณ 585 พันล้านปี (อายุของจักรวาลในตอนนี้ ประมาณ </a:t>
            </a:r>
            <a:r>
              <a:rPr lang="th-TH" sz="18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อายุของจักรวาล (ไม่มีหน้า)"/>
              </a:rPr>
              <a:t>13.7 พันล้านปี</a:t>
            </a:r>
            <a:r>
              <a:rPr lang="th-TH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th-TH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นอกเหนือจากตำนานข้างต้นแล้ว ยังมีตำนานดัดแปลงอื่นๆ อีก เช่น ในบางเรื่องเล่าเป็นเรื่องของ วัด กับ พระ โดยที่วัดนั้นอยู่ในประเทศอื่น เช่นที่ เมือง</a:t>
            </a:r>
            <a:r>
              <a:rPr lang="th-TH" sz="18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ฮานอย"/>
              </a:rPr>
              <a:t>ฮานอย</a:t>
            </a:r>
            <a:r>
              <a:rPr lang="th-TH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ใน</a:t>
            </a:r>
            <a:r>
              <a:rPr lang="th-TH" sz="18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ประเทศเวียดนาม"/>
              </a:rPr>
              <a:t>ประเทศเวียดนาม</a:t>
            </a:r>
            <a:r>
              <a:rPr lang="th-TH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ในบางเรื่องก็มีการเสริมเรื่องเล่าว่า หอคอยนั้นถูกสร้างขึ้นมาพร้อมการกำเนิดของโลก หรือ มีเงื่อนไขว่า พราหมณ์ หรือ พระ จะเคลื่อนย้ายจานได้เพียงวันละ 1 ใบ</a:t>
            </a:r>
            <a:endParaRPr lang="th-TH" sz="1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60A52-452F-43E6-83A4-F0F01FD5793C}" type="slidenum">
              <a:rPr lang="th-TH" smtClean="0"/>
              <a:pPr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2027575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161455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4456" y="3899722"/>
            <a:ext cx="4788024" cy="609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เอกสารประกอบการอบรม</a:t>
            </a:r>
            <a:endParaRPr kumimoji="0"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th-TH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สอวน. สาขาคอมพิวเตอร์ ศูนย์โรงเรียนสตรีอ่างทอง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104456" y="2597156"/>
            <a:ext cx="4788024" cy="142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RECURSION</a:t>
            </a:r>
          </a:p>
          <a:p>
            <a:pPr algn="r"/>
            <a:r>
              <a:rPr lang="th-TH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การเวียนเกิด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8344" y="0"/>
            <a:ext cx="792088" cy="7989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60432" y="85811"/>
            <a:ext cx="614975" cy="71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How to Trace Recursive Functions</a:t>
            </a:r>
            <a:endParaRPr lang="ko-KR" alt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179512" y="1268760"/>
            <a:ext cx="8784976" cy="5400600"/>
          </a:xfrm>
        </p:spPr>
        <p:txBody>
          <a:bodyPr/>
          <a:lstStyle/>
          <a:p>
            <a:pPr marL="457200" indent="-457200" algn="thaiDist">
              <a:buFont typeface="Wingdings" pitchFamily="2" charset="2"/>
              <a:buChar char=""/>
            </a:pP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การ 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trace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และ 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debug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ฟังก์ชัน 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recursive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ไม่ง่าย !!!</a:t>
            </a:r>
          </a:p>
          <a:p>
            <a:pPr marL="457200" indent="-457200" algn="thaiDist">
              <a:buFont typeface="Wingdings" pitchFamily="2" charset="2"/>
              <a:buChar char=""/>
            </a:pP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เช่น ถ้ามีการเรียกตัวเองนับร้อยครั้ง การ 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set break point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หรือการ 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trace </a:t>
            </a:r>
            <a:endParaRPr lang="th-TH" sz="2800" b="1" dirty="0" smtClean="0"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  <a:p>
            <a:pPr algn="thaiDist"/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แบบ 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step-by-step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จะน่าเหนื่อยมาก</a:t>
            </a:r>
          </a:p>
          <a:p>
            <a:pPr marL="457200" indent="-457200" algn="thaiDist">
              <a:buFont typeface="Wingdings" pitchFamily="2" charset="2"/>
              <a:buChar char=""/>
            </a:pP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วิธีการที่นิยมคือ การเพิ่มคำสั่ง 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print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เข้าไปเพื่อดูผลของการทำงานในแต่ละ </a:t>
            </a:r>
            <a:endParaRPr lang="en-US" sz="2800" b="1" dirty="0" smtClean="0"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  <a:p>
            <a:pPr algn="thaiDist"/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recursive 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steps.</a:t>
            </a:r>
          </a:p>
          <a:p>
            <a:pPr algn="thaiDist"/>
            <a:endParaRPr lang="en-US" sz="1800" b="1" dirty="0"/>
          </a:p>
        </p:txBody>
      </p:sp>
      <p:pic>
        <p:nvPicPr>
          <p:cNvPr id="5" name="Picture 2" descr="fig1009a"/>
          <p:cNvPicPr preferRelativeResize="0"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85" t="39611" r="21835" b="6652"/>
          <a:stretch/>
        </p:blipFill>
        <p:spPr bwMode="auto">
          <a:xfrm>
            <a:off x="1166646" y="4149080"/>
            <a:ext cx="7563287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0813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768725" algn="l"/>
              </a:tabLst>
            </a:pPr>
            <a:r>
              <a:rPr lang="en-US" dirty="0"/>
              <a:t>Recursive Steps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179512" y="1268760"/>
            <a:ext cx="8784976" cy="5400600"/>
          </a:xfrm>
        </p:spPr>
        <p:txBody>
          <a:bodyPr/>
          <a:lstStyle/>
          <a:p>
            <a:pPr marL="457200" indent="-457200" algn="thaiDist">
              <a:buFont typeface="Wingdings" pitchFamily="2" charset="2"/>
              <a:buChar char=""/>
            </a:pP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ภาษา 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C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เก็บรักษาค่าตัวแปรโดยการใช้ </a:t>
            </a:r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Stack </a:t>
            </a:r>
            <a:endParaRPr lang="en-US" sz="2800" b="1" dirty="0"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  <a:p>
            <a:pPr marL="457200" indent="-457200" algn="thaiDist">
              <a:buFont typeface="Wingdings" pitchFamily="2" charset="2"/>
              <a:buChar char=""/>
            </a:pPr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Stack 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คือ โครงสร้าง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ข้อมูลที่จัดการข้อมูลในรูปแบบ </a:t>
            </a:r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Last 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In, First Out (LIFO</a:t>
            </a:r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)</a:t>
            </a:r>
          </a:p>
          <a:p>
            <a:pPr marL="457200" indent="-457200" algn="thaiDist">
              <a:buFont typeface="Wingdings" pitchFamily="2" charset="2"/>
              <a:buChar char=""/>
            </a:pP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Stack 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มี </a:t>
            </a:r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2 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operations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คือ 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push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และ </a:t>
            </a:r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pop</a:t>
            </a:r>
            <a:endParaRPr lang="th-TH" sz="2800" b="1" dirty="0" smtClean="0"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  <a:p>
            <a:pPr marL="457200" indent="-457200" algn="thaiDist">
              <a:buFont typeface="Wingdings" pitchFamily="2" charset="2"/>
              <a:buChar char=""/>
            </a:pP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ทุก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ครั้งที่มีการเรียกฟังก์ชัน สถานะปัจจุบันของผู้เรียก (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caller function)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ได้แก่ </a:t>
            </a:r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 parameters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, local variables, and memory address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เป็นต้น จะถูก 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push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ลงใน 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stack</a:t>
            </a:r>
          </a:p>
          <a:p>
            <a:pPr marL="457200" indent="-457200" algn="thaiDist">
              <a:buFont typeface="Wingdings" pitchFamily="2" charset="2"/>
              <a:buChar char=""/>
            </a:pP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เมื่อฟังก์ชันที่ถูกเรียกประมวลผลเสร็จ ค่าสถานะต่าง ๆ  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ของ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ผู้เรียก (</a:t>
            </a:r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caller        function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) 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จะ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ถูกนำ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กลับมาประมวลผลโดย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การ 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pop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จาก 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stack.</a:t>
            </a:r>
          </a:p>
          <a:p>
            <a:pPr marL="457200" indent="-457200" algn="thaiDist">
              <a:buFont typeface="Wingdings" pitchFamily="2" charset="2"/>
              <a:buChar char=""/>
            </a:pPr>
            <a:endParaRPr lang="en-US" sz="2800" b="1" dirty="0"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  <a:p>
            <a:pPr algn="thaiDist"/>
            <a:endParaRPr lang="en-US" sz="1800" b="1" dirty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2410941" y="5373216"/>
            <a:ext cx="504825" cy="1223963"/>
            <a:chOff x="-522" y="3022"/>
            <a:chExt cx="318" cy="771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-522" y="3022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-522" y="3793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V="1">
              <a:off x="-204" y="3022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482379" y="5373216"/>
            <a:ext cx="3603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a</a:t>
            </a:r>
            <a:br>
              <a:rPr lang="en-US">
                <a:latin typeface="Times New Roman" pitchFamily="18" charset="0"/>
              </a:rPr>
            </a:br>
            <a:r>
              <a:rPr lang="en-US">
                <a:latin typeface="Times New Roman" pitchFamily="18" charset="0"/>
              </a:rPr>
              <a:t>b</a:t>
            </a:r>
            <a:br>
              <a:rPr lang="en-US">
                <a:latin typeface="Times New Roman" pitchFamily="18" charset="0"/>
              </a:rPr>
            </a:br>
            <a:r>
              <a:rPr lang="en-US">
                <a:latin typeface="Times New Roman" pitchFamily="18" charset="0"/>
              </a:rPr>
              <a:t>c</a:t>
            </a:r>
          </a:p>
        </p:txBody>
      </p: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4138141" y="5373216"/>
            <a:ext cx="504825" cy="1223963"/>
            <a:chOff x="-522" y="3022"/>
            <a:chExt cx="318" cy="771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-522" y="3022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-522" y="3793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V="1">
              <a:off x="-204" y="3022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4209579" y="5373216"/>
            <a:ext cx="3603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/>
            </a:r>
            <a:br>
              <a:rPr lang="en-US">
                <a:latin typeface="Times New Roman" pitchFamily="18" charset="0"/>
              </a:rPr>
            </a:br>
            <a:r>
              <a:rPr lang="en-US">
                <a:latin typeface="Times New Roman" pitchFamily="18" charset="0"/>
              </a:rPr>
              <a:t>b</a:t>
            </a:r>
            <a:br>
              <a:rPr lang="en-US">
                <a:latin typeface="Times New Roman" pitchFamily="18" charset="0"/>
              </a:rPr>
            </a:br>
            <a:r>
              <a:rPr lang="en-US">
                <a:latin typeface="Times New Roman" pitchFamily="18" charset="0"/>
              </a:rPr>
              <a:t>c</a:t>
            </a:r>
          </a:p>
        </p:txBody>
      </p: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6011391" y="5373216"/>
            <a:ext cx="504825" cy="1223963"/>
            <a:chOff x="-522" y="3022"/>
            <a:chExt cx="318" cy="771"/>
          </a:xfrm>
        </p:grpSpPr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-522" y="3022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-522" y="3793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V="1">
              <a:off x="-204" y="3022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6082829" y="5373216"/>
            <a:ext cx="3603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</a:t>
            </a:r>
            <a:br>
              <a:rPr lang="en-US">
                <a:latin typeface="Times New Roman" pitchFamily="18" charset="0"/>
              </a:rPr>
            </a:br>
            <a:r>
              <a:rPr lang="en-US">
                <a:latin typeface="Times New Roman" pitchFamily="18" charset="0"/>
              </a:rPr>
              <a:t>b</a:t>
            </a:r>
            <a:br>
              <a:rPr lang="en-US">
                <a:latin typeface="Times New Roman" pitchFamily="18" charset="0"/>
              </a:rPr>
            </a:br>
            <a:r>
              <a:rPr lang="en-US">
                <a:latin typeface="Times New Roman" pitchFamily="18" charset="0"/>
              </a:rPr>
              <a:t>c</a:t>
            </a: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3131666" y="5949479"/>
            <a:ext cx="719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5003329" y="5949479"/>
            <a:ext cx="719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131666" y="5444654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pop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4858866" y="5444654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push d</a:t>
            </a:r>
          </a:p>
        </p:txBody>
      </p:sp>
    </p:spTree>
    <p:extLst>
      <p:ext uri="{BB962C8B-B14F-4D97-AF65-F5344CB8AC3E}">
        <p14:creationId xmlns:p14="http://schemas.microsoft.com/office/powerpoint/2010/main" xmlns="" val="254109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21" grpId="0"/>
      <p:bldP spid="22" grpId="0" animBg="1"/>
      <p:bldP spid="23" grpId="0" animBg="1"/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29777"/>
            <a:ext cx="9144000" cy="1176465"/>
          </a:xfrm>
        </p:spPr>
        <p:txBody>
          <a:bodyPr/>
          <a:lstStyle/>
          <a:p>
            <a:r>
              <a:rPr lang="en-US" altLang="ko-KR" dirty="0"/>
              <a:t>Recursive Function : Fibonacci </a:t>
            </a:r>
            <a:endParaRPr lang="ko-KR" alt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7" name="Content Placeholder 6"/>
          <p:cNvSpPr>
            <a:spLocks noGrp="1"/>
          </p:cNvSpPr>
          <p:nvPr>
            <p:ph idx="10"/>
          </p:nvPr>
        </p:nvSpPr>
        <p:spPr>
          <a:xfrm>
            <a:off x="179512" y="1268760"/>
            <a:ext cx="8784976" cy="5400600"/>
          </a:xfrm>
        </p:spPr>
        <p:txBody>
          <a:bodyPr/>
          <a:lstStyle/>
          <a:p>
            <a:pPr marL="457200" indent="-457200" algn="thaiDist">
              <a:buFont typeface="Wingdings" pitchFamily="2" charset="2"/>
              <a:buChar char=""/>
            </a:pPr>
            <a:r>
              <a:rPr lang="th-TH" sz="2800" b="1" dirty="0" err="1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ลำดับฟี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โบนัก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ชี คือ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จำนวนต่าง ๆ ที่อยู่ในลำดับจำนวนเต็ม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ดังต่อไปนี้</a:t>
            </a:r>
          </a:p>
          <a:p>
            <a:pPr algn="thaiDist"/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	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0,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1, 1, 2, 3, 5, 8, 13, 21, 34, 55, 89, 144, 233, 377, 610, 987, 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...</a:t>
            </a:r>
            <a:endParaRPr lang="th-TH" sz="2800" b="1" dirty="0"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  <a:p>
            <a:pPr marL="457200" indent="-457200" algn="thaiDist">
              <a:buFont typeface="Wingdings" pitchFamily="2" charset="2"/>
              <a:buChar char=""/>
            </a:pP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ชื่อของ</a:t>
            </a:r>
            <a:r>
              <a:rPr lang="th-TH" sz="2800" b="1" dirty="0" err="1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จำนวนฟีโบนัช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ชีตั้งขึ้นเพื่อเป็นเกียรติแก่นักคณิตศาสตร์ชาวที่มีชื่อเสียง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อิตาลี ชื่อ </a:t>
            </a:r>
            <a:r>
              <a:rPr lang="th-TH" sz="2800" b="1" dirty="0" err="1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เล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โอ</a:t>
            </a:r>
            <a:r>
              <a:rPr lang="th-TH" sz="2800" b="1" dirty="0" err="1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นาร์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โดแห่งปีซา (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Leonardo de Pisa)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ซึ่งเป็นที่รู้จักกันใน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นาม     </a:t>
            </a:r>
            <a:r>
              <a:rPr lang="th-TH" sz="2800" b="1" dirty="0" err="1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ฟี</a:t>
            </a:r>
            <a:r>
              <a:rPr lang="th-TH" sz="2800" b="1" dirty="0" err="1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โบนัช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ชี (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Fibonacci)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ผู้ค้นพบ</a:t>
            </a:r>
            <a:r>
              <a:rPr lang="th-TH" sz="2800" b="1" dirty="0" err="1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จำนวนฟีโบนัช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ชีในต้นศตวรรษที่ 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13</a:t>
            </a:r>
          </a:p>
          <a:p>
            <a:pPr marL="457200" indent="-457200" algn="thaiDist">
              <a:buFont typeface="Wingdings" pitchFamily="2" charset="2"/>
              <a:buChar char=""/>
            </a:pPr>
            <a:r>
              <a:rPr lang="th-TH" alt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หากเขียนให้อยู่ในรูปของสัญลักษณ์ </a:t>
            </a:r>
            <a:r>
              <a:rPr lang="th-TH" alt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ลำดับ </a:t>
            </a:r>
            <a:r>
              <a:rPr lang="th-TH" altLang="th-TH" sz="2800" i="1" dirty="0" err="1">
                <a:solidFill>
                  <a:srgbClr val="222222"/>
                </a:solidFill>
              </a:rPr>
              <a:t>F</a:t>
            </a:r>
            <a:r>
              <a:rPr lang="th-TH" altLang="th-TH" sz="2800" i="1" baseline="-30000" dirty="0" err="1">
                <a:solidFill>
                  <a:srgbClr val="222222"/>
                </a:solidFill>
              </a:rPr>
              <a:t>n</a:t>
            </a:r>
            <a:r>
              <a:rPr lang="th-TH" alt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ของ</a:t>
            </a:r>
            <a:r>
              <a:rPr lang="th-TH" altLang="th-TH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จำนวนฟีโบนัช</a:t>
            </a:r>
            <a:r>
              <a:rPr lang="th-TH" alt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ชี นิยาม</a:t>
            </a:r>
            <a:r>
              <a:rPr lang="th-TH" alt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ขึ้น</a:t>
            </a:r>
            <a:r>
              <a:rPr lang="th-TH" alt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ด้วยความสัมพันธ์เวียนเกิด ดังนี้</a:t>
            </a:r>
            <a:endParaRPr lang="th-TH" alt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5750" lvl="1" indent="0" eaLnBrk="0" latinLnBrk="0" hangingPunct="0">
              <a:buNone/>
            </a:pPr>
            <a:r>
              <a:rPr lang="th-TH" altLang="th-TH" i="1" dirty="0" err="1" smtClean="0">
                <a:solidFill>
                  <a:srgbClr val="222222"/>
                </a:solidFill>
                <a:cs typeface="Arial" pitchFamily="34" charset="0"/>
              </a:rPr>
              <a:t>F</a:t>
            </a:r>
            <a:r>
              <a:rPr lang="th-TH" altLang="th-TH" i="1" baseline="-30000" dirty="0" err="1" smtClean="0">
                <a:solidFill>
                  <a:srgbClr val="222222"/>
                </a:solidFill>
                <a:cs typeface="Arial" pitchFamily="34" charset="0"/>
              </a:rPr>
              <a:t>n</a:t>
            </a:r>
            <a:r>
              <a:rPr lang="th-TH" altLang="th-TH" dirty="0">
                <a:solidFill>
                  <a:srgbClr val="222222"/>
                </a:solidFill>
                <a:cs typeface="Arial" pitchFamily="34" charset="0"/>
              </a:rPr>
              <a:t> </a:t>
            </a:r>
            <a:r>
              <a:rPr lang="en-US" altLang="th-TH" dirty="0">
                <a:solidFill>
                  <a:srgbClr val="222222"/>
                </a:solidFill>
                <a:cs typeface="Arial" pitchFamily="34" charset="0"/>
              </a:rPr>
              <a:t>= </a:t>
            </a:r>
            <a:r>
              <a:rPr lang="th-TH" altLang="th-TH" dirty="0">
                <a:solidFill>
                  <a:srgbClr val="222222"/>
                </a:solidFill>
                <a:cs typeface="Arial" pitchFamily="34" charset="0"/>
              </a:rPr>
              <a:t> </a:t>
            </a:r>
            <a:r>
              <a:rPr lang="th-TH" altLang="th-TH" i="1" dirty="0" smtClean="0">
                <a:solidFill>
                  <a:srgbClr val="222222"/>
                </a:solidFill>
                <a:cs typeface="Arial" pitchFamily="34" charset="0"/>
              </a:rPr>
              <a:t>F</a:t>
            </a:r>
            <a:r>
              <a:rPr lang="th-TH" altLang="th-TH" i="1" baseline="-30000" dirty="0" smtClean="0">
                <a:solidFill>
                  <a:srgbClr val="222222"/>
                </a:solidFill>
                <a:cs typeface="Arial" pitchFamily="34" charset="0"/>
              </a:rPr>
              <a:t>n-1</a:t>
            </a:r>
            <a:r>
              <a:rPr lang="th-TH" altLang="th-TH" dirty="0">
                <a:solidFill>
                  <a:srgbClr val="222222"/>
                </a:solidFill>
                <a:cs typeface="Arial" pitchFamily="34" charset="0"/>
              </a:rPr>
              <a:t> </a:t>
            </a:r>
            <a:r>
              <a:rPr lang="th-TH" altLang="th-TH" dirty="0" smtClean="0">
                <a:solidFill>
                  <a:srgbClr val="222222"/>
                </a:solidFill>
                <a:cs typeface="Arial" pitchFamily="34" charset="0"/>
              </a:rPr>
              <a:t>+</a:t>
            </a:r>
            <a:r>
              <a:rPr lang="th-TH" altLang="th-TH" dirty="0">
                <a:solidFill>
                  <a:srgbClr val="222222"/>
                </a:solidFill>
                <a:cs typeface="Arial" pitchFamily="34" charset="0"/>
              </a:rPr>
              <a:t> </a:t>
            </a:r>
            <a:r>
              <a:rPr lang="th-TH" altLang="th-TH" i="1" dirty="0" smtClean="0">
                <a:solidFill>
                  <a:srgbClr val="222222"/>
                </a:solidFill>
                <a:cs typeface="Arial" pitchFamily="34" charset="0"/>
              </a:rPr>
              <a:t>F</a:t>
            </a:r>
            <a:r>
              <a:rPr lang="th-TH" altLang="th-TH" i="1" baseline="-30000" dirty="0" smtClean="0">
                <a:solidFill>
                  <a:srgbClr val="222222"/>
                </a:solidFill>
                <a:cs typeface="Arial" pitchFamily="34" charset="0"/>
              </a:rPr>
              <a:t>n-2</a:t>
            </a:r>
          </a:p>
          <a:p>
            <a:pPr marL="285750" lvl="1" indent="0" eaLnBrk="0" latinLnBrk="0" hangingPunct="0">
              <a:buNone/>
            </a:pPr>
            <a:r>
              <a:rPr lang="th-TH" altLang="th-TH" dirty="0">
                <a:solidFill>
                  <a:srgbClr val="222222"/>
                </a:solidFill>
                <a:cs typeface="Arial" pitchFamily="34" charset="0"/>
              </a:rPr>
              <a:t> </a:t>
            </a:r>
            <a:endParaRPr lang="th-TH" altLang="th-TH" dirty="0" smtClean="0">
              <a:solidFill>
                <a:srgbClr val="222222"/>
              </a:solidFill>
              <a:cs typeface="Arial" pitchFamily="34" charset="0"/>
            </a:endParaRPr>
          </a:p>
          <a:p>
            <a:pPr lvl="0" indent="396875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2800" dirty="0" smtClean="0">
                <a:solidFill>
                  <a:srgbClr val="22222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</a:t>
            </a:r>
            <a:r>
              <a:rPr lang="th-TH" altLang="th-TH" sz="2800" dirty="0">
                <a:solidFill>
                  <a:srgbClr val="22222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กำหนดค่าเริ่มแรกให้</a:t>
            </a:r>
            <a:r>
              <a:rPr lang="th-TH" altLang="th-TH" dirty="0">
                <a:solidFill>
                  <a:srgbClr val="222222"/>
                </a:solidFill>
              </a:rPr>
              <a:t>  </a:t>
            </a:r>
            <a:r>
              <a:rPr lang="th-TH" altLang="th-TH" dirty="0" smtClean="0">
                <a:solidFill>
                  <a:srgbClr val="222222"/>
                </a:solidFill>
              </a:rPr>
              <a:t>         </a:t>
            </a:r>
            <a:r>
              <a:rPr lang="th-TH" altLang="th-TH" sz="2800" i="1" dirty="0" smtClean="0">
                <a:solidFill>
                  <a:srgbClr val="222222"/>
                </a:solidFill>
              </a:rPr>
              <a:t>F</a:t>
            </a:r>
            <a:r>
              <a:rPr lang="th-TH" altLang="th-TH" sz="2800" i="1" baseline="-30000" dirty="0" smtClean="0">
                <a:solidFill>
                  <a:srgbClr val="222222"/>
                </a:solidFill>
              </a:rPr>
              <a:t>0</a:t>
            </a:r>
            <a:r>
              <a:rPr lang="th-TH" altLang="th-TH" sz="2800" dirty="0">
                <a:solidFill>
                  <a:srgbClr val="222222"/>
                </a:solidFill>
              </a:rPr>
              <a:t> </a:t>
            </a:r>
            <a:r>
              <a:rPr lang="en-US" altLang="th-TH" sz="2800" dirty="0" smtClean="0">
                <a:solidFill>
                  <a:srgbClr val="222222"/>
                </a:solidFill>
              </a:rPr>
              <a:t>= 0</a:t>
            </a:r>
            <a:r>
              <a:rPr lang="th-TH" altLang="th-TH" sz="2800" dirty="0" smtClean="0">
                <a:solidFill>
                  <a:srgbClr val="222222"/>
                </a:solidFill>
              </a:rPr>
              <a:t> </a:t>
            </a:r>
            <a:r>
              <a:rPr lang="en-US" altLang="th-TH" sz="2800" dirty="0" smtClean="0">
                <a:solidFill>
                  <a:srgbClr val="222222"/>
                </a:solidFill>
              </a:rPr>
              <a:t>;</a:t>
            </a:r>
            <a:r>
              <a:rPr lang="th-TH" altLang="th-TH" sz="2800" dirty="0">
                <a:solidFill>
                  <a:srgbClr val="222222"/>
                </a:solidFill>
              </a:rPr>
              <a:t> </a:t>
            </a:r>
            <a:r>
              <a:rPr lang="th-TH" altLang="th-TH" sz="2800" i="1" dirty="0" smtClean="0">
                <a:solidFill>
                  <a:srgbClr val="222222"/>
                </a:solidFill>
              </a:rPr>
              <a:t>F</a:t>
            </a:r>
            <a:r>
              <a:rPr lang="th-TH" altLang="th-TH" sz="2800" i="1" baseline="-30000" dirty="0" smtClean="0">
                <a:solidFill>
                  <a:srgbClr val="222222"/>
                </a:solidFill>
              </a:rPr>
              <a:t>1</a:t>
            </a:r>
            <a:r>
              <a:rPr lang="th-TH" altLang="th-TH" sz="2800" dirty="0">
                <a:solidFill>
                  <a:srgbClr val="222222"/>
                </a:solidFill>
              </a:rPr>
              <a:t> </a:t>
            </a:r>
            <a:r>
              <a:rPr lang="en-US" altLang="th-TH" sz="2800" dirty="0" smtClean="0">
                <a:solidFill>
                  <a:srgbClr val="222222"/>
                </a:solidFill>
              </a:rPr>
              <a:t>=1</a:t>
            </a:r>
            <a:endParaRPr lang="th-TH" altLang="th-TH" sz="2800" dirty="0">
              <a:solidFill>
                <a:schemeClr val="tx1"/>
              </a:solidFill>
            </a:endParaRPr>
          </a:p>
          <a:p>
            <a:pPr marL="457200" indent="-457200" algn="thaiDist">
              <a:buFont typeface="Wingdings" pitchFamily="2" charset="2"/>
              <a:buChar char=""/>
            </a:pPr>
            <a:endParaRPr lang="th-TH" sz="1800" b="1" dirty="0"/>
          </a:p>
          <a:p>
            <a:pPr algn="thaiDist"/>
            <a:endParaRPr lang="en-US" sz="1800" b="1" dirty="0"/>
          </a:p>
        </p:txBody>
      </p: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013176"/>
            <a:ext cx="2676297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804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Recursive Function : Fibonacci 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0" y="1124744"/>
            <a:ext cx="9144000" cy="5733256"/>
          </a:xfrm>
        </p:spPr>
        <p:txBody>
          <a:bodyPr numCol="2" spcCol="360000"/>
          <a:lstStyle/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#include &lt;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stdio.h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&gt;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long </a:t>
            </a:r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fib(long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pPr algn="thaiDist" defTabSz="928688"/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main(){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n;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printf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("Enter integers: ");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scanf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("%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d",&amp;n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printf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("F[%2d] = %</a:t>
            </a:r>
            <a:r>
              <a:rPr lang="en-US" sz="28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ld</a:t>
            </a:r>
            <a:endParaRPr lang="en-US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 defTabSz="928688"/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\n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",</a:t>
            </a:r>
            <a:r>
              <a:rPr lang="en-US" sz="28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n,fib</a:t>
            </a:r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(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n));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return 0;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  <a:p>
            <a:pPr algn="thaiDist" defTabSz="928688"/>
            <a:endParaRPr lang="en-US" sz="28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 defTabSz="928688"/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long fib(long 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n){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ans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if (n == 1 || n == 2)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return 1;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else 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ans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</a:t>
            </a:r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fib(n-1)+fib(n-2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return (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ans</a:t>
            </a:r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  <a:endParaRPr lang="en-US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716016" y="1340768"/>
            <a:ext cx="0" cy="525780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223712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Recursive Function </a:t>
            </a:r>
            <a:r>
              <a:rPr lang="en-US" altLang="ko-KR" dirty="0" smtClean="0"/>
              <a:t>:</a:t>
            </a:r>
            <a:r>
              <a:rPr lang="th-TH" altLang="ko-KR" dirty="0" smtClean="0"/>
              <a:t> </a:t>
            </a:r>
            <a:r>
              <a:rPr lang="en-US" altLang="ko-KR" dirty="0" err="1" smtClean="0"/>
              <a:t>gcd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251520" y="1124744"/>
            <a:ext cx="8712968" cy="5544616"/>
          </a:xfrm>
        </p:spPr>
        <p:txBody>
          <a:bodyPr/>
          <a:lstStyle/>
          <a:p>
            <a:pPr marL="457200" indent="-457200" algn="thaiDist">
              <a:buFont typeface="Wingdings" pitchFamily="2" charset="2"/>
              <a:buChar char=""/>
            </a:pP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หารร่วมมาก (</a:t>
            </a:r>
            <a:r>
              <a:rPr lang="th-TH" sz="2800" b="1" dirty="0" err="1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ห.ร.ม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) (อังกฤษ: 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greatest common </a:t>
            </a:r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divisor : </a:t>
            </a:r>
            <a:r>
              <a:rPr lang="en-US" sz="2800" b="1" dirty="0" err="1">
                <a:latin typeface="TH SarabunPSK" pitchFamily="34" charset="-34"/>
                <a:ea typeface="Tahoma" pitchFamily="34" charset="0"/>
                <a:cs typeface="TH SarabunPSK" pitchFamily="34" charset="-34"/>
              </a:rPr>
              <a:t>gcd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)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 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คือ จำนวนเต็มที่มากที่สุดที่สามารถ</a:t>
            </a:r>
            <a:r>
              <a:rPr lang="th-TH" sz="2800" b="1" dirty="0" err="1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นําไป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หารจำนวนตั้งแต่สองจำนวนขึ้นไปพร้อมกันได้ลงตัวทั้งหมด</a:t>
            </a:r>
          </a:p>
          <a:p>
            <a:pPr marL="457200" indent="-457200" algn="thaiDist">
              <a:buFont typeface="Wingdings" pitchFamily="2" charset="2"/>
              <a:buChar char=""/>
            </a:pP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คูณร่วมน้อย (</a:t>
            </a:r>
            <a:r>
              <a:rPr lang="th-TH" sz="2800" b="1" dirty="0" err="1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ค.ร.น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) (อังกฤษ: 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least common </a:t>
            </a:r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multiple : lcm)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คือ จำนวนเต็มที่น้อยที่สุดที่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สามารถหาร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ด้วยจำนวนตั้งแต่สองจำนวนขึ้นไปได้ลงตัว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ทั้งหมด</a:t>
            </a:r>
          </a:p>
          <a:p>
            <a:pPr marL="457200" indent="-457200" algn="thaiDist">
              <a:buFont typeface="Wingdings" pitchFamily="2" charset="2"/>
              <a:buChar char=""/>
            </a:pP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ยูคลิด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(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Euclid)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เป็นนักคณิตศาสตร์ชาว</a:t>
            </a:r>
            <a:r>
              <a:rPr lang="th-TH" sz="2800" b="1" dirty="0" err="1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กรีก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 ซึ่งมีชีวิตอยู่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ประมาณ 325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– 265 ปีก่อนคริสต์ศักราช ได้กล่าวถึงการหารร่วมมาก 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หรือ </a:t>
            </a:r>
            <a:r>
              <a:rPr lang="th-TH" sz="2800" b="1" dirty="0" err="1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ห.ร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.ม. ของจำนวนนับสองจำนวน ที่มีค่ามากได้อย่างรวดเร็วด้วยวิธีที่เรียกว่า ขั้นตอนวิธีแบบ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ยูคลิด</a:t>
            </a:r>
          </a:p>
          <a:p>
            <a:pPr marL="457200" indent="-457200" algn="thaiDist">
              <a:buFont typeface="Wingdings" pitchFamily="2" charset="2"/>
              <a:buChar char=""/>
            </a:pPr>
            <a:endParaRPr lang="th-TH" sz="2800" b="1" dirty="0"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  <a:p>
            <a:pPr marL="457200" indent="-457200" algn="thaiDist">
              <a:buFont typeface="Wingdings" pitchFamily="2" charset="2"/>
              <a:buChar char=""/>
            </a:pPr>
            <a:endParaRPr lang="th-TH" sz="2800" b="1" dirty="0" smtClean="0"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  <a:p>
            <a:pPr marL="457200" indent="-457200" algn="thaiDist">
              <a:buFont typeface="Wingdings" pitchFamily="2" charset="2"/>
              <a:buChar char=""/>
            </a:pPr>
            <a:endParaRPr lang="th-TH" sz="1800" b="1" dirty="0"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203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ko-KR" dirty="0"/>
              <a:t>ขั้นตอนวิธีแบบยูคลิด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0" y="1124744"/>
            <a:ext cx="8964488" cy="5616624"/>
          </a:xfrm>
        </p:spPr>
        <p:txBody>
          <a:bodyPr/>
          <a:lstStyle/>
          <a:p>
            <a:pPr algn="thaiDist"/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ถ้าต้องการหา </a:t>
            </a:r>
            <a:r>
              <a:rPr lang="th-TH" sz="2800" b="1" dirty="0" err="1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ห.</a:t>
            </a:r>
            <a:r>
              <a:rPr lang="th-TH" sz="2800" b="1" dirty="0" err="1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ร.ม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 ของ 1500 และ 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2050</a:t>
            </a:r>
          </a:p>
          <a:p>
            <a:pPr algn="thaiDist"/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ขั้นตอนที่ 1 นำตัวเลขที่มีค่าน้อยหารตัวเลขที่มีค่ามาก 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คือ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2050 ÷ 1500 ได้เศษ 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550</a:t>
            </a:r>
          </a:p>
          <a:p>
            <a:pPr algn="thaiDist"/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ขั้นตอน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ที่ 2 นำเศษที่ได้จากการหารรอบแรกมาหารตัวหารตัวแรก คือ 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1500 ÷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550 ได้เศษ 400 </a:t>
            </a:r>
            <a:endParaRPr lang="th-TH" sz="2800" b="1" dirty="0" smtClean="0"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  <a:p>
            <a:pPr algn="thaiDist"/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ขั้นตอน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ที่ 3 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ทำซ้ำ ขั้นตอน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ที่ 2 โดยนำเศษที่ได้จากการหารรอบก่อนหน้ามาหารตัวหารก่อนหน้าเช่นกัน คือ 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550 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÷  400 ได้เศษ 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150</a:t>
            </a:r>
          </a:p>
          <a:p>
            <a:pPr algn="thaiDist"/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ขั้นตอน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ที่ 4 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นำ 150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มาหาร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ตัวหาร คือ 400 ÷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150 ได้เศษ 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100</a:t>
            </a:r>
          </a:p>
          <a:p>
            <a:pPr algn="thaiDist"/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ขั้นตอนที่ 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5 นำ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100 มาหาร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ตัวหาร คือ 150 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÷ 100 ได้เศษ 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50</a:t>
            </a:r>
          </a:p>
          <a:p>
            <a:pPr algn="thaiDist"/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ขั้นตอนที่ 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6 นำ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50 มาหาร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ตัวหาร คือ 100 ÷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50 ได้เศษ 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0</a:t>
            </a:r>
          </a:p>
          <a:p>
            <a:pPr algn="thaiDist"/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เมื่อทำการหารไป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เรื่อย ๆ จน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ได้เศษ = 0 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หรือเรียกว่าหาร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ลงตัวนั้นเอง ตัวหารสุดท้ายที่ได้ คือคำตอบของ </a:t>
            </a:r>
            <a:r>
              <a:rPr lang="th-TH" sz="2800" b="1" dirty="0" err="1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ห.ร.ม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 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ซึ่งในที่นี้ตัวสุดท้าย คือ 50</a:t>
            </a:r>
          </a:p>
          <a:p>
            <a:pPr algn="thaiDist"/>
            <a:endParaRPr lang="th-TH" sz="2800" b="1" dirty="0" smtClean="0"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138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Recursive Function : </a:t>
            </a:r>
            <a:r>
              <a:rPr lang="en-US" altLang="ko-KR" dirty="0" err="1" smtClean="0"/>
              <a:t>gcd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0" y="1124744"/>
            <a:ext cx="9144000" cy="5733256"/>
          </a:xfrm>
        </p:spPr>
        <p:txBody>
          <a:bodyPr numCol="2" spcCol="360000"/>
          <a:lstStyle/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#include &lt;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stdio.h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&gt;</a:t>
            </a:r>
          </a:p>
          <a:p>
            <a:pPr algn="thaiDist" defTabSz="928688"/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GCD(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m,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n);</a:t>
            </a:r>
          </a:p>
          <a:p>
            <a:pPr algn="thaiDist" defTabSz="928688"/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main()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{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m, n;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printf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("Enter two </a:t>
            </a:r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integers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");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scanf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("%d %d", &amp;m, &amp;n);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printf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("G.C.D of %d and %d is </a:t>
            </a:r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%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d.\n", m, n, GCD(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m,n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));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return 0;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  <a:p>
            <a:pPr algn="thaiDist" defTabSz="928688"/>
            <a:r>
              <a:rPr lang="en-US" sz="28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GCD(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m,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n)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{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if (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m%n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== 0)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return n;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else 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GCD(n,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m%n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644008" y="1340768"/>
            <a:ext cx="0" cy="525780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68335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ko-KR" dirty="0" smtClean="0"/>
              <a:t>การ</a:t>
            </a:r>
            <a:r>
              <a:rPr lang="th-TH" altLang="ko-KR" dirty="0"/>
              <a:t>หา </a:t>
            </a:r>
            <a:r>
              <a:rPr lang="th-TH" altLang="ko-KR" dirty="0" err="1"/>
              <a:t>ค.ร.น</a:t>
            </a:r>
            <a:r>
              <a:rPr lang="th-TH" altLang="ko-KR" dirty="0"/>
              <a:t>. โดยวิธียูคลิด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179512" y="1268760"/>
            <a:ext cx="8784976" cy="5400600"/>
          </a:xfrm>
        </p:spPr>
        <p:txBody>
          <a:bodyPr/>
          <a:lstStyle/>
          <a:p>
            <a:pPr marL="457200" indent="-457200" algn="thaiDist">
              <a:buFont typeface="Wingdings" pitchFamily="2" charset="2"/>
              <a:buChar char=""/>
            </a:pP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เมื่อกำหนด 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a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และ 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b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เป็นจำนวนนับสองจำนวน </a:t>
            </a:r>
            <a:r>
              <a:rPr lang="th-TH" sz="2800" b="1" dirty="0" err="1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ห.ร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.ม. ของ 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a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และ 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b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คูณ </a:t>
            </a:r>
            <a:r>
              <a:rPr lang="th-TH" sz="2800" b="1" dirty="0" err="1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ค.ร.น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. ของ 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a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และ 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b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จะเท่ากับ 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a × b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ดังนั้น  อาจหา </a:t>
            </a:r>
            <a:r>
              <a:rPr lang="th-TH" sz="2800" b="1" dirty="0" err="1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ค.ร.น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. ของ 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a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และ 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b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โดยใช้สูตร ต่อไปนี้</a:t>
            </a:r>
            <a:endParaRPr lang="en-US" sz="1800" b="1" dirty="0"/>
          </a:p>
        </p:txBody>
      </p:sp>
      <p:pic>
        <p:nvPicPr>
          <p:cNvPr id="2050" name="Picture 2" descr="https://sites.google.com/site/mathm1rinda/_/rsrc/1476766208033/kar-h-kh-r-n/111.jpg?height=198&amp;width=4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96952"/>
            <a:ext cx="5653575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9350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Towers of Hanoi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179512" y="1268760"/>
            <a:ext cx="8784976" cy="5400600"/>
          </a:xfrm>
        </p:spPr>
        <p:txBody>
          <a:bodyPr/>
          <a:lstStyle/>
          <a:p>
            <a:pPr marL="457200" indent="-457200" algn="thaiDist">
              <a:buFont typeface="Wingdings" pitchFamily="2" charset="2"/>
              <a:buChar char=""/>
            </a:pP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ทาว</a:t>
            </a:r>
            <a:r>
              <a:rPr lang="th-TH" sz="2800" b="1" dirty="0" err="1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เวอร์ออฟ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ฮานอย (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Tower of Hanoi)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เป็นเกมคณิตศาสตร์ ประกอบด้วยหมุด 3 แท่ง และ จานกลมแบน</a:t>
            </a:r>
            <a:r>
              <a:rPr lang="th-TH" sz="2800" b="1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ขนาด</a:t>
            </a:r>
            <a:r>
              <a:rPr lang="th-TH" sz="2800" b="1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ต่าง ๆ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ซึ่งมีรูตรงกลางสำหรับให้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หมุด</a:t>
            </a:r>
          </a:p>
          <a:p>
            <a:pPr marL="457200" indent="-457200" algn="thaiDist">
              <a:buFont typeface="Wingdings" pitchFamily="2" charset="2"/>
              <a:buChar char=""/>
            </a:pP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เป้าหมาย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ของเกมคือ พยายามย้ายกองจานทั้งหมดไปไว้ที่อีกหมุดหนึ่ง โดยการเคลื่อนย้ายจานจะต้องเป็นไปตามกติกา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คือ</a:t>
            </a:r>
            <a:endParaRPr lang="th-TH" sz="2800" b="1" dirty="0"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  <a:p>
            <a:pPr marL="457200" indent="-457200" algn="thaiDist">
              <a:buFont typeface="Wingdings" pitchFamily="2" charset="2"/>
              <a:buChar char=""/>
            </a:pP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สามารถย้ายจานได้เพียงครั้งละ 1 ใบ</a:t>
            </a:r>
          </a:p>
          <a:p>
            <a:pPr marL="457200" indent="-457200" algn="thaiDist">
              <a:buFont typeface="Wingdings" pitchFamily="2" charset="2"/>
              <a:buChar char=""/>
            </a:pP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ไม่สามารถวางจาน ไว้บนจานที่มีขนาดเล็กกว่าได้</a:t>
            </a:r>
            <a:endParaRPr lang="th-TH" sz="1800" b="1" dirty="0"/>
          </a:p>
          <a:p>
            <a:pPr algn="thaiDist"/>
            <a:endParaRPr lang="en-US" sz="1800" b="1" dirty="0"/>
          </a:p>
        </p:txBody>
      </p:sp>
      <p:pic>
        <p:nvPicPr>
          <p:cNvPr id="4098" name="Picture 2" descr="https://upload.wikimedia.org/wikipedia/commons/0/07/Tower_of_Hanoi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195512"/>
            <a:ext cx="6048672" cy="266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5625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Towers of Hanoi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179512" y="1268760"/>
            <a:ext cx="8784976" cy="5400600"/>
          </a:xfrm>
        </p:spPr>
        <p:txBody>
          <a:bodyPr/>
          <a:lstStyle/>
          <a:p>
            <a:pPr algn="thaiDist"/>
            <a:r>
              <a:rPr lang="th-TH" sz="2800" b="1" dirty="0"/>
              <a:t>ขั้นตอนวิธีเวียนเกิด</a:t>
            </a:r>
          </a:p>
          <a:p>
            <a:pPr marL="457200" indent="-457200" algn="thaiDist">
              <a:buFont typeface="Wingdings" pitchFamily="2" charset="2"/>
              <a:buChar char=""/>
            </a:pP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ตั้ง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ชื่อหมุดทั้งสาม 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A,B,C</a:t>
            </a:r>
          </a:p>
          <a:p>
            <a:pPr marL="457200" indent="-457200" algn="thaiDist">
              <a:buFont typeface="Wingdings" pitchFamily="2" charset="2"/>
              <a:buChar char=""/>
            </a:pP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สมมุติมีจาน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ทั้งหมดจำนวน 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n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ใบ</a:t>
            </a:r>
          </a:p>
          <a:p>
            <a:pPr marL="457200" indent="-457200" algn="thaiDist">
              <a:buFont typeface="Wingdings" pitchFamily="2" charset="2"/>
              <a:buChar char=""/>
            </a:pP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ติดเบอร์ให้กับจานจากเล็กที่สุดให้เป็น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 “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จาน </a:t>
            </a:r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1” 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ไป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จนถึงใหญ่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ที่สุดคือ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 “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จาน 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n” </a:t>
            </a:r>
          </a:p>
          <a:p>
            <a:pPr algn="thaiDist"/>
            <a:endParaRPr lang="th-TH" sz="2800" b="1" dirty="0" smtClean="0"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  <a:p>
            <a:pPr algn="thaiDist"/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ต้องการ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ย้าย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จานทั้งหมดจำนวน 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n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ใบ จากหมุด 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A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ไปยังหมุด </a:t>
            </a:r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C</a:t>
            </a:r>
          </a:p>
          <a:p>
            <a:pPr marL="457200" indent="-457200" algn="thaiDist">
              <a:buFont typeface="Wingdings" pitchFamily="2" charset="2"/>
              <a:buChar char=""/>
            </a:pP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หาก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ย้าย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จานจำนวน 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n-1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ใบจาก 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A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ไปไว้ที่ </a:t>
            </a:r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B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ก่อน จะทำให้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เหลือ</a:t>
            </a:r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 “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จาน </a:t>
            </a:r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n” 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เพียง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ใบเดียวที่หมุด 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A</a:t>
            </a:r>
          </a:p>
          <a:p>
            <a:pPr marL="457200" indent="-457200" algn="thaiDist">
              <a:buFont typeface="Wingdings" pitchFamily="2" charset="2"/>
              <a:buChar char=""/>
            </a:pP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ย้าย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 “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จาน 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n” 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จาก 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A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ไปไว้ที่ </a:t>
            </a:r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C</a:t>
            </a:r>
            <a:endParaRPr lang="en-US" sz="2800" b="1" dirty="0"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  <a:p>
            <a:pPr marL="457200" indent="-457200" algn="thaiDist">
              <a:buFont typeface="Wingdings" pitchFamily="2" charset="2"/>
              <a:buChar char=""/>
            </a:pP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ย้ายจาน 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n-1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ใบจาก </a:t>
            </a:r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B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ไปที่ </a:t>
            </a:r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C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ซึ่งจานทั้งหมดจะอยู่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บน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 “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จาน 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n” 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xmlns="" val="295005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RECURSION</a:t>
            </a:r>
            <a:r>
              <a:rPr lang="th-TH" altLang="ko-KR" dirty="0" smtClean="0"/>
              <a:t> คืออะไร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755576" y="1556792"/>
            <a:ext cx="7632848" cy="5040560"/>
          </a:xfrm>
        </p:spPr>
        <p:txBody>
          <a:bodyPr/>
          <a:lstStyle/>
          <a:p>
            <a:pPr marL="457200" indent="-457200" algn="thaiDist">
              <a:buFont typeface="Wingdings" pitchFamily="2" charset="2"/>
              <a:buChar char=""/>
            </a:pPr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Recursion 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คือ ปรากฏการณ์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ที่มีการวนกลับไปอ้างอิงถึง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ตัวเองซ้ำแล้วซ้ำเล่า ในภาษาซีนั้นการเวียนเกิดจะเกิดขึ้นกับ </a:t>
            </a:r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Function</a:t>
            </a:r>
            <a:endParaRPr lang="th-TH" sz="2800" b="1" dirty="0" smtClean="0"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  <a:p>
            <a:pPr marL="457200" indent="-457200" algn="thaiDist">
              <a:buFont typeface="Wingdings" pitchFamily="2" charset="2"/>
              <a:buChar char=""/>
            </a:pPr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Recursive Function 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คือ </a:t>
            </a:r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Function 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ที่เรียกตัวมันเอง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หรือ 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เป็น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ส่วนหนึ่งของ 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cycle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ในลำดับการเรียกฟังก์ชัน 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function calls.</a:t>
            </a:r>
          </a:p>
          <a:p>
            <a:pPr marL="457200" indent="-457200" algn="thaiDist">
              <a:buFont typeface="Wingdings" pitchFamily="2" charset="2"/>
              <a:buChar char=""/>
            </a:pPr>
            <a:endParaRPr lang="th-TH" sz="2800" b="1" dirty="0" smtClean="0"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  <a:p>
            <a:pPr marL="457200" indent="-457200" algn="thaiDist">
              <a:buFont typeface="Wingdings" pitchFamily="2" charset="2"/>
              <a:buChar char=""/>
            </a:pPr>
            <a:endParaRPr lang="th-TH" sz="2800" b="1" dirty="0" smtClean="0"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  <a:p>
            <a:pPr marL="457200" indent="-457200" algn="thaiDist">
              <a:buFont typeface="Wingdings" pitchFamily="2" charset="2"/>
              <a:buChar char=""/>
            </a:pPr>
            <a:endParaRPr lang="th-TH" sz="2800" b="1" dirty="0" smtClean="0"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  <a:p>
            <a:pPr algn="thaiDist"/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	- ตัวอย่าง 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Recursive </a:t>
            </a:r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Function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เราสามารถ </a:t>
            </a:r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Implement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การคูณได้ด้วยการ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บวก</a:t>
            </a:r>
          </a:p>
          <a:p>
            <a:pPr marL="285750" indent="-285750" algn="thaiDist">
              <a:buFont typeface="Wingdings" pitchFamily="2" charset="2"/>
              <a:buChar char="è"/>
            </a:pPr>
            <a:endParaRPr lang="th-TH" sz="1800" b="1" dirty="0"/>
          </a:p>
          <a:p>
            <a:pPr algn="thaiDist"/>
            <a:endParaRPr lang="en-US" sz="1800" b="1" dirty="0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395536" y="3861048"/>
            <a:ext cx="1296987" cy="576263"/>
            <a:chOff x="431" y="2886"/>
            <a:chExt cx="817" cy="363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431" y="2886"/>
              <a:ext cx="817" cy="3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f1</a:t>
              </a:r>
              <a:endParaRPr lang="en-US" dirty="0"/>
            </a:p>
          </p:txBody>
        </p:sp>
        <p:cxnSp>
          <p:nvCxnSpPr>
            <p:cNvPr id="8" name="AutoShape 5"/>
            <p:cNvCxnSpPr>
              <a:cxnSpLocks noChangeShapeType="1"/>
              <a:stCxn id="6" idx="7"/>
              <a:endCxn id="6" idx="5"/>
            </p:cNvCxnSpPr>
            <p:nvPr/>
          </p:nvCxnSpPr>
          <p:spPr bwMode="auto">
            <a:xfrm rot="5400000" flipV="1">
              <a:off x="1000" y="3067"/>
              <a:ext cx="257" cy="1"/>
            </a:xfrm>
            <a:prstGeom prst="curvedConnector5">
              <a:avLst>
                <a:gd name="adj1" fmla="val -76653"/>
                <a:gd name="adj2" fmla="val 63100014"/>
                <a:gd name="adj3" fmla="val 176653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3203823" y="3861048"/>
            <a:ext cx="5472113" cy="576263"/>
            <a:chOff x="2200" y="2886"/>
            <a:chExt cx="3447" cy="363"/>
          </a:xfrm>
        </p:grpSpPr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2200" y="2886"/>
              <a:ext cx="817" cy="3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f1</a:t>
              </a:r>
              <a:endParaRPr lang="en-US" dirty="0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3243" y="2886"/>
              <a:ext cx="817" cy="3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f2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4830" y="2886"/>
              <a:ext cx="817" cy="3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fn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4286" y="2915"/>
              <a:ext cx="4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/>
                <a:t>…</a:t>
              </a:r>
            </a:p>
          </p:txBody>
        </p:sp>
        <p:cxnSp>
          <p:nvCxnSpPr>
            <p:cNvPr id="14" name="AutoShape 11"/>
            <p:cNvCxnSpPr>
              <a:cxnSpLocks noChangeShapeType="1"/>
              <a:stCxn id="10" idx="7"/>
              <a:endCxn id="11" idx="1"/>
            </p:cNvCxnSpPr>
            <p:nvPr/>
          </p:nvCxnSpPr>
          <p:spPr bwMode="auto">
            <a:xfrm rot="5400000" flipV="1">
              <a:off x="3129" y="2707"/>
              <a:ext cx="1" cy="466"/>
            </a:xfrm>
            <a:prstGeom prst="curvedConnector3">
              <a:avLst>
                <a:gd name="adj1" fmla="val -19700009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AutoShape 13"/>
            <p:cNvCxnSpPr>
              <a:cxnSpLocks noChangeShapeType="1"/>
            </p:cNvCxnSpPr>
            <p:nvPr/>
          </p:nvCxnSpPr>
          <p:spPr bwMode="auto">
            <a:xfrm rot="5400000" flipV="1">
              <a:off x="4201" y="2699"/>
              <a:ext cx="1" cy="466"/>
            </a:xfrm>
            <a:prstGeom prst="curvedConnector3">
              <a:avLst>
                <a:gd name="adj1" fmla="val -19700009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" name="AutoShape 14"/>
            <p:cNvCxnSpPr>
              <a:cxnSpLocks noChangeShapeType="1"/>
            </p:cNvCxnSpPr>
            <p:nvPr/>
          </p:nvCxnSpPr>
          <p:spPr bwMode="auto">
            <a:xfrm rot="5400000" flipV="1">
              <a:off x="4778" y="2699"/>
              <a:ext cx="1" cy="466"/>
            </a:xfrm>
            <a:prstGeom prst="curvedConnector3">
              <a:avLst>
                <a:gd name="adj1" fmla="val -19700009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AutoShape 15"/>
            <p:cNvCxnSpPr>
              <a:cxnSpLocks noChangeShapeType="1"/>
              <a:stCxn id="12" idx="3"/>
              <a:endCxn id="10" idx="5"/>
            </p:cNvCxnSpPr>
            <p:nvPr/>
          </p:nvCxnSpPr>
          <p:spPr bwMode="auto">
            <a:xfrm rot="5400000">
              <a:off x="3923" y="2170"/>
              <a:ext cx="1" cy="2053"/>
            </a:xfrm>
            <a:prstGeom prst="curvedConnector3">
              <a:avLst>
                <a:gd name="adj1" fmla="val 19700009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Towers of Hanoi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179512" y="1268760"/>
            <a:ext cx="8784976" cy="5400600"/>
          </a:xfrm>
        </p:spPr>
        <p:txBody>
          <a:bodyPr/>
          <a:lstStyle/>
          <a:p>
            <a:pPr marL="457200" indent="-457200" algn="thaiDist">
              <a:buFont typeface="Wingdings" pitchFamily="2" charset="2"/>
              <a:buChar char=""/>
            </a:pP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จำนวนครั้งในการเคลื่อนย้ายจาน 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n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ใบ เพื่อแก้ปัญหา มีจำนวนครั้งเท่ากับ 2</a:t>
            </a:r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n-1</a:t>
            </a:r>
            <a:endParaRPr lang="th-TH" sz="2800" b="1" dirty="0" smtClean="0"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  <a:p>
            <a:pPr algn="thaiDist"/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 </a:t>
            </a:r>
            <a:endParaRPr lang="th-TH" sz="2800" b="1" dirty="0" smtClean="0"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  <a:p>
            <a:pPr algn="thaiDist"/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	      </a:t>
            </a:r>
          </a:p>
          <a:p>
            <a:pPr algn="thaiDist"/>
            <a:endParaRPr lang="th-TH" sz="2800" b="1" dirty="0"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  <a:p>
            <a:pPr algn="thaiDist"/>
            <a:endParaRPr lang="th-TH" sz="2800" b="1" dirty="0" smtClean="0"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  <a:p>
            <a:pPr algn="thaiDist"/>
            <a:endParaRPr lang="th-TH" sz="2800" b="1" dirty="0"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  <a:p>
            <a:pPr algn="thaiDist"/>
            <a:endParaRPr lang="th-TH" sz="2800" b="1" dirty="0" smtClean="0"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  <a:p>
            <a:pPr algn="thaiDist"/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	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     คำตอบ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สำหรับจาน 4 ใบ        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	คำตอบ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สำหรับจาน 3 ใบ</a:t>
            </a:r>
          </a:p>
          <a:p>
            <a:pPr marL="457200" indent="-457200" algn="thaiDist">
              <a:buFont typeface="Wingdings" pitchFamily="2" charset="2"/>
              <a:buChar char=""/>
            </a:pPr>
            <a:endParaRPr lang="en-US" sz="1800" b="1" dirty="0"/>
          </a:p>
        </p:txBody>
      </p:sp>
      <p:pic>
        <p:nvPicPr>
          <p:cNvPr id="5123" name="Picture 3" descr="C:\Users\Vtong\Downloads\Tower_of_Hanoi_4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9838" y="3174479"/>
            <a:ext cx="3048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Vtong\Downloads\Tower_of_Hanoi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64360" y="3419277"/>
            <a:ext cx="304800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1112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Towers of Hanoi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0" y="1124744"/>
            <a:ext cx="9144000" cy="5733256"/>
          </a:xfrm>
        </p:spPr>
        <p:txBody>
          <a:bodyPr numCol="1" spcCol="360000"/>
          <a:lstStyle/>
          <a:p>
            <a:pPr algn="thaiDist" defTabSz="928688"/>
            <a:r>
              <a:rPr lang="en-US" sz="3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void tower(</a:t>
            </a:r>
            <a:r>
              <a:rPr lang="en-US" sz="34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3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n, char </a:t>
            </a:r>
            <a:r>
              <a:rPr lang="en-US" sz="34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fr</a:t>
            </a:r>
            <a:r>
              <a:rPr lang="en-US" sz="3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char </a:t>
            </a:r>
            <a:r>
              <a:rPr lang="en-US" sz="34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tr</a:t>
            </a:r>
            <a:r>
              <a:rPr lang="en-US" sz="3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char </a:t>
            </a:r>
            <a:r>
              <a:rPr lang="en-US" sz="34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ar</a:t>
            </a:r>
            <a:r>
              <a:rPr lang="en-US" sz="3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){</a:t>
            </a:r>
          </a:p>
          <a:p>
            <a:pPr algn="thaiDist" defTabSz="928688"/>
            <a:r>
              <a:rPr lang="en-US" sz="3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if (n == 1){</a:t>
            </a:r>
          </a:p>
          <a:p>
            <a:pPr algn="thaiDist" defTabSz="928688"/>
            <a:r>
              <a:rPr lang="en-US" sz="3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</a:t>
            </a:r>
            <a:r>
              <a:rPr lang="en-US" sz="34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printf</a:t>
            </a:r>
            <a:r>
              <a:rPr lang="en-US" sz="3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("\n Move disk 1 from %c to %c", </a:t>
            </a:r>
            <a:r>
              <a:rPr lang="en-US" sz="34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fr</a:t>
            </a:r>
            <a:r>
              <a:rPr lang="en-US" sz="3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en-US" sz="34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tr</a:t>
            </a:r>
            <a:r>
              <a:rPr lang="en-US" sz="3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pPr algn="thaiDist" defTabSz="928688"/>
            <a:r>
              <a:rPr lang="en-US" sz="3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return;</a:t>
            </a:r>
          </a:p>
          <a:p>
            <a:pPr algn="thaiDist" defTabSz="928688"/>
            <a:r>
              <a:rPr lang="en-US" sz="3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}</a:t>
            </a:r>
          </a:p>
          <a:p>
            <a:pPr algn="thaiDist" defTabSz="928688"/>
            <a:r>
              <a:rPr lang="en-US" sz="3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tower(n - 1, </a:t>
            </a:r>
            <a:r>
              <a:rPr lang="en-US" sz="34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fr</a:t>
            </a:r>
            <a:r>
              <a:rPr lang="en-US" sz="3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en-US" sz="34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ar</a:t>
            </a:r>
            <a:r>
              <a:rPr lang="en-US" sz="3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en-US" sz="34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tr</a:t>
            </a:r>
            <a:r>
              <a:rPr lang="en-US" sz="3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pPr algn="thaiDist" defTabSz="928688"/>
            <a:r>
              <a:rPr lang="en-US" sz="3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sz="34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printf</a:t>
            </a:r>
            <a:r>
              <a:rPr lang="en-US" sz="3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("\n Move disk %d from %c to %c", n, </a:t>
            </a:r>
            <a:r>
              <a:rPr lang="en-US" sz="34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fr</a:t>
            </a:r>
            <a:r>
              <a:rPr lang="en-US" sz="3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en-US" sz="34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tr</a:t>
            </a:r>
            <a:r>
              <a:rPr lang="en-US" sz="3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pPr algn="thaiDist" defTabSz="928688"/>
            <a:r>
              <a:rPr lang="en-US" sz="3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tower(n - 1, </a:t>
            </a:r>
            <a:r>
              <a:rPr lang="en-US" sz="34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ar</a:t>
            </a:r>
            <a:r>
              <a:rPr lang="en-US" sz="3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en-US" sz="34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tr</a:t>
            </a:r>
            <a:r>
              <a:rPr lang="en-US" sz="3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en-US" sz="34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fr</a:t>
            </a:r>
            <a:r>
              <a:rPr lang="en-US" sz="3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pPr algn="thaiDist" defTabSz="928688"/>
            <a:r>
              <a:rPr lang="en-US" sz="3400" b="1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  <a:endParaRPr lang="en-US" sz="3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434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Towers of Hanoi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0" y="1124744"/>
            <a:ext cx="9144000" cy="5733256"/>
          </a:xfrm>
        </p:spPr>
        <p:txBody>
          <a:bodyPr numCol="2" spcCol="360000"/>
          <a:lstStyle/>
          <a:p>
            <a:pPr algn="thaiDist" defTabSz="928688"/>
            <a:r>
              <a:rPr lang="en-US" sz="2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#include &lt;</a:t>
            </a:r>
            <a:r>
              <a:rPr lang="en-US" sz="2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stdio.h</a:t>
            </a:r>
            <a:r>
              <a:rPr lang="en-US" sz="2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&gt;</a:t>
            </a:r>
          </a:p>
          <a:p>
            <a:pPr algn="thaiDist" defTabSz="928688"/>
            <a:r>
              <a:rPr lang="en-US" sz="2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void tower(</a:t>
            </a:r>
            <a:r>
              <a:rPr lang="en-US" sz="2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char, char, char);</a:t>
            </a:r>
          </a:p>
          <a:p>
            <a:pPr algn="thaiDist" defTabSz="928688"/>
            <a:r>
              <a:rPr lang="en-US" sz="2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main(){</a:t>
            </a:r>
          </a:p>
          <a:p>
            <a:pPr algn="thaiDist" defTabSz="928688"/>
            <a:r>
              <a:rPr lang="en-US" sz="2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sz="2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n;</a:t>
            </a:r>
          </a:p>
          <a:p>
            <a:pPr algn="thaiDist" defTabSz="928688"/>
            <a:r>
              <a:rPr lang="en-US" sz="2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sz="2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printf</a:t>
            </a:r>
            <a:r>
              <a:rPr lang="en-US" sz="2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("Enter the number of disks : ");</a:t>
            </a:r>
          </a:p>
          <a:p>
            <a:pPr algn="thaiDist" defTabSz="928688"/>
            <a:r>
              <a:rPr lang="en-US" sz="2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sz="2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scanf</a:t>
            </a:r>
            <a:r>
              <a:rPr lang="en-US" sz="2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("%d", &amp;n</a:t>
            </a:r>
            <a:r>
              <a:rPr lang="en-US" sz="2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pPr algn="thaiDist" defTabSz="928688"/>
            <a:endParaRPr lang="en-US" sz="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 defTabSz="928688"/>
            <a:r>
              <a:rPr lang="en-US" sz="2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sz="2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printf</a:t>
            </a:r>
            <a:r>
              <a:rPr lang="en-US" sz="2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("The sequence of moves involved in the Tower of Hanoi are :\n</a:t>
            </a:r>
            <a:r>
              <a:rPr lang="en-US" sz="2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");</a:t>
            </a:r>
          </a:p>
          <a:p>
            <a:pPr algn="thaiDist" defTabSz="928688"/>
            <a:endParaRPr lang="en-US" sz="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 defTabSz="928688"/>
            <a:r>
              <a:rPr lang="en-US" sz="2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tower(n, 'A', 'C', 'B'); </a:t>
            </a:r>
            <a:endParaRPr lang="en-US" sz="22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 defTabSz="928688"/>
            <a:r>
              <a:rPr lang="en-US" sz="2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return </a:t>
            </a:r>
            <a:r>
              <a:rPr lang="en-US" sz="2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0;</a:t>
            </a:r>
          </a:p>
          <a:p>
            <a:pPr algn="thaiDist" defTabSz="928688"/>
            <a:r>
              <a:rPr lang="en-US" sz="2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  <a:p>
            <a:pPr algn="thaiDist" defTabSz="928688"/>
            <a:endParaRPr lang="en-US" sz="22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 defTabSz="928688"/>
            <a:endParaRPr lang="en-US" sz="22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 defTabSz="928688"/>
            <a:r>
              <a:rPr lang="en-US" sz="2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void tower(</a:t>
            </a:r>
            <a:r>
              <a:rPr lang="en-US" sz="2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n, char </a:t>
            </a:r>
            <a:r>
              <a:rPr lang="en-US" sz="2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fr</a:t>
            </a:r>
            <a:r>
              <a:rPr lang="en-US" sz="2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char </a:t>
            </a:r>
            <a:r>
              <a:rPr lang="en-US" sz="2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tr</a:t>
            </a:r>
            <a:r>
              <a:rPr lang="en-US" sz="2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char </a:t>
            </a:r>
            <a:r>
              <a:rPr lang="en-US" sz="2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ar</a:t>
            </a:r>
            <a:r>
              <a:rPr lang="en-US" sz="2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){</a:t>
            </a:r>
          </a:p>
          <a:p>
            <a:pPr algn="thaiDist" defTabSz="928688"/>
            <a:r>
              <a:rPr lang="en-US" sz="2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if (n == 1){</a:t>
            </a:r>
          </a:p>
          <a:p>
            <a:pPr algn="thaiDist" defTabSz="928688"/>
            <a:r>
              <a:rPr lang="en-US" sz="2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</a:t>
            </a:r>
            <a:r>
              <a:rPr lang="en-US" sz="2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printf</a:t>
            </a:r>
            <a:r>
              <a:rPr lang="en-US" sz="2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("\n Move disk 1 from %c to </a:t>
            </a:r>
            <a:endParaRPr lang="en-US" sz="22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 defTabSz="928688"/>
            <a:r>
              <a:rPr lang="en-US" sz="2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%</a:t>
            </a:r>
            <a:r>
              <a:rPr lang="en-US" sz="2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c", </a:t>
            </a:r>
            <a:r>
              <a:rPr lang="en-US" sz="2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fr</a:t>
            </a:r>
            <a:r>
              <a:rPr lang="en-US" sz="2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en-US" sz="2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tr</a:t>
            </a:r>
            <a:r>
              <a:rPr lang="en-US" sz="2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pPr algn="thaiDist" defTabSz="928688"/>
            <a:r>
              <a:rPr lang="en-US" sz="2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return;</a:t>
            </a:r>
          </a:p>
          <a:p>
            <a:pPr algn="thaiDist" defTabSz="928688"/>
            <a:r>
              <a:rPr lang="en-US" sz="2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}</a:t>
            </a:r>
          </a:p>
          <a:p>
            <a:pPr algn="thaiDist" defTabSz="928688"/>
            <a:r>
              <a:rPr lang="en-US" sz="2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tower(n - 1, </a:t>
            </a:r>
            <a:r>
              <a:rPr lang="en-US" sz="2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fr</a:t>
            </a:r>
            <a:r>
              <a:rPr lang="en-US" sz="2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en-US" sz="2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ar</a:t>
            </a:r>
            <a:r>
              <a:rPr lang="en-US" sz="2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en-US" sz="2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tr</a:t>
            </a:r>
            <a:r>
              <a:rPr lang="en-US" sz="2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pPr algn="thaiDist" defTabSz="928688"/>
            <a:r>
              <a:rPr lang="en-US" sz="2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sz="2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printf</a:t>
            </a:r>
            <a:r>
              <a:rPr lang="en-US" sz="2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("\n Move disk %d from %c to </a:t>
            </a:r>
            <a:endParaRPr lang="en-US" sz="22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 defTabSz="928688"/>
            <a:r>
              <a:rPr lang="en-US" sz="2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%</a:t>
            </a:r>
            <a:r>
              <a:rPr lang="en-US" sz="2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c", n, </a:t>
            </a:r>
            <a:r>
              <a:rPr lang="en-US" sz="2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fr</a:t>
            </a:r>
            <a:r>
              <a:rPr lang="en-US" sz="2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en-US" sz="2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tr</a:t>
            </a:r>
            <a:r>
              <a:rPr lang="en-US" sz="2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pPr algn="thaiDist" defTabSz="928688"/>
            <a:r>
              <a:rPr lang="en-US" sz="2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tower(n - 1, </a:t>
            </a:r>
            <a:r>
              <a:rPr lang="en-US" sz="2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ar</a:t>
            </a:r>
            <a:r>
              <a:rPr lang="en-US" sz="2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en-US" sz="2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tr</a:t>
            </a:r>
            <a:r>
              <a:rPr lang="en-US" sz="2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en-US" sz="2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fr</a:t>
            </a:r>
            <a:r>
              <a:rPr lang="en-US" sz="2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pPr algn="thaiDist" defTabSz="928688"/>
            <a:r>
              <a:rPr lang="en-US" sz="2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716016" y="1340768"/>
            <a:ext cx="0" cy="525780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9271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Towers of Hanoi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467" r="50000" b="61097"/>
          <a:stretch/>
        </p:blipFill>
        <p:spPr bwMode="auto">
          <a:xfrm>
            <a:off x="539552" y="2348880"/>
            <a:ext cx="8064896" cy="2762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1295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35896" y="332656"/>
            <a:ext cx="3096344" cy="864096"/>
          </a:xfrm>
        </p:spPr>
        <p:txBody>
          <a:bodyPr/>
          <a:lstStyle/>
          <a:p>
            <a:pPr algn="ctr"/>
            <a:r>
              <a:rPr lang="en-US" altLang="ko-KR" sz="3200" dirty="0" smtClean="0"/>
              <a:t> </a:t>
            </a:r>
            <a:r>
              <a:rPr lang="th-TH" altLang="ko-KR" sz="3200" dirty="0" smtClean="0"/>
              <a:t>แหล่งข้อมูล</a:t>
            </a:r>
            <a:endParaRPr lang="ko-KR" alt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1691680" y="1196752"/>
            <a:ext cx="6912768" cy="1440160"/>
          </a:xfrm>
        </p:spPr>
        <p:txBody>
          <a:bodyPr/>
          <a:lstStyle/>
          <a:p>
            <a:pPr algn="thaiDist"/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</a:t>
            </a:r>
            <a:r>
              <a:rPr lang="th-TH" sz="36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 </a:t>
            </a:r>
            <a:r>
              <a:rPr lang="en-US" sz="2400" dirty="0">
                <a:latin typeface="TH SarabunPSK" pitchFamily="34" charset="-34"/>
                <a:cs typeface="TH SarabunPSK" pitchFamily="34" charset="-34"/>
              </a:rPr>
              <a:t>Recursion</a:t>
            </a:r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, ดร.</a:t>
            </a:r>
            <a:r>
              <a:rPr lang="th-TH" sz="2400" dirty="0" err="1">
                <a:latin typeface="TH SarabunPSK" pitchFamily="34" charset="-34"/>
                <a:cs typeface="TH SarabunPSK" pitchFamily="34" charset="-34"/>
              </a:rPr>
              <a:t>อัค</a:t>
            </a:r>
            <a:r>
              <a:rPr lang="th-TH" sz="2400" dirty="0">
                <a:latin typeface="TH SarabunPSK" pitchFamily="34" charset="-34"/>
                <a:cs typeface="TH SarabunPSK" pitchFamily="34" charset="-34"/>
              </a:rPr>
              <a:t>รา ประโยชน์ ภาควิชาวิทยาการคอมพิวเตอร์และสารสนเทศ มหาวิทยาลัยเทคโนโลยีพระจอมเกล้าพระนครเหนือ</a:t>
            </a:r>
            <a:endParaRPr lang="th-TH" sz="36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idx="10"/>
          </p:nvPr>
        </p:nvSpPr>
        <p:spPr>
          <a:xfrm>
            <a:off x="1691680" y="5085184"/>
            <a:ext cx="6912768" cy="1080120"/>
          </a:xfrm>
        </p:spPr>
        <p:txBody>
          <a:bodyPr/>
          <a:lstStyle/>
          <a:p>
            <a:pPr algn="thaiDist"/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</a:t>
            </a:r>
            <a:r>
              <a:rPr lang="th-TH" sz="36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 </a:t>
            </a:r>
            <a:r>
              <a:rPr lang="th-TH" sz="2400" dirty="0" smtClean="0">
                <a:latin typeface="TH SarabunPSK" pitchFamily="34" charset="-34"/>
                <a:cs typeface="TH SarabunPSK" pitchFamily="34" charset="-34"/>
                <a:sym typeface="Wingdings"/>
              </a:rPr>
              <a:t>ภาษาซีฉบับภาษาชาวบ้าน</a:t>
            </a:r>
            <a:r>
              <a:rPr lang="en-US" sz="2400" dirty="0" smtClean="0">
                <a:latin typeface="TH SarabunPSK" pitchFamily="34" charset="-34"/>
                <a:cs typeface="TH SarabunPSK" pitchFamily="34" charset="-34"/>
                <a:sym typeface="Wingdings"/>
              </a:rPr>
              <a:t> </a:t>
            </a:r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, </a:t>
            </a:r>
            <a:r>
              <a:rPr lang="th-TH" sz="24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กวินวิชญ์ พุ่มสาขา ศูนย์เทคโนโลยีเพื่อการเรียนการสอน โรงเรียนสตรีอ่างทอง</a:t>
            </a:r>
            <a:endParaRPr lang="th-TH" sz="36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idx="10"/>
          </p:nvPr>
        </p:nvSpPr>
        <p:spPr>
          <a:xfrm>
            <a:off x="1691680" y="2348880"/>
            <a:ext cx="6912768" cy="1440160"/>
          </a:xfrm>
        </p:spPr>
        <p:txBody>
          <a:bodyPr/>
          <a:lstStyle/>
          <a:p>
            <a:pPr algn="thaiDist"/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</a:t>
            </a:r>
            <a:r>
              <a:rPr lang="th-TH" sz="36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 </a:t>
            </a:r>
            <a:r>
              <a:rPr lang="en-US" sz="2400" dirty="0">
                <a:latin typeface="TH SarabunPSK" pitchFamily="34" charset="-34"/>
                <a:cs typeface="TH SarabunPSK" pitchFamily="34" charset="-34"/>
              </a:rPr>
              <a:t>Math M.1 - </a:t>
            </a:r>
            <a:r>
              <a:rPr lang="en-US" sz="2400" dirty="0" err="1">
                <a:latin typeface="TH SarabunPSK" pitchFamily="34" charset="-34"/>
                <a:cs typeface="TH SarabunPSK" pitchFamily="34" charset="-34"/>
              </a:rPr>
              <a:t>Rinda</a:t>
            </a:r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, นาง</a:t>
            </a:r>
            <a:r>
              <a:rPr lang="th-TH" sz="2400" dirty="0">
                <a:latin typeface="TH SarabunPSK" pitchFamily="34" charset="-34"/>
                <a:cs typeface="TH SarabunPSK" pitchFamily="34" charset="-34"/>
              </a:rPr>
              <a:t>รินดา   </a:t>
            </a:r>
            <a:r>
              <a:rPr lang="th-TH" sz="2400" dirty="0" err="1">
                <a:latin typeface="TH SarabunPSK" pitchFamily="34" charset="-34"/>
                <a:cs typeface="TH SarabunPSK" pitchFamily="34" charset="-34"/>
              </a:rPr>
              <a:t>กรุด</a:t>
            </a:r>
            <a:r>
              <a:rPr lang="th-TH" sz="2400" dirty="0">
                <a:latin typeface="TH SarabunPSK" pitchFamily="34" charset="-34"/>
                <a:cs typeface="TH SarabunPSK" pitchFamily="34" charset="-34"/>
              </a:rPr>
              <a:t>เนียม โรงเรียนบรรหารแจ่มใสวิทยา 6 อำเภอสามชุก  จังหวัดสุพรรณบุรี</a:t>
            </a:r>
            <a:endParaRPr lang="th-TH" sz="36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idx="10"/>
          </p:nvPr>
        </p:nvSpPr>
        <p:spPr>
          <a:xfrm>
            <a:off x="1691680" y="3501008"/>
            <a:ext cx="6912768" cy="1440160"/>
          </a:xfrm>
        </p:spPr>
        <p:txBody>
          <a:bodyPr/>
          <a:lstStyle/>
          <a:p>
            <a:pPr algn="thaiDist"/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</a:t>
            </a:r>
            <a:r>
              <a:rPr lang="th-TH" sz="36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  <a:sym typeface="Wingdings"/>
              </a:rPr>
              <a:t> </a:t>
            </a:r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หอคอยฮานอย</a:t>
            </a:r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, https://th.wikipedia.org/wiki/%E0%B8%AB%E0%B8%AD%E</a:t>
            </a:r>
            <a:r>
              <a:rPr lang="en-US" sz="2400" dirty="0">
                <a:latin typeface="TH SarabunPSK" pitchFamily="34" charset="-34"/>
                <a:cs typeface="TH SarabunPSK" pitchFamily="34" charset="-34"/>
              </a:rPr>
              <a:t>0%B8%84%E0%B8%AD%E0%B8%A2%E0%B8%AE%E0%B8%B2%E0%B8%99%E0%B8%AD%E0%B8%A2</a:t>
            </a:r>
            <a:endParaRPr lang="th-TH" sz="3600" b="1" dirty="0" smtClean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ko-KR" sz="2800" dirty="0" smtClean="0"/>
              <a:t>  โจทย์</a:t>
            </a:r>
            <a:r>
              <a:rPr lang="th-TH" altLang="ko-KR" sz="2800" dirty="0"/>
              <a:t>ที่เหมาะกับการใช้ </a:t>
            </a:r>
            <a:r>
              <a:rPr lang="en-US" altLang="ko-KR" sz="2800" dirty="0"/>
              <a:t>Recursive Functions</a:t>
            </a:r>
            <a:endParaRPr lang="ko-KR" alt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539552" y="1556792"/>
            <a:ext cx="8208912" cy="4536504"/>
          </a:xfrm>
        </p:spPr>
        <p:txBody>
          <a:bodyPr/>
          <a:lstStyle/>
          <a:p>
            <a:pPr marL="457200" indent="-457200" algn="thaiDist">
              <a:buFont typeface="Wingdings" pitchFamily="2" charset="2"/>
              <a:buChar char=""/>
            </a:pP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เมื่อ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มีกรณีอย่างน้อย 1 กรณีที่สามารถหาคำตอบได้ทันที (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simple case)</a:t>
            </a:r>
          </a:p>
          <a:p>
            <a:pPr marL="457200" indent="-457200">
              <a:buFont typeface="Wingdings" pitchFamily="2" charset="2"/>
              <a:buChar char=""/>
            </a:pP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ในขณะที่กรณี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อื่น ๆ สามารถ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กำหนดได้ใหม่ (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redefine)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ในรูปที่ง่ายขึ้นกว่าเดิม</a:t>
            </a:r>
          </a:p>
          <a:p>
            <a:pPr marL="457200" indent="-457200" algn="thaiDist">
              <a:buFont typeface="Wingdings" pitchFamily="2" charset="2"/>
              <a:buChar char=""/>
            </a:pP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ปัญหาสามารถลดรูปลงมาสู่ 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simple case</a:t>
            </a:r>
          </a:p>
          <a:p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	If this is a simple case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/>
            </a:r>
            <a:b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</a:b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	     solve it</a:t>
            </a:r>
            <a:b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</a:br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	else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/>
            </a:r>
            <a:b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</a:b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	     redefine the problem using recursion</a:t>
            </a:r>
          </a:p>
          <a:p>
            <a:pPr marL="457200" indent="-457200">
              <a:buFont typeface="Wingdings" pitchFamily="2" charset="2"/>
              <a:buChar char=""/>
            </a:pPr>
            <a:endParaRPr lang="th-TH" sz="1800" b="1" dirty="0" smtClean="0"/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xmlns="" val="229701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ko-KR" dirty="0"/>
              <a:t>การแบ่งปัญหาออกเป็นปัญหาย่อย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323528" y="1556792"/>
            <a:ext cx="8496944" cy="4896544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Tx/>
              <a:buChar char="•"/>
            </a:pP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สมมติให้ปัญหาที่มีขนาดข้อมูลเป็น 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สามารถหาคำตอบได้ทันที </a:t>
            </a:r>
            <a:endParaRPr lang="en-US" sz="28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i.e., the simple case).</a:t>
            </a:r>
          </a:p>
          <a:p>
            <a:pPr marL="342900" indent="-342900">
              <a:lnSpc>
                <a:spcPct val="90000"/>
              </a:lnSpc>
              <a:buFontTx/>
              <a:buChar char="•"/>
            </a:pP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เราสามารถแบ่งปัญหาออกเป็นสองส่วนคือ ปัญหาขนาดข้อมูล 1 และปัญหาของขนาดข้อมูล 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n-1</a:t>
            </a:r>
          </a:p>
          <a:p>
            <a:pPr algn="thaiDist"/>
            <a:endParaRPr lang="en-US" sz="1800" b="1" dirty="0"/>
          </a:p>
        </p:txBody>
      </p:sp>
      <p:pic>
        <p:nvPicPr>
          <p:cNvPr id="5" name="Picture 2" descr="fig1001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5070" y="4221088"/>
            <a:ext cx="8375402" cy="159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1884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Recursive Function : Multiply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0" y="1124744"/>
            <a:ext cx="9144000" cy="5733256"/>
          </a:xfrm>
        </p:spPr>
        <p:txBody>
          <a:bodyPr numCol="2" spcCol="360000"/>
          <a:lstStyle/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#include &lt;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stdio.h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&gt;</a:t>
            </a:r>
          </a:p>
          <a:p>
            <a:pPr algn="thaiDist" defTabSz="928688"/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multiply(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int,int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pPr algn="thaiDist" defTabSz="928688"/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main(){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m, n;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printf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("Enter two </a:t>
            </a:r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integers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");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scanf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("%d %d", &amp;m, &amp;n);</a:t>
            </a:r>
          </a:p>
          <a:p>
            <a:pPr algn="thaiDist" defTabSz="625475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printf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("%d multiply %d is %d</a:t>
            </a:r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</a:p>
          <a:p>
            <a:pPr algn="thaiDist" defTabSz="625475"/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\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n", m, n, multiply(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m,n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));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return 0;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  <a:p>
            <a:pPr algn="thaiDist" defTabSz="928688"/>
            <a:endParaRPr lang="en-US" sz="28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 defTabSz="928688"/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multiply(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m,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n){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ans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if (n == 1)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return m;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else 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ans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m+multiply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(m,n-1);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return (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ans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716016" y="1340768"/>
            <a:ext cx="0" cy="525780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5182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Recursive Function </a:t>
            </a:r>
            <a:r>
              <a:rPr lang="en-US" altLang="ko-KR" dirty="0" smtClean="0"/>
              <a:t>: Multiply</a:t>
            </a:r>
            <a:endParaRPr lang="th-TH" dirty="0"/>
          </a:p>
        </p:txBody>
      </p:sp>
      <p:pic>
        <p:nvPicPr>
          <p:cNvPr id="4" name="Picture 2" descr="fig1005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124744"/>
            <a:ext cx="6336704" cy="5670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3318570"/>
            <a:ext cx="41764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 defTabSz="928688"/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multiply(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m,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n){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ans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if (n == 1)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return m;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else 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ans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m+multiply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(m,n-1);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return (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ans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667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Terminating </a:t>
            </a:r>
            <a:r>
              <a:rPr lang="en-US" altLang="ko-KR" dirty="0"/>
              <a:t>Condition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179512" y="1268760"/>
            <a:ext cx="8784976" cy="5400600"/>
          </a:xfrm>
        </p:spPr>
        <p:txBody>
          <a:bodyPr/>
          <a:lstStyle/>
          <a:p>
            <a:pPr marL="457200" indent="-457200" algn="thaiDist">
              <a:buFont typeface="Wingdings" pitchFamily="2" charset="2"/>
              <a:buChar char=""/>
            </a:pPr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Recursion 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functions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จะต้องมีเงื่อนไขหยุดการทำงานอย่างน้อย 1 เงื่อนไขเสมอ</a:t>
            </a:r>
          </a:p>
          <a:p>
            <a:pPr algn="thaiDist"/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	โดย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ปกติ จะเป็นเงื่อนไขของกรณีพื้นฐาน 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simple case</a:t>
            </a:r>
          </a:p>
          <a:p>
            <a:pPr marL="457200" indent="-457200" algn="thaiDist">
              <a:buFont typeface="Wingdings" pitchFamily="2" charset="2"/>
              <a:buChar char=""/>
            </a:pPr>
            <a:endParaRPr lang="en-US" sz="2800" b="1" dirty="0"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  <a:p>
            <a:pPr marL="457200" indent="-457200" algn="thaiDist">
              <a:buFont typeface="Wingdings" pitchFamily="2" charset="2"/>
              <a:buChar char=""/>
            </a:pP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หากไม่มี 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terminating condition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ฟังก์ชันอาจทำงานไม่หยุดเลย</a:t>
            </a:r>
          </a:p>
          <a:p>
            <a:pPr algn="thaiDist"/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	เช่น </a:t>
            </a:r>
            <a:r>
              <a:rPr lang="th-TH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ฟังก์ชันการคูณ  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if statement “if (n == 1) </a:t>
            </a:r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…”</a:t>
            </a:r>
          </a:p>
          <a:p>
            <a:pPr algn="thaiDist"/>
            <a:r>
              <a:rPr lang="en-US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 </a:t>
            </a:r>
            <a:r>
              <a:rPr lang="th-TH" sz="2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	คือ </a:t>
            </a:r>
            <a:r>
              <a:rPr lang="en-US" sz="2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terminating condition.</a:t>
            </a:r>
          </a:p>
          <a:p>
            <a:pPr marL="457200" indent="-457200" algn="thaiDist">
              <a:buFont typeface="Wingdings" pitchFamily="2" charset="2"/>
              <a:buChar char=""/>
            </a:pPr>
            <a:endParaRPr lang="th-TH" sz="1800" b="1" dirty="0"/>
          </a:p>
          <a:p>
            <a:pPr algn="thaiDist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xmlns="" val="24481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Recursive </a:t>
            </a:r>
            <a:r>
              <a:rPr lang="en-US" altLang="ko-KR" dirty="0"/>
              <a:t>Function </a:t>
            </a:r>
            <a:r>
              <a:rPr lang="en-US" altLang="ko-KR" dirty="0" smtClean="0"/>
              <a:t>: Factorial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0" y="1124744"/>
            <a:ext cx="9144000" cy="5733256"/>
          </a:xfrm>
        </p:spPr>
        <p:txBody>
          <a:bodyPr numCol="2" spcCol="360000"/>
          <a:lstStyle/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#include &lt;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stdio.h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&gt;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long factorial(long);</a:t>
            </a:r>
          </a:p>
          <a:p>
            <a:pPr algn="thaiDist" defTabSz="928688"/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main(){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n;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printf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("Enter integers: ");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scanf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("%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d",&amp;n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printf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("%2d! = %</a:t>
            </a:r>
            <a:r>
              <a:rPr lang="en-US" sz="28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ld</a:t>
            </a:r>
            <a:endParaRPr lang="en-US" sz="28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 defTabSz="928688"/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\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n",</a:t>
            </a:r>
            <a:r>
              <a:rPr lang="en-US" sz="28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n,factorial</a:t>
            </a:r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(n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));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return 0;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  <a:p>
            <a:pPr algn="thaiDist" defTabSz="928688"/>
            <a:endParaRPr lang="en-US" sz="28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 defTabSz="928688"/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long 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factorial(long n){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if (n == 0)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 return  1;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else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return(n*factorial(n-1));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716016" y="1340768"/>
            <a:ext cx="0" cy="525780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100572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</a:t>
            </a:r>
            <a:r>
              <a:rPr lang="en-US" dirty="0" smtClean="0"/>
              <a:t>Function</a:t>
            </a:r>
            <a:r>
              <a:rPr lang="en-US" altLang="ko-KR" dirty="0"/>
              <a:t> : </a:t>
            </a:r>
            <a:r>
              <a:rPr lang="en-US" dirty="0" smtClean="0"/>
              <a:t>Factorial</a:t>
            </a:r>
            <a:endParaRPr lang="th-TH" dirty="0"/>
          </a:p>
        </p:txBody>
      </p:sp>
      <p:pic>
        <p:nvPicPr>
          <p:cNvPr id="23554" name="Picture 2" descr="http://macfeteria.com/wp-content/uploads/2013/06/recursi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96751"/>
            <a:ext cx="5328593" cy="551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6525344"/>
            <a:ext cx="570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อ้างอิงภาพจาก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http://macfeteria.com/wp-content/uploads/2013/06/r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ecursive.jpg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559656"/>
            <a:ext cx="43924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long factorial(long n){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if (n == 0)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 return  1;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else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return(n*factorial(n-1));</a:t>
            </a:r>
          </a:p>
          <a:p>
            <a:pPr algn="thaiDist" defTabSz="928688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59093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1660</Words>
  <Application>Microsoft Office PowerPoint</Application>
  <PresentationFormat>นำเสนอทางหน้าจอ (4:3)</PresentationFormat>
  <Paragraphs>236</Paragraphs>
  <Slides>24</Slides>
  <Notes>1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2</vt:i4>
      </vt:variant>
      <vt:variant>
        <vt:lpstr>ชื่อเรื่องภาพนิ่ง</vt:lpstr>
      </vt:variant>
      <vt:variant>
        <vt:i4>24</vt:i4>
      </vt:variant>
    </vt:vector>
  </HeadingPairs>
  <TitlesOfParts>
    <vt:vector size="26" baseType="lpstr">
      <vt:lpstr>Office Theme</vt:lpstr>
      <vt:lpstr>Custom Design</vt:lpstr>
      <vt:lpstr>ภาพนิ่ง 1</vt:lpstr>
      <vt:lpstr>RECURSION คืออะไร</vt:lpstr>
      <vt:lpstr>  โจทย์ที่เหมาะกับการใช้ Recursive Functions</vt:lpstr>
      <vt:lpstr>การแบ่งปัญหาออกเป็นปัญหาย่อย</vt:lpstr>
      <vt:lpstr>Recursive Function : Multiply</vt:lpstr>
      <vt:lpstr>Recursive Function : Multiply</vt:lpstr>
      <vt:lpstr>Terminating Condition</vt:lpstr>
      <vt:lpstr>Recursive Function : Factorial</vt:lpstr>
      <vt:lpstr>Recursive Function : Factorial</vt:lpstr>
      <vt:lpstr>How to Trace Recursive Functions</vt:lpstr>
      <vt:lpstr>Recursive Steps</vt:lpstr>
      <vt:lpstr>Recursive Function : Fibonacci </vt:lpstr>
      <vt:lpstr>Recursive Function : Fibonacci </vt:lpstr>
      <vt:lpstr>Recursive Function : gcd</vt:lpstr>
      <vt:lpstr>ขั้นตอนวิธีแบบยูคลิด</vt:lpstr>
      <vt:lpstr>Recursive Function : gcd</vt:lpstr>
      <vt:lpstr>การหา ค.ร.น. โดยวิธียูคลิด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 แหล่งข้อมูล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user</cp:lastModifiedBy>
  <cp:revision>116</cp:revision>
  <dcterms:created xsi:type="dcterms:W3CDTF">2014-04-01T16:35:38Z</dcterms:created>
  <dcterms:modified xsi:type="dcterms:W3CDTF">2017-09-21T03:31:26Z</dcterms:modified>
</cp:coreProperties>
</file>