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Dosis"/>
      <p:regular r:id="rId36"/>
      <p:bold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  <p:embeddedFont>
      <p:font typeface="Alegrey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6BBACC-F2FB-4AC2-A55E-8FF4A0855953}">
  <a:tblStyle styleId="{196BBACC-F2FB-4AC2-A55E-8FF4A0855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42" Type="http://schemas.openxmlformats.org/officeDocument/2006/relationships/font" Target="fonts/OpenSans-regular.fntdata"/><Relationship Id="rId41" Type="http://schemas.openxmlformats.org/officeDocument/2006/relationships/font" Target="fonts/RobotoMono-boldItalic.fntdata"/><Relationship Id="rId44" Type="http://schemas.openxmlformats.org/officeDocument/2006/relationships/font" Target="fonts/OpenSans-italic.fntdata"/><Relationship Id="rId43" Type="http://schemas.openxmlformats.org/officeDocument/2006/relationships/font" Target="fonts/OpenSans-bold.fntdata"/><Relationship Id="rId46" Type="http://schemas.openxmlformats.org/officeDocument/2006/relationships/font" Target="fonts/Alegreya-regular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legreya-italic.fntdata"/><Relationship Id="rId47" Type="http://schemas.openxmlformats.org/officeDocument/2006/relationships/font" Target="fonts/Alegreya-bold.fntdata"/><Relationship Id="rId49" Type="http://schemas.openxmlformats.org/officeDocument/2006/relationships/font" Target="fonts/Alegrey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Dosis-bold.fntdata"/><Relationship Id="rId36" Type="http://schemas.openxmlformats.org/officeDocument/2006/relationships/font" Target="fonts/Dosis-regular.fntdata"/><Relationship Id="rId39" Type="http://schemas.openxmlformats.org/officeDocument/2006/relationships/font" Target="fonts/RobotoMono-bold.fntdata"/><Relationship Id="rId38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f7e0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f7e0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008bf5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008bf5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1dbf7107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1dbf7107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dbf710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1dbf710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1dbf7107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1dbf7107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1dbf7107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1dbf7107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dbf710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1dbf710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1dbf7107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1dbf710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1dbf710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1dbf710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1dbf7107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1dbf7107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d008bf58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d008bf58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1dbf7107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1dbf7107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1dbf7107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1dbf7107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1dbf7107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1dbf7107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1dbf7107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1dbf7107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1dbf7107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1dbf7107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1dbf7107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1dbf7107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1dbf71075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1dbf71075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1dbf71075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1dbf71075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1dbf7107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1dbf7107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1dbf7107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1dbf7107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742c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742c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51c1bc0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351c1bc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008bf5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008bf5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36f7e0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36f7e0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1dbf710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1dbf710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1dbf710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1dbf710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dbf710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dbf710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dbf710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dbf710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5C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sis"/>
              <a:buNone/>
              <a:defRPr sz="21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8" name="Google Shape;98;p13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99" name="Google Shape;99;p13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ally 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slide">
  <p:cSld name="1_slidemodel2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</a:defRPr>
            </a:lvl1pPr>
            <a:lvl2pPr lvl="1" algn="ctr">
              <a:buNone/>
              <a:defRPr sz="1300">
                <a:solidFill>
                  <a:srgbClr val="FFFFFF"/>
                </a:solidFill>
              </a:defRPr>
            </a:lvl2pPr>
            <a:lvl3pPr lvl="2" algn="ctr">
              <a:buNone/>
              <a:defRPr sz="1300">
                <a:solidFill>
                  <a:srgbClr val="FFFFFF"/>
                </a:solidFill>
              </a:defRPr>
            </a:lvl3pPr>
            <a:lvl4pPr lvl="3" algn="ctr">
              <a:buNone/>
              <a:defRPr sz="1300">
                <a:solidFill>
                  <a:srgbClr val="FFFFFF"/>
                </a:solidFill>
              </a:defRPr>
            </a:lvl4pPr>
            <a:lvl5pPr lvl="4" algn="ctr">
              <a:buNone/>
              <a:defRPr sz="1300">
                <a:solidFill>
                  <a:srgbClr val="FFFFFF"/>
                </a:solidFill>
              </a:defRPr>
            </a:lvl5pPr>
            <a:lvl6pPr lvl="5" algn="ctr">
              <a:buNone/>
              <a:defRPr sz="1300">
                <a:solidFill>
                  <a:srgbClr val="FFFFFF"/>
                </a:solidFill>
              </a:defRPr>
            </a:lvl6pPr>
            <a:lvl7pPr lvl="6" algn="ctr">
              <a:buNone/>
              <a:defRPr sz="1300">
                <a:solidFill>
                  <a:srgbClr val="FFFFFF"/>
                </a:solidFill>
              </a:defRPr>
            </a:lvl7pPr>
            <a:lvl8pPr lvl="7" algn="ctr">
              <a:buNone/>
              <a:defRPr sz="1300">
                <a:solidFill>
                  <a:srgbClr val="FFFFFF"/>
                </a:solidFill>
              </a:defRPr>
            </a:lvl8pPr>
            <a:lvl9pPr lvl="8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97894" y="4683242"/>
            <a:ext cx="335674" cy="365405"/>
            <a:chOff x="2149550" y="2870305"/>
            <a:chExt cx="378395" cy="465247"/>
          </a:xfrm>
        </p:grpSpPr>
        <p:sp>
          <p:nvSpPr>
            <p:cNvPr id="20" name="Google Shape;20;p3"/>
            <p:cNvSpPr/>
            <p:nvPr/>
          </p:nvSpPr>
          <p:spPr>
            <a:xfrm>
              <a:off x="2149569" y="2870305"/>
              <a:ext cx="378376" cy="465247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414965" y="2980088"/>
              <a:ext cx="112980" cy="112980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ight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31" name="Google Shape;31;p4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41" name="Google Shape;41;p5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53" name="Google Shape;53;p6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5" name="Google Shape;65;p7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66" name="Google Shape;66;p7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555600"/>
            <a:ext cx="402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1389600"/>
            <a:ext cx="473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b="1" sz="4800"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16150" y="3342687"/>
            <a:ext cx="1861504" cy="866593"/>
            <a:chOff x="416169" y="2857759"/>
            <a:chExt cx="1446165" cy="772571"/>
          </a:xfrm>
        </p:grpSpPr>
        <p:sp>
          <p:nvSpPr>
            <p:cNvPr id="115" name="Google Shape;115;p17"/>
            <p:cNvSpPr/>
            <p:nvPr/>
          </p:nvSpPr>
          <p:spPr>
            <a:xfrm rot="-5400000">
              <a:off x="752969" y="2520964"/>
              <a:ext cx="772571" cy="1446159"/>
            </a:xfrm>
            <a:prstGeom prst="flowChartOffpage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16169" y="3046281"/>
              <a:ext cx="1221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Linked Lists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426571" y="3336396"/>
            <a:ext cx="2163974" cy="879196"/>
            <a:chOff x="1862334" y="2852150"/>
            <a:chExt cx="1681148" cy="783807"/>
          </a:xfrm>
        </p:grpSpPr>
        <p:sp>
          <p:nvSpPr>
            <p:cNvPr id="118" name="Google Shape;118;p17"/>
            <p:cNvSpPr/>
            <p:nvPr/>
          </p:nvSpPr>
          <p:spPr>
            <a:xfrm>
              <a:off x="1862334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119" name="Google Shape;119;p17"/>
            <p:cNvSpPr txBox="1"/>
            <p:nvPr/>
          </p:nvSpPr>
          <p:spPr>
            <a:xfrm>
              <a:off x="2097013" y="2894633"/>
              <a:ext cx="12207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Hashing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39462" y="3336396"/>
            <a:ext cx="2163974" cy="879196"/>
            <a:chOff x="3543440" y="2852150"/>
            <a:chExt cx="1681148" cy="783807"/>
          </a:xfrm>
        </p:grpSpPr>
        <p:sp>
          <p:nvSpPr>
            <p:cNvPr id="121" name="Google Shape;121;p17"/>
            <p:cNvSpPr/>
            <p:nvPr/>
          </p:nvSpPr>
          <p:spPr>
            <a:xfrm>
              <a:off x="3543440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2" name="Google Shape;122;p17"/>
            <p:cNvSpPr txBox="1"/>
            <p:nvPr/>
          </p:nvSpPr>
          <p:spPr>
            <a:xfrm>
              <a:off x="3814931" y="2894632"/>
              <a:ext cx="11415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Stacks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7052240" y="3397263"/>
            <a:ext cx="1884157" cy="873240"/>
            <a:chOff x="7368526" y="2854805"/>
            <a:chExt cx="1463764" cy="778497"/>
          </a:xfrm>
        </p:grpSpPr>
        <p:sp>
          <p:nvSpPr>
            <p:cNvPr id="124" name="Google Shape;124;p17"/>
            <p:cNvSpPr/>
            <p:nvPr/>
          </p:nvSpPr>
          <p:spPr>
            <a:xfrm>
              <a:off x="7368526" y="2854805"/>
              <a:ext cx="1463764" cy="778497"/>
            </a:xfrm>
            <a:custGeom>
              <a:rect b="b" l="l" r="r" t="t"/>
              <a:pathLst>
                <a:path extrusionOk="0" h="56007" w="78486">
                  <a:moveTo>
                    <a:pt x="0" y="56007"/>
                  </a:moveTo>
                  <a:lnTo>
                    <a:pt x="16383" y="27813"/>
                  </a:lnTo>
                  <a:lnTo>
                    <a:pt x="762" y="0"/>
                  </a:lnTo>
                  <a:lnTo>
                    <a:pt x="78486" y="0"/>
                  </a:lnTo>
                  <a:lnTo>
                    <a:pt x="78486" y="5600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25" name="Google Shape;125;p17"/>
            <p:cNvSpPr txBox="1"/>
            <p:nvPr/>
          </p:nvSpPr>
          <p:spPr>
            <a:xfrm>
              <a:off x="7592119" y="2894622"/>
              <a:ext cx="11592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Queues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cxnSp>
        <p:nvCxnSpPr>
          <p:cNvPr id="126" name="Google Shape;126;p17"/>
          <p:cNvCxnSpPr/>
          <p:nvPr/>
        </p:nvCxnSpPr>
        <p:spPr>
          <a:xfrm>
            <a:off x="1197500" y="20310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3508681" y="2573759"/>
            <a:ext cx="0" cy="73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765733" y="21604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8154598" y="2248699"/>
            <a:ext cx="0" cy="1305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4" y="1078700"/>
            <a:ext cx="953700" cy="94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827" y="1560775"/>
            <a:ext cx="953700" cy="98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67" y="981288"/>
            <a:ext cx="79225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8476" y="727661"/>
            <a:ext cx="792250" cy="16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324" name="Google Shape;324;p26"/>
          <p:cNvSpPr txBox="1"/>
          <p:nvPr>
            <p:ph idx="1" type="subTitle"/>
          </p:nvPr>
        </p:nvSpPr>
        <p:spPr>
          <a:xfrm>
            <a:off x="621225" y="1111600"/>
            <a:ext cx="78000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Any function that can be used to </a:t>
            </a:r>
            <a:r>
              <a:rPr lang="en" sz="2400">
                <a:solidFill>
                  <a:srgbClr val="DE445E"/>
                </a:solidFill>
                <a:latin typeface="Dosis"/>
                <a:ea typeface="Dosis"/>
                <a:cs typeface="Dosis"/>
                <a:sym typeface="Dosis"/>
              </a:rPr>
              <a:t>map data</a:t>
            </a:r>
            <a:r>
              <a:rPr lang="en" sz="2400">
                <a:latin typeface="Dosis"/>
                <a:ea typeface="Dosis"/>
                <a:cs typeface="Dosis"/>
                <a:sym typeface="Dosis"/>
              </a:rPr>
              <a:t> of arbitrary size </a:t>
            </a:r>
            <a:br>
              <a:rPr lang="en" sz="2400">
                <a:latin typeface="Dosis"/>
                <a:ea typeface="Dosis"/>
                <a:cs typeface="Dosis"/>
                <a:sym typeface="Dosis"/>
              </a:rPr>
            </a:br>
            <a:r>
              <a:rPr lang="en" sz="2400">
                <a:latin typeface="Dosis"/>
                <a:ea typeface="Dosis"/>
                <a:cs typeface="Dosis"/>
                <a:sym typeface="Dosis"/>
              </a:rPr>
              <a:t>onto data of a fixed size.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The values returned by a hash function are called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	</a:t>
            </a:r>
            <a:r>
              <a:rPr b="1" lang="en" sz="2400">
                <a:solidFill>
                  <a:srgbClr val="DE445E"/>
                </a:solidFill>
                <a:latin typeface="Dosis"/>
                <a:ea typeface="Dosis"/>
                <a:cs typeface="Dosis"/>
                <a:sym typeface="Dosis"/>
              </a:rPr>
              <a:t>hash values</a:t>
            </a:r>
            <a:r>
              <a:rPr lang="en" sz="2400">
                <a:latin typeface="Dosis"/>
                <a:ea typeface="Dosis"/>
                <a:cs typeface="Dosis"/>
                <a:sym typeface="Dosis"/>
              </a:rPr>
              <a:t>, hash codes, digests or simply hashes</a:t>
            </a:r>
            <a:endParaRPr sz="2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331" name="Google Shape;331;p27"/>
          <p:cNvSpPr txBox="1"/>
          <p:nvPr>
            <p:ph idx="1" type="subTitle"/>
          </p:nvPr>
        </p:nvSpPr>
        <p:spPr>
          <a:xfrm>
            <a:off x="621225" y="1111600"/>
            <a:ext cx="78000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HashValue</a:t>
            </a:r>
            <a:r>
              <a:rPr lang="en" sz="3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3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Hash</a:t>
            </a:r>
            <a:r>
              <a:rPr lang="en" sz="3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3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338" name="Google Shape;338;p2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9" name="Google Shape;339;p28"/>
          <p:cNvGraphicFramePr/>
          <p:nvPr/>
        </p:nvGraphicFramePr>
        <p:xfrm>
          <a:off x="952500" y="11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2241525"/>
                <a:gridCol w="4997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HashValue = Key % 10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79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HashValue = Key % 10</a:t>
            </a:r>
            <a:endParaRPr/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1446175" y="982300"/>
            <a:ext cx="714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hash(</a:t>
            </a: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key) {</a:t>
            </a:r>
            <a:b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 % </a:t>
            </a:r>
            <a:r>
              <a:rPr lang="en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3" name="Google Shape;353;p30"/>
          <p:cNvGraphicFramePr/>
          <p:nvPr/>
        </p:nvGraphicFramePr>
        <p:xfrm>
          <a:off x="952500" y="11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2241525"/>
                <a:gridCol w="4997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HashValue = Key % 10 + 1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79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HashValue = Key % 10 + 1</a:t>
            </a:r>
            <a:endParaRPr/>
          </a:p>
        </p:txBody>
      </p:sp>
      <p:sp>
        <p:nvSpPr>
          <p:cNvPr id="359" name="Google Shape;359;p3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1446175" y="982300"/>
            <a:ext cx="714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hash(</a:t>
            </a: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key) {</a:t>
            </a:r>
            <a:b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 % </a:t>
            </a:r>
            <a:r>
              <a:rPr lang="en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7" name="Google Shape;367;p32"/>
          <p:cNvGraphicFramePr/>
          <p:nvPr/>
        </p:nvGraphicFramePr>
        <p:xfrm>
          <a:off x="952500" y="11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2241525"/>
                <a:gridCol w="4997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HashValue = Key % 26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79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373" name="Google Shape;373;p3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33"/>
          <p:cNvGraphicFramePr/>
          <p:nvPr/>
        </p:nvGraphicFramePr>
        <p:xfrm>
          <a:off x="952500" y="11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2241525"/>
                <a:gridCol w="4997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3F3F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HashValue = Key - 'a' + 1</a:t>
                      </a:r>
                      <a:endParaRPr b="1" sz="2400">
                        <a:solidFill>
                          <a:srgbClr val="F3F3F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'a'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'b'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's'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'x'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'z'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Hashing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1" name="Google Shape;381;p3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382" name="Google Shape;382;p34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383" name="Google Shape;383;p3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3425682" y="386401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3425363" y="3859925"/>
            <a:ext cx="548700" cy="548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3504425" y="396357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042150" y="385992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Hash Table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Hash Table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Hash Function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416" name="Google Shape;416;p3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35"/>
          <p:cNvSpPr txBox="1"/>
          <p:nvPr>
            <p:ph idx="1" type="subTitle"/>
          </p:nvPr>
        </p:nvSpPr>
        <p:spPr>
          <a:xfrm>
            <a:off x="621225" y="1111600"/>
            <a:ext cx="78000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A data structure used to store </a:t>
            </a:r>
            <a:r>
              <a:rPr b="1" lang="en" sz="2400">
                <a:solidFill>
                  <a:srgbClr val="D81B60"/>
                </a:solidFill>
                <a:latin typeface="Dosis"/>
                <a:ea typeface="Dosis"/>
                <a:cs typeface="Dosis"/>
                <a:sym typeface="Dosis"/>
              </a:rPr>
              <a:t>keys/value</a:t>
            </a:r>
            <a:r>
              <a:rPr lang="en" sz="2400">
                <a:latin typeface="Dosis"/>
                <a:ea typeface="Dosis"/>
                <a:cs typeface="Dosis"/>
                <a:sym typeface="Dosis"/>
              </a:rPr>
              <a:t> pair.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Use a hash function to compute index of array</a:t>
            </a:r>
            <a:br>
              <a:rPr lang="en" sz="2400">
                <a:latin typeface="Dosis"/>
                <a:ea typeface="Dosis"/>
                <a:cs typeface="Dosis"/>
                <a:sym typeface="Dosis"/>
              </a:rPr>
            </a:br>
            <a:r>
              <a:rPr lang="en" sz="2400">
                <a:latin typeface="Dosis"/>
                <a:ea typeface="Dosis"/>
                <a:cs typeface="Dosis"/>
                <a:sym typeface="Dosis"/>
              </a:rPr>
              <a:t>which an element will be inserted or searched</a:t>
            </a:r>
            <a:endParaRPr sz="2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C6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-44575" y="1746325"/>
            <a:ext cx="9188700" cy="15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Saac Sornchai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/>
          <p:nvPr/>
        </p:nvSpPr>
        <p:spPr>
          <a:xfrm rot="10800000">
            <a:off x="3409775" y="641250"/>
            <a:ext cx="2280000" cy="859500"/>
          </a:xfrm>
          <a:prstGeom prst="trapezoid">
            <a:avLst>
              <a:gd fmla="val 74668" name="adj"/>
            </a:avLst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983825" y="627600"/>
            <a:ext cx="1118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H(K)</a:t>
            </a:r>
            <a:endParaRPr b="1" sz="36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Keys/Value Pair</a:t>
            </a:r>
            <a:endParaRPr/>
          </a:p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6"/>
          <p:cNvSpPr txBox="1"/>
          <p:nvPr>
            <p:ph idx="1" type="subTitle"/>
          </p:nvPr>
        </p:nvSpPr>
        <p:spPr>
          <a:xfrm>
            <a:off x="621225" y="1111600"/>
            <a:ext cx="78000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Need to store data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	108     10     555     93	     44     29     54     0     219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Use a hash function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HashValue = Key % 5</a:t>
            </a:r>
            <a:r>
              <a:rPr lang="en" sz="2400">
                <a:latin typeface="Dosis"/>
                <a:ea typeface="Dosis"/>
                <a:cs typeface="Dosis"/>
                <a:sym typeface="Dosis"/>
              </a:rPr>
              <a:t> 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Keys/Value Pair Collision</a:t>
            </a:r>
            <a:endParaRPr/>
          </a:p>
        </p:txBody>
      </p:sp>
      <p:sp>
        <p:nvSpPr>
          <p:cNvPr id="430" name="Google Shape;430;p3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37"/>
          <p:cNvSpPr txBox="1"/>
          <p:nvPr>
            <p:ph idx="1" type="subTitle"/>
          </p:nvPr>
        </p:nvSpPr>
        <p:spPr>
          <a:xfrm>
            <a:off x="621225" y="1111600"/>
            <a:ext cx="7800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HashValue = Key % 5</a:t>
            </a:r>
            <a:r>
              <a:rPr lang="en" sz="2400">
                <a:latin typeface="Dosis"/>
                <a:ea typeface="Dosis"/>
                <a:cs typeface="Dosis"/>
                <a:sym typeface="Dosis"/>
              </a:rPr>
              <a:t> </a:t>
            </a:r>
            <a:endParaRPr sz="2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432" name="Google Shape;432;p37"/>
          <p:cNvGraphicFramePr/>
          <p:nvPr/>
        </p:nvGraphicFramePr>
        <p:xfrm>
          <a:off x="799625" y="19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782525"/>
                <a:gridCol w="755225"/>
                <a:gridCol w="768875"/>
                <a:gridCol w="768875"/>
                <a:gridCol w="768875"/>
                <a:gridCol w="768875"/>
                <a:gridCol w="768875"/>
                <a:gridCol w="768875"/>
                <a:gridCol w="768875"/>
                <a:gridCol w="768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Key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108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10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555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93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44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29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54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219</a:t>
                      </a:r>
                      <a:endParaRPr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Hash Value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b="1" sz="2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D81B6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b="1" sz="2400">
                        <a:solidFill>
                          <a:srgbClr val="D81B60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D81B6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b="1" sz="2400">
                        <a:solidFill>
                          <a:srgbClr val="D81B60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b="1" sz="2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rgbClr val="1695A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b="1" sz="2400" u="sng">
                        <a:solidFill>
                          <a:srgbClr val="1695A4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rgbClr val="1695A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b="1" sz="2400" u="sng">
                        <a:solidFill>
                          <a:srgbClr val="1695A4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rgbClr val="1695A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b="1" sz="2400" u="sng">
                        <a:solidFill>
                          <a:srgbClr val="1695A4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D81B60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b="1" sz="2400">
                        <a:solidFill>
                          <a:srgbClr val="D81B60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rgbClr val="1695A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sz="2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433" name="Google Shape;433;p37"/>
          <p:cNvCxnSpPr/>
          <p:nvPr/>
        </p:nvCxnSpPr>
        <p:spPr>
          <a:xfrm rot="10800000">
            <a:off x="2038275" y="3064050"/>
            <a:ext cx="984900" cy="90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7"/>
          <p:cNvCxnSpPr/>
          <p:nvPr/>
        </p:nvCxnSpPr>
        <p:spPr>
          <a:xfrm flipH="1" rot="10800000">
            <a:off x="3488275" y="2982100"/>
            <a:ext cx="779700" cy="1026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7"/>
          <p:cNvSpPr txBox="1"/>
          <p:nvPr/>
        </p:nvSpPr>
        <p:spPr>
          <a:xfrm>
            <a:off x="2038275" y="3967050"/>
            <a:ext cx="2761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Collision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2561194" y="1404138"/>
            <a:ext cx="1687596" cy="444886"/>
            <a:chOff x="648713" y="1430188"/>
            <a:chExt cx="1757913" cy="548700"/>
          </a:xfrm>
        </p:grpSpPr>
        <p:sp>
          <p:nvSpPr>
            <p:cNvPr id="443" name="Google Shape;443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sz="1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" name="Google Shape;445;p38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46" name="Google Shape;446;p38"/>
          <p:cNvGrpSpPr/>
          <p:nvPr/>
        </p:nvGrpSpPr>
        <p:grpSpPr>
          <a:xfrm>
            <a:off x="4223901" y="1404138"/>
            <a:ext cx="1698540" cy="444886"/>
            <a:chOff x="648713" y="1430188"/>
            <a:chExt cx="1769313" cy="548700"/>
          </a:xfrm>
        </p:grpSpPr>
        <p:sp>
          <p:nvSpPr>
            <p:cNvPr id="447" name="Google Shape;447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555</a:t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38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50" name="Google Shape;450;p38"/>
          <p:cNvGrpSpPr/>
          <p:nvPr/>
        </p:nvGrpSpPr>
        <p:grpSpPr>
          <a:xfrm>
            <a:off x="5886608" y="1404138"/>
            <a:ext cx="1544172" cy="444886"/>
            <a:chOff x="648713" y="1430188"/>
            <a:chExt cx="1608513" cy="548700"/>
          </a:xfrm>
        </p:grpSpPr>
        <p:sp>
          <p:nvSpPr>
            <p:cNvPr id="451" name="Google Shape;451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0</a:t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" name="Google Shape;453;p38"/>
            <p:cNvCxnSpPr/>
            <p:nvPr/>
          </p:nvCxnSpPr>
          <p:spPr>
            <a:xfrm>
              <a:off x="1483825" y="1704538"/>
              <a:ext cx="7734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aphicFrame>
        <p:nvGraphicFramePr>
          <p:cNvPr id="454" name="Google Shape;454;p38"/>
          <p:cNvGraphicFramePr/>
          <p:nvPr/>
        </p:nvGraphicFramePr>
        <p:xfrm>
          <a:off x="1361800" y="13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799375"/>
              </a:tblGrid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38"/>
          <p:cNvSpPr txBox="1"/>
          <p:nvPr/>
        </p:nvSpPr>
        <p:spPr>
          <a:xfrm>
            <a:off x="450225" y="12961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[0]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38"/>
          <p:cNvSpPr txBox="1"/>
          <p:nvPr/>
        </p:nvSpPr>
        <p:spPr>
          <a:xfrm>
            <a:off x="450225" y="19057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450225" y="25153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450225" y="31249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[3]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450225" y="37345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[4]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0" name="Google Shape;460;p38"/>
          <p:cNvCxnSpPr/>
          <p:nvPr/>
        </p:nvCxnSpPr>
        <p:spPr>
          <a:xfrm flipH="1" rot="10800000">
            <a:off x="1675302" y="16231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461" name="Google Shape;461;p38"/>
          <p:cNvGrpSpPr/>
          <p:nvPr/>
        </p:nvGrpSpPr>
        <p:grpSpPr>
          <a:xfrm>
            <a:off x="2561194" y="3766338"/>
            <a:ext cx="1687596" cy="444886"/>
            <a:chOff x="648713" y="1430188"/>
            <a:chExt cx="1757913" cy="548700"/>
          </a:xfrm>
        </p:grpSpPr>
        <p:sp>
          <p:nvSpPr>
            <p:cNvPr id="462" name="Google Shape;462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44</a:t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4" name="Google Shape;464;p38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cxnSp>
        <p:nvCxnSpPr>
          <p:cNvPr id="465" name="Google Shape;465;p38"/>
          <p:cNvCxnSpPr/>
          <p:nvPr/>
        </p:nvCxnSpPr>
        <p:spPr>
          <a:xfrm flipH="1" rot="10800000">
            <a:off x="1675302" y="39853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466" name="Google Shape;466;p38"/>
          <p:cNvGrpSpPr/>
          <p:nvPr/>
        </p:nvGrpSpPr>
        <p:grpSpPr>
          <a:xfrm>
            <a:off x="2561194" y="3156738"/>
            <a:ext cx="1687596" cy="444886"/>
            <a:chOff x="648713" y="1430188"/>
            <a:chExt cx="1757913" cy="548700"/>
          </a:xfrm>
        </p:grpSpPr>
        <p:sp>
          <p:nvSpPr>
            <p:cNvPr id="467" name="Google Shape;467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108</a:t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38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70" name="Google Shape;470;p38"/>
          <p:cNvGrpSpPr/>
          <p:nvPr/>
        </p:nvGrpSpPr>
        <p:grpSpPr>
          <a:xfrm>
            <a:off x="4223901" y="3156738"/>
            <a:ext cx="1698540" cy="444886"/>
            <a:chOff x="648713" y="1430188"/>
            <a:chExt cx="1769313" cy="548700"/>
          </a:xfrm>
        </p:grpSpPr>
        <p:sp>
          <p:nvSpPr>
            <p:cNvPr id="471" name="Google Shape;471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93</a:t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3" name="Google Shape;473;p38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cxnSp>
        <p:nvCxnSpPr>
          <p:cNvPr id="474" name="Google Shape;474;p38"/>
          <p:cNvCxnSpPr/>
          <p:nvPr/>
        </p:nvCxnSpPr>
        <p:spPr>
          <a:xfrm flipH="1" rot="10800000">
            <a:off x="1675302" y="33757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475" name="Google Shape;475;p38"/>
          <p:cNvGrpSpPr/>
          <p:nvPr/>
        </p:nvGrpSpPr>
        <p:grpSpPr>
          <a:xfrm>
            <a:off x="4248794" y="3766338"/>
            <a:ext cx="1687596" cy="444886"/>
            <a:chOff x="648713" y="1430188"/>
            <a:chExt cx="1757913" cy="548700"/>
          </a:xfrm>
        </p:grpSpPr>
        <p:sp>
          <p:nvSpPr>
            <p:cNvPr id="476" name="Google Shape;476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29</a:t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8" name="Google Shape;478;p38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79" name="Google Shape;479;p38"/>
          <p:cNvGrpSpPr/>
          <p:nvPr/>
        </p:nvGrpSpPr>
        <p:grpSpPr>
          <a:xfrm>
            <a:off x="5911501" y="3766338"/>
            <a:ext cx="1698540" cy="444886"/>
            <a:chOff x="648713" y="1430188"/>
            <a:chExt cx="1769313" cy="548700"/>
          </a:xfrm>
        </p:grpSpPr>
        <p:sp>
          <p:nvSpPr>
            <p:cNvPr id="480" name="Google Shape;480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54</a:t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2" name="Google Shape;482;p38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83" name="Google Shape;483;p38"/>
          <p:cNvGrpSpPr/>
          <p:nvPr/>
        </p:nvGrpSpPr>
        <p:grpSpPr>
          <a:xfrm>
            <a:off x="7624001" y="3766338"/>
            <a:ext cx="1698540" cy="444886"/>
            <a:chOff x="648713" y="1430188"/>
            <a:chExt cx="1769313" cy="548700"/>
          </a:xfrm>
        </p:grpSpPr>
        <p:sp>
          <p:nvSpPr>
            <p:cNvPr id="484" name="Google Shape;484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219</a:t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6" name="Google Shape;486;p38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487" name="Google Shape;487;p38"/>
          <p:cNvSpPr txBox="1"/>
          <p:nvPr/>
        </p:nvSpPr>
        <p:spPr>
          <a:xfrm>
            <a:off x="1675300" y="683425"/>
            <a:ext cx="543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HashValue = Key % 5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/>
          <p:nvPr/>
        </p:nvSpPr>
        <p:spPr>
          <a:xfrm>
            <a:off x="3425682" y="386401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494" name="Google Shape;494;p3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495" name="Google Shape;495;p3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9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3425363" y="3859925"/>
            <a:ext cx="548700" cy="54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 txBox="1"/>
          <p:nvPr/>
        </p:nvSpPr>
        <p:spPr>
          <a:xfrm>
            <a:off x="3504425" y="396357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1" name="Google Shape;511;p39"/>
          <p:cNvSpPr txBox="1"/>
          <p:nvPr/>
        </p:nvSpPr>
        <p:spPr>
          <a:xfrm>
            <a:off x="4042150" y="385992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Hash Table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Hashing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9" name="Google Shape;519;p39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Hash Function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Hash Table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ode</a:t>
            </a:r>
            <a:endParaRPr/>
          </a:p>
        </p:txBody>
      </p:sp>
      <p:sp>
        <p:nvSpPr>
          <p:cNvPr id="529" name="Google Shape;529;p40"/>
          <p:cNvSpPr txBox="1"/>
          <p:nvPr>
            <p:ph idx="1" type="subTitle"/>
          </p:nvPr>
        </p:nvSpPr>
        <p:spPr>
          <a:xfrm>
            <a:off x="2249850" y="606800"/>
            <a:ext cx="464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struct</a:t>
            </a:r>
            <a:endParaRPr/>
          </a:p>
        </p:txBody>
      </p:sp>
      <p:sp>
        <p:nvSpPr>
          <p:cNvPr id="530" name="Google Shape;530;p4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40"/>
          <p:cNvGrpSpPr/>
          <p:nvPr/>
        </p:nvGrpSpPr>
        <p:grpSpPr>
          <a:xfrm>
            <a:off x="882288" y="1639588"/>
            <a:ext cx="1970013" cy="548700"/>
            <a:chOff x="3586988" y="1449588"/>
            <a:chExt cx="1970013" cy="548700"/>
          </a:xfrm>
        </p:grpSpPr>
        <p:sp>
          <p:nvSpPr>
            <p:cNvPr id="532" name="Google Shape;532;p40"/>
            <p:cNvSpPr/>
            <p:nvPr/>
          </p:nvSpPr>
          <p:spPr>
            <a:xfrm>
              <a:off x="3586988" y="14495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178888" y="14495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4" name="Google Shape;534;p40"/>
            <p:cNvCxnSpPr/>
            <p:nvPr/>
          </p:nvCxnSpPr>
          <p:spPr>
            <a:xfrm>
              <a:off x="4422100" y="1723938"/>
              <a:ext cx="11349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535" name="Google Shape;535;p40"/>
          <p:cNvSpPr txBox="1"/>
          <p:nvPr/>
        </p:nvSpPr>
        <p:spPr>
          <a:xfrm>
            <a:off x="3779175" y="1258600"/>
            <a:ext cx="44175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_node*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Hash Table</a:t>
            </a:r>
            <a:endParaRPr/>
          </a:p>
        </p:txBody>
      </p:sp>
      <p:sp>
        <p:nvSpPr>
          <p:cNvPr id="541" name="Google Shape;541;p41"/>
          <p:cNvSpPr txBox="1"/>
          <p:nvPr>
            <p:ph idx="1" type="subTitle"/>
          </p:nvPr>
        </p:nvSpPr>
        <p:spPr>
          <a:xfrm>
            <a:off x="2249850" y="606800"/>
            <a:ext cx="464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array of Head Node</a:t>
            </a:r>
            <a:endParaRPr/>
          </a:p>
        </p:txBody>
      </p:sp>
      <p:sp>
        <p:nvSpPr>
          <p:cNvPr id="542" name="Google Shape;542;p4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41"/>
          <p:cNvSpPr txBox="1"/>
          <p:nvPr/>
        </p:nvSpPr>
        <p:spPr>
          <a:xfrm>
            <a:off x="3245775" y="3544600"/>
            <a:ext cx="4417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table[SIZE];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initHashTable(table);</a:t>
            </a:r>
            <a:endParaRPr sz="225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1209400" y="13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799375"/>
              </a:tblGrid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41"/>
          <p:cNvSpPr txBox="1"/>
          <p:nvPr/>
        </p:nvSpPr>
        <p:spPr>
          <a:xfrm>
            <a:off x="297825" y="12961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[0]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297825" y="19057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297825" y="25153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297825" y="31249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[3]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297825" y="3734500"/>
            <a:ext cx="7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[4]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50" name="Google Shape;550;p41"/>
          <p:cNvGraphicFramePr/>
          <p:nvPr/>
        </p:nvGraphicFramePr>
        <p:xfrm>
          <a:off x="1209400" y="13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{196BBACC-F2FB-4AC2-A55E-8FF4A0855953}</a:tableStyleId>
              </a:tblPr>
              <a:tblGrid>
                <a:gridCol w="799375"/>
              </a:tblGrid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1" name="Google Shape;551;p41"/>
          <p:cNvCxnSpPr/>
          <p:nvPr/>
        </p:nvCxnSpPr>
        <p:spPr>
          <a:xfrm flipH="1" rot="10800000">
            <a:off x="1522902" y="16231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2" name="Google Shape;552;p41"/>
          <p:cNvCxnSpPr/>
          <p:nvPr/>
        </p:nvCxnSpPr>
        <p:spPr>
          <a:xfrm flipH="1" rot="10800000">
            <a:off x="1522902" y="39853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3" name="Google Shape;553;p41"/>
          <p:cNvCxnSpPr/>
          <p:nvPr/>
        </p:nvCxnSpPr>
        <p:spPr>
          <a:xfrm flipH="1" rot="10800000">
            <a:off x="1522902" y="33757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4" name="Google Shape;554;p41"/>
          <p:cNvCxnSpPr/>
          <p:nvPr/>
        </p:nvCxnSpPr>
        <p:spPr>
          <a:xfrm flipH="1" rot="10800000">
            <a:off x="1522902" y="28423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5" name="Google Shape;555;p41"/>
          <p:cNvCxnSpPr/>
          <p:nvPr/>
        </p:nvCxnSpPr>
        <p:spPr>
          <a:xfrm flipH="1" rot="10800000">
            <a:off x="1522902" y="2232744"/>
            <a:ext cx="885900" cy="69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56" name="Google Shape;556;p41"/>
          <p:cNvSpPr txBox="1"/>
          <p:nvPr/>
        </p:nvSpPr>
        <p:spPr>
          <a:xfrm>
            <a:off x="3204675" y="1138300"/>
            <a:ext cx="5117700" cy="1783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initHashTable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table)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SIZE; i++) 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table[i]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562" name="Google Shape;562;p4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42"/>
          <p:cNvSpPr txBox="1"/>
          <p:nvPr/>
        </p:nvSpPr>
        <p:spPr>
          <a:xfrm>
            <a:off x="3245775" y="1186950"/>
            <a:ext cx="44175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hash 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% PRIME;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Table</a:t>
            </a:r>
            <a:endParaRPr/>
          </a:p>
        </p:txBody>
      </p:sp>
      <p:sp>
        <p:nvSpPr>
          <p:cNvPr id="569" name="Google Shape;569;p4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3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printTable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table)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current;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SIZE; i++)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"[%2d]: 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table[i];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(current !=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"%5d 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current-&gt;data);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current-&gt;next;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Node to</a:t>
            </a:r>
            <a:r>
              <a:rPr lang="en"/>
              <a:t> Table</a:t>
            </a:r>
            <a:endParaRPr/>
          </a:p>
        </p:txBody>
      </p:sp>
      <p:sp>
        <p:nvSpPr>
          <p:cNvPr id="576" name="Google Shape;576;p4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44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addHT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table,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temp-&gt;data = value;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pos = hash(value);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first = table[pos];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temp-&gt;next = first;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table[pos]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583" name="Google Shape;583;p4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45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table[SIZE];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initHashTable(table);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addHT(table,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addHT(table,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printTable(table);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3425682" y="386401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Hashing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425363" y="3859925"/>
            <a:ext cx="548700" cy="54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504425" y="396357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Hash Function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Hash Table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042150" y="385992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Hash Table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cxnSp>
        <p:nvCxnSpPr>
          <p:cNvPr id="590" name="Google Shape;590;p46"/>
          <p:cNvCxnSpPr/>
          <p:nvPr/>
        </p:nvCxnSpPr>
        <p:spPr>
          <a:xfrm>
            <a:off x="2511885" y="617575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6"/>
          <p:cNvCxnSpPr/>
          <p:nvPr/>
        </p:nvCxnSpPr>
        <p:spPr>
          <a:xfrm rot="10800000">
            <a:off x="2493450" y="4507675"/>
            <a:ext cx="4157100" cy="183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6"/>
          <p:cNvCxnSpPr/>
          <p:nvPr/>
        </p:nvCxnSpPr>
        <p:spPr>
          <a:xfrm>
            <a:off x="6632115" y="617650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6"/>
          <p:cNvCxnSpPr/>
          <p:nvPr/>
        </p:nvCxnSpPr>
        <p:spPr>
          <a:xfrm rot="10800000">
            <a:off x="2493450" y="61757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6"/>
          <p:cNvCxnSpPr/>
          <p:nvPr/>
        </p:nvCxnSpPr>
        <p:spPr>
          <a:xfrm rot="10800000">
            <a:off x="5350950" y="61752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6"/>
          <p:cNvSpPr txBox="1"/>
          <p:nvPr/>
        </p:nvSpPr>
        <p:spPr>
          <a:xfrm>
            <a:off x="3793050" y="424025"/>
            <a:ext cx="1557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E00"/>
                </a:solidFill>
                <a:latin typeface="Alegreya"/>
                <a:ea typeface="Alegreya"/>
                <a:cs typeface="Alegreya"/>
                <a:sym typeface="Alegreya"/>
              </a:rPr>
              <a:t>Hashing</a:t>
            </a:r>
            <a:endParaRPr sz="1800">
              <a:solidFill>
                <a:srgbClr val="00CE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2511875" y="1943100"/>
            <a:ext cx="41205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Next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Stack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597" name="Google Shape;597;p46"/>
          <p:cNvCxnSpPr/>
          <p:nvPr/>
        </p:nvCxnSpPr>
        <p:spPr>
          <a:xfrm rot="10800000">
            <a:off x="3504450" y="3057450"/>
            <a:ext cx="21351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6"/>
          <p:cNvSpPr/>
          <p:nvPr/>
        </p:nvSpPr>
        <p:spPr>
          <a:xfrm>
            <a:off x="4114795" y="931719"/>
            <a:ext cx="914400" cy="890700"/>
          </a:xfrm>
          <a:custGeom>
            <a:rect b="b" l="l" r="r" t="t"/>
            <a:pathLst>
              <a:path extrusionOk="0" h="120000" w="120000">
                <a:moveTo>
                  <a:pt x="116040" y="869"/>
                </a:moveTo>
                <a:cubicBezTo>
                  <a:pt x="115475" y="289"/>
                  <a:pt x="113872" y="0"/>
                  <a:pt x="111798" y="0"/>
                </a:cubicBezTo>
                <a:cubicBezTo>
                  <a:pt x="100581" y="0"/>
                  <a:pt x="71076" y="8502"/>
                  <a:pt x="55333" y="24541"/>
                </a:cubicBezTo>
                <a:cubicBezTo>
                  <a:pt x="51657" y="28405"/>
                  <a:pt x="39402" y="39806"/>
                  <a:pt x="36480" y="43864"/>
                </a:cubicBezTo>
                <a:cubicBezTo>
                  <a:pt x="27148" y="46376"/>
                  <a:pt x="13857" y="51594"/>
                  <a:pt x="6410" y="59420"/>
                </a:cubicBezTo>
                <a:cubicBezTo>
                  <a:pt x="6410" y="59420"/>
                  <a:pt x="15459" y="59420"/>
                  <a:pt x="26582" y="66859"/>
                </a:cubicBezTo>
                <a:cubicBezTo>
                  <a:pt x="25074" y="73623"/>
                  <a:pt x="27148" y="80676"/>
                  <a:pt x="32710" y="86473"/>
                </a:cubicBezTo>
                <a:cubicBezTo>
                  <a:pt x="37234" y="91111"/>
                  <a:pt x="42325" y="93236"/>
                  <a:pt x="47604" y="93236"/>
                </a:cubicBezTo>
                <a:cubicBezTo>
                  <a:pt x="49206" y="93236"/>
                  <a:pt x="50526" y="92946"/>
                  <a:pt x="52128" y="92753"/>
                </a:cubicBezTo>
                <a:cubicBezTo>
                  <a:pt x="59387" y="104154"/>
                  <a:pt x="59387" y="113429"/>
                  <a:pt x="59387" y="113429"/>
                </a:cubicBezTo>
                <a:cubicBezTo>
                  <a:pt x="66834" y="105797"/>
                  <a:pt x="71830" y="91884"/>
                  <a:pt x="74469" y="82608"/>
                </a:cubicBezTo>
                <a:cubicBezTo>
                  <a:pt x="78240" y="79613"/>
                  <a:pt x="89646" y="67053"/>
                  <a:pt x="93417" y="63285"/>
                </a:cubicBezTo>
                <a:cubicBezTo>
                  <a:pt x="111987" y="43864"/>
                  <a:pt x="119999" y="4927"/>
                  <a:pt x="116040" y="869"/>
                </a:cubicBezTo>
                <a:close/>
                <a:moveTo>
                  <a:pt x="69190" y="80966"/>
                </a:moveTo>
                <a:cubicBezTo>
                  <a:pt x="67305" y="88405"/>
                  <a:pt x="64666" y="94879"/>
                  <a:pt x="61743" y="100386"/>
                </a:cubicBezTo>
                <a:cubicBezTo>
                  <a:pt x="60706" y="97101"/>
                  <a:pt x="58821" y="93526"/>
                  <a:pt x="56465" y="89758"/>
                </a:cubicBezTo>
                <a:cubicBezTo>
                  <a:pt x="55333" y="88115"/>
                  <a:pt x="53731" y="87246"/>
                  <a:pt x="51940" y="87246"/>
                </a:cubicBezTo>
                <a:cubicBezTo>
                  <a:pt x="51374" y="87246"/>
                  <a:pt x="51091" y="87246"/>
                  <a:pt x="50526" y="87536"/>
                </a:cubicBezTo>
                <a:cubicBezTo>
                  <a:pt x="49489" y="87826"/>
                  <a:pt x="48452" y="87826"/>
                  <a:pt x="47415" y="87826"/>
                </a:cubicBezTo>
                <a:cubicBezTo>
                  <a:pt x="43362" y="87826"/>
                  <a:pt x="39685" y="85893"/>
                  <a:pt x="36480" y="82608"/>
                </a:cubicBezTo>
                <a:cubicBezTo>
                  <a:pt x="32238" y="78260"/>
                  <a:pt x="30636" y="73043"/>
                  <a:pt x="31673" y="68212"/>
                </a:cubicBezTo>
                <a:cubicBezTo>
                  <a:pt x="32238" y="65990"/>
                  <a:pt x="31390" y="63574"/>
                  <a:pt x="29316" y="62222"/>
                </a:cubicBezTo>
                <a:cubicBezTo>
                  <a:pt x="25545" y="59710"/>
                  <a:pt x="22058" y="58067"/>
                  <a:pt x="18947" y="56714"/>
                </a:cubicBezTo>
                <a:cubicBezTo>
                  <a:pt x="24226" y="53719"/>
                  <a:pt x="30636" y="51304"/>
                  <a:pt x="37800" y="49082"/>
                </a:cubicBezTo>
                <a:cubicBezTo>
                  <a:pt x="38083" y="49082"/>
                  <a:pt x="38083" y="49082"/>
                  <a:pt x="38083" y="48792"/>
                </a:cubicBezTo>
                <a:lnTo>
                  <a:pt x="68908" y="80483"/>
                </a:lnTo>
                <a:cubicBezTo>
                  <a:pt x="69473" y="80676"/>
                  <a:pt x="69190" y="80676"/>
                  <a:pt x="69190" y="80966"/>
                </a:cubicBezTo>
                <a:close/>
                <a:moveTo>
                  <a:pt x="89363" y="59227"/>
                </a:moveTo>
                <a:cubicBezTo>
                  <a:pt x="88326" y="60289"/>
                  <a:pt x="86724" y="61932"/>
                  <a:pt x="84933" y="64057"/>
                </a:cubicBezTo>
                <a:cubicBezTo>
                  <a:pt x="81445" y="67632"/>
                  <a:pt x="76072" y="73333"/>
                  <a:pt x="73150" y="76328"/>
                </a:cubicBezTo>
                <a:lnTo>
                  <a:pt x="42890" y="45314"/>
                </a:lnTo>
                <a:cubicBezTo>
                  <a:pt x="45813" y="42028"/>
                  <a:pt x="51374" y="36521"/>
                  <a:pt x="54862" y="33236"/>
                </a:cubicBezTo>
                <a:cubicBezTo>
                  <a:pt x="56936" y="31400"/>
                  <a:pt x="58538" y="29758"/>
                  <a:pt x="59575" y="28599"/>
                </a:cubicBezTo>
                <a:cubicBezTo>
                  <a:pt x="73998" y="13913"/>
                  <a:pt x="101618" y="5700"/>
                  <a:pt x="111987" y="5700"/>
                </a:cubicBezTo>
                <a:cubicBezTo>
                  <a:pt x="111798" y="14202"/>
                  <a:pt x="104540" y="43864"/>
                  <a:pt x="89363" y="59227"/>
                </a:cubicBezTo>
                <a:close/>
                <a:moveTo>
                  <a:pt x="20738" y="67053"/>
                </a:moveTo>
                <a:lnTo>
                  <a:pt x="0" y="120000"/>
                </a:lnTo>
                <a:lnTo>
                  <a:pt x="51657" y="98743"/>
                </a:lnTo>
                <a:cubicBezTo>
                  <a:pt x="50809" y="98743"/>
                  <a:pt x="49772" y="99033"/>
                  <a:pt x="49018" y="99033"/>
                </a:cubicBezTo>
                <a:cubicBezTo>
                  <a:pt x="33275" y="99033"/>
                  <a:pt x="18947" y="83478"/>
                  <a:pt x="20738" y="67053"/>
                </a:cubicBezTo>
                <a:close/>
                <a:moveTo>
                  <a:pt x="9615" y="110144"/>
                </a:moveTo>
                <a:lnTo>
                  <a:pt x="19135" y="85314"/>
                </a:lnTo>
                <a:cubicBezTo>
                  <a:pt x="20549" y="87826"/>
                  <a:pt x="22058" y="90241"/>
                  <a:pt x="23943" y="92173"/>
                </a:cubicBezTo>
                <a:cubicBezTo>
                  <a:pt x="26865" y="95458"/>
                  <a:pt x="30070" y="98164"/>
                  <a:pt x="33558" y="100096"/>
                </a:cubicBezTo>
                <a:lnTo>
                  <a:pt x="9615" y="110144"/>
                </a:lnTo>
                <a:close/>
                <a:moveTo>
                  <a:pt x="55899" y="43671"/>
                </a:moveTo>
                <a:cubicBezTo>
                  <a:pt x="54296" y="43671"/>
                  <a:pt x="53260" y="44734"/>
                  <a:pt x="53260" y="46376"/>
                </a:cubicBezTo>
                <a:cubicBezTo>
                  <a:pt x="53260" y="48019"/>
                  <a:pt x="54296" y="49082"/>
                  <a:pt x="55899" y="49082"/>
                </a:cubicBezTo>
                <a:cubicBezTo>
                  <a:pt x="57501" y="49082"/>
                  <a:pt x="58538" y="48019"/>
                  <a:pt x="58538" y="46376"/>
                </a:cubicBezTo>
                <a:cubicBezTo>
                  <a:pt x="58538" y="44734"/>
                  <a:pt x="57501" y="43671"/>
                  <a:pt x="55899" y="43671"/>
                </a:cubicBezTo>
                <a:close/>
                <a:moveTo>
                  <a:pt x="71830" y="65410"/>
                </a:moveTo>
                <a:cubicBezTo>
                  <a:pt x="73432" y="65410"/>
                  <a:pt x="74469" y="64347"/>
                  <a:pt x="74469" y="62705"/>
                </a:cubicBezTo>
                <a:cubicBezTo>
                  <a:pt x="74469" y="61062"/>
                  <a:pt x="73432" y="60000"/>
                  <a:pt x="71830" y="60000"/>
                </a:cubicBezTo>
                <a:cubicBezTo>
                  <a:pt x="70227" y="60000"/>
                  <a:pt x="69190" y="61062"/>
                  <a:pt x="69190" y="62705"/>
                </a:cubicBezTo>
                <a:cubicBezTo>
                  <a:pt x="69190" y="64347"/>
                  <a:pt x="70227" y="65410"/>
                  <a:pt x="71830" y="65410"/>
                </a:cubicBezTo>
                <a:close/>
                <a:moveTo>
                  <a:pt x="87855" y="38164"/>
                </a:moveTo>
                <a:cubicBezTo>
                  <a:pt x="92380" y="38164"/>
                  <a:pt x="95773" y="34685"/>
                  <a:pt x="95773" y="30048"/>
                </a:cubicBezTo>
                <a:cubicBezTo>
                  <a:pt x="95773" y="25410"/>
                  <a:pt x="92380" y="21835"/>
                  <a:pt x="87855" y="21835"/>
                </a:cubicBezTo>
                <a:cubicBezTo>
                  <a:pt x="83330" y="21835"/>
                  <a:pt x="79842" y="25410"/>
                  <a:pt x="79842" y="30048"/>
                </a:cubicBezTo>
                <a:cubicBezTo>
                  <a:pt x="79842" y="34685"/>
                  <a:pt x="83330" y="38164"/>
                  <a:pt x="87855" y="38164"/>
                </a:cubicBezTo>
                <a:close/>
                <a:moveTo>
                  <a:pt x="87855" y="27246"/>
                </a:moveTo>
                <a:cubicBezTo>
                  <a:pt x="89363" y="27246"/>
                  <a:pt x="90494" y="28405"/>
                  <a:pt x="90494" y="30048"/>
                </a:cubicBezTo>
                <a:cubicBezTo>
                  <a:pt x="90494" y="31594"/>
                  <a:pt x="89363" y="32753"/>
                  <a:pt x="87855" y="32753"/>
                </a:cubicBezTo>
                <a:cubicBezTo>
                  <a:pt x="86252" y="32753"/>
                  <a:pt x="85121" y="31594"/>
                  <a:pt x="85121" y="30048"/>
                </a:cubicBezTo>
                <a:cubicBezTo>
                  <a:pt x="85121" y="28405"/>
                  <a:pt x="86252" y="27246"/>
                  <a:pt x="87855" y="27246"/>
                </a:cubicBezTo>
                <a:close/>
                <a:moveTo>
                  <a:pt x="63912" y="57294"/>
                </a:moveTo>
                <a:cubicBezTo>
                  <a:pt x="65420" y="57294"/>
                  <a:pt x="66551" y="56135"/>
                  <a:pt x="66551" y="54589"/>
                </a:cubicBezTo>
                <a:cubicBezTo>
                  <a:pt x="66551" y="52946"/>
                  <a:pt x="65420" y="51787"/>
                  <a:pt x="63912" y="51787"/>
                </a:cubicBezTo>
                <a:cubicBezTo>
                  <a:pt x="62309" y="51787"/>
                  <a:pt x="61178" y="52946"/>
                  <a:pt x="61178" y="54589"/>
                </a:cubicBezTo>
                <a:cubicBezTo>
                  <a:pt x="61178" y="56135"/>
                  <a:pt x="62309" y="57294"/>
                  <a:pt x="63912" y="57294"/>
                </a:cubicBezTo>
                <a:close/>
              </a:path>
            </a:pathLst>
          </a:custGeom>
          <a:solidFill>
            <a:srgbClr val="00CE00">
              <a:alpha val="892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3425682" y="386401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Hashing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425363" y="3859925"/>
            <a:ext cx="548700" cy="548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504425" y="396357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Hash Function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Hash Table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042150" y="385992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Hash Table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20" name="Google Shape;220;p2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1"/>
          <p:cNvSpPr/>
          <p:nvPr/>
        </p:nvSpPr>
        <p:spPr>
          <a:xfrm rot="10800000">
            <a:off x="3432000" y="2515350"/>
            <a:ext cx="2280000" cy="859500"/>
          </a:xfrm>
          <a:prstGeom prst="trapezoid">
            <a:avLst>
              <a:gd fmla="val 74668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4006050" y="2501700"/>
            <a:ext cx="1118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625" y="1041800"/>
            <a:ext cx="778750" cy="7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1"/>
          <p:cNvCxnSpPr>
            <a:stCxn id="223" idx="2"/>
            <a:endCxn id="222" idx="0"/>
          </p:cNvCxnSpPr>
          <p:nvPr/>
        </p:nvCxnSpPr>
        <p:spPr>
          <a:xfrm flipH="1">
            <a:off x="4565400" y="1820550"/>
            <a:ext cx="6600" cy="6813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>
            <a:stCxn id="222" idx="2"/>
          </p:cNvCxnSpPr>
          <p:nvPr/>
        </p:nvCxnSpPr>
        <p:spPr>
          <a:xfrm>
            <a:off x="4565400" y="3374700"/>
            <a:ext cx="3300" cy="6813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 txBox="1"/>
          <p:nvPr/>
        </p:nvSpPr>
        <p:spPr>
          <a:xfrm>
            <a:off x="4291050" y="4069650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2"/>
          <p:cNvSpPr/>
          <p:nvPr/>
        </p:nvSpPr>
        <p:spPr>
          <a:xfrm rot="5400000">
            <a:off x="3660600" y="1411500"/>
            <a:ext cx="1805700" cy="1261200"/>
          </a:xfrm>
          <a:prstGeom prst="trapezoid">
            <a:avLst>
              <a:gd fmla="val 57532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3926100" y="1615100"/>
            <a:ext cx="127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00" y="1662225"/>
            <a:ext cx="778750" cy="7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2"/>
          <p:cNvCxnSpPr>
            <a:stCxn id="235" idx="3"/>
            <a:endCxn id="233" idx="2"/>
          </p:cNvCxnSpPr>
          <p:nvPr/>
        </p:nvCxnSpPr>
        <p:spPr>
          <a:xfrm flipH="1" rot="10800000">
            <a:off x="2932650" y="2042000"/>
            <a:ext cx="1000200" cy="96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2"/>
          <p:cNvCxnSpPr>
            <a:stCxn id="234" idx="3"/>
          </p:cNvCxnSpPr>
          <p:nvPr/>
        </p:nvCxnSpPr>
        <p:spPr>
          <a:xfrm flipH="1" rot="10800000">
            <a:off x="5200800" y="2040800"/>
            <a:ext cx="998700" cy="108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2"/>
          <p:cNvSpPr txBox="1"/>
          <p:nvPr/>
        </p:nvSpPr>
        <p:spPr>
          <a:xfrm>
            <a:off x="6338825" y="1765250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5400000">
            <a:off x="3660600" y="3355925"/>
            <a:ext cx="1805700" cy="1261200"/>
          </a:xfrm>
          <a:prstGeom prst="trapezoid">
            <a:avLst>
              <a:gd fmla="val 57532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3926100" y="3559525"/>
            <a:ext cx="127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41" name="Google Shape;241;p22"/>
          <p:cNvCxnSpPr>
            <a:stCxn id="242" idx="3"/>
            <a:endCxn id="239" idx="2"/>
          </p:cNvCxnSpPr>
          <p:nvPr/>
        </p:nvCxnSpPr>
        <p:spPr>
          <a:xfrm flipH="1" rot="10800000">
            <a:off x="2932650" y="3986525"/>
            <a:ext cx="1000200" cy="96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stCxn id="240" idx="3"/>
          </p:cNvCxnSpPr>
          <p:nvPr/>
        </p:nvCxnSpPr>
        <p:spPr>
          <a:xfrm flipH="1" rot="10800000">
            <a:off x="5200800" y="3985225"/>
            <a:ext cx="998700" cy="108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2"/>
          <p:cNvSpPr txBox="1"/>
          <p:nvPr/>
        </p:nvSpPr>
        <p:spPr>
          <a:xfrm>
            <a:off x="6338825" y="3709675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5</a:t>
            </a:r>
            <a:endParaRPr/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450" y="3496400"/>
            <a:ext cx="1000200" cy="10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3660600" y="1411500"/>
            <a:ext cx="1805700" cy="1261200"/>
          </a:xfrm>
          <a:prstGeom prst="trapezoid">
            <a:avLst>
              <a:gd fmla="val 57532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3926100" y="1615100"/>
            <a:ext cx="127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</a:t>
            </a:r>
            <a:r>
              <a:rPr b="1" lang="en" sz="3000">
                <a:solidFill>
                  <a:srgbClr val="DE445E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00" y="1662225"/>
            <a:ext cx="778750" cy="7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3"/>
          <p:cNvCxnSpPr>
            <a:stCxn id="254" idx="3"/>
            <a:endCxn id="252" idx="2"/>
          </p:cNvCxnSpPr>
          <p:nvPr/>
        </p:nvCxnSpPr>
        <p:spPr>
          <a:xfrm flipH="1" rot="10800000">
            <a:off x="2932650" y="2042000"/>
            <a:ext cx="1000200" cy="96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3"/>
          <p:cNvCxnSpPr>
            <a:stCxn id="253" idx="3"/>
          </p:cNvCxnSpPr>
          <p:nvPr/>
        </p:nvCxnSpPr>
        <p:spPr>
          <a:xfrm flipH="1" rot="10800000">
            <a:off x="5200800" y="2040800"/>
            <a:ext cx="998700" cy="108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3"/>
          <p:cNvSpPr txBox="1"/>
          <p:nvPr/>
        </p:nvSpPr>
        <p:spPr>
          <a:xfrm>
            <a:off x="6338825" y="1765250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5400000">
            <a:off x="3660600" y="3355925"/>
            <a:ext cx="1805700" cy="1261200"/>
          </a:xfrm>
          <a:prstGeom prst="trapezoid">
            <a:avLst>
              <a:gd fmla="val 57532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3926100" y="3559525"/>
            <a:ext cx="127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</a:t>
            </a:r>
            <a:r>
              <a:rPr b="1" lang="en" sz="3000">
                <a:solidFill>
                  <a:srgbClr val="DE445E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00" y="3606650"/>
            <a:ext cx="778750" cy="7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3"/>
          <p:cNvCxnSpPr>
            <a:stCxn id="260" idx="3"/>
            <a:endCxn id="258" idx="2"/>
          </p:cNvCxnSpPr>
          <p:nvPr/>
        </p:nvCxnSpPr>
        <p:spPr>
          <a:xfrm flipH="1" rot="10800000">
            <a:off x="2932650" y="3986425"/>
            <a:ext cx="1000200" cy="96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3"/>
          <p:cNvCxnSpPr>
            <a:stCxn id="259" idx="3"/>
          </p:cNvCxnSpPr>
          <p:nvPr/>
        </p:nvCxnSpPr>
        <p:spPr>
          <a:xfrm flipH="1" rot="10800000">
            <a:off x="5200800" y="3985225"/>
            <a:ext cx="998700" cy="108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3"/>
          <p:cNvSpPr txBox="1"/>
          <p:nvPr/>
        </p:nvSpPr>
        <p:spPr>
          <a:xfrm>
            <a:off x="6338825" y="3709675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3660600" y="1411500"/>
            <a:ext cx="1805700" cy="1261200"/>
          </a:xfrm>
          <a:prstGeom prst="trapezoid">
            <a:avLst>
              <a:gd fmla="val 57532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3926100" y="1615100"/>
            <a:ext cx="127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H3(K)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00" y="1662225"/>
            <a:ext cx="778750" cy="7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4"/>
          <p:cNvCxnSpPr>
            <a:stCxn id="272" idx="3"/>
            <a:endCxn id="270" idx="2"/>
          </p:cNvCxnSpPr>
          <p:nvPr/>
        </p:nvCxnSpPr>
        <p:spPr>
          <a:xfrm flipH="1" rot="10800000">
            <a:off x="2932650" y="2042000"/>
            <a:ext cx="1000200" cy="96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4"/>
          <p:cNvCxnSpPr>
            <a:stCxn id="271" idx="3"/>
          </p:cNvCxnSpPr>
          <p:nvPr/>
        </p:nvCxnSpPr>
        <p:spPr>
          <a:xfrm flipH="1" rot="10800000">
            <a:off x="5200800" y="2040800"/>
            <a:ext cx="998700" cy="108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4"/>
          <p:cNvSpPr txBox="1"/>
          <p:nvPr/>
        </p:nvSpPr>
        <p:spPr>
          <a:xfrm>
            <a:off x="6338825" y="1765250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 rot="5400000">
            <a:off x="3660600" y="3355925"/>
            <a:ext cx="1805700" cy="1261200"/>
          </a:xfrm>
          <a:prstGeom prst="trapezoid">
            <a:avLst>
              <a:gd fmla="val 57532" name="adj"/>
            </a:avLst>
          </a:prstGeom>
          <a:noFill/>
          <a:ln cap="flat" cmpd="sng" w="76200">
            <a:solidFill>
              <a:srgbClr val="00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3926100" y="3559525"/>
            <a:ext cx="127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E00"/>
                </a:solidFill>
                <a:latin typeface="Dosis"/>
                <a:ea typeface="Dosis"/>
                <a:cs typeface="Dosis"/>
                <a:sym typeface="Dosis"/>
              </a:rPr>
              <a:t>H3(K)</a:t>
            </a:r>
            <a:endParaRPr b="1" sz="3000">
              <a:solidFill>
                <a:srgbClr val="00CE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78" name="Google Shape;278;p24"/>
          <p:cNvCxnSpPr>
            <a:stCxn id="279" idx="3"/>
            <a:endCxn id="276" idx="2"/>
          </p:cNvCxnSpPr>
          <p:nvPr/>
        </p:nvCxnSpPr>
        <p:spPr>
          <a:xfrm flipH="1" rot="10800000">
            <a:off x="2932650" y="3986525"/>
            <a:ext cx="1000200" cy="96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>
            <a:stCxn id="277" idx="3"/>
          </p:cNvCxnSpPr>
          <p:nvPr/>
        </p:nvCxnSpPr>
        <p:spPr>
          <a:xfrm flipH="1" rot="10800000">
            <a:off x="5200800" y="3985225"/>
            <a:ext cx="998700" cy="10800"/>
          </a:xfrm>
          <a:prstGeom prst="straightConnector1">
            <a:avLst/>
          </a:prstGeom>
          <a:noFill/>
          <a:ln cap="flat" cmpd="sng" w="28575">
            <a:solidFill>
              <a:srgbClr val="1695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4"/>
          <p:cNvSpPr txBox="1"/>
          <p:nvPr/>
        </p:nvSpPr>
        <p:spPr>
          <a:xfrm>
            <a:off x="6338825" y="3709675"/>
            <a:ext cx="5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450" y="3496400"/>
            <a:ext cx="1000200" cy="10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Hashing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91" name="Google Shape;291;p25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Hash Function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3425682" y="386401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3425363" y="3859925"/>
            <a:ext cx="548700" cy="548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3504425" y="396357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Hash Table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4042150" y="385992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Hash Table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