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Dosis"/>
      <p:regular r:id="rId53"/>
      <p:bold r:id="rId54"/>
    </p:embeddedFont>
    <p:embeddedFont>
      <p:font typeface="Sarabun"/>
      <p:regular r:id="rId55"/>
      <p:bold r:id="rId56"/>
      <p:italic r:id="rId57"/>
      <p:boldItalic r:id="rId58"/>
    </p:embeddedFont>
    <p:embeddedFont>
      <p:font typeface="Roboto Mono"/>
      <p:regular r:id="rId59"/>
      <p:bold r:id="rId60"/>
      <p:italic r:id="rId61"/>
      <p:boldItalic r:id="rId62"/>
    </p:embeddedFont>
    <p:embeddedFont>
      <p:font typeface="Open Sans"/>
      <p:regular r:id="rId63"/>
      <p:bold r:id="rId64"/>
      <p:italic r:id="rId65"/>
      <p:boldItalic r:id="rId66"/>
    </p:embeddedFont>
    <p:embeddedFont>
      <p:font typeface="Alegreya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Alegreya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obotoMono-boldItalic.fntdata"/><Relationship Id="rId61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64" Type="http://schemas.openxmlformats.org/officeDocument/2006/relationships/font" Target="fonts/OpenSans-bold.fntdata"/><Relationship Id="rId63" Type="http://schemas.openxmlformats.org/officeDocument/2006/relationships/font" Target="fonts/OpenSans-regular.fntdata"/><Relationship Id="rId22" Type="http://schemas.openxmlformats.org/officeDocument/2006/relationships/slide" Target="slides/slide18.xml"/><Relationship Id="rId66" Type="http://schemas.openxmlformats.org/officeDocument/2006/relationships/font" Target="fonts/OpenSans-boldItalic.fntdata"/><Relationship Id="rId21" Type="http://schemas.openxmlformats.org/officeDocument/2006/relationships/slide" Target="slides/slide17.xml"/><Relationship Id="rId65" Type="http://schemas.openxmlformats.org/officeDocument/2006/relationships/font" Target="fonts/OpenSans-italic.fntdata"/><Relationship Id="rId24" Type="http://schemas.openxmlformats.org/officeDocument/2006/relationships/slide" Target="slides/slide20.xml"/><Relationship Id="rId68" Type="http://schemas.openxmlformats.org/officeDocument/2006/relationships/font" Target="fonts/Alegreya-bold.fntdata"/><Relationship Id="rId23" Type="http://schemas.openxmlformats.org/officeDocument/2006/relationships/slide" Target="slides/slide19.xml"/><Relationship Id="rId67" Type="http://schemas.openxmlformats.org/officeDocument/2006/relationships/font" Target="fonts/Alegreya-regular.fntdata"/><Relationship Id="rId60" Type="http://schemas.openxmlformats.org/officeDocument/2006/relationships/font" Target="fonts/RobotoMono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Alegreya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Dosis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Sarabun-regular.fntdata"/><Relationship Id="rId10" Type="http://schemas.openxmlformats.org/officeDocument/2006/relationships/slide" Target="slides/slide6.xml"/><Relationship Id="rId54" Type="http://schemas.openxmlformats.org/officeDocument/2006/relationships/font" Target="fonts/Dosis-bold.fntdata"/><Relationship Id="rId13" Type="http://schemas.openxmlformats.org/officeDocument/2006/relationships/slide" Target="slides/slide9.xml"/><Relationship Id="rId57" Type="http://schemas.openxmlformats.org/officeDocument/2006/relationships/font" Target="fonts/Sarabun-italic.fntdata"/><Relationship Id="rId12" Type="http://schemas.openxmlformats.org/officeDocument/2006/relationships/slide" Target="slides/slide8.xml"/><Relationship Id="rId56" Type="http://schemas.openxmlformats.org/officeDocument/2006/relationships/font" Target="fonts/Sarabun-bold.fntdata"/><Relationship Id="rId15" Type="http://schemas.openxmlformats.org/officeDocument/2006/relationships/slide" Target="slides/slide11.xml"/><Relationship Id="rId59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58" Type="http://schemas.openxmlformats.org/officeDocument/2006/relationships/font" Target="fonts/Sarabun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6f7e0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6f7e0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d008bf58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d008bf58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d008bf58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d008bf58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d008bf58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d008bf58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d008bf58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d008bf58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d008bf58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d008bf58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d008bf58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d008bf58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008bf58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008bf58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d008bf584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d008bf584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d008bf5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d008bf5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d008bf584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d008bf584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d008bf58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d008bf58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d008bf584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d008bf58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d008bf584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d008bf58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d008bf584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d008bf584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d008bf584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d008bf584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4d008bf584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4d008bf584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d008bf584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d008bf584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d008bf58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d008bf58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4d008bf584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4d008bf584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4d008bf584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4d008bf584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742c4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3742c4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4d008bf584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4d008bf584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4d008bf584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4d008bf584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51da0e70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51da0e70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1da0e70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1da0e70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1da0e70a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1da0e70a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1da0e70a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1da0e70a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1da0e70a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1da0e70a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1da0e70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51da0e70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51da0e70a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51da0e70a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51da0e70a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51da0e70a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008bf5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008bf5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51da0e70a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51da0e70a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1da0e70a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1da0e70a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51da0e70a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51da0e70a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51da0e70a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51da0e70a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1da0e70a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1da0e70a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51da0e70a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51da0e70a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1da0e70a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1da0e70a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1da0e70a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51da0e70a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351c1bc0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351c1bc0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36f7e02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36f7e02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d008bf5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d008bf5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d008bf58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d008bf58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d008bf58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d008bf58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008bf58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008bf58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5C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Dosis"/>
              <a:buNone/>
              <a:defRPr b="1" sz="8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200"/>
              <a:buFont typeface="Dosis"/>
              <a:buNone/>
              <a:defRPr b="1" sz="4200">
                <a:solidFill>
                  <a:srgbClr val="595959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osis"/>
              <a:buNone/>
              <a:defRPr sz="2100"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●"/>
              <a:defRPr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osis"/>
              <a:buChar char="○"/>
              <a:defRPr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osis"/>
              <a:buChar char="■"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0"/>
              <a:buFont typeface="Dosis"/>
              <a:buNone/>
              <a:defRPr sz="125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13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2"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98" name="Google Shape;98;p13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99" name="Google Shape;99;p13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ally 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slide">
  <p:cSld name="1_slidemodel2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</a:defRPr>
            </a:lvl1pPr>
            <a:lvl2pPr lvl="1" algn="ctr">
              <a:buNone/>
              <a:defRPr sz="1300">
                <a:solidFill>
                  <a:srgbClr val="FFFFFF"/>
                </a:solidFill>
              </a:defRPr>
            </a:lvl2pPr>
            <a:lvl3pPr lvl="2" algn="ctr">
              <a:buNone/>
              <a:defRPr sz="1300">
                <a:solidFill>
                  <a:srgbClr val="FFFFFF"/>
                </a:solidFill>
              </a:defRPr>
            </a:lvl3pPr>
            <a:lvl4pPr lvl="3" algn="ctr">
              <a:buNone/>
              <a:defRPr sz="1300">
                <a:solidFill>
                  <a:srgbClr val="FFFFFF"/>
                </a:solidFill>
              </a:defRPr>
            </a:lvl4pPr>
            <a:lvl5pPr lvl="4" algn="ctr">
              <a:buNone/>
              <a:defRPr sz="1300">
                <a:solidFill>
                  <a:srgbClr val="FFFFFF"/>
                </a:solidFill>
              </a:defRPr>
            </a:lvl5pPr>
            <a:lvl6pPr lvl="5" algn="ctr">
              <a:buNone/>
              <a:defRPr sz="1300">
                <a:solidFill>
                  <a:srgbClr val="FFFFFF"/>
                </a:solidFill>
              </a:defRPr>
            </a:lvl6pPr>
            <a:lvl7pPr lvl="6" algn="ctr">
              <a:buNone/>
              <a:defRPr sz="1300">
                <a:solidFill>
                  <a:srgbClr val="FFFFFF"/>
                </a:solidFill>
              </a:defRPr>
            </a:lvl7pPr>
            <a:lvl8pPr lvl="7" algn="ctr">
              <a:buNone/>
              <a:defRPr sz="1300">
                <a:solidFill>
                  <a:srgbClr val="FFFFFF"/>
                </a:solidFill>
              </a:defRPr>
            </a:lvl8pPr>
            <a:lvl9pPr lvl="8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97894" y="4683242"/>
            <a:ext cx="335674" cy="365405"/>
            <a:chOff x="2149550" y="2870305"/>
            <a:chExt cx="378395" cy="465247"/>
          </a:xfrm>
        </p:grpSpPr>
        <p:sp>
          <p:nvSpPr>
            <p:cNvPr id="20" name="Google Shape;20;p3"/>
            <p:cNvSpPr/>
            <p:nvPr/>
          </p:nvSpPr>
          <p:spPr>
            <a:xfrm>
              <a:off x="2149569" y="2870305"/>
              <a:ext cx="378376" cy="465247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2414965" y="2980088"/>
              <a:ext cx="112980" cy="112980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ight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63000" y="34100"/>
            <a:ext cx="39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4563150" y="606800"/>
            <a:ext cx="39054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31" name="Google Shape;31;p4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b="1" sz="51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41" name="Google Shape;41;p5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2" name="Google Shape;52;p6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53" name="Google Shape;53;p6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7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5" name="Google Shape;65;p7"/>
          <p:cNvGrpSpPr/>
          <p:nvPr/>
        </p:nvGrpSpPr>
        <p:grpSpPr>
          <a:xfrm>
            <a:off x="197894" y="4683242"/>
            <a:ext cx="335674" cy="365407"/>
            <a:chOff x="2149550" y="2870305"/>
            <a:chExt cx="378395" cy="465250"/>
          </a:xfrm>
        </p:grpSpPr>
        <p:sp>
          <p:nvSpPr>
            <p:cNvPr id="66" name="Google Shape;66;p7"/>
            <p:cNvSpPr/>
            <p:nvPr/>
          </p:nvSpPr>
          <p:spPr>
            <a:xfrm>
              <a:off x="2149569" y="2870305"/>
              <a:ext cx="378375" cy="465250"/>
            </a:xfrm>
            <a:custGeom>
              <a:rect b="b" l="l" r="r" t="t"/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2414965" y="2870305"/>
              <a:ext cx="112980" cy="125770"/>
            </a:xfrm>
            <a:custGeom>
              <a:rect b="b" l="l" r="r" t="t"/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2414965" y="2980088"/>
              <a:ext cx="112975" cy="112975"/>
            </a:xfrm>
            <a:custGeom>
              <a:rect b="b" l="l" r="r" t="t"/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POSN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311700" y="555600"/>
            <a:ext cx="402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11700" y="1389600"/>
            <a:ext cx="4737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●"/>
              <a:defRPr sz="1200">
                <a:latin typeface="Dosis"/>
                <a:ea typeface="Dosis"/>
                <a:cs typeface="Dosis"/>
                <a:sym typeface="Dosis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Dosis"/>
              <a:buChar char="○"/>
              <a:defRPr sz="1200">
                <a:latin typeface="Dosis"/>
                <a:ea typeface="Dosis"/>
                <a:cs typeface="Dosis"/>
                <a:sym typeface="Dosis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Dosis"/>
              <a:buChar char="■"/>
              <a:defRPr sz="12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b="1" sz="4800"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gif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Agenda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416150" y="3342687"/>
            <a:ext cx="1861504" cy="866593"/>
            <a:chOff x="416169" y="2857759"/>
            <a:chExt cx="1446165" cy="772571"/>
          </a:xfrm>
        </p:grpSpPr>
        <p:sp>
          <p:nvSpPr>
            <p:cNvPr id="115" name="Google Shape;115;p17"/>
            <p:cNvSpPr/>
            <p:nvPr/>
          </p:nvSpPr>
          <p:spPr>
            <a:xfrm rot="-5400000">
              <a:off x="752969" y="2520964"/>
              <a:ext cx="772571" cy="1446159"/>
            </a:xfrm>
            <a:prstGeom prst="flowChartOffpageConnector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16169" y="3046281"/>
              <a:ext cx="12213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Linked Lists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2426571" y="3336396"/>
            <a:ext cx="2163974" cy="879196"/>
            <a:chOff x="1862334" y="2852150"/>
            <a:chExt cx="1681148" cy="783807"/>
          </a:xfrm>
        </p:grpSpPr>
        <p:sp>
          <p:nvSpPr>
            <p:cNvPr id="118" name="Google Shape;118;p17"/>
            <p:cNvSpPr/>
            <p:nvPr/>
          </p:nvSpPr>
          <p:spPr>
            <a:xfrm>
              <a:off x="1862334" y="2852150"/>
              <a:ext cx="1681148" cy="783807"/>
            </a:xfrm>
            <a:custGeom>
              <a:rect b="b" l="l" r="r" t="t"/>
              <a:pathLst>
                <a:path extrusionOk="0" h="56389" w="90142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</p:sp>
        <p:sp>
          <p:nvSpPr>
            <p:cNvPr id="119" name="Google Shape;119;p17"/>
            <p:cNvSpPr txBox="1"/>
            <p:nvPr/>
          </p:nvSpPr>
          <p:spPr>
            <a:xfrm>
              <a:off x="2097013" y="2894633"/>
              <a:ext cx="12207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Hashing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39462" y="3336396"/>
            <a:ext cx="2163974" cy="879196"/>
            <a:chOff x="3543440" y="2852150"/>
            <a:chExt cx="1681148" cy="783807"/>
          </a:xfrm>
        </p:grpSpPr>
        <p:sp>
          <p:nvSpPr>
            <p:cNvPr id="121" name="Google Shape;121;p17"/>
            <p:cNvSpPr/>
            <p:nvPr/>
          </p:nvSpPr>
          <p:spPr>
            <a:xfrm>
              <a:off x="3543440" y="2852150"/>
              <a:ext cx="1681148" cy="783807"/>
            </a:xfrm>
            <a:custGeom>
              <a:rect b="b" l="l" r="r" t="t"/>
              <a:pathLst>
                <a:path extrusionOk="0" h="56389" w="90142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2" name="Google Shape;122;p17"/>
            <p:cNvSpPr txBox="1"/>
            <p:nvPr/>
          </p:nvSpPr>
          <p:spPr>
            <a:xfrm>
              <a:off x="3814931" y="2894632"/>
              <a:ext cx="11415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Stacks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7052240" y="3397263"/>
            <a:ext cx="1884157" cy="873240"/>
            <a:chOff x="7368526" y="2854805"/>
            <a:chExt cx="1463764" cy="778497"/>
          </a:xfrm>
        </p:grpSpPr>
        <p:sp>
          <p:nvSpPr>
            <p:cNvPr id="124" name="Google Shape;124;p17"/>
            <p:cNvSpPr/>
            <p:nvPr/>
          </p:nvSpPr>
          <p:spPr>
            <a:xfrm>
              <a:off x="7368526" y="2854805"/>
              <a:ext cx="1463764" cy="778497"/>
            </a:xfrm>
            <a:custGeom>
              <a:rect b="b" l="l" r="r" t="t"/>
              <a:pathLst>
                <a:path extrusionOk="0" h="56007" w="78486">
                  <a:moveTo>
                    <a:pt x="0" y="56007"/>
                  </a:moveTo>
                  <a:lnTo>
                    <a:pt x="16383" y="27813"/>
                  </a:lnTo>
                  <a:lnTo>
                    <a:pt x="762" y="0"/>
                  </a:lnTo>
                  <a:lnTo>
                    <a:pt x="78486" y="0"/>
                  </a:lnTo>
                  <a:lnTo>
                    <a:pt x="78486" y="5600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25" name="Google Shape;125;p17"/>
            <p:cNvSpPr txBox="1"/>
            <p:nvPr/>
          </p:nvSpPr>
          <p:spPr>
            <a:xfrm>
              <a:off x="7592119" y="2894622"/>
              <a:ext cx="11592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Queues</a:t>
              </a:r>
              <a:endParaRPr b="1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cxnSp>
        <p:nvCxnSpPr>
          <p:cNvPr id="126" name="Google Shape;126;p17"/>
          <p:cNvCxnSpPr/>
          <p:nvPr/>
        </p:nvCxnSpPr>
        <p:spPr>
          <a:xfrm>
            <a:off x="1197500" y="2031051"/>
            <a:ext cx="0" cy="1305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3508681" y="2573759"/>
            <a:ext cx="0" cy="734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5765733" y="2160451"/>
            <a:ext cx="0" cy="1305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8154598" y="2248699"/>
            <a:ext cx="0" cy="1305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4" y="1078700"/>
            <a:ext cx="953700" cy="94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827" y="1560775"/>
            <a:ext cx="953700" cy="98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567" y="981288"/>
            <a:ext cx="792250" cy="114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8476" y="727661"/>
            <a:ext cx="792250" cy="164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v.s.</a:t>
            </a:r>
            <a:r>
              <a:rPr lang="en"/>
              <a:t> Linked List</a:t>
            </a:r>
            <a:endParaRPr/>
          </a:p>
        </p:txBody>
      </p:sp>
      <p:sp>
        <p:nvSpPr>
          <p:cNvPr id="362" name="Google Shape;362;p2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060025"/>
            <a:ext cx="6477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v.s. Linked List</a:t>
            </a:r>
            <a:endParaRPr/>
          </a:p>
        </p:txBody>
      </p:sp>
      <p:sp>
        <p:nvSpPr>
          <p:cNvPr id="369" name="Google Shape;369;p2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27"/>
          <p:cNvSpPr txBox="1"/>
          <p:nvPr/>
        </p:nvSpPr>
        <p:spPr>
          <a:xfrm>
            <a:off x="311700" y="1727275"/>
            <a:ext cx="33135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Collection of elements of same data type</a:t>
            </a:r>
            <a:endParaRPr sz="2400">
              <a:solidFill>
                <a:srgbClr val="99999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2306988" y="13442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Array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3695938" y="1432038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4552563" y="1432038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 txBox="1"/>
          <p:nvPr/>
        </p:nvSpPr>
        <p:spPr>
          <a:xfrm>
            <a:off x="5083350" y="1727267"/>
            <a:ext cx="35943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Ordered collection of elements of same type, </a:t>
            </a:r>
            <a:b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</a:br>
            <a:b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</a:b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Which are connected to each other using pointers</a:t>
            </a:r>
            <a:endParaRPr sz="2400">
              <a:solidFill>
                <a:srgbClr val="99999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5083355" y="1344225"/>
            <a:ext cx="2408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Linked List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3744075" y="681975"/>
            <a:ext cx="119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1/7</a:t>
            </a:r>
            <a:endParaRPr sz="2400">
              <a:solidFill>
                <a:srgbClr val="99999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v.s. Linked List</a:t>
            </a:r>
            <a:endParaRPr/>
          </a:p>
        </p:txBody>
      </p:sp>
      <p:sp>
        <p:nvSpPr>
          <p:cNvPr id="382" name="Google Shape;382;p28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28"/>
          <p:cNvSpPr txBox="1"/>
          <p:nvPr/>
        </p:nvSpPr>
        <p:spPr>
          <a:xfrm>
            <a:off x="311700" y="1727275"/>
            <a:ext cx="33135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Random Access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accessed directly using their index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accessing elements is fast with O(1)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2306988" y="13442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Array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3695938" y="1432038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4552563" y="1432038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 txBox="1"/>
          <p:nvPr/>
        </p:nvSpPr>
        <p:spPr>
          <a:xfrm>
            <a:off x="5083350" y="1727267"/>
            <a:ext cx="35943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Sequential Access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</a:b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sequentially traverse to access any node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O(n)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5083355" y="1344225"/>
            <a:ext cx="2408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Linked List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3744075" y="681975"/>
            <a:ext cx="119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2</a:t>
            </a: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/7</a:t>
            </a:r>
            <a:endParaRPr sz="2400">
              <a:solidFill>
                <a:srgbClr val="99999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v.s. Linked List</a:t>
            </a:r>
            <a:endParaRPr/>
          </a:p>
        </p:txBody>
      </p:sp>
      <p:sp>
        <p:nvSpPr>
          <p:cNvPr id="395" name="Google Shape;395;p2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29"/>
          <p:cNvSpPr txBox="1"/>
          <p:nvPr/>
        </p:nvSpPr>
        <p:spPr>
          <a:xfrm>
            <a:off x="311700" y="1727275"/>
            <a:ext cx="33135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stored in contiguous memory location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2306988" y="13442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Array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3695938" y="1432038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4552563" y="1432038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 txBox="1"/>
          <p:nvPr/>
        </p:nvSpPr>
        <p:spPr>
          <a:xfrm>
            <a:off x="5083350" y="1727267"/>
            <a:ext cx="35943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new elements can be stored anywhere in the memory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5083355" y="1344225"/>
            <a:ext cx="2408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Linked List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3744075" y="681975"/>
            <a:ext cx="119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3</a:t>
            </a: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/7</a:t>
            </a:r>
            <a:endParaRPr sz="2400">
              <a:solidFill>
                <a:srgbClr val="99999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v.s. Linked List</a:t>
            </a:r>
            <a:endParaRPr/>
          </a:p>
        </p:txBody>
      </p:sp>
      <p:sp>
        <p:nvSpPr>
          <p:cNvPr id="408" name="Google Shape;408;p3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30"/>
          <p:cNvSpPr txBox="1"/>
          <p:nvPr/>
        </p:nvSpPr>
        <p:spPr>
          <a:xfrm>
            <a:off x="311700" y="1727275"/>
            <a:ext cx="33135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Insertion and Deletion takes more time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 memory locations are consecutive and fixed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2306988" y="13442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Array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3695938" y="1432038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4552563" y="1432038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 txBox="1"/>
          <p:nvPr/>
        </p:nvSpPr>
        <p:spPr>
          <a:xfrm>
            <a:off x="5083350" y="1727267"/>
            <a:ext cx="35943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Insertion and Deletion operations are fast in linked list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5083355" y="1344225"/>
            <a:ext cx="2408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Linked List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3744075" y="681975"/>
            <a:ext cx="119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4</a:t>
            </a: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/7</a:t>
            </a:r>
            <a:endParaRPr sz="2400">
              <a:solidFill>
                <a:srgbClr val="99999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v.s. Linked List</a:t>
            </a:r>
            <a:endParaRPr/>
          </a:p>
        </p:txBody>
      </p:sp>
      <p:sp>
        <p:nvSpPr>
          <p:cNvPr id="421" name="Google Shape;421;p3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31"/>
          <p:cNvSpPr txBox="1"/>
          <p:nvPr/>
        </p:nvSpPr>
        <p:spPr>
          <a:xfrm>
            <a:off x="126150" y="1727275"/>
            <a:ext cx="35943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Static Memory Allocation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allocated as soon as the array is declared, </a:t>
            </a:r>
            <a:b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</a:b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at compile time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in Stack section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23" name="Google Shape;423;p31"/>
          <p:cNvSpPr txBox="1"/>
          <p:nvPr/>
        </p:nvSpPr>
        <p:spPr>
          <a:xfrm>
            <a:off x="2316588" y="13442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Array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3695938" y="1432038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4552563" y="1432038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 txBox="1"/>
          <p:nvPr/>
        </p:nvSpPr>
        <p:spPr>
          <a:xfrm>
            <a:off x="4988225" y="1727275"/>
            <a:ext cx="3930300" cy="29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Dynamic Memory Allocation</a:t>
            </a:r>
            <a:b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</a:b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allocated at runtime when new node is added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in Heap section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5083355" y="1344225"/>
            <a:ext cx="2408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Linked List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8" name="Google Shape;428;p31"/>
          <p:cNvSpPr txBox="1"/>
          <p:nvPr/>
        </p:nvSpPr>
        <p:spPr>
          <a:xfrm>
            <a:off x="3744075" y="681975"/>
            <a:ext cx="119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5</a:t>
            </a: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/7</a:t>
            </a:r>
            <a:endParaRPr sz="2400">
              <a:solidFill>
                <a:srgbClr val="99999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v.s. Linked List</a:t>
            </a:r>
            <a:endParaRPr/>
          </a:p>
        </p:txBody>
      </p:sp>
      <p:sp>
        <p:nvSpPr>
          <p:cNvPr id="434" name="Google Shape;434;p3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32"/>
          <p:cNvSpPr txBox="1"/>
          <p:nvPr/>
        </p:nvSpPr>
        <p:spPr>
          <a:xfrm>
            <a:off x="311700" y="1727275"/>
            <a:ext cx="33135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single dimensional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two dimensional 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multidimensional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36" name="Google Shape;436;p32"/>
          <p:cNvSpPr txBox="1"/>
          <p:nvPr/>
        </p:nvSpPr>
        <p:spPr>
          <a:xfrm>
            <a:off x="2306988" y="13442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Array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3695938" y="1432038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/>
          <p:nvPr/>
        </p:nvSpPr>
        <p:spPr>
          <a:xfrm>
            <a:off x="4552563" y="1432038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 txBox="1"/>
          <p:nvPr/>
        </p:nvSpPr>
        <p:spPr>
          <a:xfrm>
            <a:off x="5083350" y="1727267"/>
            <a:ext cx="35943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Linear(Singly)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Doubly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Circular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5083355" y="1344225"/>
            <a:ext cx="2408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Linked List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1" name="Google Shape;441;p32"/>
          <p:cNvSpPr txBox="1"/>
          <p:nvPr/>
        </p:nvSpPr>
        <p:spPr>
          <a:xfrm>
            <a:off x="3744075" y="681975"/>
            <a:ext cx="119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6</a:t>
            </a: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/7</a:t>
            </a:r>
            <a:endParaRPr sz="2400">
              <a:solidFill>
                <a:srgbClr val="99999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v.s. Linked List</a:t>
            </a:r>
            <a:endParaRPr/>
          </a:p>
        </p:txBody>
      </p:sp>
      <p:sp>
        <p:nvSpPr>
          <p:cNvPr id="447" name="Google Shape;447;p3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33"/>
          <p:cNvSpPr txBox="1"/>
          <p:nvPr/>
        </p:nvSpPr>
        <p:spPr>
          <a:xfrm>
            <a:off x="311700" y="1727275"/>
            <a:ext cx="33135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Size of array </a:t>
            </a:r>
            <a:b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</a:b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must be specified </a:t>
            </a:r>
            <a:b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</a:b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at declaration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49" name="Google Shape;449;p33"/>
          <p:cNvSpPr txBox="1"/>
          <p:nvPr/>
        </p:nvSpPr>
        <p:spPr>
          <a:xfrm>
            <a:off x="2306988" y="13442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Array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0" name="Google Shape;450;p33"/>
          <p:cNvSpPr/>
          <p:nvPr/>
        </p:nvSpPr>
        <p:spPr>
          <a:xfrm>
            <a:off x="3695938" y="1432038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>
            <a:off x="4552563" y="1432038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 txBox="1"/>
          <p:nvPr/>
        </p:nvSpPr>
        <p:spPr>
          <a:xfrm>
            <a:off x="5083350" y="1727267"/>
            <a:ext cx="35943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Size of Linked list </a:t>
            </a:r>
            <a:b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</a:b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is variable</a:t>
            </a:r>
            <a:b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</a:b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It grows at runtime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53" name="Google Shape;453;p33"/>
          <p:cNvSpPr txBox="1"/>
          <p:nvPr/>
        </p:nvSpPr>
        <p:spPr>
          <a:xfrm>
            <a:off x="5083355" y="1344225"/>
            <a:ext cx="2408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Linked List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54" name="Google Shape;454;p33"/>
          <p:cNvSpPr txBox="1"/>
          <p:nvPr/>
        </p:nvSpPr>
        <p:spPr>
          <a:xfrm>
            <a:off x="3744075" y="681975"/>
            <a:ext cx="119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7</a:t>
            </a: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/7</a:t>
            </a:r>
            <a:endParaRPr sz="2400">
              <a:solidFill>
                <a:srgbClr val="99999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4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4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Understand</a:t>
            </a: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Linked List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62" name="Google Shape;462;p3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463" name="Google Shape;463;p34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464" name="Google Shape;464;p3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rgbClr val="169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4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4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4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4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4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4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4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4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4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4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1" name="Google Shape;481;p34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2" name="Google Shape;482;p34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Operation on Linked List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3" name="Google Shape;483;p34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4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6" name="Google Shape;486;p34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How to implement Linked List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</a:t>
            </a:r>
            <a:r>
              <a:rPr lang="en"/>
              <a:t>Node</a:t>
            </a:r>
            <a:endParaRPr/>
          </a:p>
        </p:txBody>
      </p:sp>
      <p:sp>
        <p:nvSpPr>
          <p:cNvPr id="492" name="Google Shape;492;p35"/>
          <p:cNvSpPr txBox="1"/>
          <p:nvPr>
            <p:ph idx="1" type="subTitle"/>
          </p:nvPr>
        </p:nvSpPr>
        <p:spPr>
          <a:xfrm>
            <a:off x="2249850" y="606800"/>
            <a:ext cx="464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struct</a:t>
            </a:r>
            <a:endParaRPr/>
          </a:p>
        </p:txBody>
      </p:sp>
      <p:sp>
        <p:nvSpPr>
          <p:cNvPr id="493" name="Google Shape;493;p3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4" name="Google Shape;494;p35"/>
          <p:cNvGrpSpPr/>
          <p:nvPr/>
        </p:nvGrpSpPr>
        <p:grpSpPr>
          <a:xfrm>
            <a:off x="882288" y="1639588"/>
            <a:ext cx="1970013" cy="548700"/>
            <a:chOff x="3586988" y="1449588"/>
            <a:chExt cx="1970013" cy="548700"/>
          </a:xfrm>
        </p:grpSpPr>
        <p:sp>
          <p:nvSpPr>
            <p:cNvPr id="495" name="Google Shape;495;p35"/>
            <p:cNvSpPr/>
            <p:nvPr/>
          </p:nvSpPr>
          <p:spPr>
            <a:xfrm>
              <a:off x="3586988" y="14495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4178888" y="14495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7" name="Google Shape;497;p35"/>
            <p:cNvCxnSpPr/>
            <p:nvPr/>
          </p:nvCxnSpPr>
          <p:spPr>
            <a:xfrm>
              <a:off x="4422100" y="1723938"/>
              <a:ext cx="1134900" cy="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498" name="Google Shape;498;p35"/>
          <p:cNvSpPr txBox="1"/>
          <p:nvPr/>
        </p:nvSpPr>
        <p:spPr>
          <a:xfrm>
            <a:off x="3779175" y="1258600"/>
            <a:ext cx="44175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_node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_node*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5C6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ctrTitle"/>
          </p:nvPr>
        </p:nvSpPr>
        <p:spPr>
          <a:xfrm>
            <a:off x="-44575" y="1746325"/>
            <a:ext cx="9188700" cy="15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Saac Sornchai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3410825" y="818575"/>
            <a:ext cx="2810250" cy="750300"/>
            <a:chOff x="3410825" y="818575"/>
            <a:chExt cx="2810250" cy="750300"/>
          </a:xfrm>
        </p:grpSpPr>
        <p:sp>
          <p:nvSpPr>
            <p:cNvPr id="142" name="Google Shape;142;p18"/>
            <p:cNvSpPr/>
            <p:nvPr/>
          </p:nvSpPr>
          <p:spPr>
            <a:xfrm>
              <a:off x="3410825" y="818575"/>
              <a:ext cx="886800" cy="750300"/>
            </a:xfrm>
            <a:prstGeom prst="rect">
              <a:avLst/>
            </a:prstGeom>
            <a:solidFill>
              <a:srgbClr val="00CE00">
                <a:alpha val="89230"/>
              </a:srgbClr>
            </a:solidFill>
            <a:ln cap="flat" cmpd="sng" w="7620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L</a:t>
              </a:r>
              <a:endParaRPr b="1" sz="36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4297625" y="818575"/>
              <a:ext cx="886800" cy="750300"/>
            </a:xfrm>
            <a:prstGeom prst="rect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18"/>
            <p:cNvCxnSpPr/>
            <p:nvPr/>
          </p:nvCxnSpPr>
          <p:spPr>
            <a:xfrm>
              <a:off x="4597775" y="1200625"/>
              <a:ext cx="1623300" cy="0"/>
            </a:xfrm>
            <a:prstGeom prst="straightConnector1">
              <a:avLst/>
            </a:prstGeom>
            <a:noFill/>
            <a:ln cap="flat" cmpd="sng" w="76200">
              <a:solidFill>
                <a:srgbClr val="F3F3F3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</a:t>
            </a:r>
            <a:r>
              <a:rPr lang="en"/>
              <a:t>Linked List</a:t>
            </a:r>
            <a:endParaRPr/>
          </a:p>
        </p:txBody>
      </p:sp>
      <p:sp>
        <p:nvSpPr>
          <p:cNvPr id="504" name="Google Shape;504;p3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36"/>
          <p:cNvSpPr txBox="1"/>
          <p:nvPr/>
        </p:nvSpPr>
        <p:spPr>
          <a:xfrm>
            <a:off x="464088" y="253420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06" name="Google Shape;506;p36"/>
          <p:cNvSpPr txBox="1"/>
          <p:nvPr/>
        </p:nvSpPr>
        <p:spPr>
          <a:xfrm>
            <a:off x="464088" y="2056365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B26B"/>
                </a:solidFill>
                <a:latin typeface="Dosis"/>
                <a:ea typeface="Dosis"/>
                <a:cs typeface="Dosis"/>
                <a:sym typeface="Dosis"/>
              </a:rPr>
              <a:t>NULL</a:t>
            </a:r>
            <a:endParaRPr b="1" sz="3000">
              <a:solidFill>
                <a:srgbClr val="F6B26B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07" name="Google Shape;507;p36"/>
          <p:cNvSpPr txBox="1"/>
          <p:nvPr/>
        </p:nvSpPr>
        <p:spPr>
          <a:xfrm>
            <a:off x="2616425" y="1272275"/>
            <a:ext cx="44175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 = NULL;</a:t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</a:t>
            </a:r>
            <a:r>
              <a:rPr lang="en"/>
              <a:t>Linked List</a:t>
            </a:r>
            <a:endParaRPr/>
          </a:p>
        </p:txBody>
      </p:sp>
      <p:sp>
        <p:nvSpPr>
          <p:cNvPr id="513" name="Google Shape;513;p3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4" name="Google Shape;514;p37"/>
          <p:cNvGrpSpPr/>
          <p:nvPr/>
        </p:nvGrpSpPr>
        <p:grpSpPr>
          <a:xfrm>
            <a:off x="464069" y="1963513"/>
            <a:ext cx="1687596" cy="444886"/>
            <a:chOff x="648713" y="1430188"/>
            <a:chExt cx="1757913" cy="548700"/>
          </a:xfrm>
        </p:grpSpPr>
        <p:sp>
          <p:nvSpPr>
            <p:cNvPr id="515" name="Google Shape;515;p37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10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7" name="Google Shape;517;p37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518" name="Google Shape;518;p37"/>
          <p:cNvSpPr txBox="1"/>
          <p:nvPr/>
        </p:nvSpPr>
        <p:spPr>
          <a:xfrm>
            <a:off x="464088" y="253420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9" name="Google Shape;519;p37"/>
          <p:cNvSpPr txBox="1"/>
          <p:nvPr/>
        </p:nvSpPr>
        <p:spPr>
          <a:xfrm>
            <a:off x="2530700" y="949725"/>
            <a:ext cx="63015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temp =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*) malloc(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temp-&gt;data 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head;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head = temp;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"%d\n"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head-&gt;data);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Singly </a:t>
            </a:r>
            <a:r>
              <a:rPr lang="en"/>
              <a:t>Linked List</a:t>
            </a:r>
            <a:endParaRPr/>
          </a:p>
        </p:txBody>
      </p:sp>
      <p:sp>
        <p:nvSpPr>
          <p:cNvPr id="525" name="Google Shape;525;p38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6" name="Google Shape;526;p38"/>
          <p:cNvGrpSpPr/>
          <p:nvPr/>
        </p:nvGrpSpPr>
        <p:grpSpPr>
          <a:xfrm>
            <a:off x="464069" y="1963513"/>
            <a:ext cx="1687596" cy="444886"/>
            <a:chOff x="648713" y="1430188"/>
            <a:chExt cx="1757913" cy="548700"/>
          </a:xfrm>
        </p:grpSpPr>
        <p:sp>
          <p:nvSpPr>
            <p:cNvPr id="527" name="Google Shape;527;p38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10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38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530" name="Google Shape;530;p38"/>
          <p:cNvSpPr txBox="1"/>
          <p:nvPr/>
        </p:nvSpPr>
        <p:spPr>
          <a:xfrm>
            <a:off x="464088" y="253420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1" name="Google Shape;531;p38"/>
          <p:cNvSpPr txBox="1"/>
          <p:nvPr/>
        </p:nvSpPr>
        <p:spPr>
          <a:xfrm>
            <a:off x="2530700" y="949725"/>
            <a:ext cx="63015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print_list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*current = head;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(current != NULL)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"%5d"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current-&gt;data);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9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Understand</a:t>
            </a: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Linked List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38" name="Google Shape;538;p3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539" name="Google Shape;539;p39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540" name="Google Shape;540;p3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39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9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9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9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9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9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9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9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9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9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9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9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56" name="Google Shape;556;p39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Operation on Linked List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60" name="Google Shape;560;p39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9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How to implement Linked List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Operation: Insert First</a:t>
            </a:r>
            <a:endParaRPr/>
          </a:p>
        </p:txBody>
      </p:sp>
      <p:sp>
        <p:nvSpPr>
          <p:cNvPr id="569" name="Google Shape;569;p4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40"/>
          <p:cNvSpPr txBox="1"/>
          <p:nvPr/>
        </p:nvSpPr>
        <p:spPr>
          <a:xfrm>
            <a:off x="791300" y="797325"/>
            <a:ext cx="80409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insert_first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node,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 new node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temp =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*) malloc(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temp-&gt;data =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assign data to new node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node;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point it to old first node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node = temp; 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point first to new first node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node;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Using: </a:t>
            </a:r>
            <a:r>
              <a:rPr lang="en"/>
              <a:t>Insert First</a:t>
            </a:r>
            <a:endParaRPr/>
          </a:p>
        </p:txBody>
      </p:sp>
      <p:sp>
        <p:nvSpPr>
          <p:cNvPr id="576" name="Google Shape;576;p4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41"/>
          <p:cNvSpPr txBox="1"/>
          <p:nvPr/>
        </p:nvSpPr>
        <p:spPr>
          <a:xfrm>
            <a:off x="791300" y="797325"/>
            <a:ext cx="80409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*head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head = insert_first(head,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print_list(head); 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head = insert_first(head,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print_list(head); 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78" name="Google Shape;578;p41"/>
          <p:cNvGrpSpPr/>
          <p:nvPr/>
        </p:nvGrpSpPr>
        <p:grpSpPr>
          <a:xfrm>
            <a:off x="4731269" y="1125313"/>
            <a:ext cx="1687596" cy="444886"/>
            <a:chOff x="648713" y="1430188"/>
            <a:chExt cx="1757913" cy="548700"/>
          </a:xfrm>
        </p:grpSpPr>
        <p:sp>
          <p:nvSpPr>
            <p:cNvPr id="579" name="Google Shape;579;p41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12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1" name="Google Shape;581;p41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582" name="Google Shape;582;p41"/>
          <p:cNvSpPr txBox="1"/>
          <p:nvPr/>
        </p:nvSpPr>
        <p:spPr>
          <a:xfrm>
            <a:off x="4731288" y="169600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83" name="Google Shape;583;p41"/>
          <p:cNvGrpSpPr/>
          <p:nvPr/>
        </p:nvGrpSpPr>
        <p:grpSpPr>
          <a:xfrm>
            <a:off x="6418869" y="1125313"/>
            <a:ext cx="1687596" cy="444886"/>
            <a:chOff x="648713" y="1430188"/>
            <a:chExt cx="1757913" cy="548700"/>
          </a:xfrm>
        </p:grpSpPr>
        <p:sp>
          <p:nvSpPr>
            <p:cNvPr id="584" name="Google Shape;584;p41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10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6" name="Google Shape;586;p41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Operation: </a:t>
            </a:r>
            <a:r>
              <a:rPr lang="en"/>
              <a:t>Insert Last</a:t>
            </a:r>
            <a:endParaRPr/>
          </a:p>
        </p:txBody>
      </p:sp>
      <p:sp>
        <p:nvSpPr>
          <p:cNvPr id="592" name="Google Shape;592;p4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42"/>
          <p:cNvSpPr txBox="1"/>
          <p:nvPr/>
        </p:nvSpPr>
        <p:spPr>
          <a:xfrm>
            <a:off x="791300" y="797325"/>
            <a:ext cx="80409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insert_last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node,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(*node == NULL)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*node = insert_first(*node,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temp = *node; </a:t>
            </a: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find last node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!= NULL)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temp =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malloc(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-&gt;data =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Using: </a:t>
            </a:r>
            <a:r>
              <a:rPr lang="en"/>
              <a:t>Insert Last</a:t>
            </a:r>
            <a:endParaRPr/>
          </a:p>
        </p:txBody>
      </p:sp>
      <p:sp>
        <p:nvSpPr>
          <p:cNvPr id="599" name="Google Shape;599;p4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43"/>
          <p:cNvSpPr txBox="1"/>
          <p:nvPr/>
        </p:nvSpPr>
        <p:spPr>
          <a:xfrm>
            <a:off x="791300" y="797325"/>
            <a:ext cx="80409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insert_last(&amp;head,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print_list(head);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insert_last(&amp;head,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22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print_list(head);</a:t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01" name="Google Shape;601;p43"/>
          <p:cNvGrpSpPr/>
          <p:nvPr/>
        </p:nvGrpSpPr>
        <p:grpSpPr>
          <a:xfrm>
            <a:off x="4731269" y="1125313"/>
            <a:ext cx="1687596" cy="444886"/>
            <a:chOff x="648713" y="1430188"/>
            <a:chExt cx="1757913" cy="548700"/>
          </a:xfrm>
        </p:grpSpPr>
        <p:sp>
          <p:nvSpPr>
            <p:cNvPr id="602" name="Google Shape;602;p43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20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4" name="Google Shape;604;p43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605" name="Google Shape;605;p43"/>
          <p:cNvSpPr txBox="1"/>
          <p:nvPr/>
        </p:nvSpPr>
        <p:spPr>
          <a:xfrm>
            <a:off x="4731288" y="169600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06" name="Google Shape;606;p43"/>
          <p:cNvGrpSpPr/>
          <p:nvPr/>
        </p:nvGrpSpPr>
        <p:grpSpPr>
          <a:xfrm>
            <a:off x="6418869" y="1125313"/>
            <a:ext cx="1687596" cy="444886"/>
            <a:chOff x="648713" y="1430188"/>
            <a:chExt cx="1757913" cy="548700"/>
          </a:xfrm>
        </p:grpSpPr>
        <p:sp>
          <p:nvSpPr>
            <p:cNvPr id="607" name="Google Shape;607;p43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22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9" name="Google Shape;609;p43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Operation: Remove First</a:t>
            </a:r>
            <a:endParaRPr/>
          </a:p>
        </p:txBody>
      </p:sp>
      <p:sp>
        <p:nvSpPr>
          <p:cNvPr id="615" name="Google Shape;615;p4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44"/>
          <p:cNvSpPr txBox="1"/>
          <p:nvPr/>
        </p:nvSpPr>
        <p:spPr>
          <a:xfrm>
            <a:off x="791300" y="797325"/>
            <a:ext cx="80409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remove_first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head,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dataOut)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(*head == NULL)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(*head)-&gt;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data = (*head)-&gt;data;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free(*head);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*head =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*dataOut = data;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5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Using: </a:t>
            </a:r>
            <a:r>
              <a:rPr lang="en"/>
              <a:t>Remove First</a:t>
            </a:r>
            <a:endParaRPr/>
          </a:p>
        </p:txBody>
      </p:sp>
      <p:sp>
        <p:nvSpPr>
          <p:cNvPr id="622" name="Google Shape;622;p4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45"/>
          <p:cNvSpPr txBox="1"/>
          <p:nvPr/>
        </p:nvSpPr>
        <p:spPr>
          <a:xfrm>
            <a:off x="791300" y="995950"/>
            <a:ext cx="8040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found = remove_first(&amp;head, &amp;data);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(found)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"remove %d\n"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data);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"no data to remove\n"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print_list(head);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Understand Linked List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How to implement Linked List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Operation on Linked List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Operation: Remove Last</a:t>
            </a:r>
            <a:endParaRPr/>
          </a:p>
        </p:txBody>
      </p:sp>
      <p:sp>
        <p:nvSpPr>
          <p:cNvPr id="629" name="Google Shape;629;p4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46"/>
          <p:cNvSpPr txBox="1"/>
          <p:nvPr/>
        </p:nvSpPr>
        <p:spPr>
          <a:xfrm>
            <a:off x="791300" y="797325"/>
            <a:ext cx="80409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remove_last (</a:t>
            </a:r>
            <a:r>
              <a:rPr lang="en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head, 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dataOut) {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(*head == NULL) 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((*head)-&gt;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== NULL) {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*dataOut = (*head)-&gt;data;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free(*head);  *head = NULL;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current = *head;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(current-&gt;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!= NULL) 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current-&gt;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*dataOut = current-&gt;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-&gt;data;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free(current-&gt;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 current-&gt;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NULL;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Using: Remove Last</a:t>
            </a:r>
            <a:endParaRPr/>
          </a:p>
        </p:txBody>
      </p:sp>
      <p:sp>
        <p:nvSpPr>
          <p:cNvPr id="636" name="Google Shape;636;p4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47"/>
          <p:cNvSpPr txBox="1"/>
          <p:nvPr/>
        </p:nvSpPr>
        <p:spPr>
          <a:xfrm>
            <a:off x="791300" y="995950"/>
            <a:ext cx="8040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found 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(head != NULL)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found = remove_last(&amp;head, &amp;data);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"remove %d\n"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data);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print_list(list2); 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8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Node (Incomplete)</a:t>
            </a:r>
            <a:endParaRPr/>
          </a:p>
        </p:txBody>
      </p:sp>
      <p:sp>
        <p:nvSpPr>
          <p:cNvPr id="643" name="Google Shape;643;p48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48"/>
          <p:cNvSpPr txBox="1"/>
          <p:nvPr/>
        </p:nvSpPr>
        <p:spPr>
          <a:xfrm>
            <a:off x="791300" y="933575"/>
            <a:ext cx="8040900" cy="3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insert_node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head,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temp =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*) malloc(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temp-&gt;data =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current = *head;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&gt; current-&gt;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-&gt;data)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current-&gt;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current-&gt;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temp;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5" name="Google Shape;645;p48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Need always sorted list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Using: Insert Node</a:t>
            </a:r>
            <a:endParaRPr/>
          </a:p>
        </p:txBody>
      </p:sp>
      <p:sp>
        <p:nvSpPr>
          <p:cNvPr id="651" name="Google Shape;651;p4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49"/>
          <p:cNvSpPr txBox="1"/>
          <p:nvPr/>
        </p:nvSpPr>
        <p:spPr>
          <a:xfrm>
            <a:off x="791300" y="1568975"/>
            <a:ext cx="80409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insert_last(&amp;head,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insert_last(&amp;head,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insert_last(&amp;head,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insert_last(&amp;head,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print_list(head);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insert_node(&amp;head,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print_list(head);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53" name="Google Shape;653;p49"/>
          <p:cNvGrpSpPr/>
          <p:nvPr/>
        </p:nvGrpSpPr>
        <p:grpSpPr>
          <a:xfrm>
            <a:off x="1461094" y="792238"/>
            <a:ext cx="1687596" cy="444886"/>
            <a:chOff x="648713" y="1430188"/>
            <a:chExt cx="1757913" cy="548700"/>
          </a:xfrm>
        </p:grpSpPr>
        <p:sp>
          <p:nvSpPr>
            <p:cNvPr id="654" name="Google Shape;654;p49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10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55" name="Google Shape;655;p49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6" name="Google Shape;656;p49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657" name="Google Shape;657;p49"/>
          <p:cNvSpPr txBox="1"/>
          <p:nvPr/>
        </p:nvSpPr>
        <p:spPr>
          <a:xfrm>
            <a:off x="1461113" y="13629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58" name="Google Shape;658;p49"/>
          <p:cNvGrpSpPr/>
          <p:nvPr/>
        </p:nvGrpSpPr>
        <p:grpSpPr>
          <a:xfrm>
            <a:off x="3148694" y="792238"/>
            <a:ext cx="1687596" cy="444886"/>
            <a:chOff x="648713" y="1430188"/>
            <a:chExt cx="1757913" cy="548700"/>
          </a:xfrm>
        </p:grpSpPr>
        <p:sp>
          <p:nvSpPr>
            <p:cNvPr id="659" name="Google Shape;659;p49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20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60" name="Google Shape;660;p49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1" name="Google Shape;661;p49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662" name="Google Shape;662;p49"/>
          <p:cNvGrpSpPr/>
          <p:nvPr/>
        </p:nvGrpSpPr>
        <p:grpSpPr>
          <a:xfrm>
            <a:off x="4847494" y="792238"/>
            <a:ext cx="1687596" cy="444886"/>
            <a:chOff x="648713" y="1430188"/>
            <a:chExt cx="1757913" cy="548700"/>
          </a:xfrm>
        </p:grpSpPr>
        <p:sp>
          <p:nvSpPr>
            <p:cNvPr id="663" name="Google Shape;663;p49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30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5" name="Google Shape;665;p49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666" name="Google Shape;666;p49"/>
          <p:cNvGrpSpPr/>
          <p:nvPr/>
        </p:nvGrpSpPr>
        <p:grpSpPr>
          <a:xfrm>
            <a:off x="6535094" y="792238"/>
            <a:ext cx="1687596" cy="444886"/>
            <a:chOff x="648713" y="1430188"/>
            <a:chExt cx="1757913" cy="548700"/>
          </a:xfrm>
        </p:grpSpPr>
        <p:sp>
          <p:nvSpPr>
            <p:cNvPr id="667" name="Google Shape;667;p49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40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9" name="Google Shape;669;p49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Node (Bug 1)</a:t>
            </a:r>
            <a:endParaRPr/>
          </a:p>
        </p:txBody>
      </p:sp>
      <p:sp>
        <p:nvSpPr>
          <p:cNvPr id="675" name="Google Shape;675;p5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6" name="Google Shape;676;p50"/>
          <p:cNvSpPr txBox="1"/>
          <p:nvPr/>
        </p:nvSpPr>
        <p:spPr>
          <a:xfrm>
            <a:off x="791300" y="2305700"/>
            <a:ext cx="80409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insert_node(&amp;head,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print_list(head);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What's happened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How to fix it?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7" name="Google Shape;677;p50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Need always sorted list</a:t>
            </a:r>
            <a:endParaRPr/>
          </a:p>
        </p:txBody>
      </p:sp>
      <p:grpSp>
        <p:nvGrpSpPr>
          <p:cNvPr id="678" name="Google Shape;678;p50"/>
          <p:cNvGrpSpPr/>
          <p:nvPr/>
        </p:nvGrpSpPr>
        <p:grpSpPr>
          <a:xfrm>
            <a:off x="423344" y="1174238"/>
            <a:ext cx="1687596" cy="444886"/>
            <a:chOff x="648713" y="1430188"/>
            <a:chExt cx="1757913" cy="548700"/>
          </a:xfrm>
        </p:grpSpPr>
        <p:sp>
          <p:nvSpPr>
            <p:cNvPr id="679" name="Google Shape;679;p50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10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1" name="Google Shape;681;p50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682" name="Google Shape;682;p50"/>
          <p:cNvSpPr txBox="1"/>
          <p:nvPr/>
        </p:nvSpPr>
        <p:spPr>
          <a:xfrm>
            <a:off x="423363" y="17449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83" name="Google Shape;683;p50"/>
          <p:cNvGrpSpPr/>
          <p:nvPr/>
        </p:nvGrpSpPr>
        <p:grpSpPr>
          <a:xfrm>
            <a:off x="2110944" y="1174238"/>
            <a:ext cx="1687596" cy="444886"/>
            <a:chOff x="648713" y="1430188"/>
            <a:chExt cx="1757913" cy="548700"/>
          </a:xfrm>
        </p:grpSpPr>
        <p:sp>
          <p:nvSpPr>
            <p:cNvPr id="684" name="Google Shape;684;p50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2</a:t>
              </a: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6" name="Google Shape;686;p50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687" name="Google Shape;687;p50"/>
          <p:cNvGrpSpPr/>
          <p:nvPr/>
        </p:nvGrpSpPr>
        <p:grpSpPr>
          <a:xfrm>
            <a:off x="3798544" y="1174238"/>
            <a:ext cx="1687596" cy="444886"/>
            <a:chOff x="648713" y="1430188"/>
            <a:chExt cx="1757913" cy="548700"/>
          </a:xfrm>
        </p:grpSpPr>
        <p:sp>
          <p:nvSpPr>
            <p:cNvPr id="688" name="Google Shape;688;p50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25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0" name="Google Shape;690;p50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691" name="Google Shape;691;p50"/>
          <p:cNvGrpSpPr/>
          <p:nvPr/>
        </p:nvGrpSpPr>
        <p:grpSpPr>
          <a:xfrm>
            <a:off x="5486144" y="1174238"/>
            <a:ext cx="1687596" cy="444886"/>
            <a:chOff x="648713" y="1430188"/>
            <a:chExt cx="1757913" cy="548700"/>
          </a:xfrm>
        </p:grpSpPr>
        <p:sp>
          <p:nvSpPr>
            <p:cNvPr id="692" name="Google Shape;692;p50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3</a:t>
              </a: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4" name="Google Shape;694;p50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695" name="Google Shape;695;p50"/>
          <p:cNvGrpSpPr/>
          <p:nvPr/>
        </p:nvGrpSpPr>
        <p:grpSpPr>
          <a:xfrm>
            <a:off x="7173744" y="1174238"/>
            <a:ext cx="1687596" cy="444886"/>
            <a:chOff x="648713" y="1430188"/>
            <a:chExt cx="1757913" cy="548700"/>
          </a:xfrm>
        </p:grpSpPr>
        <p:sp>
          <p:nvSpPr>
            <p:cNvPr id="696" name="Google Shape;696;p50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4</a:t>
              </a: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8" name="Google Shape;698;p50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Node (Bug 2)</a:t>
            </a:r>
            <a:endParaRPr/>
          </a:p>
        </p:txBody>
      </p:sp>
      <p:sp>
        <p:nvSpPr>
          <p:cNvPr id="704" name="Google Shape;704;p5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5" name="Google Shape;705;p51"/>
          <p:cNvSpPr txBox="1"/>
          <p:nvPr/>
        </p:nvSpPr>
        <p:spPr>
          <a:xfrm>
            <a:off x="791300" y="2305700"/>
            <a:ext cx="80409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insert_node(&amp;head,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print_list(head);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What's happened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How to fix it?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6" name="Google Shape;706;p51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Need always sorted list</a:t>
            </a:r>
            <a:endParaRPr/>
          </a:p>
        </p:txBody>
      </p:sp>
      <p:grpSp>
        <p:nvGrpSpPr>
          <p:cNvPr id="707" name="Google Shape;707;p51"/>
          <p:cNvGrpSpPr/>
          <p:nvPr/>
        </p:nvGrpSpPr>
        <p:grpSpPr>
          <a:xfrm>
            <a:off x="423344" y="1174238"/>
            <a:ext cx="1687596" cy="444886"/>
            <a:chOff x="648713" y="1430188"/>
            <a:chExt cx="1757913" cy="548700"/>
          </a:xfrm>
        </p:grpSpPr>
        <p:sp>
          <p:nvSpPr>
            <p:cNvPr id="708" name="Google Shape;708;p51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10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0" name="Google Shape;710;p51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711" name="Google Shape;711;p51"/>
          <p:cNvSpPr txBox="1"/>
          <p:nvPr/>
        </p:nvSpPr>
        <p:spPr>
          <a:xfrm>
            <a:off x="423363" y="17449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712" name="Google Shape;712;p51"/>
          <p:cNvGrpSpPr/>
          <p:nvPr/>
        </p:nvGrpSpPr>
        <p:grpSpPr>
          <a:xfrm>
            <a:off x="2110944" y="1174238"/>
            <a:ext cx="1687596" cy="444886"/>
            <a:chOff x="648713" y="1430188"/>
            <a:chExt cx="1757913" cy="548700"/>
          </a:xfrm>
        </p:grpSpPr>
        <p:sp>
          <p:nvSpPr>
            <p:cNvPr id="713" name="Google Shape;713;p51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20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5" name="Google Shape;715;p51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716" name="Google Shape;716;p51"/>
          <p:cNvGrpSpPr/>
          <p:nvPr/>
        </p:nvGrpSpPr>
        <p:grpSpPr>
          <a:xfrm>
            <a:off x="3798544" y="1174238"/>
            <a:ext cx="1687596" cy="444886"/>
            <a:chOff x="648713" y="1430188"/>
            <a:chExt cx="1757913" cy="548700"/>
          </a:xfrm>
        </p:grpSpPr>
        <p:sp>
          <p:nvSpPr>
            <p:cNvPr id="717" name="Google Shape;717;p51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25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9" name="Google Shape;719;p51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720" name="Google Shape;720;p51"/>
          <p:cNvGrpSpPr/>
          <p:nvPr/>
        </p:nvGrpSpPr>
        <p:grpSpPr>
          <a:xfrm>
            <a:off x="5486144" y="1174238"/>
            <a:ext cx="1687596" cy="444886"/>
            <a:chOff x="648713" y="1430188"/>
            <a:chExt cx="1757913" cy="548700"/>
          </a:xfrm>
        </p:grpSpPr>
        <p:sp>
          <p:nvSpPr>
            <p:cNvPr id="721" name="Google Shape;721;p51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30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3" name="Google Shape;723;p51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724" name="Google Shape;724;p51"/>
          <p:cNvGrpSpPr/>
          <p:nvPr/>
        </p:nvGrpSpPr>
        <p:grpSpPr>
          <a:xfrm>
            <a:off x="7173744" y="1174238"/>
            <a:ext cx="1687596" cy="444886"/>
            <a:chOff x="648713" y="1430188"/>
            <a:chExt cx="1757913" cy="548700"/>
          </a:xfrm>
        </p:grpSpPr>
        <p:sp>
          <p:nvSpPr>
            <p:cNvPr id="725" name="Google Shape;725;p51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rPr>
                <a:t>40</a:t>
              </a:r>
              <a:endParaRPr b="1" sz="2400">
                <a:solidFill>
                  <a:srgbClr val="F3F3F3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7" name="Google Shape;727;p51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Node (Bug 3?)</a:t>
            </a:r>
            <a:endParaRPr/>
          </a:p>
        </p:txBody>
      </p:sp>
      <p:sp>
        <p:nvSpPr>
          <p:cNvPr id="733" name="Google Shape;733;p5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52"/>
          <p:cNvSpPr txBox="1"/>
          <p:nvPr/>
        </p:nvSpPr>
        <p:spPr>
          <a:xfrm>
            <a:off x="791300" y="2305700"/>
            <a:ext cx="80409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 = NULL;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insert_node(&amp;head,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print_list(head);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5" name="Google Shape;735;p52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Need always sorted list</a:t>
            </a:r>
            <a:endParaRPr/>
          </a:p>
        </p:txBody>
      </p:sp>
      <p:sp>
        <p:nvSpPr>
          <p:cNvPr id="736" name="Google Shape;736;p52"/>
          <p:cNvSpPr txBox="1"/>
          <p:nvPr/>
        </p:nvSpPr>
        <p:spPr>
          <a:xfrm>
            <a:off x="5252863" y="177020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37" name="Google Shape;737;p52"/>
          <p:cNvSpPr txBox="1"/>
          <p:nvPr/>
        </p:nvSpPr>
        <p:spPr>
          <a:xfrm>
            <a:off x="5252863" y="1292365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B26B"/>
                </a:solidFill>
                <a:latin typeface="Dosis"/>
                <a:ea typeface="Dosis"/>
                <a:cs typeface="Dosis"/>
                <a:sym typeface="Dosis"/>
              </a:rPr>
              <a:t>NULL</a:t>
            </a:r>
            <a:endParaRPr b="1" sz="3000">
              <a:solidFill>
                <a:srgbClr val="F6B26B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Using: Insert Node</a:t>
            </a:r>
            <a:endParaRPr/>
          </a:p>
        </p:txBody>
      </p:sp>
      <p:sp>
        <p:nvSpPr>
          <p:cNvPr id="743" name="Google Shape;743;p5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53"/>
          <p:cNvSpPr txBox="1"/>
          <p:nvPr/>
        </p:nvSpPr>
        <p:spPr>
          <a:xfrm>
            <a:off x="791300" y="1059175"/>
            <a:ext cx="8040900" cy="3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insert_node(&amp;head,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insert_node(&amp;head,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insert_node(&amp;head,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insert_node(&amp;head,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insert_node(&amp;head,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print_list(head);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5" name="Google Shape;745;p53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Need always sorted list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</a:t>
            </a:r>
            <a:r>
              <a:rPr lang="en"/>
              <a:t>Node</a:t>
            </a:r>
            <a:endParaRPr/>
          </a:p>
        </p:txBody>
      </p:sp>
      <p:sp>
        <p:nvSpPr>
          <p:cNvPr id="751" name="Google Shape;751;p54"/>
          <p:cNvSpPr txBox="1"/>
          <p:nvPr>
            <p:ph idx="1" type="subTitle"/>
          </p:nvPr>
        </p:nvSpPr>
        <p:spPr>
          <a:xfrm>
            <a:off x="2249850" y="606800"/>
            <a:ext cx="464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struct</a:t>
            </a:r>
            <a:endParaRPr/>
          </a:p>
        </p:txBody>
      </p:sp>
      <p:sp>
        <p:nvSpPr>
          <p:cNvPr id="752" name="Google Shape;752;p5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3" name="Google Shape;753;p54"/>
          <p:cNvSpPr txBox="1"/>
          <p:nvPr/>
        </p:nvSpPr>
        <p:spPr>
          <a:xfrm>
            <a:off x="2865075" y="2101050"/>
            <a:ext cx="53316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_node {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_node*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_node*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54" name="Google Shape;754;p54"/>
          <p:cNvGrpSpPr/>
          <p:nvPr/>
        </p:nvGrpSpPr>
        <p:grpSpPr>
          <a:xfrm>
            <a:off x="3110650" y="1162088"/>
            <a:ext cx="3261575" cy="548700"/>
            <a:chOff x="3110650" y="1162088"/>
            <a:chExt cx="3261575" cy="548700"/>
          </a:xfrm>
        </p:grpSpPr>
        <p:grpSp>
          <p:nvGrpSpPr>
            <p:cNvPr id="755" name="Google Shape;755;p54"/>
            <p:cNvGrpSpPr/>
            <p:nvPr/>
          </p:nvGrpSpPr>
          <p:grpSpPr>
            <a:xfrm>
              <a:off x="4402213" y="1162088"/>
              <a:ext cx="1970013" cy="548700"/>
              <a:chOff x="3586988" y="1449588"/>
              <a:chExt cx="1970013" cy="548700"/>
            </a:xfrm>
          </p:grpSpPr>
          <p:sp>
            <p:nvSpPr>
              <p:cNvPr id="756" name="Google Shape;756;p54"/>
              <p:cNvSpPr/>
              <p:nvPr/>
            </p:nvSpPr>
            <p:spPr>
              <a:xfrm>
                <a:off x="3586988" y="1449588"/>
                <a:ext cx="591900" cy="548700"/>
              </a:xfrm>
              <a:prstGeom prst="rect">
                <a:avLst/>
              </a:prstGeom>
              <a:solidFill>
                <a:srgbClr val="1695A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54"/>
              <p:cNvSpPr/>
              <p:nvPr/>
            </p:nvSpPr>
            <p:spPr>
              <a:xfrm>
                <a:off x="4178888" y="1449588"/>
                <a:ext cx="591900" cy="548700"/>
              </a:xfrm>
              <a:prstGeom prst="rect">
                <a:avLst/>
              </a:prstGeom>
              <a:solidFill>
                <a:srgbClr val="00CE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54"/>
              <p:cNvCxnSpPr/>
              <p:nvPr/>
            </p:nvCxnSpPr>
            <p:spPr>
              <a:xfrm>
                <a:off x="4422100" y="1723938"/>
                <a:ext cx="1134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C5C64"/>
                </a:solidFill>
                <a:prstDash val="solid"/>
                <a:round/>
                <a:headEnd len="med" w="med" type="oval"/>
                <a:tailEnd len="med" w="med" type="triangle"/>
              </a:ln>
            </p:spPr>
          </p:cxnSp>
        </p:grpSp>
        <p:sp>
          <p:nvSpPr>
            <p:cNvPr id="759" name="Google Shape;759;p54"/>
            <p:cNvSpPr/>
            <p:nvPr/>
          </p:nvSpPr>
          <p:spPr>
            <a:xfrm>
              <a:off x="3810313" y="11620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0" name="Google Shape;760;p54"/>
            <p:cNvCxnSpPr/>
            <p:nvPr/>
          </p:nvCxnSpPr>
          <p:spPr>
            <a:xfrm rot="10800000">
              <a:off x="3110650" y="1436438"/>
              <a:ext cx="996600" cy="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5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</a:t>
            </a:r>
            <a:r>
              <a:rPr lang="en"/>
              <a:t>ly Linked List</a:t>
            </a:r>
            <a:endParaRPr/>
          </a:p>
        </p:txBody>
      </p:sp>
      <p:sp>
        <p:nvSpPr>
          <p:cNvPr id="766" name="Google Shape;766;p5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Google Shape;767;p55"/>
          <p:cNvSpPr txBox="1"/>
          <p:nvPr/>
        </p:nvSpPr>
        <p:spPr>
          <a:xfrm>
            <a:off x="464088" y="253420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68" name="Google Shape;768;p55"/>
          <p:cNvSpPr txBox="1"/>
          <p:nvPr/>
        </p:nvSpPr>
        <p:spPr>
          <a:xfrm>
            <a:off x="464088" y="2056365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B26B"/>
                </a:solidFill>
                <a:latin typeface="Dosis"/>
                <a:ea typeface="Dosis"/>
                <a:cs typeface="Dosis"/>
                <a:sym typeface="Dosis"/>
              </a:rPr>
              <a:t>NULL</a:t>
            </a:r>
            <a:endParaRPr b="1" sz="3000">
              <a:solidFill>
                <a:srgbClr val="F6B26B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69" name="Google Shape;769;p55"/>
          <p:cNvSpPr txBox="1"/>
          <p:nvPr/>
        </p:nvSpPr>
        <p:spPr>
          <a:xfrm>
            <a:off x="2616425" y="1272275"/>
            <a:ext cx="44175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 = NULL;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tail = NULL;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0" name="Google Shape;770;p55"/>
          <p:cNvSpPr txBox="1"/>
          <p:nvPr/>
        </p:nvSpPr>
        <p:spPr>
          <a:xfrm>
            <a:off x="7514088" y="2640115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Tail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71" name="Google Shape;771;p55"/>
          <p:cNvSpPr txBox="1"/>
          <p:nvPr/>
        </p:nvSpPr>
        <p:spPr>
          <a:xfrm>
            <a:off x="7514088" y="216227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B26B"/>
                </a:solidFill>
                <a:latin typeface="Dosis"/>
                <a:ea typeface="Dosis"/>
                <a:cs typeface="Dosis"/>
                <a:sym typeface="Dosis"/>
              </a:rPr>
              <a:t>NULL</a:t>
            </a:r>
            <a:endParaRPr b="1" sz="3000">
              <a:solidFill>
                <a:srgbClr val="F6B26B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3423382" y="30211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413382" y="129379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33382" y="215746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4042150" y="129380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Understand Linked List</a:t>
            </a:r>
            <a:endParaRPr b="1" sz="24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1150556" y="1910974"/>
            <a:ext cx="1258910" cy="1618943"/>
          </a:xfrm>
          <a:custGeom>
            <a:rect b="b" l="l" r="r" t="t"/>
            <a:pathLst>
              <a:path extrusionOk="0" h="1695228" w="1318230">
                <a:moveTo>
                  <a:pt x="463723" y="1679365"/>
                </a:moveTo>
                <a:cubicBezTo>
                  <a:pt x="372995" y="1673435"/>
                  <a:pt x="363506" y="1666320"/>
                  <a:pt x="349867" y="1647344"/>
                </a:cubicBezTo>
                <a:cubicBezTo>
                  <a:pt x="336228" y="1628368"/>
                  <a:pt x="381296" y="1598125"/>
                  <a:pt x="381889" y="1565510"/>
                </a:cubicBezTo>
                <a:cubicBezTo>
                  <a:pt x="382482" y="1532895"/>
                  <a:pt x="372994" y="1502060"/>
                  <a:pt x="353425" y="1451655"/>
                </a:cubicBezTo>
                <a:cubicBezTo>
                  <a:pt x="333856" y="1401250"/>
                  <a:pt x="308951" y="1344322"/>
                  <a:pt x="264476" y="1263082"/>
                </a:cubicBezTo>
                <a:cubicBezTo>
                  <a:pt x="220001" y="1181842"/>
                  <a:pt x="126901" y="1073916"/>
                  <a:pt x="86577" y="964212"/>
                </a:cubicBezTo>
                <a:cubicBezTo>
                  <a:pt x="46253" y="854508"/>
                  <a:pt x="0" y="733536"/>
                  <a:pt x="22534" y="604856"/>
                </a:cubicBezTo>
                <a:cubicBezTo>
                  <a:pt x="45068" y="476176"/>
                  <a:pt x="128087" y="289382"/>
                  <a:pt x="221780" y="192131"/>
                </a:cubicBezTo>
                <a:cubicBezTo>
                  <a:pt x="315473" y="94880"/>
                  <a:pt x="467874" y="42696"/>
                  <a:pt x="584694" y="21348"/>
                </a:cubicBezTo>
                <a:cubicBezTo>
                  <a:pt x="701514" y="0"/>
                  <a:pt x="820707" y="23720"/>
                  <a:pt x="922702" y="64044"/>
                </a:cubicBezTo>
                <a:cubicBezTo>
                  <a:pt x="1024697" y="104368"/>
                  <a:pt x="1131437" y="168412"/>
                  <a:pt x="1196666" y="263291"/>
                </a:cubicBezTo>
                <a:cubicBezTo>
                  <a:pt x="1261896" y="358170"/>
                  <a:pt x="1309928" y="503454"/>
                  <a:pt x="1314079" y="633320"/>
                </a:cubicBezTo>
                <a:cubicBezTo>
                  <a:pt x="1318230" y="763186"/>
                  <a:pt x="1282651" y="915587"/>
                  <a:pt x="1221572" y="1042488"/>
                </a:cubicBezTo>
                <a:cubicBezTo>
                  <a:pt x="1160493" y="1169389"/>
                  <a:pt x="1001059" y="1300885"/>
                  <a:pt x="947608" y="1394727"/>
                </a:cubicBezTo>
                <a:cubicBezTo>
                  <a:pt x="894157" y="1488569"/>
                  <a:pt x="909762" y="1557505"/>
                  <a:pt x="900867" y="1605538"/>
                </a:cubicBezTo>
                <a:cubicBezTo>
                  <a:pt x="891972" y="1653571"/>
                  <a:pt x="967095" y="1670619"/>
                  <a:pt x="894238" y="1682923"/>
                </a:cubicBezTo>
                <a:cubicBezTo>
                  <a:pt x="821381" y="1695228"/>
                  <a:pt x="554452" y="1685295"/>
                  <a:pt x="463723" y="1679365"/>
                </a:cubicBez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1144855" y="1900225"/>
            <a:ext cx="1289050" cy="1619250"/>
          </a:xfrm>
          <a:custGeom>
            <a:rect b="b" l="l" r="r" t="t"/>
            <a:pathLst>
              <a:path extrusionOk="0" h="1020" w="812">
                <a:moveTo>
                  <a:pt x="361" y="0"/>
                </a:moveTo>
                <a:lnTo>
                  <a:pt x="403" y="0"/>
                </a:lnTo>
                <a:lnTo>
                  <a:pt x="447" y="3"/>
                </a:lnTo>
                <a:lnTo>
                  <a:pt x="490" y="10"/>
                </a:lnTo>
                <a:lnTo>
                  <a:pt x="531" y="20"/>
                </a:lnTo>
                <a:lnTo>
                  <a:pt x="571" y="34"/>
                </a:lnTo>
                <a:lnTo>
                  <a:pt x="607" y="50"/>
                </a:lnTo>
                <a:lnTo>
                  <a:pt x="644" y="74"/>
                </a:lnTo>
                <a:lnTo>
                  <a:pt x="678" y="101"/>
                </a:lnTo>
                <a:lnTo>
                  <a:pt x="710" y="131"/>
                </a:lnTo>
                <a:lnTo>
                  <a:pt x="737" y="165"/>
                </a:lnTo>
                <a:lnTo>
                  <a:pt x="760" y="202"/>
                </a:lnTo>
                <a:lnTo>
                  <a:pt x="778" y="241"/>
                </a:lnTo>
                <a:lnTo>
                  <a:pt x="792" y="282"/>
                </a:lnTo>
                <a:lnTo>
                  <a:pt x="804" y="332"/>
                </a:lnTo>
                <a:lnTo>
                  <a:pt x="810" y="380"/>
                </a:lnTo>
                <a:lnTo>
                  <a:pt x="812" y="426"/>
                </a:lnTo>
                <a:lnTo>
                  <a:pt x="809" y="471"/>
                </a:lnTo>
                <a:lnTo>
                  <a:pt x="801" y="514"/>
                </a:lnTo>
                <a:lnTo>
                  <a:pt x="788" y="557"/>
                </a:lnTo>
                <a:lnTo>
                  <a:pt x="770" y="598"/>
                </a:lnTo>
                <a:lnTo>
                  <a:pt x="742" y="651"/>
                </a:lnTo>
                <a:lnTo>
                  <a:pt x="710" y="701"/>
                </a:lnTo>
                <a:lnTo>
                  <a:pt x="676" y="747"/>
                </a:lnTo>
                <a:lnTo>
                  <a:pt x="669" y="757"/>
                </a:lnTo>
                <a:lnTo>
                  <a:pt x="661" y="766"/>
                </a:lnTo>
                <a:lnTo>
                  <a:pt x="642" y="789"/>
                </a:lnTo>
                <a:lnTo>
                  <a:pt x="625" y="812"/>
                </a:lnTo>
                <a:lnTo>
                  <a:pt x="607" y="837"/>
                </a:lnTo>
                <a:lnTo>
                  <a:pt x="592" y="861"/>
                </a:lnTo>
                <a:lnTo>
                  <a:pt x="579" y="886"/>
                </a:lnTo>
                <a:lnTo>
                  <a:pt x="571" y="911"/>
                </a:lnTo>
                <a:lnTo>
                  <a:pt x="566" y="938"/>
                </a:lnTo>
                <a:lnTo>
                  <a:pt x="567" y="964"/>
                </a:lnTo>
                <a:lnTo>
                  <a:pt x="573" y="992"/>
                </a:lnTo>
                <a:lnTo>
                  <a:pt x="537" y="1004"/>
                </a:lnTo>
                <a:lnTo>
                  <a:pt x="531" y="973"/>
                </a:lnTo>
                <a:lnTo>
                  <a:pt x="529" y="944"/>
                </a:lnTo>
                <a:lnTo>
                  <a:pt x="531" y="916"/>
                </a:lnTo>
                <a:lnTo>
                  <a:pt x="539" y="889"/>
                </a:lnTo>
                <a:lnTo>
                  <a:pt x="550" y="862"/>
                </a:lnTo>
                <a:lnTo>
                  <a:pt x="564" y="836"/>
                </a:lnTo>
                <a:lnTo>
                  <a:pt x="579" y="811"/>
                </a:lnTo>
                <a:lnTo>
                  <a:pt x="597" y="788"/>
                </a:lnTo>
                <a:lnTo>
                  <a:pt x="615" y="765"/>
                </a:lnTo>
                <a:lnTo>
                  <a:pt x="632" y="743"/>
                </a:lnTo>
                <a:lnTo>
                  <a:pt x="647" y="725"/>
                </a:lnTo>
                <a:lnTo>
                  <a:pt x="680" y="680"/>
                </a:lnTo>
                <a:lnTo>
                  <a:pt x="710" y="632"/>
                </a:lnTo>
                <a:lnTo>
                  <a:pt x="737" y="582"/>
                </a:lnTo>
                <a:lnTo>
                  <a:pt x="754" y="545"/>
                </a:lnTo>
                <a:lnTo>
                  <a:pt x="765" y="506"/>
                </a:lnTo>
                <a:lnTo>
                  <a:pt x="772" y="466"/>
                </a:lnTo>
                <a:lnTo>
                  <a:pt x="775" y="424"/>
                </a:lnTo>
                <a:lnTo>
                  <a:pt x="773" y="382"/>
                </a:lnTo>
                <a:lnTo>
                  <a:pt x="767" y="336"/>
                </a:lnTo>
                <a:lnTo>
                  <a:pt x="757" y="291"/>
                </a:lnTo>
                <a:lnTo>
                  <a:pt x="744" y="254"/>
                </a:lnTo>
                <a:lnTo>
                  <a:pt x="727" y="218"/>
                </a:lnTo>
                <a:lnTo>
                  <a:pt x="707" y="186"/>
                </a:lnTo>
                <a:lnTo>
                  <a:pt x="682" y="156"/>
                </a:lnTo>
                <a:lnTo>
                  <a:pt x="654" y="128"/>
                </a:lnTo>
                <a:lnTo>
                  <a:pt x="624" y="103"/>
                </a:lnTo>
                <a:lnTo>
                  <a:pt x="589" y="83"/>
                </a:lnTo>
                <a:lnTo>
                  <a:pt x="556" y="67"/>
                </a:lnTo>
                <a:lnTo>
                  <a:pt x="521" y="54"/>
                </a:lnTo>
                <a:lnTo>
                  <a:pt x="483" y="46"/>
                </a:lnTo>
                <a:lnTo>
                  <a:pt x="443" y="39"/>
                </a:lnTo>
                <a:lnTo>
                  <a:pt x="403" y="37"/>
                </a:lnTo>
                <a:lnTo>
                  <a:pt x="364" y="37"/>
                </a:lnTo>
                <a:lnTo>
                  <a:pt x="326" y="41"/>
                </a:lnTo>
                <a:lnTo>
                  <a:pt x="290" y="48"/>
                </a:lnTo>
                <a:lnTo>
                  <a:pt x="255" y="60"/>
                </a:lnTo>
                <a:lnTo>
                  <a:pt x="224" y="75"/>
                </a:lnTo>
                <a:lnTo>
                  <a:pt x="196" y="94"/>
                </a:lnTo>
                <a:lnTo>
                  <a:pt x="169" y="115"/>
                </a:lnTo>
                <a:lnTo>
                  <a:pt x="145" y="139"/>
                </a:lnTo>
                <a:lnTo>
                  <a:pt x="123" y="164"/>
                </a:lnTo>
                <a:lnTo>
                  <a:pt x="105" y="191"/>
                </a:lnTo>
                <a:lnTo>
                  <a:pt x="88" y="219"/>
                </a:lnTo>
                <a:lnTo>
                  <a:pt x="73" y="248"/>
                </a:lnTo>
                <a:lnTo>
                  <a:pt x="61" y="276"/>
                </a:lnTo>
                <a:lnTo>
                  <a:pt x="53" y="304"/>
                </a:lnTo>
                <a:lnTo>
                  <a:pt x="43" y="346"/>
                </a:lnTo>
                <a:lnTo>
                  <a:pt x="38" y="391"/>
                </a:lnTo>
                <a:lnTo>
                  <a:pt x="37" y="438"/>
                </a:lnTo>
                <a:lnTo>
                  <a:pt x="41" y="484"/>
                </a:lnTo>
                <a:lnTo>
                  <a:pt x="49" y="530"/>
                </a:lnTo>
                <a:lnTo>
                  <a:pt x="61" y="574"/>
                </a:lnTo>
                <a:lnTo>
                  <a:pt x="77" y="617"/>
                </a:lnTo>
                <a:lnTo>
                  <a:pt x="92" y="646"/>
                </a:lnTo>
                <a:lnTo>
                  <a:pt x="109" y="674"/>
                </a:lnTo>
                <a:lnTo>
                  <a:pt x="128" y="701"/>
                </a:lnTo>
                <a:lnTo>
                  <a:pt x="148" y="729"/>
                </a:lnTo>
                <a:lnTo>
                  <a:pt x="193" y="793"/>
                </a:lnTo>
                <a:lnTo>
                  <a:pt x="212" y="828"/>
                </a:lnTo>
                <a:lnTo>
                  <a:pt x="229" y="865"/>
                </a:lnTo>
                <a:lnTo>
                  <a:pt x="238" y="891"/>
                </a:lnTo>
                <a:lnTo>
                  <a:pt x="245" y="912"/>
                </a:lnTo>
                <a:lnTo>
                  <a:pt x="249" y="931"/>
                </a:lnTo>
                <a:lnTo>
                  <a:pt x="249" y="948"/>
                </a:lnTo>
                <a:lnTo>
                  <a:pt x="249" y="962"/>
                </a:lnTo>
                <a:lnTo>
                  <a:pt x="246" y="973"/>
                </a:lnTo>
                <a:lnTo>
                  <a:pt x="242" y="983"/>
                </a:lnTo>
                <a:lnTo>
                  <a:pt x="236" y="993"/>
                </a:lnTo>
                <a:lnTo>
                  <a:pt x="230" y="1001"/>
                </a:lnTo>
                <a:lnTo>
                  <a:pt x="223" y="1008"/>
                </a:lnTo>
                <a:lnTo>
                  <a:pt x="219" y="1011"/>
                </a:lnTo>
                <a:lnTo>
                  <a:pt x="216" y="1014"/>
                </a:lnTo>
                <a:lnTo>
                  <a:pt x="214" y="1020"/>
                </a:lnTo>
                <a:lnTo>
                  <a:pt x="178" y="1011"/>
                </a:lnTo>
                <a:lnTo>
                  <a:pt x="183" y="999"/>
                </a:lnTo>
                <a:lnTo>
                  <a:pt x="191" y="989"/>
                </a:lnTo>
                <a:lnTo>
                  <a:pt x="198" y="981"/>
                </a:lnTo>
                <a:lnTo>
                  <a:pt x="205" y="973"/>
                </a:lnTo>
                <a:lnTo>
                  <a:pt x="211" y="962"/>
                </a:lnTo>
                <a:lnTo>
                  <a:pt x="212" y="954"/>
                </a:lnTo>
                <a:lnTo>
                  <a:pt x="212" y="944"/>
                </a:lnTo>
                <a:lnTo>
                  <a:pt x="211" y="932"/>
                </a:lnTo>
                <a:lnTo>
                  <a:pt x="208" y="917"/>
                </a:lnTo>
                <a:lnTo>
                  <a:pt x="203" y="900"/>
                </a:lnTo>
                <a:lnTo>
                  <a:pt x="196" y="879"/>
                </a:lnTo>
                <a:lnTo>
                  <a:pt x="180" y="845"/>
                </a:lnTo>
                <a:lnTo>
                  <a:pt x="161" y="812"/>
                </a:lnTo>
                <a:lnTo>
                  <a:pt x="141" y="781"/>
                </a:lnTo>
                <a:lnTo>
                  <a:pt x="118" y="750"/>
                </a:lnTo>
                <a:lnTo>
                  <a:pt x="79" y="693"/>
                </a:lnTo>
                <a:lnTo>
                  <a:pt x="61" y="664"/>
                </a:lnTo>
                <a:lnTo>
                  <a:pt x="45" y="632"/>
                </a:lnTo>
                <a:lnTo>
                  <a:pt x="28" y="593"/>
                </a:lnTo>
                <a:lnTo>
                  <a:pt x="15" y="551"/>
                </a:lnTo>
                <a:lnTo>
                  <a:pt x="7" y="507"/>
                </a:lnTo>
                <a:lnTo>
                  <a:pt x="2" y="463"/>
                </a:lnTo>
                <a:lnTo>
                  <a:pt x="0" y="420"/>
                </a:lnTo>
                <a:lnTo>
                  <a:pt x="2" y="376"/>
                </a:lnTo>
                <a:lnTo>
                  <a:pt x="8" y="334"/>
                </a:lnTo>
                <a:lnTo>
                  <a:pt x="17" y="294"/>
                </a:lnTo>
                <a:lnTo>
                  <a:pt x="27" y="264"/>
                </a:lnTo>
                <a:lnTo>
                  <a:pt x="41" y="232"/>
                </a:lnTo>
                <a:lnTo>
                  <a:pt x="57" y="201"/>
                </a:lnTo>
                <a:lnTo>
                  <a:pt x="74" y="170"/>
                </a:lnTo>
                <a:lnTo>
                  <a:pt x="96" y="141"/>
                </a:lnTo>
                <a:lnTo>
                  <a:pt x="119" y="112"/>
                </a:lnTo>
                <a:lnTo>
                  <a:pt x="146" y="87"/>
                </a:lnTo>
                <a:lnTo>
                  <a:pt x="175" y="63"/>
                </a:lnTo>
                <a:lnTo>
                  <a:pt x="207" y="43"/>
                </a:lnTo>
                <a:lnTo>
                  <a:pt x="243" y="26"/>
                </a:lnTo>
                <a:lnTo>
                  <a:pt x="280" y="13"/>
                </a:lnTo>
                <a:lnTo>
                  <a:pt x="319" y="5"/>
                </a:lnTo>
                <a:lnTo>
                  <a:pt x="3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394092" y="3454388"/>
            <a:ext cx="673100" cy="738188"/>
          </a:xfrm>
          <a:custGeom>
            <a:rect b="b" l="l" r="r" t="t"/>
            <a:pathLst>
              <a:path extrusionOk="0" h="465" w="424">
                <a:moveTo>
                  <a:pt x="162" y="196"/>
                </a:moveTo>
                <a:lnTo>
                  <a:pt x="147" y="198"/>
                </a:lnTo>
                <a:lnTo>
                  <a:pt x="131" y="201"/>
                </a:lnTo>
                <a:lnTo>
                  <a:pt x="114" y="206"/>
                </a:lnTo>
                <a:lnTo>
                  <a:pt x="143" y="207"/>
                </a:lnTo>
                <a:lnTo>
                  <a:pt x="174" y="206"/>
                </a:lnTo>
                <a:lnTo>
                  <a:pt x="185" y="206"/>
                </a:lnTo>
                <a:lnTo>
                  <a:pt x="196" y="205"/>
                </a:lnTo>
                <a:lnTo>
                  <a:pt x="270" y="205"/>
                </a:lnTo>
                <a:lnTo>
                  <a:pt x="295" y="204"/>
                </a:lnTo>
                <a:lnTo>
                  <a:pt x="322" y="203"/>
                </a:lnTo>
                <a:lnTo>
                  <a:pt x="345" y="202"/>
                </a:lnTo>
                <a:lnTo>
                  <a:pt x="321" y="199"/>
                </a:lnTo>
                <a:lnTo>
                  <a:pt x="293" y="197"/>
                </a:lnTo>
                <a:lnTo>
                  <a:pt x="266" y="196"/>
                </a:lnTo>
                <a:lnTo>
                  <a:pt x="162" y="196"/>
                </a:lnTo>
                <a:close/>
                <a:moveTo>
                  <a:pt x="220" y="106"/>
                </a:moveTo>
                <a:lnTo>
                  <a:pt x="187" y="107"/>
                </a:lnTo>
                <a:lnTo>
                  <a:pt x="159" y="109"/>
                </a:lnTo>
                <a:lnTo>
                  <a:pt x="182" y="111"/>
                </a:lnTo>
                <a:lnTo>
                  <a:pt x="202" y="113"/>
                </a:lnTo>
                <a:lnTo>
                  <a:pt x="220" y="114"/>
                </a:lnTo>
                <a:lnTo>
                  <a:pt x="251" y="114"/>
                </a:lnTo>
                <a:lnTo>
                  <a:pt x="282" y="113"/>
                </a:lnTo>
                <a:lnTo>
                  <a:pt x="309" y="112"/>
                </a:lnTo>
                <a:lnTo>
                  <a:pt x="331" y="111"/>
                </a:lnTo>
                <a:lnTo>
                  <a:pt x="349" y="110"/>
                </a:lnTo>
                <a:lnTo>
                  <a:pt x="321" y="108"/>
                </a:lnTo>
                <a:lnTo>
                  <a:pt x="288" y="106"/>
                </a:lnTo>
                <a:lnTo>
                  <a:pt x="220" y="106"/>
                </a:lnTo>
                <a:close/>
                <a:moveTo>
                  <a:pt x="406" y="0"/>
                </a:moveTo>
                <a:lnTo>
                  <a:pt x="413" y="12"/>
                </a:lnTo>
                <a:lnTo>
                  <a:pt x="416" y="23"/>
                </a:lnTo>
                <a:lnTo>
                  <a:pt x="415" y="32"/>
                </a:lnTo>
                <a:lnTo>
                  <a:pt x="413" y="38"/>
                </a:lnTo>
                <a:lnTo>
                  <a:pt x="405" y="46"/>
                </a:lnTo>
                <a:lnTo>
                  <a:pt x="393" y="53"/>
                </a:lnTo>
                <a:lnTo>
                  <a:pt x="377" y="57"/>
                </a:lnTo>
                <a:lnTo>
                  <a:pt x="357" y="60"/>
                </a:lnTo>
                <a:lnTo>
                  <a:pt x="302" y="60"/>
                </a:lnTo>
                <a:lnTo>
                  <a:pt x="268" y="58"/>
                </a:lnTo>
                <a:lnTo>
                  <a:pt x="228" y="55"/>
                </a:lnTo>
                <a:lnTo>
                  <a:pt x="208" y="54"/>
                </a:lnTo>
                <a:lnTo>
                  <a:pt x="186" y="52"/>
                </a:lnTo>
                <a:lnTo>
                  <a:pt x="162" y="51"/>
                </a:lnTo>
                <a:lnTo>
                  <a:pt x="138" y="50"/>
                </a:lnTo>
                <a:lnTo>
                  <a:pt x="92" y="50"/>
                </a:lnTo>
                <a:lnTo>
                  <a:pt x="73" y="51"/>
                </a:lnTo>
                <a:lnTo>
                  <a:pt x="56" y="53"/>
                </a:lnTo>
                <a:lnTo>
                  <a:pt x="45" y="56"/>
                </a:lnTo>
                <a:lnTo>
                  <a:pt x="38" y="61"/>
                </a:lnTo>
                <a:lnTo>
                  <a:pt x="37" y="64"/>
                </a:lnTo>
                <a:lnTo>
                  <a:pt x="37" y="66"/>
                </a:lnTo>
                <a:lnTo>
                  <a:pt x="39" y="70"/>
                </a:lnTo>
                <a:lnTo>
                  <a:pt x="46" y="78"/>
                </a:lnTo>
                <a:lnTo>
                  <a:pt x="59" y="85"/>
                </a:lnTo>
                <a:lnTo>
                  <a:pt x="85" y="79"/>
                </a:lnTo>
                <a:lnTo>
                  <a:pt x="110" y="76"/>
                </a:lnTo>
                <a:lnTo>
                  <a:pt x="135" y="74"/>
                </a:lnTo>
                <a:lnTo>
                  <a:pt x="142" y="74"/>
                </a:lnTo>
                <a:lnTo>
                  <a:pt x="150" y="73"/>
                </a:lnTo>
                <a:lnTo>
                  <a:pt x="154" y="73"/>
                </a:lnTo>
                <a:lnTo>
                  <a:pt x="164" y="72"/>
                </a:lnTo>
                <a:lnTo>
                  <a:pt x="179" y="71"/>
                </a:lnTo>
                <a:lnTo>
                  <a:pt x="198" y="71"/>
                </a:lnTo>
                <a:lnTo>
                  <a:pt x="220" y="70"/>
                </a:lnTo>
                <a:lnTo>
                  <a:pt x="244" y="69"/>
                </a:lnTo>
                <a:lnTo>
                  <a:pt x="271" y="69"/>
                </a:lnTo>
                <a:lnTo>
                  <a:pt x="297" y="70"/>
                </a:lnTo>
                <a:lnTo>
                  <a:pt x="323" y="71"/>
                </a:lnTo>
                <a:lnTo>
                  <a:pt x="347" y="73"/>
                </a:lnTo>
                <a:lnTo>
                  <a:pt x="370" y="76"/>
                </a:lnTo>
                <a:lnTo>
                  <a:pt x="388" y="80"/>
                </a:lnTo>
                <a:lnTo>
                  <a:pt x="403" y="86"/>
                </a:lnTo>
                <a:lnTo>
                  <a:pt x="414" y="93"/>
                </a:lnTo>
                <a:lnTo>
                  <a:pt x="421" y="100"/>
                </a:lnTo>
                <a:lnTo>
                  <a:pt x="424" y="109"/>
                </a:lnTo>
                <a:lnTo>
                  <a:pt x="424" y="118"/>
                </a:lnTo>
                <a:lnTo>
                  <a:pt x="422" y="124"/>
                </a:lnTo>
                <a:lnTo>
                  <a:pt x="419" y="130"/>
                </a:lnTo>
                <a:lnTo>
                  <a:pt x="412" y="134"/>
                </a:lnTo>
                <a:lnTo>
                  <a:pt x="402" y="139"/>
                </a:lnTo>
                <a:lnTo>
                  <a:pt x="389" y="142"/>
                </a:lnTo>
                <a:lnTo>
                  <a:pt x="372" y="145"/>
                </a:lnTo>
                <a:lnTo>
                  <a:pt x="350" y="147"/>
                </a:lnTo>
                <a:lnTo>
                  <a:pt x="324" y="149"/>
                </a:lnTo>
                <a:lnTo>
                  <a:pt x="291" y="150"/>
                </a:lnTo>
                <a:lnTo>
                  <a:pt x="252" y="151"/>
                </a:lnTo>
                <a:lnTo>
                  <a:pt x="214" y="151"/>
                </a:lnTo>
                <a:lnTo>
                  <a:pt x="196" y="150"/>
                </a:lnTo>
                <a:lnTo>
                  <a:pt x="176" y="148"/>
                </a:lnTo>
                <a:lnTo>
                  <a:pt x="153" y="145"/>
                </a:lnTo>
                <a:lnTo>
                  <a:pt x="130" y="142"/>
                </a:lnTo>
                <a:lnTo>
                  <a:pt x="105" y="137"/>
                </a:lnTo>
                <a:lnTo>
                  <a:pt x="82" y="131"/>
                </a:lnTo>
                <a:lnTo>
                  <a:pt x="59" y="124"/>
                </a:lnTo>
                <a:lnTo>
                  <a:pt x="55" y="126"/>
                </a:lnTo>
                <a:lnTo>
                  <a:pt x="51" y="129"/>
                </a:lnTo>
                <a:lnTo>
                  <a:pt x="48" y="131"/>
                </a:lnTo>
                <a:lnTo>
                  <a:pt x="45" y="134"/>
                </a:lnTo>
                <a:lnTo>
                  <a:pt x="44" y="138"/>
                </a:lnTo>
                <a:lnTo>
                  <a:pt x="41" y="143"/>
                </a:lnTo>
                <a:lnTo>
                  <a:pt x="40" y="150"/>
                </a:lnTo>
                <a:lnTo>
                  <a:pt x="40" y="159"/>
                </a:lnTo>
                <a:lnTo>
                  <a:pt x="43" y="171"/>
                </a:lnTo>
                <a:lnTo>
                  <a:pt x="47" y="180"/>
                </a:lnTo>
                <a:lnTo>
                  <a:pt x="55" y="188"/>
                </a:lnTo>
                <a:lnTo>
                  <a:pt x="74" y="180"/>
                </a:lnTo>
                <a:lnTo>
                  <a:pt x="94" y="173"/>
                </a:lnTo>
                <a:lnTo>
                  <a:pt x="114" y="167"/>
                </a:lnTo>
                <a:lnTo>
                  <a:pt x="133" y="163"/>
                </a:lnTo>
                <a:lnTo>
                  <a:pt x="150" y="160"/>
                </a:lnTo>
                <a:lnTo>
                  <a:pt x="165" y="158"/>
                </a:lnTo>
                <a:lnTo>
                  <a:pt x="177" y="158"/>
                </a:lnTo>
                <a:lnTo>
                  <a:pt x="187" y="159"/>
                </a:lnTo>
                <a:lnTo>
                  <a:pt x="248" y="159"/>
                </a:lnTo>
                <a:lnTo>
                  <a:pt x="279" y="160"/>
                </a:lnTo>
                <a:lnTo>
                  <a:pt x="307" y="161"/>
                </a:lnTo>
                <a:lnTo>
                  <a:pt x="332" y="163"/>
                </a:lnTo>
                <a:lnTo>
                  <a:pt x="355" y="166"/>
                </a:lnTo>
                <a:lnTo>
                  <a:pt x="375" y="171"/>
                </a:lnTo>
                <a:lnTo>
                  <a:pt x="392" y="177"/>
                </a:lnTo>
                <a:lnTo>
                  <a:pt x="405" y="186"/>
                </a:lnTo>
                <a:lnTo>
                  <a:pt x="413" y="194"/>
                </a:lnTo>
                <a:lnTo>
                  <a:pt x="416" y="202"/>
                </a:lnTo>
                <a:lnTo>
                  <a:pt x="416" y="209"/>
                </a:lnTo>
                <a:lnTo>
                  <a:pt x="415" y="214"/>
                </a:lnTo>
                <a:lnTo>
                  <a:pt x="412" y="219"/>
                </a:lnTo>
                <a:lnTo>
                  <a:pt x="406" y="225"/>
                </a:lnTo>
                <a:lnTo>
                  <a:pt x="398" y="229"/>
                </a:lnTo>
                <a:lnTo>
                  <a:pt x="387" y="233"/>
                </a:lnTo>
                <a:lnTo>
                  <a:pt x="372" y="236"/>
                </a:lnTo>
                <a:lnTo>
                  <a:pt x="353" y="238"/>
                </a:lnTo>
                <a:lnTo>
                  <a:pt x="329" y="239"/>
                </a:lnTo>
                <a:lnTo>
                  <a:pt x="301" y="240"/>
                </a:lnTo>
                <a:lnTo>
                  <a:pt x="267" y="241"/>
                </a:lnTo>
                <a:lnTo>
                  <a:pt x="197" y="241"/>
                </a:lnTo>
                <a:lnTo>
                  <a:pt x="186" y="242"/>
                </a:lnTo>
                <a:lnTo>
                  <a:pt x="176" y="242"/>
                </a:lnTo>
                <a:lnTo>
                  <a:pt x="154" y="243"/>
                </a:lnTo>
                <a:lnTo>
                  <a:pt x="130" y="243"/>
                </a:lnTo>
                <a:lnTo>
                  <a:pt x="103" y="242"/>
                </a:lnTo>
                <a:lnTo>
                  <a:pt x="78" y="238"/>
                </a:lnTo>
                <a:lnTo>
                  <a:pt x="54" y="230"/>
                </a:lnTo>
                <a:lnTo>
                  <a:pt x="46" y="236"/>
                </a:lnTo>
                <a:lnTo>
                  <a:pt x="45" y="238"/>
                </a:lnTo>
                <a:lnTo>
                  <a:pt x="46" y="240"/>
                </a:lnTo>
                <a:lnTo>
                  <a:pt x="48" y="241"/>
                </a:lnTo>
                <a:lnTo>
                  <a:pt x="72" y="245"/>
                </a:lnTo>
                <a:lnTo>
                  <a:pt x="99" y="248"/>
                </a:lnTo>
                <a:lnTo>
                  <a:pt x="130" y="249"/>
                </a:lnTo>
                <a:lnTo>
                  <a:pt x="265" y="249"/>
                </a:lnTo>
                <a:lnTo>
                  <a:pt x="298" y="251"/>
                </a:lnTo>
                <a:lnTo>
                  <a:pt x="330" y="253"/>
                </a:lnTo>
                <a:lnTo>
                  <a:pt x="359" y="258"/>
                </a:lnTo>
                <a:lnTo>
                  <a:pt x="362" y="259"/>
                </a:lnTo>
                <a:lnTo>
                  <a:pt x="369" y="262"/>
                </a:lnTo>
                <a:lnTo>
                  <a:pt x="375" y="266"/>
                </a:lnTo>
                <a:lnTo>
                  <a:pt x="382" y="271"/>
                </a:lnTo>
                <a:lnTo>
                  <a:pt x="388" y="276"/>
                </a:lnTo>
                <a:lnTo>
                  <a:pt x="390" y="283"/>
                </a:lnTo>
                <a:lnTo>
                  <a:pt x="390" y="292"/>
                </a:lnTo>
                <a:lnTo>
                  <a:pt x="387" y="299"/>
                </a:lnTo>
                <a:lnTo>
                  <a:pt x="383" y="304"/>
                </a:lnTo>
                <a:lnTo>
                  <a:pt x="375" y="307"/>
                </a:lnTo>
                <a:lnTo>
                  <a:pt x="365" y="309"/>
                </a:lnTo>
                <a:lnTo>
                  <a:pt x="351" y="310"/>
                </a:lnTo>
                <a:lnTo>
                  <a:pt x="331" y="309"/>
                </a:lnTo>
                <a:lnTo>
                  <a:pt x="307" y="308"/>
                </a:lnTo>
                <a:lnTo>
                  <a:pt x="276" y="306"/>
                </a:lnTo>
                <a:lnTo>
                  <a:pt x="251" y="304"/>
                </a:lnTo>
                <a:lnTo>
                  <a:pt x="224" y="303"/>
                </a:lnTo>
                <a:lnTo>
                  <a:pt x="196" y="301"/>
                </a:lnTo>
                <a:lnTo>
                  <a:pt x="145" y="301"/>
                </a:lnTo>
                <a:lnTo>
                  <a:pt x="125" y="302"/>
                </a:lnTo>
                <a:lnTo>
                  <a:pt x="149" y="305"/>
                </a:lnTo>
                <a:lnTo>
                  <a:pt x="176" y="307"/>
                </a:lnTo>
                <a:lnTo>
                  <a:pt x="233" y="309"/>
                </a:lnTo>
                <a:lnTo>
                  <a:pt x="258" y="309"/>
                </a:lnTo>
                <a:lnTo>
                  <a:pt x="280" y="308"/>
                </a:lnTo>
                <a:lnTo>
                  <a:pt x="281" y="308"/>
                </a:lnTo>
                <a:lnTo>
                  <a:pt x="283" y="309"/>
                </a:lnTo>
                <a:lnTo>
                  <a:pt x="293" y="311"/>
                </a:lnTo>
                <a:lnTo>
                  <a:pt x="304" y="313"/>
                </a:lnTo>
                <a:lnTo>
                  <a:pt x="313" y="317"/>
                </a:lnTo>
                <a:lnTo>
                  <a:pt x="321" y="322"/>
                </a:lnTo>
                <a:lnTo>
                  <a:pt x="326" y="328"/>
                </a:lnTo>
                <a:lnTo>
                  <a:pt x="327" y="336"/>
                </a:lnTo>
                <a:lnTo>
                  <a:pt x="327" y="345"/>
                </a:lnTo>
                <a:lnTo>
                  <a:pt x="322" y="352"/>
                </a:lnTo>
                <a:lnTo>
                  <a:pt x="314" y="358"/>
                </a:lnTo>
                <a:lnTo>
                  <a:pt x="302" y="363"/>
                </a:lnTo>
                <a:lnTo>
                  <a:pt x="287" y="368"/>
                </a:lnTo>
                <a:lnTo>
                  <a:pt x="269" y="373"/>
                </a:lnTo>
                <a:lnTo>
                  <a:pt x="257" y="376"/>
                </a:lnTo>
                <a:lnTo>
                  <a:pt x="244" y="380"/>
                </a:lnTo>
                <a:lnTo>
                  <a:pt x="230" y="384"/>
                </a:lnTo>
                <a:lnTo>
                  <a:pt x="215" y="388"/>
                </a:lnTo>
                <a:lnTo>
                  <a:pt x="202" y="393"/>
                </a:lnTo>
                <a:lnTo>
                  <a:pt x="193" y="399"/>
                </a:lnTo>
                <a:lnTo>
                  <a:pt x="188" y="404"/>
                </a:lnTo>
                <a:lnTo>
                  <a:pt x="194" y="408"/>
                </a:lnTo>
                <a:lnTo>
                  <a:pt x="203" y="412"/>
                </a:lnTo>
                <a:lnTo>
                  <a:pt x="217" y="417"/>
                </a:lnTo>
                <a:lnTo>
                  <a:pt x="232" y="421"/>
                </a:lnTo>
                <a:lnTo>
                  <a:pt x="247" y="425"/>
                </a:lnTo>
                <a:lnTo>
                  <a:pt x="277" y="429"/>
                </a:lnTo>
                <a:lnTo>
                  <a:pt x="287" y="429"/>
                </a:lnTo>
                <a:lnTo>
                  <a:pt x="289" y="465"/>
                </a:lnTo>
                <a:lnTo>
                  <a:pt x="275" y="465"/>
                </a:lnTo>
                <a:lnTo>
                  <a:pt x="260" y="463"/>
                </a:lnTo>
                <a:lnTo>
                  <a:pt x="243" y="460"/>
                </a:lnTo>
                <a:lnTo>
                  <a:pt x="226" y="457"/>
                </a:lnTo>
                <a:lnTo>
                  <a:pt x="208" y="452"/>
                </a:lnTo>
                <a:lnTo>
                  <a:pt x="190" y="445"/>
                </a:lnTo>
                <a:lnTo>
                  <a:pt x="176" y="439"/>
                </a:lnTo>
                <a:lnTo>
                  <a:pt x="163" y="430"/>
                </a:lnTo>
                <a:lnTo>
                  <a:pt x="155" y="419"/>
                </a:lnTo>
                <a:lnTo>
                  <a:pt x="152" y="408"/>
                </a:lnTo>
                <a:lnTo>
                  <a:pt x="152" y="398"/>
                </a:lnTo>
                <a:lnTo>
                  <a:pt x="155" y="388"/>
                </a:lnTo>
                <a:lnTo>
                  <a:pt x="163" y="378"/>
                </a:lnTo>
                <a:lnTo>
                  <a:pt x="174" y="368"/>
                </a:lnTo>
                <a:lnTo>
                  <a:pt x="189" y="360"/>
                </a:lnTo>
                <a:lnTo>
                  <a:pt x="207" y="352"/>
                </a:lnTo>
                <a:lnTo>
                  <a:pt x="229" y="345"/>
                </a:lnTo>
                <a:lnTo>
                  <a:pt x="208" y="345"/>
                </a:lnTo>
                <a:lnTo>
                  <a:pt x="186" y="344"/>
                </a:lnTo>
                <a:lnTo>
                  <a:pt x="164" y="343"/>
                </a:lnTo>
                <a:lnTo>
                  <a:pt x="142" y="341"/>
                </a:lnTo>
                <a:lnTo>
                  <a:pt x="122" y="338"/>
                </a:lnTo>
                <a:lnTo>
                  <a:pt x="103" y="335"/>
                </a:lnTo>
                <a:lnTo>
                  <a:pt x="87" y="330"/>
                </a:lnTo>
                <a:lnTo>
                  <a:pt x="74" y="325"/>
                </a:lnTo>
                <a:lnTo>
                  <a:pt x="65" y="318"/>
                </a:lnTo>
                <a:lnTo>
                  <a:pt x="60" y="310"/>
                </a:lnTo>
                <a:lnTo>
                  <a:pt x="60" y="301"/>
                </a:lnTo>
                <a:lnTo>
                  <a:pt x="62" y="293"/>
                </a:lnTo>
                <a:lnTo>
                  <a:pt x="67" y="287"/>
                </a:lnTo>
                <a:lnTo>
                  <a:pt x="73" y="282"/>
                </a:lnTo>
                <a:lnTo>
                  <a:pt x="53" y="280"/>
                </a:lnTo>
                <a:lnTo>
                  <a:pt x="37" y="275"/>
                </a:lnTo>
                <a:lnTo>
                  <a:pt x="32" y="274"/>
                </a:lnTo>
                <a:lnTo>
                  <a:pt x="20" y="266"/>
                </a:lnTo>
                <a:lnTo>
                  <a:pt x="13" y="257"/>
                </a:lnTo>
                <a:lnTo>
                  <a:pt x="9" y="249"/>
                </a:lnTo>
                <a:lnTo>
                  <a:pt x="7" y="241"/>
                </a:lnTo>
                <a:lnTo>
                  <a:pt x="8" y="234"/>
                </a:lnTo>
                <a:lnTo>
                  <a:pt x="9" y="229"/>
                </a:lnTo>
                <a:lnTo>
                  <a:pt x="14" y="219"/>
                </a:lnTo>
                <a:lnTo>
                  <a:pt x="23" y="209"/>
                </a:lnTo>
                <a:lnTo>
                  <a:pt x="13" y="197"/>
                </a:lnTo>
                <a:lnTo>
                  <a:pt x="7" y="181"/>
                </a:lnTo>
                <a:lnTo>
                  <a:pt x="3" y="163"/>
                </a:lnTo>
                <a:lnTo>
                  <a:pt x="3" y="144"/>
                </a:lnTo>
                <a:lnTo>
                  <a:pt x="8" y="126"/>
                </a:lnTo>
                <a:lnTo>
                  <a:pt x="17" y="110"/>
                </a:lnTo>
                <a:lnTo>
                  <a:pt x="20" y="108"/>
                </a:lnTo>
                <a:lnTo>
                  <a:pt x="23" y="105"/>
                </a:lnTo>
                <a:lnTo>
                  <a:pt x="15" y="99"/>
                </a:lnTo>
                <a:lnTo>
                  <a:pt x="8" y="91"/>
                </a:lnTo>
                <a:lnTo>
                  <a:pt x="1" y="76"/>
                </a:lnTo>
                <a:lnTo>
                  <a:pt x="0" y="61"/>
                </a:lnTo>
                <a:lnTo>
                  <a:pt x="4" y="46"/>
                </a:lnTo>
                <a:lnTo>
                  <a:pt x="12" y="35"/>
                </a:lnTo>
                <a:lnTo>
                  <a:pt x="25" y="26"/>
                </a:lnTo>
                <a:lnTo>
                  <a:pt x="43" y="20"/>
                </a:lnTo>
                <a:lnTo>
                  <a:pt x="63" y="16"/>
                </a:lnTo>
                <a:lnTo>
                  <a:pt x="89" y="14"/>
                </a:lnTo>
                <a:lnTo>
                  <a:pt x="118" y="13"/>
                </a:lnTo>
                <a:lnTo>
                  <a:pt x="151" y="14"/>
                </a:lnTo>
                <a:lnTo>
                  <a:pt x="188" y="16"/>
                </a:lnTo>
                <a:lnTo>
                  <a:pt x="230" y="19"/>
                </a:lnTo>
                <a:lnTo>
                  <a:pt x="249" y="20"/>
                </a:lnTo>
                <a:lnTo>
                  <a:pt x="270" y="22"/>
                </a:lnTo>
                <a:lnTo>
                  <a:pt x="311" y="24"/>
                </a:lnTo>
                <a:lnTo>
                  <a:pt x="348" y="24"/>
                </a:lnTo>
                <a:lnTo>
                  <a:pt x="363" y="23"/>
                </a:lnTo>
                <a:lnTo>
                  <a:pt x="374" y="21"/>
                </a:lnTo>
                <a:lnTo>
                  <a:pt x="381" y="18"/>
                </a:lnTo>
                <a:lnTo>
                  <a:pt x="381" y="19"/>
                </a:lnTo>
                <a:lnTo>
                  <a:pt x="380" y="19"/>
                </a:lnTo>
                <a:lnTo>
                  <a:pt x="380" y="20"/>
                </a:lnTo>
                <a:lnTo>
                  <a:pt x="40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436955" y="2741600"/>
            <a:ext cx="527050" cy="746125"/>
          </a:xfrm>
          <a:custGeom>
            <a:rect b="b" l="l" r="r" t="t"/>
            <a:pathLst>
              <a:path extrusionOk="0" h="470" w="332">
                <a:moveTo>
                  <a:pt x="267" y="55"/>
                </a:moveTo>
                <a:lnTo>
                  <a:pt x="264" y="56"/>
                </a:lnTo>
                <a:lnTo>
                  <a:pt x="261" y="56"/>
                </a:lnTo>
                <a:lnTo>
                  <a:pt x="254" y="58"/>
                </a:lnTo>
                <a:lnTo>
                  <a:pt x="248" y="61"/>
                </a:lnTo>
                <a:lnTo>
                  <a:pt x="240" y="66"/>
                </a:lnTo>
                <a:lnTo>
                  <a:pt x="233" y="74"/>
                </a:lnTo>
                <a:lnTo>
                  <a:pt x="229" y="85"/>
                </a:lnTo>
                <a:lnTo>
                  <a:pt x="226" y="97"/>
                </a:lnTo>
                <a:lnTo>
                  <a:pt x="224" y="109"/>
                </a:lnTo>
                <a:lnTo>
                  <a:pt x="247" y="103"/>
                </a:lnTo>
                <a:lnTo>
                  <a:pt x="266" y="96"/>
                </a:lnTo>
                <a:lnTo>
                  <a:pt x="281" y="89"/>
                </a:lnTo>
                <a:lnTo>
                  <a:pt x="291" y="81"/>
                </a:lnTo>
                <a:lnTo>
                  <a:pt x="295" y="73"/>
                </a:lnTo>
                <a:lnTo>
                  <a:pt x="296" y="69"/>
                </a:lnTo>
                <a:lnTo>
                  <a:pt x="295" y="65"/>
                </a:lnTo>
                <a:lnTo>
                  <a:pt x="290" y="60"/>
                </a:lnTo>
                <a:lnTo>
                  <a:pt x="281" y="56"/>
                </a:lnTo>
                <a:lnTo>
                  <a:pt x="269" y="55"/>
                </a:lnTo>
                <a:lnTo>
                  <a:pt x="267" y="55"/>
                </a:lnTo>
                <a:close/>
                <a:moveTo>
                  <a:pt x="65" y="36"/>
                </a:moveTo>
                <a:lnTo>
                  <a:pt x="61" y="38"/>
                </a:lnTo>
                <a:lnTo>
                  <a:pt x="54" y="44"/>
                </a:lnTo>
                <a:lnTo>
                  <a:pt x="48" y="54"/>
                </a:lnTo>
                <a:lnTo>
                  <a:pt x="42" y="67"/>
                </a:lnTo>
                <a:lnTo>
                  <a:pt x="37" y="84"/>
                </a:lnTo>
                <a:lnTo>
                  <a:pt x="36" y="92"/>
                </a:lnTo>
                <a:lnTo>
                  <a:pt x="36" y="98"/>
                </a:lnTo>
                <a:lnTo>
                  <a:pt x="38" y="101"/>
                </a:lnTo>
                <a:lnTo>
                  <a:pt x="39" y="103"/>
                </a:lnTo>
                <a:lnTo>
                  <a:pt x="46" y="109"/>
                </a:lnTo>
                <a:lnTo>
                  <a:pt x="56" y="113"/>
                </a:lnTo>
                <a:lnTo>
                  <a:pt x="67" y="116"/>
                </a:lnTo>
                <a:lnTo>
                  <a:pt x="81" y="118"/>
                </a:lnTo>
                <a:lnTo>
                  <a:pt x="94" y="120"/>
                </a:lnTo>
                <a:lnTo>
                  <a:pt x="108" y="121"/>
                </a:lnTo>
                <a:lnTo>
                  <a:pt x="103" y="97"/>
                </a:lnTo>
                <a:lnTo>
                  <a:pt x="98" y="78"/>
                </a:lnTo>
                <a:lnTo>
                  <a:pt x="92" y="63"/>
                </a:lnTo>
                <a:lnTo>
                  <a:pt x="84" y="50"/>
                </a:lnTo>
                <a:lnTo>
                  <a:pt x="77" y="42"/>
                </a:lnTo>
                <a:lnTo>
                  <a:pt x="70" y="37"/>
                </a:lnTo>
                <a:lnTo>
                  <a:pt x="65" y="36"/>
                </a:lnTo>
                <a:close/>
                <a:moveTo>
                  <a:pt x="60" y="0"/>
                </a:moveTo>
                <a:lnTo>
                  <a:pt x="68" y="0"/>
                </a:lnTo>
                <a:lnTo>
                  <a:pt x="78" y="2"/>
                </a:lnTo>
                <a:lnTo>
                  <a:pt x="89" y="6"/>
                </a:lnTo>
                <a:lnTo>
                  <a:pt x="101" y="15"/>
                </a:lnTo>
                <a:lnTo>
                  <a:pt x="112" y="28"/>
                </a:lnTo>
                <a:lnTo>
                  <a:pt x="123" y="45"/>
                </a:lnTo>
                <a:lnTo>
                  <a:pt x="129" y="58"/>
                </a:lnTo>
                <a:lnTo>
                  <a:pt x="134" y="76"/>
                </a:lnTo>
                <a:lnTo>
                  <a:pt x="139" y="97"/>
                </a:lnTo>
                <a:lnTo>
                  <a:pt x="143" y="122"/>
                </a:lnTo>
                <a:lnTo>
                  <a:pt x="164" y="121"/>
                </a:lnTo>
                <a:lnTo>
                  <a:pt x="186" y="117"/>
                </a:lnTo>
                <a:lnTo>
                  <a:pt x="190" y="96"/>
                </a:lnTo>
                <a:lnTo>
                  <a:pt x="194" y="77"/>
                </a:lnTo>
                <a:lnTo>
                  <a:pt x="200" y="60"/>
                </a:lnTo>
                <a:lnTo>
                  <a:pt x="209" y="45"/>
                </a:lnTo>
                <a:lnTo>
                  <a:pt x="222" y="33"/>
                </a:lnTo>
                <a:lnTo>
                  <a:pt x="238" y="25"/>
                </a:lnTo>
                <a:lnTo>
                  <a:pt x="256" y="20"/>
                </a:lnTo>
                <a:lnTo>
                  <a:pt x="274" y="19"/>
                </a:lnTo>
                <a:lnTo>
                  <a:pt x="290" y="22"/>
                </a:lnTo>
                <a:lnTo>
                  <a:pt x="304" y="28"/>
                </a:lnTo>
                <a:lnTo>
                  <a:pt x="317" y="35"/>
                </a:lnTo>
                <a:lnTo>
                  <a:pt x="326" y="46"/>
                </a:lnTo>
                <a:lnTo>
                  <a:pt x="329" y="51"/>
                </a:lnTo>
                <a:lnTo>
                  <a:pt x="331" y="58"/>
                </a:lnTo>
                <a:lnTo>
                  <a:pt x="332" y="67"/>
                </a:lnTo>
                <a:lnTo>
                  <a:pt x="331" y="78"/>
                </a:lnTo>
                <a:lnTo>
                  <a:pt x="327" y="90"/>
                </a:lnTo>
                <a:lnTo>
                  <a:pt x="319" y="102"/>
                </a:lnTo>
                <a:lnTo>
                  <a:pt x="306" y="114"/>
                </a:lnTo>
                <a:lnTo>
                  <a:pt x="290" y="125"/>
                </a:lnTo>
                <a:lnTo>
                  <a:pt x="269" y="134"/>
                </a:lnTo>
                <a:lnTo>
                  <a:pt x="245" y="142"/>
                </a:lnTo>
                <a:lnTo>
                  <a:pt x="220" y="147"/>
                </a:lnTo>
                <a:lnTo>
                  <a:pt x="220" y="172"/>
                </a:lnTo>
                <a:lnTo>
                  <a:pt x="221" y="200"/>
                </a:lnTo>
                <a:lnTo>
                  <a:pt x="224" y="229"/>
                </a:lnTo>
                <a:lnTo>
                  <a:pt x="228" y="262"/>
                </a:lnTo>
                <a:lnTo>
                  <a:pt x="231" y="282"/>
                </a:lnTo>
                <a:lnTo>
                  <a:pt x="236" y="307"/>
                </a:lnTo>
                <a:lnTo>
                  <a:pt x="242" y="333"/>
                </a:lnTo>
                <a:lnTo>
                  <a:pt x="255" y="390"/>
                </a:lnTo>
                <a:lnTo>
                  <a:pt x="262" y="416"/>
                </a:lnTo>
                <a:lnTo>
                  <a:pt x="269" y="439"/>
                </a:lnTo>
                <a:lnTo>
                  <a:pt x="275" y="458"/>
                </a:lnTo>
                <a:lnTo>
                  <a:pt x="241" y="470"/>
                </a:lnTo>
                <a:lnTo>
                  <a:pt x="234" y="451"/>
                </a:lnTo>
                <a:lnTo>
                  <a:pt x="227" y="427"/>
                </a:lnTo>
                <a:lnTo>
                  <a:pt x="220" y="399"/>
                </a:lnTo>
                <a:lnTo>
                  <a:pt x="212" y="371"/>
                </a:lnTo>
                <a:lnTo>
                  <a:pt x="206" y="341"/>
                </a:lnTo>
                <a:lnTo>
                  <a:pt x="200" y="314"/>
                </a:lnTo>
                <a:lnTo>
                  <a:pt x="195" y="288"/>
                </a:lnTo>
                <a:lnTo>
                  <a:pt x="192" y="267"/>
                </a:lnTo>
                <a:lnTo>
                  <a:pt x="188" y="235"/>
                </a:lnTo>
                <a:lnTo>
                  <a:pt x="185" y="206"/>
                </a:lnTo>
                <a:lnTo>
                  <a:pt x="184" y="179"/>
                </a:lnTo>
                <a:lnTo>
                  <a:pt x="184" y="154"/>
                </a:lnTo>
                <a:lnTo>
                  <a:pt x="165" y="156"/>
                </a:lnTo>
                <a:lnTo>
                  <a:pt x="149" y="158"/>
                </a:lnTo>
                <a:lnTo>
                  <a:pt x="153" y="192"/>
                </a:lnTo>
                <a:lnTo>
                  <a:pt x="156" y="226"/>
                </a:lnTo>
                <a:lnTo>
                  <a:pt x="157" y="261"/>
                </a:lnTo>
                <a:lnTo>
                  <a:pt x="158" y="294"/>
                </a:lnTo>
                <a:lnTo>
                  <a:pt x="158" y="327"/>
                </a:lnTo>
                <a:lnTo>
                  <a:pt x="157" y="357"/>
                </a:lnTo>
                <a:lnTo>
                  <a:pt x="154" y="383"/>
                </a:lnTo>
                <a:lnTo>
                  <a:pt x="150" y="406"/>
                </a:lnTo>
                <a:lnTo>
                  <a:pt x="144" y="424"/>
                </a:lnTo>
                <a:lnTo>
                  <a:pt x="137" y="434"/>
                </a:lnTo>
                <a:lnTo>
                  <a:pt x="129" y="442"/>
                </a:lnTo>
                <a:lnTo>
                  <a:pt x="119" y="446"/>
                </a:lnTo>
                <a:lnTo>
                  <a:pt x="112" y="411"/>
                </a:lnTo>
                <a:lnTo>
                  <a:pt x="110" y="411"/>
                </a:lnTo>
                <a:lnTo>
                  <a:pt x="109" y="412"/>
                </a:lnTo>
                <a:lnTo>
                  <a:pt x="112" y="404"/>
                </a:lnTo>
                <a:lnTo>
                  <a:pt x="116" y="391"/>
                </a:lnTo>
                <a:lnTo>
                  <a:pt x="118" y="374"/>
                </a:lnTo>
                <a:lnTo>
                  <a:pt x="120" y="353"/>
                </a:lnTo>
                <a:lnTo>
                  <a:pt x="121" y="328"/>
                </a:lnTo>
                <a:lnTo>
                  <a:pt x="121" y="302"/>
                </a:lnTo>
                <a:lnTo>
                  <a:pt x="120" y="274"/>
                </a:lnTo>
                <a:lnTo>
                  <a:pt x="119" y="245"/>
                </a:lnTo>
                <a:lnTo>
                  <a:pt x="115" y="186"/>
                </a:lnTo>
                <a:lnTo>
                  <a:pt x="112" y="158"/>
                </a:lnTo>
                <a:lnTo>
                  <a:pt x="109" y="158"/>
                </a:lnTo>
                <a:lnTo>
                  <a:pt x="71" y="154"/>
                </a:lnTo>
                <a:lnTo>
                  <a:pt x="53" y="150"/>
                </a:lnTo>
                <a:lnTo>
                  <a:pt x="36" y="146"/>
                </a:lnTo>
                <a:lnTo>
                  <a:pt x="21" y="138"/>
                </a:lnTo>
                <a:lnTo>
                  <a:pt x="10" y="126"/>
                </a:lnTo>
                <a:lnTo>
                  <a:pt x="2" y="111"/>
                </a:lnTo>
                <a:lnTo>
                  <a:pt x="0" y="94"/>
                </a:lnTo>
                <a:lnTo>
                  <a:pt x="2" y="76"/>
                </a:lnTo>
                <a:lnTo>
                  <a:pt x="9" y="51"/>
                </a:lnTo>
                <a:lnTo>
                  <a:pt x="18" y="32"/>
                </a:lnTo>
                <a:lnTo>
                  <a:pt x="30" y="16"/>
                </a:lnTo>
                <a:lnTo>
                  <a:pt x="44" y="5"/>
                </a:lnTo>
                <a:lnTo>
                  <a:pt x="6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501917" y="2047863"/>
            <a:ext cx="390525" cy="142875"/>
          </a:xfrm>
          <a:custGeom>
            <a:rect b="b" l="l" r="r" t="t"/>
            <a:pathLst>
              <a:path extrusionOk="0" h="90" w="246">
                <a:moveTo>
                  <a:pt x="10" y="0"/>
                </a:moveTo>
                <a:lnTo>
                  <a:pt x="43" y="9"/>
                </a:lnTo>
                <a:lnTo>
                  <a:pt x="71" y="16"/>
                </a:lnTo>
                <a:lnTo>
                  <a:pt x="98" y="23"/>
                </a:lnTo>
                <a:lnTo>
                  <a:pt x="151" y="35"/>
                </a:lnTo>
                <a:lnTo>
                  <a:pt x="180" y="41"/>
                </a:lnTo>
                <a:lnTo>
                  <a:pt x="211" y="47"/>
                </a:lnTo>
                <a:lnTo>
                  <a:pt x="246" y="54"/>
                </a:lnTo>
                <a:lnTo>
                  <a:pt x="239" y="90"/>
                </a:lnTo>
                <a:lnTo>
                  <a:pt x="202" y="83"/>
                </a:lnTo>
                <a:lnTo>
                  <a:pt x="170" y="76"/>
                </a:lnTo>
                <a:lnTo>
                  <a:pt x="141" y="70"/>
                </a:lnTo>
                <a:lnTo>
                  <a:pt x="114" y="64"/>
                </a:lnTo>
                <a:lnTo>
                  <a:pt x="88" y="58"/>
                </a:lnTo>
                <a:lnTo>
                  <a:pt x="60" y="51"/>
                </a:lnTo>
                <a:lnTo>
                  <a:pt x="32" y="44"/>
                </a:lnTo>
                <a:lnTo>
                  <a:pt x="0" y="35"/>
                </a:lnTo>
                <a:lnTo>
                  <a:pt x="1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2778392" y="2424100"/>
            <a:ext cx="390525" cy="63500"/>
          </a:xfrm>
          <a:custGeom>
            <a:rect b="b" l="l" r="r" t="t"/>
            <a:pathLst>
              <a:path extrusionOk="0" h="40" w="246">
                <a:moveTo>
                  <a:pt x="244" y="0"/>
                </a:moveTo>
                <a:lnTo>
                  <a:pt x="246" y="36"/>
                </a:lnTo>
                <a:lnTo>
                  <a:pt x="203" y="37"/>
                </a:lnTo>
                <a:lnTo>
                  <a:pt x="165" y="39"/>
                </a:lnTo>
                <a:lnTo>
                  <a:pt x="132" y="40"/>
                </a:lnTo>
                <a:lnTo>
                  <a:pt x="69" y="40"/>
                </a:lnTo>
                <a:lnTo>
                  <a:pt x="36" y="39"/>
                </a:lnTo>
                <a:lnTo>
                  <a:pt x="0" y="37"/>
                </a:lnTo>
                <a:lnTo>
                  <a:pt x="2" y="1"/>
                </a:lnTo>
                <a:lnTo>
                  <a:pt x="39" y="3"/>
                </a:lnTo>
                <a:lnTo>
                  <a:pt x="72" y="3"/>
                </a:lnTo>
                <a:lnTo>
                  <a:pt x="135" y="3"/>
                </a:lnTo>
                <a:lnTo>
                  <a:pt x="167" y="3"/>
                </a:lnTo>
                <a:lnTo>
                  <a:pt x="204" y="2"/>
                </a:lnTo>
                <a:lnTo>
                  <a:pt x="24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2348180" y="1427150"/>
            <a:ext cx="193675" cy="225425"/>
          </a:xfrm>
          <a:custGeom>
            <a:rect b="b" l="l" r="r" t="t"/>
            <a:pathLst>
              <a:path extrusionOk="0" h="142" w="122">
                <a:moveTo>
                  <a:pt x="93" y="0"/>
                </a:moveTo>
                <a:lnTo>
                  <a:pt x="122" y="22"/>
                </a:lnTo>
                <a:lnTo>
                  <a:pt x="106" y="44"/>
                </a:lnTo>
                <a:lnTo>
                  <a:pt x="94" y="62"/>
                </a:lnTo>
                <a:lnTo>
                  <a:pt x="81" y="79"/>
                </a:lnTo>
                <a:lnTo>
                  <a:pt x="69" y="94"/>
                </a:lnTo>
                <a:lnTo>
                  <a:pt x="56" y="110"/>
                </a:lnTo>
                <a:lnTo>
                  <a:pt x="42" y="125"/>
                </a:lnTo>
                <a:lnTo>
                  <a:pt x="26" y="142"/>
                </a:lnTo>
                <a:lnTo>
                  <a:pt x="0" y="116"/>
                </a:lnTo>
                <a:lnTo>
                  <a:pt x="15" y="100"/>
                </a:lnTo>
                <a:lnTo>
                  <a:pt x="29" y="84"/>
                </a:lnTo>
                <a:lnTo>
                  <a:pt x="42" y="69"/>
                </a:lnTo>
                <a:lnTo>
                  <a:pt x="54" y="55"/>
                </a:lnTo>
                <a:lnTo>
                  <a:pt x="65" y="39"/>
                </a:lnTo>
                <a:lnTo>
                  <a:pt x="78" y="21"/>
                </a:lnTo>
                <a:lnTo>
                  <a:pt x="9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2629167" y="2874950"/>
            <a:ext cx="227013" cy="190500"/>
          </a:xfrm>
          <a:custGeom>
            <a:rect b="b" l="l" r="r" t="t"/>
            <a:pathLst>
              <a:path extrusionOk="0" h="120" w="143">
                <a:moveTo>
                  <a:pt x="20" y="0"/>
                </a:moveTo>
                <a:lnTo>
                  <a:pt x="42" y="14"/>
                </a:lnTo>
                <a:lnTo>
                  <a:pt x="61" y="27"/>
                </a:lnTo>
                <a:lnTo>
                  <a:pt x="78" y="40"/>
                </a:lnTo>
                <a:lnTo>
                  <a:pt x="94" y="52"/>
                </a:lnTo>
                <a:lnTo>
                  <a:pt x="109" y="63"/>
                </a:lnTo>
                <a:lnTo>
                  <a:pt x="125" y="77"/>
                </a:lnTo>
                <a:lnTo>
                  <a:pt x="143" y="93"/>
                </a:lnTo>
                <a:lnTo>
                  <a:pt x="118" y="120"/>
                </a:lnTo>
                <a:lnTo>
                  <a:pt x="101" y="105"/>
                </a:lnTo>
                <a:lnTo>
                  <a:pt x="69" y="79"/>
                </a:lnTo>
                <a:lnTo>
                  <a:pt x="55" y="68"/>
                </a:lnTo>
                <a:lnTo>
                  <a:pt x="38" y="57"/>
                </a:lnTo>
                <a:lnTo>
                  <a:pt x="20" y="44"/>
                </a:lnTo>
                <a:lnTo>
                  <a:pt x="0" y="30"/>
                </a:lnTo>
                <a:lnTo>
                  <a:pt x="2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1254392" y="1217600"/>
            <a:ext cx="222250" cy="374650"/>
          </a:xfrm>
          <a:custGeom>
            <a:rect b="b" l="l" r="r" t="t"/>
            <a:pathLst>
              <a:path extrusionOk="0" h="236" w="140">
                <a:moveTo>
                  <a:pt x="33" y="0"/>
                </a:moveTo>
                <a:lnTo>
                  <a:pt x="50" y="33"/>
                </a:lnTo>
                <a:lnTo>
                  <a:pt x="65" y="63"/>
                </a:lnTo>
                <a:lnTo>
                  <a:pt x="79" y="89"/>
                </a:lnTo>
                <a:lnTo>
                  <a:pt x="91" y="115"/>
                </a:lnTo>
                <a:lnTo>
                  <a:pt x="115" y="164"/>
                </a:lnTo>
                <a:lnTo>
                  <a:pt x="128" y="191"/>
                </a:lnTo>
                <a:lnTo>
                  <a:pt x="140" y="221"/>
                </a:lnTo>
                <a:lnTo>
                  <a:pt x="106" y="236"/>
                </a:lnTo>
                <a:lnTo>
                  <a:pt x="93" y="206"/>
                </a:lnTo>
                <a:lnTo>
                  <a:pt x="82" y="180"/>
                </a:lnTo>
                <a:lnTo>
                  <a:pt x="70" y="154"/>
                </a:lnTo>
                <a:lnTo>
                  <a:pt x="58" y="131"/>
                </a:lnTo>
                <a:lnTo>
                  <a:pt x="46" y="106"/>
                </a:lnTo>
                <a:lnTo>
                  <a:pt x="33" y="79"/>
                </a:lnTo>
                <a:lnTo>
                  <a:pt x="18" y="50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628917" y="1446200"/>
            <a:ext cx="473075" cy="441325"/>
          </a:xfrm>
          <a:custGeom>
            <a:rect b="b" l="l" r="r" t="t"/>
            <a:pathLst>
              <a:path extrusionOk="0" h="278" w="298">
                <a:moveTo>
                  <a:pt x="23" y="0"/>
                </a:moveTo>
                <a:lnTo>
                  <a:pt x="71" y="42"/>
                </a:lnTo>
                <a:lnTo>
                  <a:pt x="116" y="82"/>
                </a:lnTo>
                <a:lnTo>
                  <a:pt x="160" y="122"/>
                </a:lnTo>
                <a:lnTo>
                  <a:pt x="204" y="163"/>
                </a:lnTo>
                <a:lnTo>
                  <a:pt x="249" y="207"/>
                </a:lnTo>
                <a:lnTo>
                  <a:pt x="298" y="251"/>
                </a:lnTo>
                <a:lnTo>
                  <a:pt x="274" y="278"/>
                </a:lnTo>
                <a:lnTo>
                  <a:pt x="225" y="233"/>
                </a:lnTo>
                <a:lnTo>
                  <a:pt x="179" y="190"/>
                </a:lnTo>
                <a:lnTo>
                  <a:pt x="135" y="149"/>
                </a:lnTo>
                <a:lnTo>
                  <a:pt x="92" y="108"/>
                </a:lnTo>
                <a:lnTo>
                  <a:pt x="47" y="69"/>
                </a:lnTo>
                <a:lnTo>
                  <a:pt x="0" y="28"/>
                </a:lnTo>
                <a:lnTo>
                  <a:pt x="2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1838592" y="950900"/>
            <a:ext cx="141288" cy="590550"/>
          </a:xfrm>
          <a:custGeom>
            <a:rect b="b" l="l" r="r" t="t"/>
            <a:pathLst>
              <a:path extrusionOk="0" h="372" w="89">
                <a:moveTo>
                  <a:pt x="52" y="0"/>
                </a:moveTo>
                <a:lnTo>
                  <a:pt x="89" y="4"/>
                </a:lnTo>
                <a:lnTo>
                  <a:pt x="79" y="86"/>
                </a:lnTo>
                <a:lnTo>
                  <a:pt x="68" y="166"/>
                </a:lnTo>
                <a:lnTo>
                  <a:pt x="55" y="245"/>
                </a:lnTo>
                <a:lnTo>
                  <a:pt x="46" y="307"/>
                </a:lnTo>
                <a:lnTo>
                  <a:pt x="36" y="372"/>
                </a:lnTo>
                <a:lnTo>
                  <a:pt x="0" y="367"/>
                </a:lnTo>
                <a:lnTo>
                  <a:pt x="9" y="301"/>
                </a:lnTo>
                <a:lnTo>
                  <a:pt x="19" y="240"/>
                </a:lnTo>
                <a:lnTo>
                  <a:pt x="32" y="160"/>
                </a:lnTo>
                <a:lnTo>
                  <a:pt x="43" y="81"/>
                </a:lnTo>
                <a:lnTo>
                  <a:pt x="5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457467" y="2525700"/>
            <a:ext cx="420688" cy="104775"/>
          </a:xfrm>
          <a:custGeom>
            <a:rect b="b" l="l" r="r" t="t"/>
            <a:pathLst>
              <a:path extrusionOk="0" h="66" w="265">
                <a:moveTo>
                  <a:pt x="261" y="0"/>
                </a:moveTo>
                <a:lnTo>
                  <a:pt x="265" y="37"/>
                </a:lnTo>
                <a:lnTo>
                  <a:pt x="218" y="42"/>
                </a:lnTo>
                <a:lnTo>
                  <a:pt x="174" y="47"/>
                </a:lnTo>
                <a:lnTo>
                  <a:pt x="63" y="58"/>
                </a:lnTo>
                <a:lnTo>
                  <a:pt x="6" y="66"/>
                </a:lnTo>
                <a:lnTo>
                  <a:pt x="0" y="31"/>
                </a:lnTo>
                <a:lnTo>
                  <a:pt x="58" y="22"/>
                </a:lnTo>
                <a:lnTo>
                  <a:pt x="115" y="16"/>
                </a:lnTo>
                <a:lnTo>
                  <a:pt x="170" y="10"/>
                </a:lnTo>
                <a:lnTo>
                  <a:pt x="214" y="5"/>
                </a:lnTo>
                <a:lnTo>
                  <a:pt x="26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2643455" y="1684325"/>
            <a:ext cx="500063" cy="341313"/>
          </a:xfrm>
          <a:custGeom>
            <a:rect b="b" l="l" r="r" t="t"/>
            <a:pathLst>
              <a:path extrusionOk="0" h="215" w="315">
                <a:moveTo>
                  <a:pt x="295" y="0"/>
                </a:moveTo>
                <a:lnTo>
                  <a:pt x="315" y="30"/>
                </a:lnTo>
                <a:lnTo>
                  <a:pt x="262" y="63"/>
                </a:lnTo>
                <a:lnTo>
                  <a:pt x="212" y="94"/>
                </a:lnTo>
                <a:lnTo>
                  <a:pt x="85" y="173"/>
                </a:lnTo>
                <a:lnTo>
                  <a:pt x="20" y="215"/>
                </a:lnTo>
                <a:lnTo>
                  <a:pt x="0" y="184"/>
                </a:lnTo>
                <a:lnTo>
                  <a:pt x="49" y="152"/>
                </a:lnTo>
                <a:lnTo>
                  <a:pt x="97" y="122"/>
                </a:lnTo>
                <a:lnTo>
                  <a:pt x="145" y="92"/>
                </a:lnTo>
                <a:lnTo>
                  <a:pt x="194" y="63"/>
                </a:lnTo>
                <a:lnTo>
                  <a:pt x="244" y="32"/>
                </a:lnTo>
                <a:lnTo>
                  <a:pt x="29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3425375" y="2149175"/>
            <a:ext cx="548700" cy="5487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3425375" y="1293800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425375" y="3004550"/>
            <a:ext cx="548700" cy="548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3504425" y="139745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504425" y="2252825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3504425" y="3108200"/>
            <a:ext cx="390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sz="2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4042150" y="2149175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How to implement Linked List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4042150" y="3004550"/>
            <a:ext cx="4847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8D8D8"/>
                </a:solidFill>
                <a:latin typeface="Dosis"/>
                <a:ea typeface="Dosis"/>
                <a:cs typeface="Dosis"/>
                <a:sym typeface="Dosis"/>
              </a:rPr>
              <a:t>Operation on Linked List</a:t>
            </a:r>
            <a:endParaRPr b="1" sz="2400">
              <a:solidFill>
                <a:srgbClr val="D8D8D8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6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</a:t>
            </a:r>
            <a:r>
              <a:rPr lang="en"/>
              <a:t>ly Linked List</a:t>
            </a:r>
            <a:endParaRPr/>
          </a:p>
        </p:txBody>
      </p:sp>
      <p:sp>
        <p:nvSpPr>
          <p:cNvPr id="777" name="Google Shape;777;p56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8" name="Google Shape;778;p56"/>
          <p:cNvSpPr txBox="1"/>
          <p:nvPr/>
        </p:nvSpPr>
        <p:spPr>
          <a:xfrm>
            <a:off x="845063" y="14973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79" name="Google Shape;779;p56"/>
          <p:cNvSpPr txBox="1"/>
          <p:nvPr/>
        </p:nvSpPr>
        <p:spPr>
          <a:xfrm>
            <a:off x="2530700" y="949725"/>
            <a:ext cx="63015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 = NULL;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tail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temp =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*) malloc(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temp-&gt;data =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tail;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head;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head = temp;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tail = temp;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"%d\n"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head-&gt;data);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"%d\n"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tail-&gt;data);</a:t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0" name="Google Shape;780;p56"/>
          <p:cNvSpPr txBox="1"/>
          <p:nvPr/>
        </p:nvSpPr>
        <p:spPr>
          <a:xfrm>
            <a:off x="768863" y="253350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Tail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781" name="Google Shape;781;p56"/>
          <p:cNvGrpSpPr/>
          <p:nvPr/>
        </p:nvGrpSpPr>
        <p:grpSpPr>
          <a:xfrm>
            <a:off x="181300" y="1911613"/>
            <a:ext cx="2509175" cy="548700"/>
            <a:chOff x="3402850" y="1162088"/>
            <a:chExt cx="2509175" cy="548700"/>
          </a:xfrm>
        </p:grpSpPr>
        <p:grpSp>
          <p:nvGrpSpPr>
            <p:cNvPr id="782" name="Google Shape;782;p56"/>
            <p:cNvGrpSpPr/>
            <p:nvPr/>
          </p:nvGrpSpPr>
          <p:grpSpPr>
            <a:xfrm>
              <a:off x="4402213" y="1162088"/>
              <a:ext cx="1509813" cy="548700"/>
              <a:chOff x="3586988" y="1449588"/>
              <a:chExt cx="1509813" cy="548700"/>
            </a:xfrm>
          </p:grpSpPr>
          <p:sp>
            <p:nvSpPr>
              <p:cNvPr id="783" name="Google Shape;783;p56"/>
              <p:cNvSpPr/>
              <p:nvPr/>
            </p:nvSpPr>
            <p:spPr>
              <a:xfrm>
                <a:off x="3586988" y="1449588"/>
                <a:ext cx="591900" cy="548700"/>
              </a:xfrm>
              <a:prstGeom prst="rect">
                <a:avLst/>
              </a:prstGeom>
              <a:solidFill>
                <a:srgbClr val="1695A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000">
                    <a:solidFill>
                      <a:srgbClr val="F3F3F3"/>
                    </a:solidFill>
                    <a:latin typeface="Dosis"/>
                    <a:ea typeface="Dosis"/>
                    <a:cs typeface="Dosis"/>
                    <a:sym typeface="Dosis"/>
                  </a:rPr>
                  <a:t>10</a:t>
                </a:r>
                <a:endParaRPr b="1" sz="3000">
                  <a:solidFill>
                    <a:srgbClr val="F3F3F3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784" name="Google Shape;784;p56"/>
              <p:cNvSpPr/>
              <p:nvPr/>
            </p:nvSpPr>
            <p:spPr>
              <a:xfrm>
                <a:off x="4178888" y="1449588"/>
                <a:ext cx="591900" cy="548700"/>
              </a:xfrm>
              <a:prstGeom prst="rect">
                <a:avLst/>
              </a:prstGeom>
              <a:solidFill>
                <a:srgbClr val="00CE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85" name="Google Shape;785;p56"/>
              <p:cNvCxnSpPr/>
              <p:nvPr/>
            </p:nvCxnSpPr>
            <p:spPr>
              <a:xfrm>
                <a:off x="4422100" y="1723938"/>
                <a:ext cx="674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C5C64"/>
                </a:solidFill>
                <a:prstDash val="solid"/>
                <a:round/>
                <a:headEnd len="med" w="med" type="oval"/>
                <a:tailEnd len="med" w="med" type="triangle"/>
              </a:ln>
            </p:spPr>
          </p:cxnSp>
        </p:grpSp>
        <p:sp>
          <p:nvSpPr>
            <p:cNvPr id="786" name="Google Shape;786;p56"/>
            <p:cNvSpPr/>
            <p:nvPr/>
          </p:nvSpPr>
          <p:spPr>
            <a:xfrm>
              <a:off x="3810313" y="11620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7" name="Google Shape;787;p56"/>
            <p:cNvCxnSpPr/>
            <p:nvPr/>
          </p:nvCxnSpPr>
          <p:spPr>
            <a:xfrm rot="10800000">
              <a:off x="3402850" y="1436438"/>
              <a:ext cx="704400" cy="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7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Doubly Linked List</a:t>
            </a:r>
            <a:endParaRPr/>
          </a:p>
        </p:txBody>
      </p:sp>
      <p:sp>
        <p:nvSpPr>
          <p:cNvPr id="793" name="Google Shape;793;p5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57"/>
          <p:cNvSpPr txBox="1"/>
          <p:nvPr/>
        </p:nvSpPr>
        <p:spPr>
          <a:xfrm>
            <a:off x="1521100" y="949725"/>
            <a:ext cx="73110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print_from_head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current = head;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(current != NULL)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"%5d"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current-&gt;data);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8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Doubly Linked List</a:t>
            </a:r>
            <a:endParaRPr/>
          </a:p>
        </p:txBody>
      </p:sp>
      <p:sp>
        <p:nvSpPr>
          <p:cNvPr id="800" name="Google Shape;800;p58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58"/>
          <p:cNvSpPr txBox="1"/>
          <p:nvPr/>
        </p:nvSpPr>
        <p:spPr>
          <a:xfrm>
            <a:off x="1521100" y="949725"/>
            <a:ext cx="73110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print_from_tail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current = head;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(current != NULL)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"%5d"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current-&gt;data);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current-&gt;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"\n"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Operation: Insert First</a:t>
            </a:r>
            <a:endParaRPr/>
          </a:p>
        </p:txBody>
      </p:sp>
      <p:sp>
        <p:nvSpPr>
          <p:cNvPr id="807" name="Google Shape;807;p59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59"/>
          <p:cNvSpPr txBox="1"/>
          <p:nvPr/>
        </p:nvSpPr>
        <p:spPr>
          <a:xfrm>
            <a:off x="791300" y="797325"/>
            <a:ext cx="80409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insert_first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head,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tail,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temp =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*) malloc(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temp-&gt;data =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NULL; 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(*head == NULL)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*tail = temp;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*head;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(*head)-&gt;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temp;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*head = temp;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0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Using: Insert First</a:t>
            </a:r>
            <a:endParaRPr/>
          </a:p>
        </p:txBody>
      </p:sp>
      <p:sp>
        <p:nvSpPr>
          <p:cNvPr id="814" name="Google Shape;814;p6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60"/>
          <p:cNvSpPr txBox="1"/>
          <p:nvPr/>
        </p:nvSpPr>
        <p:spPr>
          <a:xfrm>
            <a:off x="791300" y="797325"/>
            <a:ext cx="80409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tail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insert_first(&amp;head, &amp;tail,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insert_first(&amp;head, &amp;tail,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insert_first(&amp;head, &amp;tail,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insert_first(&amp;head, &amp;tail,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"H: 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print_from_head(head);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"T: 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print_from_tail(tail);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Operation: Insert Last</a:t>
            </a:r>
            <a:endParaRPr/>
          </a:p>
        </p:txBody>
      </p:sp>
      <p:sp>
        <p:nvSpPr>
          <p:cNvPr id="821" name="Google Shape;821;p6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61"/>
          <p:cNvSpPr txBox="1"/>
          <p:nvPr/>
        </p:nvSpPr>
        <p:spPr>
          <a:xfrm>
            <a:off x="791300" y="797325"/>
            <a:ext cx="80409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insert_last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head,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** tail,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temp = 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*) malloc(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temp-&gt;data =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NULL; 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(*head == NULL &amp;&amp; *tail == NULL)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*head = temp;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temp-&gt;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*tail;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(*tail)-&gt;</a:t>
            </a:r>
            <a:r>
              <a:rPr lang="en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temp;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*tail = temp;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Using: Insert Last</a:t>
            </a:r>
            <a:endParaRPr/>
          </a:p>
        </p:txBody>
      </p:sp>
      <p:sp>
        <p:nvSpPr>
          <p:cNvPr id="828" name="Google Shape;828;p6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9" name="Google Shape;829;p62"/>
          <p:cNvSpPr txBox="1"/>
          <p:nvPr/>
        </p:nvSpPr>
        <p:spPr>
          <a:xfrm>
            <a:off x="791300" y="797325"/>
            <a:ext cx="80409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head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 tail = NULL;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insert_last(&amp;head, &amp;tail,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insert_last(&amp;head, &amp;tail,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insert_last(&amp;head, &amp;tail,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insert_last(&amp;head, &amp;tail, </a:t>
            </a:r>
            <a:r>
              <a:rPr lang="en" sz="18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45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"H: 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print_from_head(head);</a:t>
            </a:r>
            <a:b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printf(</a:t>
            </a:r>
            <a:r>
              <a:rPr lang="en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"T: "</a:t>
            </a:r>
            <a:r>
              <a:rPr lang="en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print_from_tail(tail);</a:t>
            </a:r>
            <a:endParaRPr sz="18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Sorted Linked List</a:t>
            </a:r>
            <a:endParaRPr/>
          </a:p>
        </p:txBody>
      </p:sp>
      <p:sp>
        <p:nvSpPr>
          <p:cNvPr id="835" name="Google Shape;835;p6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6" name="Google Shape;8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75" y="1292350"/>
            <a:ext cx="7429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63"/>
          <p:cNvSpPr txBox="1"/>
          <p:nvPr>
            <p:ph idx="1" type="subTitle"/>
          </p:nvPr>
        </p:nvSpPr>
        <p:spPr>
          <a:xfrm>
            <a:off x="2249850" y="606800"/>
            <a:ext cx="46443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Need always sorted list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cxnSp>
        <p:nvCxnSpPr>
          <p:cNvPr id="843" name="Google Shape;843;p64"/>
          <p:cNvCxnSpPr/>
          <p:nvPr/>
        </p:nvCxnSpPr>
        <p:spPr>
          <a:xfrm>
            <a:off x="2511885" y="617575"/>
            <a:ext cx="0" cy="38991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64"/>
          <p:cNvCxnSpPr/>
          <p:nvPr/>
        </p:nvCxnSpPr>
        <p:spPr>
          <a:xfrm rot="10800000">
            <a:off x="2493450" y="4507675"/>
            <a:ext cx="4157100" cy="183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64"/>
          <p:cNvCxnSpPr/>
          <p:nvPr/>
        </p:nvCxnSpPr>
        <p:spPr>
          <a:xfrm>
            <a:off x="6632115" y="617650"/>
            <a:ext cx="0" cy="389910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64"/>
          <p:cNvCxnSpPr/>
          <p:nvPr/>
        </p:nvCxnSpPr>
        <p:spPr>
          <a:xfrm rot="10800000">
            <a:off x="2493450" y="617575"/>
            <a:ext cx="12996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64"/>
          <p:cNvCxnSpPr/>
          <p:nvPr/>
        </p:nvCxnSpPr>
        <p:spPr>
          <a:xfrm rot="10800000">
            <a:off x="5350950" y="617525"/>
            <a:ext cx="12996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64"/>
          <p:cNvSpPr txBox="1"/>
          <p:nvPr/>
        </p:nvSpPr>
        <p:spPr>
          <a:xfrm>
            <a:off x="3793050" y="424025"/>
            <a:ext cx="1557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CE00"/>
                </a:solidFill>
                <a:latin typeface="Alegreya"/>
                <a:ea typeface="Alegreya"/>
                <a:cs typeface="Alegreya"/>
                <a:sym typeface="Alegreya"/>
              </a:rPr>
              <a:t>Linked List</a:t>
            </a:r>
            <a:endParaRPr sz="1800">
              <a:solidFill>
                <a:srgbClr val="00CE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849" name="Google Shape;849;p64"/>
          <p:cNvSpPr txBox="1"/>
          <p:nvPr/>
        </p:nvSpPr>
        <p:spPr>
          <a:xfrm>
            <a:off x="2511875" y="1943100"/>
            <a:ext cx="41205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Next</a:t>
            </a:r>
            <a:endParaRPr b="1" sz="8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Hashing</a:t>
            </a:r>
            <a:endParaRPr b="1" sz="8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850" name="Google Shape;850;p64"/>
          <p:cNvCxnSpPr/>
          <p:nvPr/>
        </p:nvCxnSpPr>
        <p:spPr>
          <a:xfrm rot="10800000">
            <a:off x="3504450" y="3057450"/>
            <a:ext cx="2135100" cy="0"/>
          </a:xfrm>
          <a:prstGeom prst="straightConnector1">
            <a:avLst/>
          </a:prstGeom>
          <a:noFill/>
          <a:ln cap="flat" cmpd="sng" w="38100">
            <a:solidFill>
              <a:srgbClr val="00CE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64"/>
          <p:cNvSpPr/>
          <p:nvPr/>
        </p:nvSpPr>
        <p:spPr>
          <a:xfrm>
            <a:off x="4114795" y="931719"/>
            <a:ext cx="914400" cy="890700"/>
          </a:xfrm>
          <a:custGeom>
            <a:rect b="b" l="l" r="r" t="t"/>
            <a:pathLst>
              <a:path extrusionOk="0" h="120000" w="120000">
                <a:moveTo>
                  <a:pt x="116040" y="869"/>
                </a:moveTo>
                <a:cubicBezTo>
                  <a:pt x="115475" y="289"/>
                  <a:pt x="113872" y="0"/>
                  <a:pt x="111798" y="0"/>
                </a:cubicBezTo>
                <a:cubicBezTo>
                  <a:pt x="100581" y="0"/>
                  <a:pt x="71076" y="8502"/>
                  <a:pt x="55333" y="24541"/>
                </a:cubicBezTo>
                <a:cubicBezTo>
                  <a:pt x="51657" y="28405"/>
                  <a:pt x="39402" y="39806"/>
                  <a:pt x="36480" y="43864"/>
                </a:cubicBezTo>
                <a:cubicBezTo>
                  <a:pt x="27148" y="46376"/>
                  <a:pt x="13857" y="51594"/>
                  <a:pt x="6410" y="59420"/>
                </a:cubicBezTo>
                <a:cubicBezTo>
                  <a:pt x="6410" y="59420"/>
                  <a:pt x="15459" y="59420"/>
                  <a:pt x="26582" y="66859"/>
                </a:cubicBezTo>
                <a:cubicBezTo>
                  <a:pt x="25074" y="73623"/>
                  <a:pt x="27148" y="80676"/>
                  <a:pt x="32710" y="86473"/>
                </a:cubicBezTo>
                <a:cubicBezTo>
                  <a:pt x="37234" y="91111"/>
                  <a:pt x="42325" y="93236"/>
                  <a:pt x="47604" y="93236"/>
                </a:cubicBezTo>
                <a:cubicBezTo>
                  <a:pt x="49206" y="93236"/>
                  <a:pt x="50526" y="92946"/>
                  <a:pt x="52128" y="92753"/>
                </a:cubicBezTo>
                <a:cubicBezTo>
                  <a:pt x="59387" y="104154"/>
                  <a:pt x="59387" y="113429"/>
                  <a:pt x="59387" y="113429"/>
                </a:cubicBezTo>
                <a:cubicBezTo>
                  <a:pt x="66834" y="105797"/>
                  <a:pt x="71830" y="91884"/>
                  <a:pt x="74469" y="82608"/>
                </a:cubicBezTo>
                <a:cubicBezTo>
                  <a:pt x="78240" y="79613"/>
                  <a:pt x="89646" y="67053"/>
                  <a:pt x="93417" y="63285"/>
                </a:cubicBezTo>
                <a:cubicBezTo>
                  <a:pt x="111987" y="43864"/>
                  <a:pt x="119999" y="4927"/>
                  <a:pt x="116040" y="869"/>
                </a:cubicBezTo>
                <a:close/>
                <a:moveTo>
                  <a:pt x="69190" y="80966"/>
                </a:moveTo>
                <a:cubicBezTo>
                  <a:pt x="67305" y="88405"/>
                  <a:pt x="64666" y="94879"/>
                  <a:pt x="61743" y="100386"/>
                </a:cubicBezTo>
                <a:cubicBezTo>
                  <a:pt x="60706" y="97101"/>
                  <a:pt x="58821" y="93526"/>
                  <a:pt x="56465" y="89758"/>
                </a:cubicBezTo>
                <a:cubicBezTo>
                  <a:pt x="55333" y="88115"/>
                  <a:pt x="53731" y="87246"/>
                  <a:pt x="51940" y="87246"/>
                </a:cubicBezTo>
                <a:cubicBezTo>
                  <a:pt x="51374" y="87246"/>
                  <a:pt x="51091" y="87246"/>
                  <a:pt x="50526" y="87536"/>
                </a:cubicBezTo>
                <a:cubicBezTo>
                  <a:pt x="49489" y="87826"/>
                  <a:pt x="48452" y="87826"/>
                  <a:pt x="47415" y="87826"/>
                </a:cubicBezTo>
                <a:cubicBezTo>
                  <a:pt x="43362" y="87826"/>
                  <a:pt x="39685" y="85893"/>
                  <a:pt x="36480" y="82608"/>
                </a:cubicBezTo>
                <a:cubicBezTo>
                  <a:pt x="32238" y="78260"/>
                  <a:pt x="30636" y="73043"/>
                  <a:pt x="31673" y="68212"/>
                </a:cubicBezTo>
                <a:cubicBezTo>
                  <a:pt x="32238" y="65990"/>
                  <a:pt x="31390" y="63574"/>
                  <a:pt x="29316" y="62222"/>
                </a:cubicBezTo>
                <a:cubicBezTo>
                  <a:pt x="25545" y="59710"/>
                  <a:pt x="22058" y="58067"/>
                  <a:pt x="18947" y="56714"/>
                </a:cubicBezTo>
                <a:cubicBezTo>
                  <a:pt x="24226" y="53719"/>
                  <a:pt x="30636" y="51304"/>
                  <a:pt x="37800" y="49082"/>
                </a:cubicBezTo>
                <a:cubicBezTo>
                  <a:pt x="38083" y="49082"/>
                  <a:pt x="38083" y="49082"/>
                  <a:pt x="38083" y="48792"/>
                </a:cubicBezTo>
                <a:lnTo>
                  <a:pt x="68908" y="80483"/>
                </a:lnTo>
                <a:cubicBezTo>
                  <a:pt x="69473" y="80676"/>
                  <a:pt x="69190" y="80676"/>
                  <a:pt x="69190" y="80966"/>
                </a:cubicBezTo>
                <a:close/>
                <a:moveTo>
                  <a:pt x="89363" y="59227"/>
                </a:moveTo>
                <a:cubicBezTo>
                  <a:pt x="88326" y="60289"/>
                  <a:pt x="86724" y="61932"/>
                  <a:pt x="84933" y="64057"/>
                </a:cubicBezTo>
                <a:cubicBezTo>
                  <a:pt x="81445" y="67632"/>
                  <a:pt x="76072" y="73333"/>
                  <a:pt x="73150" y="76328"/>
                </a:cubicBezTo>
                <a:lnTo>
                  <a:pt x="42890" y="45314"/>
                </a:lnTo>
                <a:cubicBezTo>
                  <a:pt x="45813" y="42028"/>
                  <a:pt x="51374" y="36521"/>
                  <a:pt x="54862" y="33236"/>
                </a:cubicBezTo>
                <a:cubicBezTo>
                  <a:pt x="56936" y="31400"/>
                  <a:pt x="58538" y="29758"/>
                  <a:pt x="59575" y="28599"/>
                </a:cubicBezTo>
                <a:cubicBezTo>
                  <a:pt x="73998" y="13913"/>
                  <a:pt x="101618" y="5700"/>
                  <a:pt x="111987" y="5700"/>
                </a:cubicBezTo>
                <a:cubicBezTo>
                  <a:pt x="111798" y="14202"/>
                  <a:pt x="104540" y="43864"/>
                  <a:pt x="89363" y="59227"/>
                </a:cubicBezTo>
                <a:close/>
                <a:moveTo>
                  <a:pt x="20738" y="67053"/>
                </a:moveTo>
                <a:lnTo>
                  <a:pt x="0" y="120000"/>
                </a:lnTo>
                <a:lnTo>
                  <a:pt x="51657" y="98743"/>
                </a:lnTo>
                <a:cubicBezTo>
                  <a:pt x="50809" y="98743"/>
                  <a:pt x="49772" y="99033"/>
                  <a:pt x="49018" y="99033"/>
                </a:cubicBezTo>
                <a:cubicBezTo>
                  <a:pt x="33275" y="99033"/>
                  <a:pt x="18947" y="83478"/>
                  <a:pt x="20738" y="67053"/>
                </a:cubicBezTo>
                <a:close/>
                <a:moveTo>
                  <a:pt x="9615" y="110144"/>
                </a:moveTo>
                <a:lnTo>
                  <a:pt x="19135" y="85314"/>
                </a:lnTo>
                <a:cubicBezTo>
                  <a:pt x="20549" y="87826"/>
                  <a:pt x="22058" y="90241"/>
                  <a:pt x="23943" y="92173"/>
                </a:cubicBezTo>
                <a:cubicBezTo>
                  <a:pt x="26865" y="95458"/>
                  <a:pt x="30070" y="98164"/>
                  <a:pt x="33558" y="100096"/>
                </a:cubicBezTo>
                <a:lnTo>
                  <a:pt x="9615" y="110144"/>
                </a:lnTo>
                <a:close/>
                <a:moveTo>
                  <a:pt x="55899" y="43671"/>
                </a:moveTo>
                <a:cubicBezTo>
                  <a:pt x="54296" y="43671"/>
                  <a:pt x="53260" y="44734"/>
                  <a:pt x="53260" y="46376"/>
                </a:cubicBezTo>
                <a:cubicBezTo>
                  <a:pt x="53260" y="48019"/>
                  <a:pt x="54296" y="49082"/>
                  <a:pt x="55899" y="49082"/>
                </a:cubicBezTo>
                <a:cubicBezTo>
                  <a:pt x="57501" y="49082"/>
                  <a:pt x="58538" y="48019"/>
                  <a:pt x="58538" y="46376"/>
                </a:cubicBezTo>
                <a:cubicBezTo>
                  <a:pt x="58538" y="44734"/>
                  <a:pt x="57501" y="43671"/>
                  <a:pt x="55899" y="43671"/>
                </a:cubicBezTo>
                <a:close/>
                <a:moveTo>
                  <a:pt x="71830" y="65410"/>
                </a:moveTo>
                <a:cubicBezTo>
                  <a:pt x="73432" y="65410"/>
                  <a:pt x="74469" y="64347"/>
                  <a:pt x="74469" y="62705"/>
                </a:cubicBezTo>
                <a:cubicBezTo>
                  <a:pt x="74469" y="61062"/>
                  <a:pt x="73432" y="60000"/>
                  <a:pt x="71830" y="60000"/>
                </a:cubicBezTo>
                <a:cubicBezTo>
                  <a:pt x="70227" y="60000"/>
                  <a:pt x="69190" y="61062"/>
                  <a:pt x="69190" y="62705"/>
                </a:cubicBezTo>
                <a:cubicBezTo>
                  <a:pt x="69190" y="64347"/>
                  <a:pt x="70227" y="65410"/>
                  <a:pt x="71830" y="65410"/>
                </a:cubicBezTo>
                <a:close/>
                <a:moveTo>
                  <a:pt x="87855" y="38164"/>
                </a:moveTo>
                <a:cubicBezTo>
                  <a:pt x="92380" y="38164"/>
                  <a:pt x="95773" y="34685"/>
                  <a:pt x="95773" y="30048"/>
                </a:cubicBezTo>
                <a:cubicBezTo>
                  <a:pt x="95773" y="25410"/>
                  <a:pt x="92380" y="21835"/>
                  <a:pt x="87855" y="21835"/>
                </a:cubicBezTo>
                <a:cubicBezTo>
                  <a:pt x="83330" y="21835"/>
                  <a:pt x="79842" y="25410"/>
                  <a:pt x="79842" y="30048"/>
                </a:cubicBezTo>
                <a:cubicBezTo>
                  <a:pt x="79842" y="34685"/>
                  <a:pt x="83330" y="38164"/>
                  <a:pt x="87855" y="38164"/>
                </a:cubicBezTo>
                <a:close/>
                <a:moveTo>
                  <a:pt x="87855" y="27246"/>
                </a:moveTo>
                <a:cubicBezTo>
                  <a:pt x="89363" y="27246"/>
                  <a:pt x="90494" y="28405"/>
                  <a:pt x="90494" y="30048"/>
                </a:cubicBezTo>
                <a:cubicBezTo>
                  <a:pt x="90494" y="31594"/>
                  <a:pt x="89363" y="32753"/>
                  <a:pt x="87855" y="32753"/>
                </a:cubicBezTo>
                <a:cubicBezTo>
                  <a:pt x="86252" y="32753"/>
                  <a:pt x="85121" y="31594"/>
                  <a:pt x="85121" y="30048"/>
                </a:cubicBezTo>
                <a:cubicBezTo>
                  <a:pt x="85121" y="28405"/>
                  <a:pt x="86252" y="27246"/>
                  <a:pt x="87855" y="27246"/>
                </a:cubicBezTo>
                <a:close/>
                <a:moveTo>
                  <a:pt x="63912" y="57294"/>
                </a:moveTo>
                <a:cubicBezTo>
                  <a:pt x="65420" y="57294"/>
                  <a:pt x="66551" y="56135"/>
                  <a:pt x="66551" y="54589"/>
                </a:cubicBezTo>
                <a:cubicBezTo>
                  <a:pt x="66551" y="52946"/>
                  <a:pt x="65420" y="51787"/>
                  <a:pt x="63912" y="51787"/>
                </a:cubicBezTo>
                <a:cubicBezTo>
                  <a:pt x="62309" y="51787"/>
                  <a:pt x="61178" y="52946"/>
                  <a:pt x="61178" y="54589"/>
                </a:cubicBezTo>
                <a:cubicBezTo>
                  <a:pt x="61178" y="56135"/>
                  <a:pt x="62309" y="57294"/>
                  <a:pt x="63912" y="57294"/>
                </a:cubicBezTo>
                <a:close/>
              </a:path>
            </a:pathLst>
          </a:custGeom>
          <a:solidFill>
            <a:srgbClr val="00CE00">
              <a:alpha val="892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/>
        </p:nvSpPr>
        <p:spPr>
          <a:xfrm>
            <a:off x="499403" y="2946475"/>
            <a:ext cx="2668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ข้อมูลที่เก็บใน Node</a:t>
            </a:r>
            <a:endParaRPr sz="2400">
              <a:solidFill>
                <a:srgbClr val="99999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14" name="Google Shape;214;p21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15" name="Google Shape;215;p21"/>
          <p:cNvSpPr txBox="1"/>
          <p:nvPr>
            <p:ph idx="1" type="subTitle"/>
          </p:nvPr>
        </p:nvSpPr>
        <p:spPr>
          <a:xfrm>
            <a:off x="2249850" y="606800"/>
            <a:ext cx="464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Collect data in one node</a:t>
            </a:r>
            <a:endParaRPr/>
          </a:p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1849688" y="260537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Data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3239813" y="2651238"/>
            <a:ext cx="548700" cy="54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4552563" y="2651238"/>
            <a:ext cx="548700" cy="5487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5083344" y="2946477"/>
            <a:ext cx="3594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highlight>
                  <a:srgbClr val="FFFFFF"/>
                </a:highlight>
                <a:latin typeface="Sarabun"/>
                <a:ea typeface="Sarabun"/>
                <a:cs typeface="Sarabun"/>
                <a:sym typeface="Sarabun"/>
              </a:rPr>
              <a:t>Address ของ Node ถัดไป</a:t>
            </a:r>
            <a:endParaRPr sz="2400">
              <a:solidFill>
                <a:srgbClr val="999999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5083344" y="2563427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Next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22" name="Google Shape;222;p21"/>
          <p:cNvGrpSpPr/>
          <p:nvPr/>
        </p:nvGrpSpPr>
        <p:grpSpPr>
          <a:xfrm>
            <a:off x="3586988" y="1449588"/>
            <a:ext cx="1970013" cy="548700"/>
            <a:chOff x="3586988" y="1449588"/>
            <a:chExt cx="1970013" cy="548700"/>
          </a:xfrm>
        </p:grpSpPr>
        <p:sp>
          <p:nvSpPr>
            <p:cNvPr id="223" name="Google Shape;223;p21"/>
            <p:cNvSpPr/>
            <p:nvPr/>
          </p:nvSpPr>
          <p:spPr>
            <a:xfrm>
              <a:off x="3586988" y="14495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4178888" y="14495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" name="Google Shape;225;p21"/>
            <p:cNvCxnSpPr/>
            <p:nvPr/>
          </p:nvCxnSpPr>
          <p:spPr>
            <a:xfrm>
              <a:off x="4422100" y="1723938"/>
              <a:ext cx="1134900" cy="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231" name="Google Shape;231;p22"/>
          <p:cNvSpPr txBox="1"/>
          <p:nvPr>
            <p:ph idx="1" type="subTitle"/>
          </p:nvPr>
        </p:nvSpPr>
        <p:spPr>
          <a:xfrm>
            <a:off x="1057825" y="606800"/>
            <a:ext cx="6764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Commonly used linear data structure - group of nodes in </a:t>
            </a:r>
            <a:r>
              <a:rPr lang="en" u="sng"/>
              <a:t>sequence</a:t>
            </a:r>
            <a:endParaRPr u="sng"/>
          </a:p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3" name="Google Shape;233;p22"/>
          <p:cNvGrpSpPr/>
          <p:nvPr/>
        </p:nvGrpSpPr>
        <p:grpSpPr>
          <a:xfrm>
            <a:off x="464069" y="1963513"/>
            <a:ext cx="1687596" cy="444886"/>
            <a:chOff x="648713" y="1430188"/>
            <a:chExt cx="1757913" cy="548700"/>
          </a:xfrm>
        </p:grpSpPr>
        <p:sp>
          <p:nvSpPr>
            <p:cNvPr id="234" name="Google Shape;234;p22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22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237" name="Google Shape;237;p22"/>
          <p:cNvGrpSpPr/>
          <p:nvPr/>
        </p:nvGrpSpPr>
        <p:grpSpPr>
          <a:xfrm>
            <a:off x="2126776" y="1963513"/>
            <a:ext cx="1698540" cy="444886"/>
            <a:chOff x="648713" y="1430188"/>
            <a:chExt cx="1769313" cy="548700"/>
          </a:xfrm>
        </p:grpSpPr>
        <p:sp>
          <p:nvSpPr>
            <p:cNvPr id="238" name="Google Shape;238;p22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" name="Google Shape;240;p22"/>
            <p:cNvCxnSpPr/>
            <p:nvPr/>
          </p:nvCxnSpPr>
          <p:spPr>
            <a:xfrm>
              <a:off x="1483825" y="1704538"/>
              <a:ext cx="934200" cy="33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241" name="Google Shape;241;p22"/>
          <p:cNvGrpSpPr/>
          <p:nvPr/>
        </p:nvGrpSpPr>
        <p:grpSpPr>
          <a:xfrm>
            <a:off x="3789483" y="1963513"/>
            <a:ext cx="1544172" cy="444886"/>
            <a:chOff x="648713" y="1430188"/>
            <a:chExt cx="1608513" cy="548700"/>
          </a:xfrm>
        </p:grpSpPr>
        <p:sp>
          <p:nvSpPr>
            <p:cNvPr id="242" name="Google Shape;242;p22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22"/>
            <p:cNvCxnSpPr/>
            <p:nvPr/>
          </p:nvCxnSpPr>
          <p:spPr>
            <a:xfrm>
              <a:off x="1483825" y="1704538"/>
              <a:ext cx="773400" cy="33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245" name="Google Shape;245;p22"/>
          <p:cNvGrpSpPr/>
          <p:nvPr/>
        </p:nvGrpSpPr>
        <p:grpSpPr>
          <a:xfrm>
            <a:off x="6366589" y="1963513"/>
            <a:ext cx="1574412" cy="444886"/>
            <a:chOff x="648713" y="1430188"/>
            <a:chExt cx="1640013" cy="548700"/>
          </a:xfrm>
        </p:grpSpPr>
        <p:sp>
          <p:nvSpPr>
            <p:cNvPr id="246" name="Google Shape;246;p22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22"/>
            <p:cNvCxnSpPr/>
            <p:nvPr/>
          </p:nvCxnSpPr>
          <p:spPr>
            <a:xfrm>
              <a:off x="1483825" y="1704538"/>
              <a:ext cx="804900" cy="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249" name="Google Shape;249;p22"/>
          <p:cNvSpPr txBox="1"/>
          <p:nvPr/>
        </p:nvSpPr>
        <p:spPr>
          <a:xfrm>
            <a:off x="464088" y="253420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6366488" y="2534190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(Tail)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7716363" y="2015415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B26B"/>
                </a:solidFill>
                <a:latin typeface="Dosis"/>
                <a:ea typeface="Dosis"/>
                <a:cs typeface="Dosis"/>
                <a:sym typeface="Dosis"/>
              </a:rPr>
              <a:t>NULL</a:t>
            </a:r>
            <a:endParaRPr b="1" sz="3000">
              <a:solidFill>
                <a:srgbClr val="F6B26B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5402137" y="2015425"/>
            <a:ext cx="731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...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</a:t>
            </a:r>
            <a:r>
              <a:rPr lang="en"/>
              <a:t>Linked List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9" name="Google Shape;259;p23"/>
          <p:cNvGrpSpPr/>
          <p:nvPr/>
        </p:nvGrpSpPr>
        <p:grpSpPr>
          <a:xfrm>
            <a:off x="988119" y="1963513"/>
            <a:ext cx="1687596" cy="444886"/>
            <a:chOff x="648713" y="1430188"/>
            <a:chExt cx="1757913" cy="548700"/>
          </a:xfrm>
        </p:grpSpPr>
        <p:sp>
          <p:nvSpPr>
            <p:cNvPr id="260" name="Google Shape;260;p23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" name="Google Shape;262;p23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263" name="Google Shape;263;p23"/>
          <p:cNvGrpSpPr/>
          <p:nvPr/>
        </p:nvGrpSpPr>
        <p:grpSpPr>
          <a:xfrm>
            <a:off x="2650826" y="1963513"/>
            <a:ext cx="1698540" cy="444886"/>
            <a:chOff x="648713" y="1430188"/>
            <a:chExt cx="1769313" cy="548700"/>
          </a:xfrm>
        </p:grpSpPr>
        <p:sp>
          <p:nvSpPr>
            <p:cNvPr id="264" name="Google Shape;264;p23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" name="Google Shape;266;p23"/>
            <p:cNvCxnSpPr/>
            <p:nvPr/>
          </p:nvCxnSpPr>
          <p:spPr>
            <a:xfrm>
              <a:off x="1483825" y="1704538"/>
              <a:ext cx="934200" cy="33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267" name="Google Shape;267;p23"/>
          <p:cNvGrpSpPr/>
          <p:nvPr/>
        </p:nvGrpSpPr>
        <p:grpSpPr>
          <a:xfrm>
            <a:off x="4313533" y="1963513"/>
            <a:ext cx="1544172" cy="444886"/>
            <a:chOff x="648713" y="1430188"/>
            <a:chExt cx="1608513" cy="548700"/>
          </a:xfrm>
        </p:grpSpPr>
        <p:sp>
          <p:nvSpPr>
            <p:cNvPr id="268" name="Google Shape;268;p23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" name="Google Shape;270;p23"/>
            <p:cNvCxnSpPr/>
            <p:nvPr/>
          </p:nvCxnSpPr>
          <p:spPr>
            <a:xfrm>
              <a:off x="1483825" y="1704538"/>
              <a:ext cx="773400" cy="33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271" name="Google Shape;271;p23"/>
          <p:cNvGrpSpPr/>
          <p:nvPr/>
        </p:nvGrpSpPr>
        <p:grpSpPr>
          <a:xfrm>
            <a:off x="5857789" y="1963513"/>
            <a:ext cx="1574412" cy="444886"/>
            <a:chOff x="648713" y="1430188"/>
            <a:chExt cx="1640013" cy="548700"/>
          </a:xfrm>
        </p:grpSpPr>
        <p:sp>
          <p:nvSpPr>
            <p:cNvPr id="272" name="Google Shape;272;p23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" name="Google Shape;274;p23"/>
            <p:cNvCxnSpPr/>
            <p:nvPr/>
          </p:nvCxnSpPr>
          <p:spPr>
            <a:xfrm>
              <a:off x="1483825" y="1704538"/>
              <a:ext cx="804900" cy="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275" name="Google Shape;275;p23"/>
          <p:cNvSpPr txBox="1"/>
          <p:nvPr/>
        </p:nvSpPr>
        <p:spPr>
          <a:xfrm>
            <a:off x="988138" y="253420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5857688" y="2534190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(Tail)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7207563" y="2015415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B26B"/>
                </a:solidFill>
                <a:latin typeface="Dosis"/>
                <a:ea typeface="Dosis"/>
                <a:cs typeface="Dosis"/>
                <a:sym typeface="Dosis"/>
              </a:rPr>
              <a:t>NULL</a:t>
            </a:r>
            <a:endParaRPr b="1" sz="3000">
              <a:solidFill>
                <a:srgbClr val="F6B26B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941350" y="3275600"/>
            <a:ext cx="74799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</a:t>
            </a:r>
            <a:r>
              <a:rPr lang="en"/>
              <a:t> has </a:t>
            </a:r>
            <a:r>
              <a:rPr b="1" lang="en">
                <a:solidFill>
                  <a:srgbClr val="DE445E"/>
                </a:solidFill>
              </a:rPr>
              <a:t>data</a:t>
            </a:r>
            <a:r>
              <a:rPr lang="en"/>
              <a:t> part and </a:t>
            </a:r>
            <a:r>
              <a:rPr b="1" lang="en">
                <a:solidFill>
                  <a:srgbClr val="DE445E"/>
                </a:solidFill>
              </a:rPr>
              <a:t>address part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part </a:t>
            </a:r>
            <a:r>
              <a:rPr b="1" lang="en">
                <a:solidFill>
                  <a:srgbClr val="DE445E"/>
                </a:solidFill>
              </a:rPr>
              <a:t>points to next node</a:t>
            </a:r>
            <a:r>
              <a:rPr lang="en"/>
              <a:t> in the sequence of nodes</a:t>
            </a:r>
            <a:endParaRPr/>
          </a:p>
        </p:txBody>
      </p:sp>
      <p:sp>
        <p:nvSpPr>
          <p:cNvPr id="279" name="Google Shape;279;p23"/>
          <p:cNvSpPr txBox="1"/>
          <p:nvPr/>
        </p:nvSpPr>
        <p:spPr>
          <a:xfrm>
            <a:off x="26508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32802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9881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16175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43135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49429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5857700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286" name="Google Shape;286;p23"/>
          <p:cNvSpPr txBox="1"/>
          <p:nvPr/>
        </p:nvSpPr>
        <p:spPr>
          <a:xfrm>
            <a:off x="6487100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</a:t>
            </a:r>
            <a:r>
              <a:rPr lang="en"/>
              <a:t>ly Linked List</a:t>
            </a:r>
            <a:endParaRPr/>
          </a:p>
        </p:txBody>
      </p:sp>
      <p:sp>
        <p:nvSpPr>
          <p:cNvPr id="292" name="Google Shape;292;p24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24"/>
          <p:cNvSpPr txBox="1"/>
          <p:nvPr/>
        </p:nvSpPr>
        <p:spPr>
          <a:xfrm>
            <a:off x="1713488" y="257445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6367863" y="2562765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Tail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8013900" y="2015400"/>
            <a:ext cx="10470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6B26B"/>
                </a:solidFill>
                <a:latin typeface="Dosis"/>
                <a:ea typeface="Dosis"/>
                <a:cs typeface="Dosis"/>
                <a:sym typeface="Dosis"/>
              </a:rPr>
              <a:t>NULL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6" name="Google Shape;296;p24"/>
          <p:cNvSpPr txBox="1"/>
          <p:nvPr>
            <p:ph idx="1" type="subTitle"/>
          </p:nvPr>
        </p:nvSpPr>
        <p:spPr>
          <a:xfrm>
            <a:off x="941350" y="3275600"/>
            <a:ext cx="74799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has</a:t>
            </a:r>
            <a:r>
              <a:rPr lang="en"/>
              <a:t> </a:t>
            </a:r>
            <a:r>
              <a:rPr b="1" lang="en">
                <a:solidFill>
                  <a:srgbClr val="DE445E"/>
                </a:solidFill>
              </a:rPr>
              <a:t>data</a:t>
            </a:r>
            <a:r>
              <a:rPr lang="en"/>
              <a:t> part and </a:t>
            </a:r>
            <a:r>
              <a:rPr b="1" lang="en">
                <a:solidFill>
                  <a:srgbClr val="DE445E"/>
                </a:solidFill>
              </a:rPr>
              <a:t>two</a:t>
            </a:r>
            <a:r>
              <a:rPr lang="en"/>
              <a:t> </a:t>
            </a:r>
            <a:r>
              <a:rPr b="1" lang="en">
                <a:solidFill>
                  <a:srgbClr val="DE445E"/>
                </a:solidFill>
              </a:rPr>
              <a:t>address part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address part</a:t>
            </a:r>
            <a:r>
              <a:rPr lang="en"/>
              <a:t> </a:t>
            </a:r>
            <a:r>
              <a:rPr b="1" lang="en">
                <a:solidFill>
                  <a:srgbClr val="DE445E"/>
                </a:solidFill>
              </a:rPr>
              <a:t>points to the previous node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address part </a:t>
            </a:r>
            <a:r>
              <a:rPr b="1" lang="en">
                <a:solidFill>
                  <a:srgbClr val="DE445E"/>
                </a:solidFill>
              </a:rPr>
              <a:t>points to the next node</a:t>
            </a:r>
            <a:r>
              <a:rPr lang="en"/>
              <a:t> </a:t>
            </a: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3687925" y="1963501"/>
            <a:ext cx="1704649" cy="444900"/>
            <a:chOff x="3154525" y="1963501"/>
            <a:chExt cx="1704649" cy="444900"/>
          </a:xfrm>
        </p:grpSpPr>
        <p:sp>
          <p:nvSpPr>
            <p:cNvPr id="298" name="Google Shape;298;p24"/>
            <p:cNvSpPr/>
            <p:nvPr/>
          </p:nvSpPr>
          <p:spPr>
            <a:xfrm>
              <a:off x="3722726" y="1963513"/>
              <a:ext cx="568224" cy="444886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4290950" y="1963513"/>
              <a:ext cx="568224" cy="444886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154525" y="1963501"/>
              <a:ext cx="568200" cy="4449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24"/>
          <p:cNvCxnSpPr/>
          <p:nvPr/>
        </p:nvCxnSpPr>
        <p:spPr>
          <a:xfrm>
            <a:off x="5104175" y="2111276"/>
            <a:ext cx="97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4"/>
          <p:cNvSpPr txBox="1"/>
          <p:nvPr/>
        </p:nvSpPr>
        <p:spPr>
          <a:xfrm>
            <a:off x="4251750" y="1569900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4881150" y="1569900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3299250" y="1569900"/>
            <a:ext cx="95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previous</a:t>
            </a:r>
            <a:endParaRPr/>
          </a:p>
        </p:txBody>
      </p:sp>
      <p:grpSp>
        <p:nvGrpSpPr>
          <p:cNvPr id="305" name="Google Shape;305;p24"/>
          <p:cNvGrpSpPr/>
          <p:nvPr/>
        </p:nvGrpSpPr>
        <p:grpSpPr>
          <a:xfrm>
            <a:off x="1457187" y="1963488"/>
            <a:ext cx="1704625" cy="444913"/>
            <a:chOff x="3154525" y="1963501"/>
            <a:chExt cx="1704625" cy="444913"/>
          </a:xfrm>
        </p:grpSpPr>
        <p:sp>
          <p:nvSpPr>
            <p:cNvPr id="306" name="Google Shape;306;p24"/>
            <p:cNvSpPr/>
            <p:nvPr/>
          </p:nvSpPr>
          <p:spPr>
            <a:xfrm>
              <a:off x="3722726" y="1963513"/>
              <a:ext cx="568200" cy="4449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4290950" y="1963513"/>
              <a:ext cx="568200" cy="4449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154525" y="1963501"/>
              <a:ext cx="568200" cy="4449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9" name="Google Shape;309;p24"/>
          <p:cNvCxnSpPr/>
          <p:nvPr/>
        </p:nvCxnSpPr>
        <p:spPr>
          <a:xfrm>
            <a:off x="2940150" y="2109751"/>
            <a:ext cx="74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4"/>
          <p:cNvSpPr txBox="1"/>
          <p:nvPr/>
        </p:nvSpPr>
        <p:spPr>
          <a:xfrm>
            <a:off x="1980475" y="1569900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311" name="Google Shape;311;p24"/>
          <p:cNvSpPr txBox="1"/>
          <p:nvPr/>
        </p:nvSpPr>
        <p:spPr>
          <a:xfrm>
            <a:off x="2609875" y="1569900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1027975" y="1569900"/>
            <a:ext cx="95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previous</a:t>
            </a:r>
            <a:endParaRPr/>
          </a:p>
        </p:txBody>
      </p:sp>
      <p:grpSp>
        <p:nvGrpSpPr>
          <p:cNvPr id="313" name="Google Shape;313;p24"/>
          <p:cNvGrpSpPr/>
          <p:nvPr/>
        </p:nvGrpSpPr>
        <p:grpSpPr>
          <a:xfrm>
            <a:off x="6079475" y="1965026"/>
            <a:ext cx="1704625" cy="444913"/>
            <a:chOff x="3154525" y="1963501"/>
            <a:chExt cx="1704625" cy="444913"/>
          </a:xfrm>
        </p:grpSpPr>
        <p:sp>
          <p:nvSpPr>
            <p:cNvPr id="314" name="Google Shape;314;p24"/>
            <p:cNvSpPr/>
            <p:nvPr/>
          </p:nvSpPr>
          <p:spPr>
            <a:xfrm>
              <a:off x="3722726" y="1963513"/>
              <a:ext cx="568200" cy="4449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4290950" y="1963513"/>
              <a:ext cx="568200" cy="4449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3154525" y="1963501"/>
              <a:ext cx="568200" cy="4449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7" name="Google Shape;317;p24"/>
          <p:cNvCxnSpPr/>
          <p:nvPr/>
        </p:nvCxnSpPr>
        <p:spPr>
          <a:xfrm flipH="1" rot="10800000">
            <a:off x="7461500" y="2180850"/>
            <a:ext cx="642000" cy="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24"/>
          <p:cNvSpPr txBox="1"/>
          <p:nvPr/>
        </p:nvSpPr>
        <p:spPr>
          <a:xfrm>
            <a:off x="6643300" y="15714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319" name="Google Shape;319;p24"/>
          <p:cNvSpPr txBox="1"/>
          <p:nvPr/>
        </p:nvSpPr>
        <p:spPr>
          <a:xfrm>
            <a:off x="7272700" y="15714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5690800" y="1571425"/>
            <a:ext cx="95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previous</a:t>
            </a:r>
            <a:endParaRPr/>
          </a:p>
        </p:txBody>
      </p:sp>
      <p:cxnSp>
        <p:nvCxnSpPr>
          <p:cNvPr id="321" name="Google Shape;321;p24"/>
          <p:cNvCxnSpPr/>
          <p:nvPr/>
        </p:nvCxnSpPr>
        <p:spPr>
          <a:xfrm rot="10800000">
            <a:off x="3161800" y="2262151"/>
            <a:ext cx="74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4"/>
          <p:cNvCxnSpPr/>
          <p:nvPr/>
        </p:nvCxnSpPr>
        <p:spPr>
          <a:xfrm rot="10800000">
            <a:off x="5392575" y="2262151"/>
            <a:ext cx="97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4"/>
          <p:cNvSpPr txBox="1"/>
          <p:nvPr/>
        </p:nvSpPr>
        <p:spPr>
          <a:xfrm>
            <a:off x="199175" y="2015400"/>
            <a:ext cx="10470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B26B"/>
                </a:solidFill>
                <a:latin typeface="Dosis"/>
                <a:ea typeface="Dosis"/>
                <a:cs typeface="Dosis"/>
                <a:sym typeface="Dosis"/>
              </a:rPr>
              <a:t>NULL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24" name="Google Shape;324;p24"/>
          <p:cNvCxnSpPr/>
          <p:nvPr/>
        </p:nvCxnSpPr>
        <p:spPr>
          <a:xfrm flipH="1">
            <a:off x="1164500" y="2184000"/>
            <a:ext cx="5490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</a:t>
            </a:r>
            <a:r>
              <a:rPr lang="en"/>
              <a:t> Linked List</a:t>
            </a:r>
            <a:endParaRPr/>
          </a:p>
        </p:txBody>
      </p:sp>
      <p:sp>
        <p:nvSpPr>
          <p:cNvPr id="330" name="Google Shape;330;p25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1" name="Google Shape;331;p25"/>
          <p:cNvGrpSpPr/>
          <p:nvPr/>
        </p:nvGrpSpPr>
        <p:grpSpPr>
          <a:xfrm>
            <a:off x="1673919" y="1963513"/>
            <a:ext cx="1687596" cy="444886"/>
            <a:chOff x="648713" y="1430188"/>
            <a:chExt cx="1757913" cy="548700"/>
          </a:xfrm>
        </p:grpSpPr>
        <p:sp>
          <p:nvSpPr>
            <p:cNvPr id="332" name="Google Shape;332;p25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4" name="Google Shape;334;p25"/>
            <p:cNvCxnSpPr/>
            <p:nvPr/>
          </p:nvCxnSpPr>
          <p:spPr>
            <a:xfrm flipH="1" rot="10800000">
              <a:off x="1483825" y="1696138"/>
              <a:ext cx="922800" cy="84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335" name="Google Shape;335;p25"/>
          <p:cNvGrpSpPr/>
          <p:nvPr/>
        </p:nvGrpSpPr>
        <p:grpSpPr>
          <a:xfrm>
            <a:off x="3336626" y="1963513"/>
            <a:ext cx="1698540" cy="444886"/>
            <a:chOff x="648713" y="1430188"/>
            <a:chExt cx="1769313" cy="548700"/>
          </a:xfrm>
        </p:grpSpPr>
        <p:sp>
          <p:nvSpPr>
            <p:cNvPr id="336" name="Google Shape;336;p25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" name="Google Shape;338;p25"/>
            <p:cNvCxnSpPr/>
            <p:nvPr/>
          </p:nvCxnSpPr>
          <p:spPr>
            <a:xfrm>
              <a:off x="1483825" y="1704538"/>
              <a:ext cx="934200" cy="33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grpSp>
        <p:nvGrpSpPr>
          <p:cNvPr id="339" name="Google Shape;339;p25"/>
          <p:cNvGrpSpPr/>
          <p:nvPr/>
        </p:nvGrpSpPr>
        <p:grpSpPr>
          <a:xfrm>
            <a:off x="4999333" y="1963513"/>
            <a:ext cx="1544172" cy="444886"/>
            <a:chOff x="648713" y="1430188"/>
            <a:chExt cx="1608513" cy="548700"/>
          </a:xfrm>
        </p:grpSpPr>
        <p:sp>
          <p:nvSpPr>
            <p:cNvPr id="340" name="Google Shape;340;p25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2" name="Google Shape;342;p25"/>
            <p:cNvCxnSpPr/>
            <p:nvPr/>
          </p:nvCxnSpPr>
          <p:spPr>
            <a:xfrm>
              <a:off x="1483825" y="1704538"/>
              <a:ext cx="773400" cy="3300"/>
            </a:xfrm>
            <a:prstGeom prst="straightConnector1">
              <a:avLst/>
            </a:prstGeom>
            <a:noFill/>
            <a:ln cap="flat" cmpd="sng" w="28575">
              <a:solidFill>
                <a:srgbClr val="4C5C64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343" name="Google Shape;343;p25"/>
          <p:cNvSpPr txBox="1"/>
          <p:nvPr/>
        </p:nvSpPr>
        <p:spPr>
          <a:xfrm>
            <a:off x="1597738" y="2762802"/>
            <a:ext cx="13182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rPr>
              <a:t>Head</a:t>
            </a:r>
            <a:endParaRPr b="1" sz="3000">
              <a:solidFill>
                <a:srgbClr val="66666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33366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345" name="Google Shape;345;p25"/>
          <p:cNvSpPr txBox="1"/>
          <p:nvPr/>
        </p:nvSpPr>
        <p:spPr>
          <a:xfrm>
            <a:off x="39660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  <p:sp>
        <p:nvSpPr>
          <p:cNvPr id="346" name="Google Shape;346;p25"/>
          <p:cNvSpPr txBox="1"/>
          <p:nvPr/>
        </p:nvSpPr>
        <p:spPr>
          <a:xfrm>
            <a:off x="16739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347" name="Google Shape;347;p25"/>
          <p:cNvSpPr txBox="1"/>
          <p:nvPr/>
        </p:nvSpPr>
        <p:spPr>
          <a:xfrm>
            <a:off x="23033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  <p:sp>
        <p:nvSpPr>
          <p:cNvPr id="348" name="Google Shape;348;p25"/>
          <p:cNvSpPr txBox="1"/>
          <p:nvPr/>
        </p:nvSpPr>
        <p:spPr>
          <a:xfrm>
            <a:off x="49993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349" name="Google Shape;349;p25"/>
          <p:cNvSpPr txBox="1"/>
          <p:nvPr/>
        </p:nvSpPr>
        <p:spPr>
          <a:xfrm>
            <a:off x="5628725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6543500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351" name="Google Shape;351;p25"/>
          <p:cNvSpPr txBox="1"/>
          <p:nvPr/>
        </p:nvSpPr>
        <p:spPr>
          <a:xfrm>
            <a:off x="7172900" y="1569925"/>
            <a:ext cx="6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endParaRPr/>
          </a:p>
        </p:txBody>
      </p:sp>
      <p:grpSp>
        <p:nvGrpSpPr>
          <p:cNvPr id="352" name="Google Shape;352;p25"/>
          <p:cNvGrpSpPr/>
          <p:nvPr/>
        </p:nvGrpSpPr>
        <p:grpSpPr>
          <a:xfrm>
            <a:off x="6543589" y="1963513"/>
            <a:ext cx="1136448" cy="444886"/>
            <a:chOff x="648713" y="1430188"/>
            <a:chExt cx="1183800" cy="548700"/>
          </a:xfrm>
        </p:grpSpPr>
        <p:sp>
          <p:nvSpPr>
            <p:cNvPr id="353" name="Google Shape;353;p25"/>
            <p:cNvSpPr/>
            <p:nvPr/>
          </p:nvSpPr>
          <p:spPr>
            <a:xfrm>
              <a:off x="648713" y="1430188"/>
              <a:ext cx="591900" cy="548700"/>
            </a:xfrm>
            <a:prstGeom prst="rect">
              <a:avLst/>
            </a:prstGeom>
            <a:solidFill>
              <a:srgbClr val="1695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1240613" y="1430188"/>
              <a:ext cx="591900" cy="548700"/>
            </a:xfrm>
            <a:prstGeom prst="rect">
              <a:avLst/>
            </a:prstGeom>
            <a:solidFill>
              <a:srgbClr val="00CE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5" name="Google Shape;355;p25"/>
          <p:cNvCxnSpPr>
            <a:endCxn id="333" idx="2"/>
          </p:cNvCxnSpPr>
          <p:nvPr/>
        </p:nvCxnSpPr>
        <p:spPr>
          <a:xfrm flipH="1">
            <a:off x="2526255" y="2183699"/>
            <a:ext cx="4855800" cy="224700"/>
          </a:xfrm>
          <a:prstGeom prst="bentConnector4">
            <a:avLst>
              <a:gd fmla="val -200" name="adj1"/>
              <a:gd fmla="val 205975" name="adj2"/>
            </a:avLst>
          </a:prstGeom>
          <a:noFill/>
          <a:ln cap="flat" cmpd="sng" w="28575">
            <a:solidFill>
              <a:srgbClr val="4C5C64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56" name="Google Shape;356;p25"/>
          <p:cNvSpPr txBox="1"/>
          <p:nvPr>
            <p:ph idx="1" type="subTitle"/>
          </p:nvPr>
        </p:nvSpPr>
        <p:spPr>
          <a:xfrm>
            <a:off x="941350" y="3275600"/>
            <a:ext cx="74799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node</a:t>
            </a:r>
            <a:r>
              <a:rPr lang="en"/>
              <a:t> </a:t>
            </a:r>
            <a:r>
              <a:rPr b="1" lang="en">
                <a:solidFill>
                  <a:srgbClr val="DE445E"/>
                </a:solidFill>
              </a:rPr>
              <a:t>points back to first node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