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Dosis"/>
      <p:regular r:id="rId24"/>
      <p:bold r:id="rId25"/>
    </p:embeddedFont>
    <p:embeddedFont>
      <p:font typeface="Sarabun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  <p:embeddedFont>
      <p:font typeface="Alegrey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egreya-italic.fntdata"/><Relationship Id="rId20" Type="http://schemas.openxmlformats.org/officeDocument/2006/relationships/slide" Target="slides/slide16.xml"/><Relationship Id="rId41" Type="http://schemas.openxmlformats.org/officeDocument/2006/relationships/font" Target="fonts/Alegreya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osi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rabun-regular.fntdata"/><Relationship Id="rId25" Type="http://schemas.openxmlformats.org/officeDocument/2006/relationships/font" Target="fonts/Dosis-bold.fntdata"/><Relationship Id="rId28" Type="http://schemas.openxmlformats.org/officeDocument/2006/relationships/font" Target="fonts/Sarabun-italic.fntdata"/><Relationship Id="rId27" Type="http://schemas.openxmlformats.org/officeDocument/2006/relationships/font" Target="fonts/Sarabu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arabu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39" Type="http://schemas.openxmlformats.org/officeDocument/2006/relationships/font" Target="fonts/Alegreya-bold.fntdata"/><Relationship Id="rId16" Type="http://schemas.openxmlformats.org/officeDocument/2006/relationships/slide" Target="slides/slide12.xml"/><Relationship Id="rId38" Type="http://schemas.openxmlformats.org/officeDocument/2006/relationships/font" Target="fonts/Alegrey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6f7e0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6f7e0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1dc8f567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1dc8f567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1dc8f567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1dc8f567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1dc8f567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1dc8f567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https://www.tutorialspoint.com/data_structures_algorithms/images/stack_push_operation.jpg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1dc8f567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1dc8f567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https://www.tutorialspoint.com/data_structures_algorithms/images/stack_pop_operation.jpg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1dc8f567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1dc8f567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https://www.tutorialspoint.com/data_structures_algorithms/images/stack_representation.jpg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1dc8f567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1dc8f567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1dbf71075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1dbf71075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1dbb70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1dbb70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257dba4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257dba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https://codepen.io/sonu/pen/oIBGr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51c1bc0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351c1bc0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742c4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3742c4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dc8f56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dc8f56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36f7e02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36f7e02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1dc8f567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1dc8f567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1dc8f567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1dc8f567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1dc8f567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1dc8f567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dc8f567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dc8f567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5C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Dosis"/>
              <a:buNone/>
              <a:defRPr b="1" sz="8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osis"/>
              <a:buNone/>
              <a:defRPr sz="2100"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0"/>
              <a:buFont typeface="Dosis"/>
              <a:buNone/>
              <a:defRPr sz="125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13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2"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98" name="Google Shape;98;p13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99" name="Google Shape;99;p13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ally 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slide">
  <p:cSld name="1_slidemodel2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</a:defRPr>
            </a:lvl1pPr>
            <a:lvl2pPr lvl="1" algn="ctr">
              <a:buNone/>
              <a:defRPr sz="1300">
                <a:solidFill>
                  <a:srgbClr val="FFFFFF"/>
                </a:solidFill>
              </a:defRPr>
            </a:lvl2pPr>
            <a:lvl3pPr lvl="2" algn="ctr">
              <a:buNone/>
              <a:defRPr sz="1300">
                <a:solidFill>
                  <a:srgbClr val="FFFFFF"/>
                </a:solidFill>
              </a:defRPr>
            </a:lvl3pPr>
            <a:lvl4pPr lvl="3" algn="ctr">
              <a:buNone/>
              <a:defRPr sz="1300">
                <a:solidFill>
                  <a:srgbClr val="FFFFFF"/>
                </a:solidFill>
              </a:defRPr>
            </a:lvl4pPr>
            <a:lvl5pPr lvl="4" algn="ctr">
              <a:buNone/>
              <a:defRPr sz="1300">
                <a:solidFill>
                  <a:srgbClr val="FFFFFF"/>
                </a:solidFill>
              </a:defRPr>
            </a:lvl5pPr>
            <a:lvl6pPr lvl="5" algn="ctr">
              <a:buNone/>
              <a:defRPr sz="1300">
                <a:solidFill>
                  <a:srgbClr val="FFFFFF"/>
                </a:solidFill>
              </a:defRPr>
            </a:lvl6pPr>
            <a:lvl7pPr lvl="6" algn="ctr">
              <a:buNone/>
              <a:defRPr sz="1300">
                <a:solidFill>
                  <a:srgbClr val="FFFFFF"/>
                </a:solidFill>
              </a:defRPr>
            </a:lvl7pPr>
            <a:lvl8pPr lvl="7" algn="ctr">
              <a:buNone/>
              <a:defRPr sz="1300">
                <a:solidFill>
                  <a:srgbClr val="FFFFFF"/>
                </a:solidFill>
              </a:defRPr>
            </a:lvl8pPr>
            <a:lvl9pPr lvl="8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97894" y="4683242"/>
            <a:ext cx="335674" cy="365405"/>
            <a:chOff x="2149550" y="2870305"/>
            <a:chExt cx="378395" cy="465247"/>
          </a:xfrm>
        </p:grpSpPr>
        <p:sp>
          <p:nvSpPr>
            <p:cNvPr id="20" name="Google Shape;20;p3"/>
            <p:cNvSpPr/>
            <p:nvPr/>
          </p:nvSpPr>
          <p:spPr>
            <a:xfrm>
              <a:off x="2149569" y="2870305"/>
              <a:ext cx="378376" cy="465247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2414965" y="2980088"/>
              <a:ext cx="112980" cy="112980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ight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63000" y="34100"/>
            <a:ext cx="39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4563150" y="606800"/>
            <a:ext cx="39054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31" name="Google Shape;31;p4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b="1" sz="51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41" name="Google Shape;41;p5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53" name="Google Shape;53;p6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7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5" name="Google Shape;65;p7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66" name="Google Shape;66;p7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311700" y="555600"/>
            <a:ext cx="402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1389600"/>
            <a:ext cx="4737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b="1" sz="4800"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Agenda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416150" y="3342687"/>
            <a:ext cx="1861504" cy="866593"/>
            <a:chOff x="416169" y="2857759"/>
            <a:chExt cx="1446165" cy="772571"/>
          </a:xfrm>
        </p:grpSpPr>
        <p:sp>
          <p:nvSpPr>
            <p:cNvPr id="115" name="Google Shape;115;p17"/>
            <p:cNvSpPr/>
            <p:nvPr/>
          </p:nvSpPr>
          <p:spPr>
            <a:xfrm rot="-5400000">
              <a:off x="752969" y="2520964"/>
              <a:ext cx="772571" cy="1446159"/>
            </a:xfrm>
            <a:prstGeom prst="flowChartOffpageConnector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16169" y="3046281"/>
              <a:ext cx="12213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Linked Lists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2426571" y="3336396"/>
            <a:ext cx="2163974" cy="879196"/>
            <a:chOff x="1862334" y="2852150"/>
            <a:chExt cx="1681148" cy="783807"/>
          </a:xfrm>
        </p:grpSpPr>
        <p:sp>
          <p:nvSpPr>
            <p:cNvPr id="118" name="Google Shape;118;p17"/>
            <p:cNvSpPr/>
            <p:nvPr/>
          </p:nvSpPr>
          <p:spPr>
            <a:xfrm>
              <a:off x="1862334" y="2852150"/>
              <a:ext cx="1681148" cy="783807"/>
            </a:xfrm>
            <a:custGeom>
              <a:rect b="b" l="l" r="r" t="t"/>
              <a:pathLst>
                <a:path extrusionOk="0" h="56389" w="90142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</p:sp>
        <p:sp>
          <p:nvSpPr>
            <p:cNvPr id="119" name="Google Shape;119;p17"/>
            <p:cNvSpPr txBox="1"/>
            <p:nvPr/>
          </p:nvSpPr>
          <p:spPr>
            <a:xfrm>
              <a:off x="2097013" y="2894633"/>
              <a:ext cx="12207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Hashing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39462" y="3336396"/>
            <a:ext cx="2163974" cy="879196"/>
            <a:chOff x="3543440" y="2852150"/>
            <a:chExt cx="1681148" cy="783807"/>
          </a:xfrm>
        </p:grpSpPr>
        <p:sp>
          <p:nvSpPr>
            <p:cNvPr id="121" name="Google Shape;121;p17"/>
            <p:cNvSpPr/>
            <p:nvPr/>
          </p:nvSpPr>
          <p:spPr>
            <a:xfrm>
              <a:off x="3543440" y="2852150"/>
              <a:ext cx="1681148" cy="783807"/>
            </a:xfrm>
            <a:custGeom>
              <a:rect b="b" l="l" r="r" t="t"/>
              <a:pathLst>
                <a:path extrusionOk="0" h="56389" w="90142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2" name="Google Shape;122;p17"/>
            <p:cNvSpPr txBox="1"/>
            <p:nvPr/>
          </p:nvSpPr>
          <p:spPr>
            <a:xfrm>
              <a:off x="3814931" y="2894632"/>
              <a:ext cx="11415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Stacks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7052240" y="3397263"/>
            <a:ext cx="1884157" cy="873240"/>
            <a:chOff x="7368526" y="2854805"/>
            <a:chExt cx="1463764" cy="778497"/>
          </a:xfrm>
        </p:grpSpPr>
        <p:sp>
          <p:nvSpPr>
            <p:cNvPr id="124" name="Google Shape;124;p17"/>
            <p:cNvSpPr/>
            <p:nvPr/>
          </p:nvSpPr>
          <p:spPr>
            <a:xfrm>
              <a:off x="7368526" y="2854805"/>
              <a:ext cx="1463764" cy="778497"/>
            </a:xfrm>
            <a:custGeom>
              <a:rect b="b" l="l" r="r" t="t"/>
              <a:pathLst>
                <a:path extrusionOk="0" h="56007" w="78486">
                  <a:moveTo>
                    <a:pt x="0" y="56007"/>
                  </a:moveTo>
                  <a:lnTo>
                    <a:pt x="16383" y="27813"/>
                  </a:lnTo>
                  <a:lnTo>
                    <a:pt x="762" y="0"/>
                  </a:lnTo>
                  <a:lnTo>
                    <a:pt x="78486" y="0"/>
                  </a:lnTo>
                  <a:lnTo>
                    <a:pt x="78486" y="5600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25" name="Google Shape;125;p17"/>
            <p:cNvSpPr txBox="1"/>
            <p:nvPr/>
          </p:nvSpPr>
          <p:spPr>
            <a:xfrm>
              <a:off x="7592119" y="2894622"/>
              <a:ext cx="11592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Queues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cxnSp>
        <p:nvCxnSpPr>
          <p:cNvPr id="126" name="Google Shape;126;p17"/>
          <p:cNvCxnSpPr/>
          <p:nvPr/>
        </p:nvCxnSpPr>
        <p:spPr>
          <a:xfrm>
            <a:off x="1197500" y="2031051"/>
            <a:ext cx="0" cy="1305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3508681" y="2573759"/>
            <a:ext cx="0" cy="734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5765733" y="2160451"/>
            <a:ext cx="0" cy="1305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8154598" y="2248699"/>
            <a:ext cx="0" cy="1305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4" y="1078700"/>
            <a:ext cx="953700" cy="94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827" y="1560775"/>
            <a:ext cx="953700" cy="98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567" y="981288"/>
            <a:ext cx="792250" cy="11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8476" y="727661"/>
            <a:ext cx="792250" cy="164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Non-Empty Stack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 rot="10800000">
            <a:off x="2565050" y="1544025"/>
            <a:ext cx="3075271" cy="900600"/>
            <a:chOff x="3116305" y="518451"/>
            <a:chExt cx="2136495" cy="900600"/>
          </a:xfrm>
        </p:grpSpPr>
        <p:cxnSp>
          <p:nvCxnSpPr>
            <p:cNvPr id="293" name="Google Shape;293;p26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6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26"/>
            <p:cNvCxnSpPr/>
            <p:nvPr/>
          </p:nvCxnSpPr>
          <p:spPr>
            <a:xfrm>
              <a:off x="3116305" y="518451"/>
              <a:ext cx="0" cy="9006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6" name="Google Shape;296;p26"/>
          <p:cNvGrpSpPr/>
          <p:nvPr/>
        </p:nvGrpSpPr>
        <p:grpSpPr>
          <a:xfrm>
            <a:off x="4714825" y="1625918"/>
            <a:ext cx="863725" cy="736807"/>
            <a:chOff x="6162625" y="1625918"/>
            <a:chExt cx="863725" cy="736807"/>
          </a:xfrm>
        </p:grpSpPr>
        <p:cxnSp>
          <p:nvCxnSpPr>
            <p:cNvPr id="297" name="Google Shape;297;p26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298" name="Google Shape;298;p26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3800425" y="1625918"/>
            <a:ext cx="863725" cy="736807"/>
            <a:chOff x="6162625" y="1625918"/>
            <a:chExt cx="863725" cy="736807"/>
          </a:xfrm>
        </p:grpSpPr>
        <p:cxnSp>
          <p:nvCxnSpPr>
            <p:cNvPr id="301" name="Google Shape;301;p26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302" name="Google Shape;302;p26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6"/>
          <p:cNvGrpSpPr/>
          <p:nvPr/>
        </p:nvGrpSpPr>
        <p:grpSpPr>
          <a:xfrm>
            <a:off x="2962225" y="1625918"/>
            <a:ext cx="863725" cy="736807"/>
            <a:chOff x="6162625" y="1625918"/>
            <a:chExt cx="863725" cy="736807"/>
          </a:xfrm>
        </p:grpSpPr>
        <p:cxnSp>
          <p:nvCxnSpPr>
            <p:cNvPr id="305" name="Google Shape;305;p26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306" name="Google Shape;306;p26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8" name="Google Shape;308;p26"/>
          <p:cNvCxnSpPr/>
          <p:nvPr/>
        </p:nvCxnSpPr>
        <p:spPr>
          <a:xfrm rot="10800000">
            <a:off x="3116750" y="2134025"/>
            <a:ext cx="0" cy="8595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09" name="Google Shape;309;p26"/>
          <p:cNvSpPr txBox="1"/>
          <p:nvPr/>
        </p:nvSpPr>
        <p:spPr>
          <a:xfrm>
            <a:off x="2549374" y="3052725"/>
            <a:ext cx="1036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Top 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Understand Stack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7" name="Google Shape;317;p2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18" name="Google Shape;318;p27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319" name="Google Shape;319;p2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Operation on Stack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8" name="Google Shape;338;p27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How to Implement Stack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sp>
        <p:nvSpPr>
          <p:cNvPr id="347" name="Google Shape;347;p28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Insert node into stack</a:t>
            </a:r>
            <a:endParaRPr/>
          </a:p>
        </p:txBody>
      </p:sp>
      <p:pic>
        <p:nvPicPr>
          <p:cNvPr id="349" name="Google Shape;3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575" y="1277400"/>
            <a:ext cx="4922850" cy="30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8"/>
          <p:cNvSpPr txBox="1"/>
          <p:nvPr/>
        </p:nvSpPr>
        <p:spPr>
          <a:xfrm>
            <a:off x="1190300" y="4634150"/>
            <a:ext cx="754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https://www.tutorialspoint.com/data_structures_algorithms/images/stack_push_operation.jpg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  <p:sp>
        <p:nvSpPr>
          <p:cNvPr id="356" name="Google Shape;356;p2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29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Remove</a:t>
            </a:r>
            <a:r>
              <a:rPr lang="en"/>
              <a:t> node from stack</a:t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1190300" y="4634150"/>
            <a:ext cx="754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https://www.tutorialspoint.com/data_structures_algorithms/images/stack_pop_operation.jpg</a:t>
            </a:r>
            <a:endParaRPr sz="1000"/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975" y="1223400"/>
            <a:ext cx="5184049" cy="29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 - First Out</a:t>
            </a:r>
            <a:endParaRPr/>
          </a:p>
        </p:txBody>
      </p:sp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30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arabun"/>
                <a:ea typeface="Sarabun"/>
                <a:cs typeface="Sarabun"/>
                <a:sym typeface="Sarabun"/>
              </a:rPr>
              <a:t>เข้าทีหลัง ออกก่อน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1190300" y="4634150"/>
            <a:ext cx="754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https://www.tutorialspoint.com/data_structures_algorithms/images/stack_representation.jpg</a:t>
            </a:r>
            <a:endParaRPr sz="1000"/>
          </a:p>
        </p:txBody>
      </p:sp>
      <p:pic>
        <p:nvPicPr>
          <p:cNvPr id="368" name="Google Shape;3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73300"/>
            <a:ext cx="47625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75" name="Google Shape;375;p31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376" name="Google Shape;376;p3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1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1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How to Implement Stack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Understand Stack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5" name="Google Shape;395;p31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Operation on Stack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06" name="Google Shape;406;p3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32"/>
          <p:cNvSpPr txBox="1"/>
          <p:nvPr/>
        </p:nvSpPr>
        <p:spPr>
          <a:xfrm>
            <a:off x="1091450" y="810775"/>
            <a:ext cx="73299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ใช้ Singly Linked List หรือ Doubly Linked List ก็ได้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D81B60"/>
                </a:solidFill>
                <a:latin typeface="Sarabun"/>
                <a:ea typeface="Sarabun"/>
                <a:cs typeface="Sarabun"/>
                <a:sym typeface="Sarabun"/>
              </a:rPr>
              <a:t>top</a:t>
            </a: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 ของ Stack คือ head ของ Linked List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13" name="Google Shape;413;p3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33"/>
          <p:cNvSpPr txBox="1"/>
          <p:nvPr/>
        </p:nvSpPr>
        <p:spPr>
          <a:xfrm>
            <a:off x="1091450" y="810775"/>
            <a:ext cx="73299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operation </a:t>
            </a:r>
            <a:r>
              <a:rPr lang="en" sz="2400">
                <a:solidFill>
                  <a:srgbClr val="D81B60"/>
                </a:solidFill>
                <a:latin typeface="Sarabun"/>
                <a:ea typeface="Sarabun"/>
                <a:cs typeface="Sarabun"/>
                <a:sym typeface="Sarabun"/>
              </a:rPr>
              <a:t>Push</a:t>
            </a: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 คือฟังก์ชัน </a:t>
            </a:r>
            <a:r>
              <a:rPr lang="en" sz="2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insert_first</a:t>
            </a:r>
            <a:endParaRPr sz="24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Roboto Mono"/>
              <a:buChar char="○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เพิ่ม node ที่ตำแหน่ง top เท่านั้น</a:t>
            </a:r>
            <a:endParaRPr sz="24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operation </a:t>
            </a:r>
            <a:r>
              <a:rPr lang="en" sz="2400">
                <a:solidFill>
                  <a:srgbClr val="D81B60"/>
                </a:solidFill>
                <a:latin typeface="Sarabun"/>
                <a:ea typeface="Sarabun"/>
                <a:cs typeface="Sarabun"/>
                <a:sym typeface="Sarabun"/>
              </a:rPr>
              <a:t>Pop</a:t>
            </a: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 คือฟังก์ชัน </a:t>
            </a:r>
            <a:r>
              <a:rPr lang="en" sz="2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remove_first</a:t>
            </a: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 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○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นำ node ออกจากตำแหน่ง top เท่านั้น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ไม่มีการเรียงลำดับ node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</a:t>
            </a:r>
            <a:endParaRPr/>
          </a:p>
        </p:txBody>
      </p:sp>
      <p:sp>
        <p:nvSpPr>
          <p:cNvPr id="420" name="Google Shape;420;p3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1" name="Google Shape;421;p34"/>
          <p:cNvPicPr preferRelativeResize="0"/>
          <p:nvPr/>
        </p:nvPicPr>
        <p:blipFill rotWithShape="1">
          <a:blip r:embed="rId3">
            <a:alphaModFix/>
          </a:blip>
          <a:srcRect b="21942" l="0" r="0" t="0"/>
          <a:stretch/>
        </p:blipFill>
        <p:spPr>
          <a:xfrm>
            <a:off x="806963" y="981250"/>
            <a:ext cx="7530075" cy="33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4"/>
          <p:cNvSpPr txBox="1"/>
          <p:nvPr/>
        </p:nvSpPr>
        <p:spPr>
          <a:xfrm>
            <a:off x="1190300" y="4634150"/>
            <a:ext cx="754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https://codepen.io/sonu/pen/oIBGr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3" name="Google Shape;423;p34"/>
          <p:cNvSpPr txBox="1"/>
          <p:nvPr/>
        </p:nvSpPr>
        <p:spPr>
          <a:xfrm>
            <a:off x="4114800" y="810775"/>
            <a:ext cx="43065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ใส่ข้อมูลเกินขนาดของ Stack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○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Overflow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●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Pop ข้อมูลจาก Empty Stack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C27B0"/>
              </a:buClr>
              <a:buSzPts val="2400"/>
              <a:buFont typeface="Sarabun"/>
              <a:buChar char="○"/>
            </a:pPr>
            <a:r>
              <a:rPr lang="en" sz="2400">
                <a:solidFill>
                  <a:srgbClr val="9C27B0"/>
                </a:solidFill>
                <a:latin typeface="Sarabun"/>
                <a:ea typeface="Sarabun"/>
                <a:cs typeface="Sarabun"/>
                <a:sym typeface="Sarabun"/>
              </a:rPr>
              <a:t>Underflow</a:t>
            </a:r>
            <a:endParaRPr sz="2400">
              <a:solidFill>
                <a:srgbClr val="9C27B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cxnSp>
        <p:nvCxnSpPr>
          <p:cNvPr id="429" name="Google Shape;429;p35"/>
          <p:cNvCxnSpPr/>
          <p:nvPr/>
        </p:nvCxnSpPr>
        <p:spPr>
          <a:xfrm>
            <a:off x="2511885" y="617575"/>
            <a:ext cx="0" cy="38991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5"/>
          <p:cNvCxnSpPr/>
          <p:nvPr/>
        </p:nvCxnSpPr>
        <p:spPr>
          <a:xfrm rot="10800000">
            <a:off x="2493450" y="4507675"/>
            <a:ext cx="4157100" cy="183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5"/>
          <p:cNvCxnSpPr/>
          <p:nvPr/>
        </p:nvCxnSpPr>
        <p:spPr>
          <a:xfrm>
            <a:off x="6632115" y="617650"/>
            <a:ext cx="0" cy="38991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5"/>
          <p:cNvCxnSpPr/>
          <p:nvPr/>
        </p:nvCxnSpPr>
        <p:spPr>
          <a:xfrm rot="10800000">
            <a:off x="2493450" y="617575"/>
            <a:ext cx="12996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5"/>
          <p:cNvCxnSpPr/>
          <p:nvPr/>
        </p:nvCxnSpPr>
        <p:spPr>
          <a:xfrm rot="10800000">
            <a:off x="5350950" y="617525"/>
            <a:ext cx="12996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5"/>
          <p:cNvSpPr txBox="1"/>
          <p:nvPr/>
        </p:nvSpPr>
        <p:spPr>
          <a:xfrm>
            <a:off x="3793050" y="424025"/>
            <a:ext cx="1557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CE00"/>
                </a:solidFill>
                <a:latin typeface="Alegreya"/>
                <a:ea typeface="Alegreya"/>
                <a:cs typeface="Alegreya"/>
                <a:sym typeface="Alegreya"/>
              </a:rPr>
              <a:t>Stack</a:t>
            </a:r>
            <a:endParaRPr sz="1800">
              <a:solidFill>
                <a:srgbClr val="00CE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2511875" y="1943100"/>
            <a:ext cx="41205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Next</a:t>
            </a:r>
            <a:endParaRPr b="1" sz="8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Queue</a:t>
            </a:r>
            <a:endParaRPr b="1" sz="8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436" name="Google Shape;436;p35"/>
          <p:cNvCxnSpPr/>
          <p:nvPr/>
        </p:nvCxnSpPr>
        <p:spPr>
          <a:xfrm rot="10800000">
            <a:off x="3504450" y="3057450"/>
            <a:ext cx="21351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35"/>
          <p:cNvSpPr/>
          <p:nvPr/>
        </p:nvSpPr>
        <p:spPr>
          <a:xfrm>
            <a:off x="4114795" y="931719"/>
            <a:ext cx="914400" cy="890700"/>
          </a:xfrm>
          <a:custGeom>
            <a:rect b="b" l="l" r="r" t="t"/>
            <a:pathLst>
              <a:path extrusionOk="0" h="120000" w="120000">
                <a:moveTo>
                  <a:pt x="116040" y="869"/>
                </a:moveTo>
                <a:cubicBezTo>
                  <a:pt x="115475" y="289"/>
                  <a:pt x="113872" y="0"/>
                  <a:pt x="111798" y="0"/>
                </a:cubicBezTo>
                <a:cubicBezTo>
                  <a:pt x="100581" y="0"/>
                  <a:pt x="71076" y="8502"/>
                  <a:pt x="55333" y="24541"/>
                </a:cubicBezTo>
                <a:cubicBezTo>
                  <a:pt x="51657" y="28405"/>
                  <a:pt x="39402" y="39806"/>
                  <a:pt x="36480" y="43864"/>
                </a:cubicBezTo>
                <a:cubicBezTo>
                  <a:pt x="27148" y="46376"/>
                  <a:pt x="13857" y="51594"/>
                  <a:pt x="6410" y="59420"/>
                </a:cubicBezTo>
                <a:cubicBezTo>
                  <a:pt x="6410" y="59420"/>
                  <a:pt x="15459" y="59420"/>
                  <a:pt x="26582" y="66859"/>
                </a:cubicBezTo>
                <a:cubicBezTo>
                  <a:pt x="25074" y="73623"/>
                  <a:pt x="27148" y="80676"/>
                  <a:pt x="32710" y="86473"/>
                </a:cubicBezTo>
                <a:cubicBezTo>
                  <a:pt x="37234" y="91111"/>
                  <a:pt x="42325" y="93236"/>
                  <a:pt x="47604" y="93236"/>
                </a:cubicBezTo>
                <a:cubicBezTo>
                  <a:pt x="49206" y="93236"/>
                  <a:pt x="50526" y="92946"/>
                  <a:pt x="52128" y="92753"/>
                </a:cubicBezTo>
                <a:cubicBezTo>
                  <a:pt x="59387" y="104154"/>
                  <a:pt x="59387" y="113429"/>
                  <a:pt x="59387" y="113429"/>
                </a:cubicBezTo>
                <a:cubicBezTo>
                  <a:pt x="66834" y="105797"/>
                  <a:pt x="71830" y="91884"/>
                  <a:pt x="74469" y="82608"/>
                </a:cubicBezTo>
                <a:cubicBezTo>
                  <a:pt x="78240" y="79613"/>
                  <a:pt x="89646" y="67053"/>
                  <a:pt x="93417" y="63285"/>
                </a:cubicBezTo>
                <a:cubicBezTo>
                  <a:pt x="111987" y="43864"/>
                  <a:pt x="119999" y="4927"/>
                  <a:pt x="116040" y="869"/>
                </a:cubicBezTo>
                <a:close/>
                <a:moveTo>
                  <a:pt x="69190" y="80966"/>
                </a:moveTo>
                <a:cubicBezTo>
                  <a:pt x="67305" y="88405"/>
                  <a:pt x="64666" y="94879"/>
                  <a:pt x="61743" y="100386"/>
                </a:cubicBezTo>
                <a:cubicBezTo>
                  <a:pt x="60706" y="97101"/>
                  <a:pt x="58821" y="93526"/>
                  <a:pt x="56465" y="89758"/>
                </a:cubicBezTo>
                <a:cubicBezTo>
                  <a:pt x="55333" y="88115"/>
                  <a:pt x="53731" y="87246"/>
                  <a:pt x="51940" y="87246"/>
                </a:cubicBezTo>
                <a:cubicBezTo>
                  <a:pt x="51374" y="87246"/>
                  <a:pt x="51091" y="87246"/>
                  <a:pt x="50526" y="87536"/>
                </a:cubicBezTo>
                <a:cubicBezTo>
                  <a:pt x="49489" y="87826"/>
                  <a:pt x="48452" y="87826"/>
                  <a:pt x="47415" y="87826"/>
                </a:cubicBezTo>
                <a:cubicBezTo>
                  <a:pt x="43362" y="87826"/>
                  <a:pt x="39685" y="85893"/>
                  <a:pt x="36480" y="82608"/>
                </a:cubicBezTo>
                <a:cubicBezTo>
                  <a:pt x="32238" y="78260"/>
                  <a:pt x="30636" y="73043"/>
                  <a:pt x="31673" y="68212"/>
                </a:cubicBezTo>
                <a:cubicBezTo>
                  <a:pt x="32238" y="65990"/>
                  <a:pt x="31390" y="63574"/>
                  <a:pt x="29316" y="62222"/>
                </a:cubicBezTo>
                <a:cubicBezTo>
                  <a:pt x="25545" y="59710"/>
                  <a:pt x="22058" y="58067"/>
                  <a:pt x="18947" y="56714"/>
                </a:cubicBezTo>
                <a:cubicBezTo>
                  <a:pt x="24226" y="53719"/>
                  <a:pt x="30636" y="51304"/>
                  <a:pt x="37800" y="49082"/>
                </a:cubicBezTo>
                <a:cubicBezTo>
                  <a:pt x="38083" y="49082"/>
                  <a:pt x="38083" y="49082"/>
                  <a:pt x="38083" y="48792"/>
                </a:cubicBezTo>
                <a:lnTo>
                  <a:pt x="68908" y="80483"/>
                </a:lnTo>
                <a:cubicBezTo>
                  <a:pt x="69473" y="80676"/>
                  <a:pt x="69190" y="80676"/>
                  <a:pt x="69190" y="80966"/>
                </a:cubicBezTo>
                <a:close/>
                <a:moveTo>
                  <a:pt x="89363" y="59227"/>
                </a:moveTo>
                <a:cubicBezTo>
                  <a:pt x="88326" y="60289"/>
                  <a:pt x="86724" y="61932"/>
                  <a:pt x="84933" y="64057"/>
                </a:cubicBezTo>
                <a:cubicBezTo>
                  <a:pt x="81445" y="67632"/>
                  <a:pt x="76072" y="73333"/>
                  <a:pt x="73150" y="76328"/>
                </a:cubicBezTo>
                <a:lnTo>
                  <a:pt x="42890" y="45314"/>
                </a:lnTo>
                <a:cubicBezTo>
                  <a:pt x="45813" y="42028"/>
                  <a:pt x="51374" y="36521"/>
                  <a:pt x="54862" y="33236"/>
                </a:cubicBezTo>
                <a:cubicBezTo>
                  <a:pt x="56936" y="31400"/>
                  <a:pt x="58538" y="29758"/>
                  <a:pt x="59575" y="28599"/>
                </a:cubicBezTo>
                <a:cubicBezTo>
                  <a:pt x="73998" y="13913"/>
                  <a:pt x="101618" y="5700"/>
                  <a:pt x="111987" y="5700"/>
                </a:cubicBezTo>
                <a:cubicBezTo>
                  <a:pt x="111798" y="14202"/>
                  <a:pt x="104540" y="43864"/>
                  <a:pt x="89363" y="59227"/>
                </a:cubicBezTo>
                <a:close/>
                <a:moveTo>
                  <a:pt x="20738" y="67053"/>
                </a:moveTo>
                <a:lnTo>
                  <a:pt x="0" y="120000"/>
                </a:lnTo>
                <a:lnTo>
                  <a:pt x="51657" y="98743"/>
                </a:lnTo>
                <a:cubicBezTo>
                  <a:pt x="50809" y="98743"/>
                  <a:pt x="49772" y="99033"/>
                  <a:pt x="49018" y="99033"/>
                </a:cubicBezTo>
                <a:cubicBezTo>
                  <a:pt x="33275" y="99033"/>
                  <a:pt x="18947" y="83478"/>
                  <a:pt x="20738" y="67053"/>
                </a:cubicBezTo>
                <a:close/>
                <a:moveTo>
                  <a:pt x="9615" y="110144"/>
                </a:moveTo>
                <a:lnTo>
                  <a:pt x="19135" y="85314"/>
                </a:lnTo>
                <a:cubicBezTo>
                  <a:pt x="20549" y="87826"/>
                  <a:pt x="22058" y="90241"/>
                  <a:pt x="23943" y="92173"/>
                </a:cubicBezTo>
                <a:cubicBezTo>
                  <a:pt x="26865" y="95458"/>
                  <a:pt x="30070" y="98164"/>
                  <a:pt x="33558" y="100096"/>
                </a:cubicBezTo>
                <a:lnTo>
                  <a:pt x="9615" y="110144"/>
                </a:lnTo>
                <a:close/>
                <a:moveTo>
                  <a:pt x="55899" y="43671"/>
                </a:moveTo>
                <a:cubicBezTo>
                  <a:pt x="54296" y="43671"/>
                  <a:pt x="53260" y="44734"/>
                  <a:pt x="53260" y="46376"/>
                </a:cubicBezTo>
                <a:cubicBezTo>
                  <a:pt x="53260" y="48019"/>
                  <a:pt x="54296" y="49082"/>
                  <a:pt x="55899" y="49082"/>
                </a:cubicBezTo>
                <a:cubicBezTo>
                  <a:pt x="57501" y="49082"/>
                  <a:pt x="58538" y="48019"/>
                  <a:pt x="58538" y="46376"/>
                </a:cubicBezTo>
                <a:cubicBezTo>
                  <a:pt x="58538" y="44734"/>
                  <a:pt x="57501" y="43671"/>
                  <a:pt x="55899" y="43671"/>
                </a:cubicBezTo>
                <a:close/>
                <a:moveTo>
                  <a:pt x="71830" y="65410"/>
                </a:moveTo>
                <a:cubicBezTo>
                  <a:pt x="73432" y="65410"/>
                  <a:pt x="74469" y="64347"/>
                  <a:pt x="74469" y="62705"/>
                </a:cubicBezTo>
                <a:cubicBezTo>
                  <a:pt x="74469" y="61062"/>
                  <a:pt x="73432" y="60000"/>
                  <a:pt x="71830" y="60000"/>
                </a:cubicBezTo>
                <a:cubicBezTo>
                  <a:pt x="70227" y="60000"/>
                  <a:pt x="69190" y="61062"/>
                  <a:pt x="69190" y="62705"/>
                </a:cubicBezTo>
                <a:cubicBezTo>
                  <a:pt x="69190" y="64347"/>
                  <a:pt x="70227" y="65410"/>
                  <a:pt x="71830" y="65410"/>
                </a:cubicBezTo>
                <a:close/>
                <a:moveTo>
                  <a:pt x="87855" y="38164"/>
                </a:moveTo>
                <a:cubicBezTo>
                  <a:pt x="92380" y="38164"/>
                  <a:pt x="95773" y="34685"/>
                  <a:pt x="95773" y="30048"/>
                </a:cubicBezTo>
                <a:cubicBezTo>
                  <a:pt x="95773" y="25410"/>
                  <a:pt x="92380" y="21835"/>
                  <a:pt x="87855" y="21835"/>
                </a:cubicBezTo>
                <a:cubicBezTo>
                  <a:pt x="83330" y="21835"/>
                  <a:pt x="79842" y="25410"/>
                  <a:pt x="79842" y="30048"/>
                </a:cubicBezTo>
                <a:cubicBezTo>
                  <a:pt x="79842" y="34685"/>
                  <a:pt x="83330" y="38164"/>
                  <a:pt x="87855" y="38164"/>
                </a:cubicBezTo>
                <a:close/>
                <a:moveTo>
                  <a:pt x="87855" y="27246"/>
                </a:moveTo>
                <a:cubicBezTo>
                  <a:pt x="89363" y="27246"/>
                  <a:pt x="90494" y="28405"/>
                  <a:pt x="90494" y="30048"/>
                </a:cubicBezTo>
                <a:cubicBezTo>
                  <a:pt x="90494" y="31594"/>
                  <a:pt x="89363" y="32753"/>
                  <a:pt x="87855" y="32753"/>
                </a:cubicBezTo>
                <a:cubicBezTo>
                  <a:pt x="86252" y="32753"/>
                  <a:pt x="85121" y="31594"/>
                  <a:pt x="85121" y="30048"/>
                </a:cubicBezTo>
                <a:cubicBezTo>
                  <a:pt x="85121" y="28405"/>
                  <a:pt x="86252" y="27246"/>
                  <a:pt x="87855" y="27246"/>
                </a:cubicBezTo>
                <a:close/>
                <a:moveTo>
                  <a:pt x="63912" y="57294"/>
                </a:moveTo>
                <a:cubicBezTo>
                  <a:pt x="65420" y="57294"/>
                  <a:pt x="66551" y="56135"/>
                  <a:pt x="66551" y="54589"/>
                </a:cubicBezTo>
                <a:cubicBezTo>
                  <a:pt x="66551" y="52946"/>
                  <a:pt x="65420" y="51787"/>
                  <a:pt x="63912" y="51787"/>
                </a:cubicBezTo>
                <a:cubicBezTo>
                  <a:pt x="62309" y="51787"/>
                  <a:pt x="61178" y="52946"/>
                  <a:pt x="61178" y="54589"/>
                </a:cubicBezTo>
                <a:cubicBezTo>
                  <a:pt x="61178" y="56135"/>
                  <a:pt x="62309" y="57294"/>
                  <a:pt x="63912" y="57294"/>
                </a:cubicBezTo>
                <a:close/>
              </a:path>
            </a:pathLst>
          </a:custGeom>
          <a:solidFill>
            <a:srgbClr val="00CE00">
              <a:alpha val="892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5C6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ctrTitle"/>
          </p:nvPr>
        </p:nvSpPr>
        <p:spPr>
          <a:xfrm>
            <a:off x="-44575" y="1746325"/>
            <a:ext cx="9188700" cy="15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Saac Sornchai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3200500" y="670851"/>
            <a:ext cx="2128500" cy="900600"/>
            <a:chOff x="3124300" y="518451"/>
            <a:chExt cx="2128500" cy="900600"/>
          </a:xfrm>
        </p:grpSpPr>
        <p:cxnSp>
          <p:nvCxnSpPr>
            <p:cNvPr id="142" name="Google Shape;142;p18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8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8"/>
            <p:cNvCxnSpPr/>
            <p:nvPr/>
          </p:nvCxnSpPr>
          <p:spPr>
            <a:xfrm>
              <a:off x="3165218" y="518451"/>
              <a:ext cx="0" cy="9006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" name="Google Shape;145;p18"/>
          <p:cNvSpPr/>
          <p:nvPr/>
        </p:nvSpPr>
        <p:spPr>
          <a:xfrm>
            <a:off x="3336925" y="752700"/>
            <a:ext cx="313800" cy="736800"/>
          </a:xfrm>
          <a:prstGeom prst="roundRect">
            <a:avLst>
              <a:gd fmla="val 16667" name="adj"/>
            </a:avLst>
          </a:prstGeom>
          <a:solidFill>
            <a:srgbClr val="00C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 rot="10800000">
            <a:off x="4841000" y="924400"/>
            <a:ext cx="1255200" cy="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4905900" y="1305400"/>
            <a:ext cx="1220700" cy="0"/>
          </a:xfrm>
          <a:prstGeom prst="straightConnector1">
            <a:avLst/>
          </a:prstGeom>
          <a:noFill/>
          <a:ln cap="flat" cmpd="sng" w="76200">
            <a:solidFill>
              <a:srgbClr val="D8D8D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8" name="Google Shape;148;p18"/>
          <p:cNvSpPr/>
          <p:nvPr/>
        </p:nvSpPr>
        <p:spPr>
          <a:xfrm>
            <a:off x="3717925" y="752700"/>
            <a:ext cx="313800" cy="736800"/>
          </a:xfrm>
          <a:prstGeom prst="roundRect">
            <a:avLst>
              <a:gd fmla="val 16667" name="adj"/>
            </a:avLst>
          </a:prstGeom>
          <a:solidFill>
            <a:srgbClr val="00C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Understand Stack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Operation on Stack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How to Implement Stack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Understand Stack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88" name="Google Shape;188;p20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Operation on Stack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How to Implement Stack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50" y="718275"/>
            <a:ext cx="4231900" cy="423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1"/>
          <p:cNvCxnSpPr/>
          <p:nvPr/>
        </p:nvCxnSpPr>
        <p:spPr>
          <a:xfrm>
            <a:off x="2989975" y="1013463"/>
            <a:ext cx="1134900" cy="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21" name="Google Shape;221;p21"/>
          <p:cNvSpPr txBox="1"/>
          <p:nvPr/>
        </p:nvSpPr>
        <p:spPr>
          <a:xfrm>
            <a:off x="1735238" y="8429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Top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1528050" y="2595525"/>
            <a:ext cx="2648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Empty Stack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29" name="Google Shape;229;p22"/>
          <p:cNvGrpSpPr/>
          <p:nvPr/>
        </p:nvGrpSpPr>
        <p:grpSpPr>
          <a:xfrm rot="10800000">
            <a:off x="1779305" y="1544026"/>
            <a:ext cx="2136495" cy="900600"/>
            <a:chOff x="3116305" y="518451"/>
            <a:chExt cx="2136495" cy="900600"/>
          </a:xfrm>
        </p:grpSpPr>
        <p:cxnSp>
          <p:nvCxnSpPr>
            <p:cNvPr id="230" name="Google Shape;230;p22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2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2"/>
            <p:cNvCxnSpPr/>
            <p:nvPr/>
          </p:nvCxnSpPr>
          <p:spPr>
            <a:xfrm>
              <a:off x="3116305" y="518451"/>
              <a:ext cx="0" cy="9006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" name="Google Shape;233;p22"/>
          <p:cNvSpPr txBox="1"/>
          <p:nvPr/>
        </p:nvSpPr>
        <p:spPr>
          <a:xfrm>
            <a:off x="5070650" y="2679725"/>
            <a:ext cx="2648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Node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34" name="Google Shape;234;p22"/>
          <p:cNvGrpSpPr/>
          <p:nvPr/>
        </p:nvGrpSpPr>
        <p:grpSpPr>
          <a:xfrm>
            <a:off x="6162625" y="1625918"/>
            <a:ext cx="863725" cy="736807"/>
            <a:chOff x="6162625" y="1625918"/>
            <a:chExt cx="863725" cy="736807"/>
          </a:xfrm>
        </p:grpSpPr>
        <p:cxnSp>
          <p:nvCxnSpPr>
            <p:cNvPr id="235" name="Google Shape;235;p22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236" name="Google Shape;236;p22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</a:t>
            </a:r>
            <a:r>
              <a:rPr lang="en"/>
              <a:t>Stack</a:t>
            </a:r>
            <a:endParaRPr/>
          </a:p>
        </p:txBody>
      </p:sp>
      <p:sp>
        <p:nvSpPr>
          <p:cNvPr id="243" name="Google Shape;243;p2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4" name="Google Shape;244;p23"/>
          <p:cNvCxnSpPr/>
          <p:nvPr/>
        </p:nvCxnSpPr>
        <p:spPr>
          <a:xfrm rot="10800000">
            <a:off x="5478950" y="2134025"/>
            <a:ext cx="0" cy="8595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5" name="Google Shape;245;p23"/>
          <p:cNvSpPr txBox="1"/>
          <p:nvPr/>
        </p:nvSpPr>
        <p:spPr>
          <a:xfrm>
            <a:off x="4402270" y="3052725"/>
            <a:ext cx="34653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Top == NULL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46" name="Google Shape;246;p23"/>
          <p:cNvGrpSpPr/>
          <p:nvPr/>
        </p:nvGrpSpPr>
        <p:grpSpPr>
          <a:xfrm rot="10800000">
            <a:off x="3503755" y="1544026"/>
            <a:ext cx="2136495" cy="900600"/>
            <a:chOff x="3116305" y="518451"/>
            <a:chExt cx="2136495" cy="900600"/>
          </a:xfrm>
        </p:grpSpPr>
        <p:cxnSp>
          <p:nvCxnSpPr>
            <p:cNvPr id="247" name="Google Shape;247;p23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3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3"/>
            <p:cNvCxnSpPr/>
            <p:nvPr/>
          </p:nvCxnSpPr>
          <p:spPr>
            <a:xfrm>
              <a:off x="3116305" y="518451"/>
              <a:ext cx="0" cy="9006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</a:t>
            </a:r>
            <a:r>
              <a:rPr lang="en"/>
              <a:t>Empty Stack</a:t>
            </a:r>
            <a:endParaRPr/>
          </a:p>
        </p:txBody>
      </p:sp>
      <p:sp>
        <p:nvSpPr>
          <p:cNvPr id="255" name="Google Shape;255;p2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6" name="Google Shape;256;p24"/>
          <p:cNvGrpSpPr/>
          <p:nvPr/>
        </p:nvGrpSpPr>
        <p:grpSpPr>
          <a:xfrm rot="10800000">
            <a:off x="3503755" y="1544026"/>
            <a:ext cx="2136495" cy="900600"/>
            <a:chOff x="3116305" y="518451"/>
            <a:chExt cx="2136495" cy="900600"/>
          </a:xfrm>
        </p:grpSpPr>
        <p:cxnSp>
          <p:nvCxnSpPr>
            <p:cNvPr id="257" name="Google Shape;257;p24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4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4"/>
            <p:cNvCxnSpPr/>
            <p:nvPr/>
          </p:nvCxnSpPr>
          <p:spPr>
            <a:xfrm>
              <a:off x="3116305" y="518451"/>
              <a:ext cx="0" cy="9006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" name="Google Shape;260;p24"/>
          <p:cNvGrpSpPr/>
          <p:nvPr/>
        </p:nvGrpSpPr>
        <p:grpSpPr>
          <a:xfrm>
            <a:off x="4714825" y="1625918"/>
            <a:ext cx="863725" cy="736807"/>
            <a:chOff x="6162625" y="1625918"/>
            <a:chExt cx="863725" cy="736807"/>
          </a:xfrm>
        </p:grpSpPr>
        <p:cxnSp>
          <p:nvCxnSpPr>
            <p:cNvPr id="261" name="Google Shape;261;p24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262" name="Google Shape;262;p24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4" name="Google Shape;264;p24"/>
          <p:cNvCxnSpPr/>
          <p:nvPr/>
        </p:nvCxnSpPr>
        <p:spPr>
          <a:xfrm rot="10800000">
            <a:off x="4869350" y="2134025"/>
            <a:ext cx="0" cy="8595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65" name="Google Shape;265;p24"/>
          <p:cNvSpPr txBox="1"/>
          <p:nvPr/>
        </p:nvSpPr>
        <p:spPr>
          <a:xfrm>
            <a:off x="4301974" y="3052725"/>
            <a:ext cx="1036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Top 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Non-Empty Stack</a:t>
            </a:r>
            <a:endParaRPr/>
          </a:p>
        </p:txBody>
      </p:sp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 rot="10800000">
            <a:off x="3503755" y="1544026"/>
            <a:ext cx="2136495" cy="900600"/>
            <a:chOff x="3116305" y="518451"/>
            <a:chExt cx="2136495" cy="900600"/>
          </a:xfrm>
        </p:grpSpPr>
        <p:cxnSp>
          <p:nvCxnSpPr>
            <p:cNvPr id="273" name="Google Shape;273;p25"/>
            <p:cNvCxnSpPr/>
            <p:nvPr/>
          </p:nvCxnSpPr>
          <p:spPr>
            <a:xfrm>
              <a:off x="3124300" y="5457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25"/>
            <p:cNvCxnSpPr/>
            <p:nvPr/>
          </p:nvCxnSpPr>
          <p:spPr>
            <a:xfrm>
              <a:off x="3124300" y="1383925"/>
              <a:ext cx="21285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5"/>
            <p:cNvCxnSpPr/>
            <p:nvPr/>
          </p:nvCxnSpPr>
          <p:spPr>
            <a:xfrm>
              <a:off x="3116305" y="518451"/>
              <a:ext cx="0" cy="90060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6" name="Google Shape;276;p25"/>
          <p:cNvGrpSpPr/>
          <p:nvPr/>
        </p:nvGrpSpPr>
        <p:grpSpPr>
          <a:xfrm>
            <a:off x="4714825" y="1625918"/>
            <a:ext cx="863725" cy="736807"/>
            <a:chOff x="6162625" y="1625918"/>
            <a:chExt cx="863725" cy="736807"/>
          </a:xfrm>
        </p:grpSpPr>
        <p:cxnSp>
          <p:nvCxnSpPr>
            <p:cNvPr id="277" name="Google Shape;277;p25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278" name="Google Shape;278;p25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3800425" y="1625918"/>
            <a:ext cx="863725" cy="736807"/>
            <a:chOff x="6162625" y="1625918"/>
            <a:chExt cx="863725" cy="736807"/>
          </a:xfrm>
        </p:grpSpPr>
        <p:cxnSp>
          <p:nvCxnSpPr>
            <p:cNvPr id="281" name="Google Shape;281;p25"/>
            <p:cNvCxnSpPr/>
            <p:nvPr/>
          </p:nvCxnSpPr>
          <p:spPr>
            <a:xfrm flipH="1" rot="10800000">
              <a:off x="6584150" y="1978413"/>
              <a:ext cx="442200" cy="159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282" name="Google Shape;282;p25"/>
            <p:cNvSpPr/>
            <p:nvPr/>
          </p:nvSpPr>
          <p:spPr>
            <a:xfrm>
              <a:off x="6162625" y="1625925"/>
              <a:ext cx="313800" cy="736800"/>
            </a:xfrm>
            <a:prstGeom prst="roundRect">
              <a:avLst>
                <a:gd fmla="val 16667" name="adj"/>
              </a:avLst>
            </a:prstGeom>
            <a:solidFill>
              <a:srgbClr val="00C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6476425" y="1625918"/>
              <a:ext cx="313800" cy="73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4" name="Google Shape;284;p25"/>
          <p:cNvCxnSpPr/>
          <p:nvPr/>
        </p:nvCxnSpPr>
        <p:spPr>
          <a:xfrm rot="10800000">
            <a:off x="3954950" y="2134025"/>
            <a:ext cx="0" cy="859500"/>
          </a:xfrm>
          <a:prstGeom prst="straightConnector1">
            <a:avLst/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5" name="Google Shape;285;p25"/>
          <p:cNvSpPr txBox="1"/>
          <p:nvPr/>
        </p:nvSpPr>
        <p:spPr>
          <a:xfrm>
            <a:off x="3387574" y="3052725"/>
            <a:ext cx="1036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Top 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