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524" r:id="rId2"/>
    <p:sldId id="532" r:id="rId3"/>
    <p:sldId id="546" r:id="rId4"/>
    <p:sldId id="533" r:id="rId5"/>
    <p:sldId id="534" r:id="rId6"/>
    <p:sldId id="535" r:id="rId7"/>
    <p:sldId id="536" r:id="rId8"/>
    <p:sldId id="537" r:id="rId9"/>
    <p:sldId id="538" r:id="rId10"/>
    <p:sldId id="539" r:id="rId11"/>
    <p:sldId id="540" r:id="rId12"/>
    <p:sldId id="541" r:id="rId13"/>
    <p:sldId id="542" r:id="rId14"/>
    <p:sldId id="543" r:id="rId15"/>
    <p:sldId id="544" r:id="rId16"/>
    <p:sldId id="54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7544" autoAdjust="0"/>
  </p:normalViewPr>
  <p:slideViewPr>
    <p:cSldViewPr>
      <p:cViewPr varScale="1">
        <p:scale>
          <a:sx n="63" d="100"/>
          <a:sy n="63" d="100"/>
        </p:scale>
        <p:origin x="-720" y="-11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99DCC3-0F23-4E9D-BCA1-9F0AAF44AA76}" type="datetimeFigureOut">
              <a:rPr lang="en-IN" smtClean="0"/>
              <a:pPr/>
              <a:t>16-12-2016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F65EF5-F892-47FD-836A-7C2FFED3BCFC}" type="slidenum">
              <a:rPr lang="en-IN" smtClean="0"/>
              <a:pPr/>
              <a:t>‹#›</a:t>
            </a:fld>
            <a:endParaRPr lang="en-IN"/>
          </a:p>
        </p:txBody>
      </p:sp>
    </p:spTree>
    <p:extLst>
      <p:ext uri="{BB962C8B-B14F-4D97-AF65-F5344CB8AC3E}">
        <p14:creationId xmlns="" xmlns:p14="http://schemas.microsoft.com/office/powerpoint/2010/main" val="1267253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1</a:t>
            </a:fld>
            <a:endParaRPr lang="en-IN"/>
          </a:p>
        </p:txBody>
      </p:sp>
    </p:spTree>
    <p:extLst>
      <p:ext uri="{BB962C8B-B14F-4D97-AF65-F5344CB8AC3E}">
        <p14:creationId xmlns="" xmlns:p14="http://schemas.microsoft.com/office/powerpoint/2010/main" val="1250947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10</a:t>
            </a:fld>
            <a:endParaRPr lang="en-IN"/>
          </a:p>
        </p:txBody>
      </p:sp>
    </p:spTree>
    <p:extLst>
      <p:ext uri="{BB962C8B-B14F-4D97-AF65-F5344CB8AC3E}">
        <p14:creationId xmlns="" xmlns:p14="http://schemas.microsoft.com/office/powerpoint/2010/main" val="1250947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11</a:t>
            </a:fld>
            <a:endParaRPr lang="en-IN"/>
          </a:p>
        </p:txBody>
      </p:sp>
    </p:spTree>
    <p:extLst>
      <p:ext uri="{BB962C8B-B14F-4D97-AF65-F5344CB8AC3E}">
        <p14:creationId xmlns="" xmlns:p14="http://schemas.microsoft.com/office/powerpoint/2010/main" val="1250947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12</a:t>
            </a:fld>
            <a:endParaRPr lang="en-IN"/>
          </a:p>
        </p:txBody>
      </p:sp>
    </p:spTree>
    <p:extLst>
      <p:ext uri="{BB962C8B-B14F-4D97-AF65-F5344CB8AC3E}">
        <p14:creationId xmlns="" xmlns:p14="http://schemas.microsoft.com/office/powerpoint/2010/main" val="1250947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13</a:t>
            </a:fld>
            <a:endParaRPr lang="en-IN"/>
          </a:p>
        </p:txBody>
      </p:sp>
    </p:spTree>
    <p:extLst>
      <p:ext uri="{BB962C8B-B14F-4D97-AF65-F5344CB8AC3E}">
        <p14:creationId xmlns="" xmlns:p14="http://schemas.microsoft.com/office/powerpoint/2010/main" val="1250947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14</a:t>
            </a:fld>
            <a:endParaRPr lang="en-IN"/>
          </a:p>
        </p:txBody>
      </p:sp>
    </p:spTree>
    <p:extLst>
      <p:ext uri="{BB962C8B-B14F-4D97-AF65-F5344CB8AC3E}">
        <p14:creationId xmlns="" xmlns:p14="http://schemas.microsoft.com/office/powerpoint/2010/main" val="1250947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15</a:t>
            </a:fld>
            <a:endParaRPr lang="en-IN"/>
          </a:p>
        </p:txBody>
      </p:sp>
    </p:spTree>
    <p:extLst>
      <p:ext uri="{BB962C8B-B14F-4D97-AF65-F5344CB8AC3E}">
        <p14:creationId xmlns="" xmlns:p14="http://schemas.microsoft.com/office/powerpoint/2010/main" val="1250947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16</a:t>
            </a:fld>
            <a:endParaRPr lang="en-IN"/>
          </a:p>
        </p:txBody>
      </p:sp>
    </p:spTree>
    <p:extLst>
      <p:ext uri="{BB962C8B-B14F-4D97-AF65-F5344CB8AC3E}">
        <p14:creationId xmlns="" xmlns:p14="http://schemas.microsoft.com/office/powerpoint/2010/main" val="1250947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2</a:t>
            </a:fld>
            <a:endParaRPr lang="en-IN"/>
          </a:p>
        </p:txBody>
      </p:sp>
    </p:spTree>
    <p:extLst>
      <p:ext uri="{BB962C8B-B14F-4D97-AF65-F5344CB8AC3E}">
        <p14:creationId xmlns="" xmlns:p14="http://schemas.microsoft.com/office/powerpoint/2010/main" val="1250947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3</a:t>
            </a:fld>
            <a:endParaRPr lang="en-IN"/>
          </a:p>
        </p:txBody>
      </p:sp>
    </p:spTree>
    <p:extLst>
      <p:ext uri="{BB962C8B-B14F-4D97-AF65-F5344CB8AC3E}">
        <p14:creationId xmlns="" xmlns:p14="http://schemas.microsoft.com/office/powerpoint/2010/main" val="1250947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4</a:t>
            </a:fld>
            <a:endParaRPr lang="en-IN"/>
          </a:p>
        </p:txBody>
      </p:sp>
    </p:spTree>
    <p:extLst>
      <p:ext uri="{BB962C8B-B14F-4D97-AF65-F5344CB8AC3E}">
        <p14:creationId xmlns="" xmlns:p14="http://schemas.microsoft.com/office/powerpoint/2010/main" val="1250947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5</a:t>
            </a:fld>
            <a:endParaRPr lang="en-IN"/>
          </a:p>
        </p:txBody>
      </p:sp>
    </p:spTree>
    <p:extLst>
      <p:ext uri="{BB962C8B-B14F-4D97-AF65-F5344CB8AC3E}">
        <p14:creationId xmlns="" xmlns:p14="http://schemas.microsoft.com/office/powerpoint/2010/main" val="1250947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6</a:t>
            </a:fld>
            <a:endParaRPr lang="en-IN"/>
          </a:p>
        </p:txBody>
      </p:sp>
    </p:spTree>
    <p:extLst>
      <p:ext uri="{BB962C8B-B14F-4D97-AF65-F5344CB8AC3E}">
        <p14:creationId xmlns="" xmlns:p14="http://schemas.microsoft.com/office/powerpoint/2010/main" val="1250947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7</a:t>
            </a:fld>
            <a:endParaRPr lang="en-IN"/>
          </a:p>
        </p:txBody>
      </p:sp>
    </p:spTree>
    <p:extLst>
      <p:ext uri="{BB962C8B-B14F-4D97-AF65-F5344CB8AC3E}">
        <p14:creationId xmlns="" xmlns:p14="http://schemas.microsoft.com/office/powerpoint/2010/main" val="1250947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8</a:t>
            </a:fld>
            <a:endParaRPr lang="en-IN"/>
          </a:p>
        </p:txBody>
      </p:sp>
    </p:spTree>
    <p:extLst>
      <p:ext uri="{BB962C8B-B14F-4D97-AF65-F5344CB8AC3E}">
        <p14:creationId xmlns="" xmlns:p14="http://schemas.microsoft.com/office/powerpoint/2010/main" val="1250947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F65EF5-F892-47FD-836A-7C2FFED3BCFC}" type="slidenum">
              <a:rPr lang="en-IN" smtClean="0"/>
              <a:pPr/>
              <a:t>9</a:t>
            </a:fld>
            <a:endParaRPr lang="en-IN"/>
          </a:p>
        </p:txBody>
      </p:sp>
    </p:spTree>
    <p:extLst>
      <p:ext uri="{BB962C8B-B14F-4D97-AF65-F5344CB8AC3E}">
        <p14:creationId xmlns="" xmlns:p14="http://schemas.microsoft.com/office/powerpoint/2010/main" val="1250947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B8E3BA-4492-4FD6-92BB-D0327B6537A8}" type="datetimeFigureOut">
              <a:rPr lang="en-US" smtClean="0"/>
              <a:pPr/>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D41F1-931E-4AC8-91A5-9983268F8456}" type="slidenum">
              <a:rPr lang="en-US" smtClean="0"/>
              <a:pPr/>
              <a:t>‹#›</a:t>
            </a:fld>
            <a:endParaRPr lang="en-US"/>
          </a:p>
        </p:txBody>
      </p:sp>
    </p:spTree>
    <p:extLst>
      <p:ext uri="{BB962C8B-B14F-4D97-AF65-F5344CB8AC3E}">
        <p14:creationId xmlns="" xmlns:p14="http://schemas.microsoft.com/office/powerpoint/2010/main" val="2573356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B8E3BA-4492-4FD6-92BB-D0327B6537A8}" type="datetimeFigureOut">
              <a:rPr lang="en-US" smtClean="0"/>
              <a:pPr/>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D41F1-931E-4AC8-91A5-9983268F8456}" type="slidenum">
              <a:rPr lang="en-US" smtClean="0"/>
              <a:pPr/>
              <a:t>‹#›</a:t>
            </a:fld>
            <a:endParaRPr lang="en-US"/>
          </a:p>
        </p:txBody>
      </p:sp>
    </p:spTree>
    <p:extLst>
      <p:ext uri="{BB962C8B-B14F-4D97-AF65-F5344CB8AC3E}">
        <p14:creationId xmlns="" xmlns:p14="http://schemas.microsoft.com/office/powerpoint/2010/main" val="19866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B8E3BA-4492-4FD6-92BB-D0327B6537A8}" type="datetimeFigureOut">
              <a:rPr lang="en-US" smtClean="0"/>
              <a:pPr/>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D41F1-931E-4AC8-91A5-9983268F8456}" type="slidenum">
              <a:rPr lang="en-US" smtClean="0"/>
              <a:pPr/>
              <a:t>‹#›</a:t>
            </a:fld>
            <a:endParaRPr lang="en-US"/>
          </a:p>
        </p:txBody>
      </p:sp>
    </p:spTree>
    <p:extLst>
      <p:ext uri="{BB962C8B-B14F-4D97-AF65-F5344CB8AC3E}">
        <p14:creationId xmlns="" xmlns:p14="http://schemas.microsoft.com/office/powerpoint/2010/main" val="2574150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B8E3BA-4492-4FD6-92BB-D0327B6537A8}" type="datetimeFigureOut">
              <a:rPr lang="en-US" smtClean="0"/>
              <a:pPr/>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D41F1-931E-4AC8-91A5-9983268F8456}" type="slidenum">
              <a:rPr lang="en-US" smtClean="0"/>
              <a:pPr/>
              <a:t>‹#›</a:t>
            </a:fld>
            <a:endParaRPr lang="en-US"/>
          </a:p>
        </p:txBody>
      </p:sp>
    </p:spTree>
    <p:extLst>
      <p:ext uri="{BB962C8B-B14F-4D97-AF65-F5344CB8AC3E}">
        <p14:creationId xmlns="" xmlns:p14="http://schemas.microsoft.com/office/powerpoint/2010/main" val="253339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B8E3BA-4492-4FD6-92BB-D0327B6537A8}" type="datetimeFigureOut">
              <a:rPr lang="en-US" smtClean="0"/>
              <a:pPr/>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D41F1-931E-4AC8-91A5-9983268F8456}" type="slidenum">
              <a:rPr lang="en-US" smtClean="0"/>
              <a:pPr/>
              <a:t>‹#›</a:t>
            </a:fld>
            <a:endParaRPr lang="en-US"/>
          </a:p>
        </p:txBody>
      </p:sp>
    </p:spTree>
    <p:extLst>
      <p:ext uri="{BB962C8B-B14F-4D97-AF65-F5344CB8AC3E}">
        <p14:creationId xmlns="" xmlns:p14="http://schemas.microsoft.com/office/powerpoint/2010/main" val="13680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B8E3BA-4492-4FD6-92BB-D0327B6537A8}" type="datetimeFigureOut">
              <a:rPr lang="en-US" smtClean="0"/>
              <a:pPr/>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D41F1-931E-4AC8-91A5-9983268F8456}" type="slidenum">
              <a:rPr lang="en-US" smtClean="0"/>
              <a:pPr/>
              <a:t>‹#›</a:t>
            </a:fld>
            <a:endParaRPr lang="en-US"/>
          </a:p>
        </p:txBody>
      </p:sp>
    </p:spTree>
    <p:extLst>
      <p:ext uri="{BB962C8B-B14F-4D97-AF65-F5344CB8AC3E}">
        <p14:creationId xmlns="" xmlns:p14="http://schemas.microsoft.com/office/powerpoint/2010/main" val="157235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B8E3BA-4492-4FD6-92BB-D0327B6537A8}" type="datetimeFigureOut">
              <a:rPr lang="en-US" smtClean="0"/>
              <a:pPr/>
              <a:t>12/16/2016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DD41F1-931E-4AC8-91A5-9983268F8456}" type="slidenum">
              <a:rPr lang="en-US" smtClean="0"/>
              <a:pPr/>
              <a:t>‹#›</a:t>
            </a:fld>
            <a:endParaRPr lang="en-US"/>
          </a:p>
        </p:txBody>
      </p:sp>
    </p:spTree>
    <p:extLst>
      <p:ext uri="{BB962C8B-B14F-4D97-AF65-F5344CB8AC3E}">
        <p14:creationId xmlns="" xmlns:p14="http://schemas.microsoft.com/office/powerpoint/2010/main" val="372124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B8E3BA-4492-4FD6-92BB-D0327B6537A8}" type="datetimeFigureOut">
              <a:rPr lang="en-US" smtClean="0"/>
              <a:pPr/>
              <a:t>12/16/2016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DD41F1-931E-4AC8-91A5-9983268F8456}" type="slidenum">
              <a:rPr lang="en-US" smtClean="0"/>
              <a:pPr/>
              <a:t>‹#›</a:t>
            </a:fld>
            <a:endParaRPr lang="en-US"/>
          </a:p>
        </p:txBody>
      </p:sp>
    </p:spTree>
    <p:extLst>
      <p:ext uri="{BB962C8B-B14F-4D97-AF65-F5344CB8AC3E}">
        <p14:creationId xmlns="" xmlns:p14="http://schemas.microsoft.com/office/powerpoint/2010/main" val="1146416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8E3BA-4492-4FD6-92BB-D0327B6537A8}" type="datetimeFigureOut">
              <a:rPr lang="en-US" smtClean="0"/>
              <a:pPr/>
              <a:t>12/16/2016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DD41F1-931E-4AC8-91A5-9983268F8456}" type="slidenum">
              <a:rPr lang="en-US" smtClean="0"/>
              <a:pPr/>
              <a:t>‹#›</a:t>
            </a:fld>
            <a:endParaRPr lang="en-US"/>
          </a:p>
        </p:txBody>
      </p:sp>
    </p:spTree>
    <p:extLst>
      <p:ext uri="{BB962C8B-B14F-4D97-AF65-F5344CB8AC3E}">
        <p14:creationId xmlns="" xmlns:p14="http://schemas.microsoft.com/office/powerpoint/2010/main" val="109820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B8E3BA-4492-4FD6-92BB-D0327B6537A8}" type="datetimeFigureOut">
              <a:rPr lang="en-US" smtClean="0"/>
              <a:pPr/>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D41F1-931E-4AC8-91A5-9983268F8456}" type="slidenum">
              <a:rPr lang="en-US" smtClean="0"/>
              <a:pPr/>
              <a:t>‹#›</a:t>
            </a:fld>
            <a:endParaRPr lang="en-US"/>
          </a:p>
        </p:txBody>
      </p:sp>
    </p:spTree>
    <p:extLst>
      <p:ext uri="{BB962C8B-B14F-4D97-AF65-F5344CB8AC3E}">
        <p14:creationId xmlns="" xmlns:p14="http://schemas.microsoft.com/office/powerpoint/2010/main" val="2719350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B8E3BA-4492-4FD6-92BB-D0327B6537A8}" type="datetimeFigureOut">
              <a:rPr lang="en-US" smtClean="0"/>
              <a:pPr/>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D41F1-931E-4AC8-91A5-9983268F8456}" type="slidenum">
              <a:rPr lang="en-US" smtClean="0"/>
              <a:pPr/>
              <a:t>‹#›</a:t>
            </a:fld>
            <a:endParaRPr lang="en-US"/>
          </a:p>
        </p:txBody>
      </p:sp>
    </p:spTree>
    <p:extLst>
      <p:ext uri="{BB962C8B-B14F-4D97-AF65-F5344CB8AC3E}">
        <p14:creationId xmlns="" xmlns:p14="http://schemas.microsoft.com/office/powerpoint/2010/main" val="1461401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8E3BA-4492-4FD6-92BB-D0327B6537A8}" type="datetimeFigureOut">
              <a:rPr lang="en-US" smtClean="0"/>
              <a:pPr/>
              <a:t>12/16/2016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D41F1-931E-4AC8-91A5-9983268F8456}" type="slidenum">
              <a:rPr lang="en-US" smtClean="0"/>
              <a:pPr/>
              <a:t>‹#›</a:t>
            </a:fld>
            <a:endParaRPr lang="en-US"/>
          </a:p>
        </p:txBody>
      </p:sp>
    </p:spTree>
    <p:extLst>
      <p:ext uri="{BB962C8B-B14F-4D97-AF65-F5344CB8AC3E}">
        <p14:creationId xmlns="" xmlns:p14="http://schemas.microsoft.com/office/powerpoint/2010/main" val="118122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lloyd/node-memwatch/network"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sz="2400" dirty="0" smtClean="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
        <p:nvSpPr>
          <p:cNvPr id="10" name="Rounded Rectangle 9"/>
          <p:cNvSpPr/>
          <p:nvPr/>
        </p:nvSpPr>
        <p:spPr>
          <a:xfrm>
            <a:off x="0" y="2438401"/>
            <a:ext cx="9144000" cy="228600"/>
          </a:xfrm>
          <a:prstGeom prst="round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0" y="2057401"/>
            <a:ext cx="9144000" cy="228600"/>
          </a:xfrm>
          <a:prstGeom prst="round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Subtitle 1"/>
          <p:cNvSpPr txBox="1">
            <a:spLocks/>
          </p:cNvSpPr>
          <p:nvPr/>
        </p:nvSpPr>
        <p:spPr>
          <a:xfrm>
            <a:off x="457201" y="2057400"/>
            <a:ext cx="8257308" cy="609601"/>
          </a:xfrm>
          <a:prstGeom prst="rect">
            <a:avLst/>
          </a:prstGeom>
          <a:solidFill>
            <a:srgbClr val="FFFF00"/>
          </a:solidFill>
          <a:ln>
            <a:noFill/>
          </a:ln>
        </p:spPr>
        <p:txBody>
          <a:bodyPr vert="horz" lIns="91440" tIns="45720" rIns="91440" bIns="45720" rtlCol="0">
            <a:normAutofit fontScale="6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6700" b="1" i="0" u="none" strike="noStrike" kern="1200" cap="none" spc="0" normalizeH="0" baseline="0" noProof="0" dirty="0" smtClean="0">
                <a:ln>
                  <a:noFill/>
                </a:ln>
                <a:solidFill>
                  <a:srgbClr val="002060"/>
                </a:solidFill>
                <a:effectLst/>
                <a:uLnTx/>
                <a:uFillTx/>
                <a:latin typeface="+mn-lt"/>
                <a:ea typeface="+mn-ea"/>
                <a:cs typeface="+mn-cs"/>
              </a:rPr>
              <a:t>Memory Leak</a:t>
            </a:r>
            <a:r>
              <a:rPr kumimoji="0" lang="en-US" sz="6700" b="1" i="0" u="none" strike="noStrike" kern="1200" cap="none" spc="0" normalizeH="0" noProof="0" dirty="0" smtClean="0">
                <a:ln>
                  <a:noFill/>
                </a:ln>
                <a:solidFill>
                  <a:srgbClr val="002060"/>
                </a:solidFill>
                <a:effectLst/>
                <a:uLnTx/>
                <a:uFillTx/>
                <a:latin typeface="+mn-lt"/>
                <a:ea typeface="+mn-ea"/>
                <a:cs typeface="+mn-cs"/>
              </a:rPr>
              <a:t> in Node </a:t>
            </a:r>
            <a:endParaRPr kumimoji="0" lang="en-US" sz="6700" b="1" i="0" u="none" strike="noStrike" kern="1200" cap="none" spc="0" normalizeH="0" baseline="0" noProof="0" dirty="0">
              <a:ln>
                <a:noFill/>
              </a:ln>
              <a:solidFill>
                <a:schemeClr val="accent2">
                  <a:lumMod val="75000"/>
                </a:schemeClr>
              </a:solidFill>
              <a:effectLst/>
              <a:uLnTx/>
              <a:uFillTx/>
              <a:latin typeface="+mn-lt"/>
              <a:ea typeface="+mn-ea"/>
              <a:cs typeface="+mn-cs"/>
            </a:endParaRPr>
          </a:p>
        </p:txBody>
      </p:sp>
      <p:pic>
        <p:nvPicPr>
          <p:cNvPr id="7" name="Picture 6" descr="Well, V8 JS does not have memory leaks, only forgotten variables."/>
          <p:cNvPicPr/>
          <p:nvPr/>
        </p:nvPicPr>
        <p:blipFill>
          <a:blip r:embed="rId3"/>
          <a:srcRect/>
          <a:stretch>
            <a:fillRect/>
          </a:stretch>
        </p:blipFill>
        <p:spPr bwMode="auto">
          <a:xfrm>
            <a:off x="2819400" y="3048000"/>
            <a:ext cx="3814762" cy="3128962"/>
          </a:xfrm>
          <a:prstGeom prst="rect">
            <a:avLst/>
          </a:prstGeom>
          <a:noFill/>
          <a:ln w="9525">
            <a:noFill/>
            <a:miter lim="800000"/>
            <a:headEnd/>
            <a:tailEnd/>
          </a:ln>
        </p:spPr>
      </p:pic>
    </p:spTree>
    <p:extLst>
      <p:ext uri="{BB962C8B-B14F-4D97-AF65-F5344CB8AC3E}">
        <p14:creationId xmlns="" xmlns:p14="http://schemas.microsoft.com/office/powerpoint/2010/main" val="36929409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rgbClr val="FFFF00"/>
          </a:solidFill>
          <a:ln>
            <a:noFill/>
          </a:ln>
        </p:spPr>
        <p:txBody>
          <a:bodyPr>
            <a:normAutofit fontScale="92500" lnSpcReduction="20000"/>
          </a:bodyPr>
          <a:lstStyle/>
          <a:p>
            <a:r>
              <a:rPr lang="en-US" b="1" dirty="0" smtClean="0">
                <a:solidFill>
                  <a:srgbClr val="002060"/>
                </a:solidFill>
              </a:rPr>
              <a:t> GC performance and </a:t>
            </a:r>
            <a:r>
              <a:rPr lang="en-US" b="1" dirty="0" err="1" smtClean="0">
                <a:solidFill>
                  <a:srgbClr val="002060"/>
                </a:solidFill>
              </a:rPr>
              <a:t>Debuggig</a:t>
            </a:r>
            <a:r>
              <a:rPr lang="en-US" b="1" dirty="0" smtClean="0">
                <a:solidFill>
                  <a:srgbClr val="002060"/>
                </a:solidFill>
              </a:rPr>
              <a:t> Tips</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None/>
            </a:pPr>
            <a:r>
              <a:rPr lang="en-US" sz="2800" b="1" dirty="0" smtClean="0">
                <a:solidFill>
                  <a:srgbClr val="FF0000"/>
                </a:solidFill>
              </a:rPr>
              <a:t>Always give names to closures and functions</a:t>
            </a:r>
          </a:p>
          <a:p>
            <a:r>
              <a:rPr lang="en-US" sz="2800" dirty="0" smtClean="0"/>
              <a:t>It’s much easier to inspect stack traces and heaps when all closures and functions have names.</a:t>
            </a:r>
          </a:p>
          <a:p>
            <a:r>
              <a:rPr lang="en-US" sz="2800" dirty="0" err="1" smtClean="0"/>
              <a:t>db.query</a:t>
            </a:r>
            <a:r>
              <a:rPr lang="en-US" sz="2800" dirty="0" smtClean="0"/>
              <a:t>('GIVE THEM ALL', function </a:t>
            </a:r>
            <a:r>
              <a:rPr lang="en-US" sz="2800" dirty="0" err="1" smtClean="0"/>
              <a:t>GiveThemAllAName</a:t>
            </a:r>
            <a:r>
              <a:rPr lang="en-US" sz="2800" dirty="0" smtClean="0"/>
              <a:t>(error, data) {    ...})</a:t>
            </a:r>
          </a:p>
          <a:p>
            <a:endParaRPr lang="en-US" sz="2800" dirty="0" smtClean="0">
              <a:solidFill>
                <a:srgbClr val="FF0000"/>
              </a:solidFill>
            </a:endParaRPr>
          </a:p>
          <a:p>
            <a:pPr>
              <a:buNone/>
            </a:pPr>
            <a:r>
              <a:rPr lang="en-US" sz="2800" b="1" dirty="0" smtClean="0">
                <a:solidFill>
                  <a:srgbClr val="FF0000"/>
                </a:solidFill>
              </a:rPr>
              <a:t>Avoid large objects in hot functions</a:t>
            </a:r>
          </a:p>
          <a:p>
            <a:r>
              <a:rPr lang="en-US" sz="2800" dirty="0" smtClean="0"/>
              <a:t>Avoid large objects inside of hot functions so that all data is fit into </a:t>
            </a:r>
            <a:r>
              <a:rPr lang="en-US" sz="2800" b="1" dirty="0" smtClean="0"/>
              <a:t>New Space</a:t>
            </a:r>
            <a:r>
              <a:rPr lang="en-US" sz="2800" dirty="0" smtClean="0"/>
              <a:t>. All CPU and memory bound operations should be executed in background. </a:t>
            </a:r>
          </a:p>
          <a:p>
            <a:r>
              <a:rPr lang="en-US" sz="2800" dirty="0" smtClean="0"/>
              <a:t>Also avoid </a:t>
            </a:r>
            <a:r>
              <a:rPr lang="en-US" sz="2800" dirty="0" err="1" smtClean="0"/>
              <a:t>deoptimization</a:t>
            </a:r>
            <a:r>
              <a:rPr lang="en-US" sz="2800" dirty="0" smtClean="0"/>
              <a:t> triggers for hot functions, optimized hot function uses less memory than non-optimized ones.</a:t>
            </a:r>
          </a:p>
          <a:p>
            <a:endParaRPr lang="en-US" sz="2800" dirty="0" smtClean="0"/>
          </a:p>
          <a:p>
            <a:endParaRPr lang="en-US" sz="2800" dirty="0" smtClean="0"/>
          </a:p>
          <a:p>
            <a:pPr>
              <a:buNone/>
            </a:pPr>
            <a:endParaRPr lang="en-US" sz="2800" dirty="0" smtClean="0"/>
          </a:p>
          <a:p>
            <a:pPr>
              <a:buNone/>
            </a:pPr>
            <a:r>
              <a:rPr lang="en-US" sz="2800" dirty="0" smtClean="0"/>
              <a:t> </a:t>
            </a:r>
            <a:endParaRPr lang="en-US" sz="20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85957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rgbClr val="FFFF00"/>
          </a:solidFill>
          <a:ln>
            <a:noFill/>
          </a:ln>
        </p:spPr>
        <p:txBody>
          <a:bodyPr>
            <a:normAutofit fontScale="92500" lnSpcReduction="20000"/>
          </a:bodyPr>
          <a:lstStyle/>
          <a:p>
            <a:r>
              <a:rPr lang="en-US" b="1" dirty="0" smtClean="0">
                <a:solidFill>
                  <a:srgbClr val="002060"/>
                </a:solidFill>
              </a:rPr>
              <a:t> GC performance and </a:t>
            </a:r>
            <a:r>
              <a:rPr lang="en-US" b="1" dirty="0" err="1" smtClean="0">
                <a:solidFill>
                  <a:srgbClr val="002060"/>
                </a:solidFill>
              </a:rPr>
              <a:t>Debuggig</a:t>
            </a:r>
            <a:r>
              <a:rPr lang="en-US" b="1" dirty="0" smtClean="0">
                <a:solidFill>
                  <a:srgbClr val="002060"/>
                </a:solidFill>
              </a:rPr>
              <a:t> Tips</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None/>
            </a:pPr>
            <a:r>
              <a:rPr lang="en-US" sz="2800" b="1" dirty="0" smtClean="0">
                <a:solidFill>
                  <a:srgbClr val="FF0000"/>
                </a:solidFill>
              </a:rPr>
              <a:t>Hot functions should be optimized</a:t>
            </a:r>
          </a:p>
          <a:p>
            <a:pPr>
              <a:buNone/>
            </a:pPr>
            <a:endParaRPr lang="en-US" sz="2800" b="1" dirty="0" smtClean="0">
              <a:solidFill>
                <a:srgbClr val="FF0000"/>
              </a:solidFill>
            </a:endParaRPr>
          </a:p>
          <a:p>
            <a:r>
              <a:rPr lang="en-US" sz="2800" dirty="0" smtClean="0"/>
              <a:t>Hot functions that run faster but also consume less memory cause GC to run less often. V8 provides some helpful debugging tools to spot non-optimized functions or </a:t>
            </a:r>
            <a:r>
              <a:rPr lang="en-US" sz="2800" dirty="0" err="1" smtClean="0"/>
              <a:t>deoptimized</a:t>
            </a:r>
            <a:r>
              <a:rPr lang="en-US" sz="2800" dirty="0" smtClean="0"/>
              <a:t> functions.</a:t>
            </a:r>
          </a:p>
          <a:p>
            <a:endParaRPr lang="en-US" sz="2800" dirty="0" smtClean="0"/>
          </a:p>
          <a:p>
            <a:endParaRPr lang="en-US" sz="2800" dirty="0" smtClean="0"/>
          </a:p>
          <a:p>
            <a:pPr>
              <a:buNone/>
            </a:pPr>
            <a:endParaRPr lang="en-US" sz="2800" dirty="0" smtClean="0"/>
          </a:p>
          <a:p>
            <a:pPr>
              <a:buNone/>
            </a:pPr>
            <a:r>
              <a:rPr lang="en-US" sz="2800" dirty="0" smtClean="0"/>
              <a:t> </a:t>
            </a:r>
            <a:endParaRPr lang="en-US" sz="20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85957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rgbClr val="FFFF00"/>
          </a:solidFill>
          <a:ln>
            <a:noFill/>
          </a:ln>
        </p:spPr>
        <p:txBody>
          <a:bodyPr>
            <a:normAutofit fontScale="92500" lnSpcReduction="20000"/>
          </a:bodyPr>
          <a:lstStyle/>
          <a:p>
            <a:r>
              <a:rPr lang="en-US" b="1" dirty="0" smtClean="0">
                <a:solidFill>
                  <a:srgbClr val="002060"/>
                </a:solidFill>
              </a:rPr>
              <a:t> GC performance and </a:t>
            </a:r>
            <a:r>
              <a:rPr lang="en-US" b="1" dirty="0" err="1" smtClean="0">
                <a:solidFill>
                  <a:srgbClr val="002060"/>
                </a:solidFill>
              </a:rPr>
              <a:t>Debuggig</a:t>
            </a:r>
            <a:r>
              <a:rPr lang="en-US" b="1" dirty="0" smtClean="0">
                <a:solidFill>
                  <a:srgbClr val="002060"/>
                </a:solidFill>
              </a:rPr>
              <a:t> Tips</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b="1" dirty="0" smtClean="0"/>
              <a:t>Avoid polymorphism for IC’s in hot functions</a:t>
            </a:r>
          </a:p>
          <a:p>
            <a:r>
              <a:rPr lang="en-US" sz="2800" dirty="0" smtClean="0"/>
              <a:t>Inline Caches (IC) are used to speed up execution of some chunks of code, either by caching object property access </a:t>
            </a:r>
            <a:r>
              <a:rPr lang="en-US" sz="2800" dirty="0" err="1" smtClean="0"/>
              <a:t>obj.key</a:t>
            </a:r>
            <a:r>
              <a:rPr lang="en-US" sz="2800" dirty="0" smtClean="0"/>
              <a:t> or some simple function.</a:t>
            </a:r>
          </a:p>
          <a:p>
            <a:endParaRPr lang="en-US" sz="2800" dirty="0" smtClean="0"/>
          </a:p>
          <a:p>
            <a:r>
              <a:rPr lang="en-US" sz="2800" dirty="0" smtClean="0"/>
              <a:t>function x(a, b) {  return a + b;} </a:t>
            </a:r>
          </a:p>
          <a:p>
            <a:r>
              <a:rPr lang="en-US" sz="2800" dirty="0" smtClean="0"/>
              <a:t>x(1, 2); // </a:t>
            </a:r>
            <a:r>
              <a:rPr lang="en-US" sz="2800" dirty="0" err="1" smtClean="0"/>
              <a:t>monomorphic</a:t>
            </a:r>
            <a:endParaRPr lang="en-US" sz="2800" dirty="0" smtClean="0"/>
          </a:p>
          <a:p>
            <a:r>
              <a:rPr lang="en-US" sz="2800" dirty="0" smtClean="0"/>
              <a:t>x(1, “string”); // polymorphic, level 2</a:t>
            </a:r>
          </a:p>
          <a:p>
            <a:r>
              <a:rPr lang="en-US" sz="2800" dirty="0" smtClean="0"/>
              <a:t>x(3.14, 1); // polymorphic, level 3 </a:t>
            </a:r>
          </a:p>
        </p:txBody>
      </p:sp>
    </p:spTree>
    <p:extLst>
      <p:ext uri="{BB962C8B-B14F-4D97-AF65-F5344CB8AC3E}">
        <p14:creationId xmlns="" xmlns:p14="http://schemas.microsoft.com/office/powerpoint/2010/main" val="4285957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rgbClr val="FFFF00"/>
          </a:solidFill>
          <a:ln>
            <a:noFill/>
          </a:ln>
        </p:spPr>
        <p:txBody>
          <a:bodyPr>
            <a:normAutofit fontScale="92500" lnSpcReduction="20000"/>
          </a:bodyPr>
          <a:lstStyle/>
          <a:p>
            <a:r>
              <a:rPr lang="en-US" b="1" dirty="0" smtClean="0">
                <a:solidFill>
                  <a:srgbClr val="002060"/>
                </a:solidFill>
              </a:rPr>
              <a:t> GC performance and </a:t>
            </a:r>
            <a:r>
              <a:rPr lang="en-US" b="1" dirty="0" err="1" smtClean="0">
                <a:solidFill>
                  <a:srgbClr val="002060"/>
                </a:solidFill>
              </a:rPr>
              <a:t>Debuggig</a:t>
            </a:r>
            <a:r>
              <a:rPr lang="en-US" b="1" dirty="0" smtClean="0">
                <a:solidFill>
                  <a:srgbClr val="002060"/>
                </a:solidFill>
              </a:rPr>
              <a:t> Tips</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dirty="0" smtClean="0"/>
              <a:t>When </a:t>
            </a:r>
            <a:r>
              <a:rPr lang="en-US" sz="2800" i="1" dirty="0" smtClean="0"/>
              <a:t>x(</a:t>
            </a:r>
            <a:r>
              <a:rPr lang="en-US" sz="2800" i="1" dirty="0" err="1" smtClean="0"/>
              <a:t>a,b</a:t>
            </a:r>
            <a:r>
              <a:rPr lang="en-US" sz="2800" i="1" dirty="0" smtClean="0"/>
              <a:t>)</a:t>
            </a:r>
            <a:r>
              <a:rPr lang="en-US" sz="2800" dirty="0" smtClean="0"/>
              <a:t> is run for the first time, V8 creates a </a:t>
            </a:r>
            <a:r>
              <a:rPr lang="en-US" sz="2800" dirty="0" err="1" smtClean="0"/>
              <a:t>monomorphic</a:t>
            </a:r>
            <a:r>
              <a:rPr lang="en-US" sz="2800" dirty="0" smtClean="0"/>
              <a:t> IC. </a:t>
            </a:r>
          </a:p>
          <a:p>
            <a:r>
              <a:rPr lang="en-US" sz="2800" dirty="0" smtClean="0"/>
              <a:t>When we call x a second time, V8 erases the old IC and creates a new polymorphic IC which supports both types of operands integer and string. </a:t>
            </a:r>
          </a:p>
          <a:p>
            <a:r>
              <a:rPr lang="en-US" sz="2800" dirty="0" smtClean="0"/>
              <a:t>When we call IC the third time, V8 repeats the same procedure and creates another polymorphic IC of level 3.</a:t>
            </a:r>
          </a:p>
          <a:p>
            <a:r>
              <a:rPr lang="en-US" sz="2800" dirty="0" smtClean="0"/>
              <a:t>After IC level reaches 5 (could be changed with </a:t>
            </a:r>
            <a:r>
              <a:rPr lang="en-US" sz="2800" i="1" dirty="0" smtClean="0"/>
              <a:t>–</a:t>
            </a:r>
            <a:r>
              <a:rPr lang="en-US" sz="2800" i="1" dirty="0" err="1" smtClean="0"/>
              <a:t>max_inlining_levels</a:t>
            </a:r>
            <a:r>
              <a:rPr lang="en-US" sz="2800" dirty="0" smtClean="0"/>
              <a:t> flag) the function becomes </a:t>
            </a:r>
            <a:r>
              <a:rPr lang="en-US" sz="2800" dirty="0" err="1" smtClean="0"/>
              <a:t>megamorphic</a:t>
            </a:r>
            <a:r>
              <a:rPr lang="en-US" sz="2800" dirty="0" smtClean="0"/>
              <a:t> and is no longer considered </a:t>
            </a:r>
            <a:r>
              <a:rPr lang="en-US" sz="2800" dirty="0" err="1" smtClean="0"/>
              <a:t>optimizable</a:t>
            </a:r>
            <a:endParaRPr lang="en-US" sz="2800" dirty="0" smtClean="0"/>
          </a:p>
          <a:p>
            <a:endParaRPr lang="en-US" sz="2800" dirty="0" smtClean="0"/>
          </a:p>
          <a:p>
            <a:pPr>
              <a:buNone/>
            </a:pPr>
            <a:endParaRPr lang="en-US" sz="2800" dirty="0" smtClean="0"/>
          </a:p>
          <a:p>
            <a:pPr>
              <a:buNone/>
            </a:pPr>
            <a:r>
              <a:rPr lang="en-US" sz="2800" dirty="0" smtClean="0"/>
              <a:t> </a:t>
            </a:r>
            <a:endParaRPr lang="en-US" sz="20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85957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rgbClr val="FFFF00"/>
          </a:solidFill>
          <a:ln>
            <a:noFill/>
          </a:ln>
        </p:spPr>
        <p:txBody>
          <a:bodyPr>
            <a:normAutofit fontScale="92500" lnSpcReduction="20000"/>
          </a:bodyPr>
          <a:lstStyle/>
          <a:p>
            <a:r>
              <a:rPr lang="en-US" b="1" dirty="0" smtClean="0">
                <a:solidFill>
                  <a:srgbClr val="002060"/>
                </a:solidFill>
              </a:rPr>
              <a:t> GC performance and </a:t>
            </a:r>
            <a:r>
              <a:rPr lang="en-US" b="1" dirty="0" err="1" smtClean="0">
                <a:solidFill>
                  <a:srgbClr val="002060"/>
                </a:solidFill>
              </a:rPr>
              <a:t>Debuggig</a:t>
            </a:r>
            <a:r>
              <a:rPr lang="en-US" b="1" dirty="0" smtClean="0">
                <a:solidFill>
                  <a:srgbClr val="002060"/>
                </a:solidFill>
              </a:rPr>
              <a:t> Tips</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b="1" dirty="0" smtClean="0">
                <a:solidFill>
                  <a:srgbClr val="FF0000"/>
                </a:solidFill>
              </a:rPr>
              <a:t>Don’t add large files to memory</a:t>
            </a:r>
          </a:p>
          <a:p>
            <a:r>
              <a:rPr lang="en-US" sz="2800" dirty="0" smtClean="0"/>
              <a:t>This one is obvious and well known. If you have large files to process, for example a large CSV file, read it line-by-line and process in little chunks instead of loading the entire file to memory. </a:t>
            </a:r>
          </a:p>
          <a:p>
            <a:endParaRPr lang="en-US" sz="2800" dirty="0" smtClean="0"/>
          </a:p>
          <a:p>
            <a:r>
              <a:rPr lang="en-US" sz="2800" dirty="0" smtClean="0"/>
              <a:t>There are rather rare cases where a single line of </a:t>
            </a:r>
            <a:r>
              <a:rPr lang="en-US" sz="2800" dirty="0" err="1" smtClean="0"/>
              <a:t>csv</a:t>
            </a:r>
            <a:r>
              <a:rPr lang="en-US" sz="2800" dirty="0" smtClean="0"/>
              <a:t> would be larger than 1mb, thus allowing you to fit it in </a:t>
            </a:r>
            <a:r>
              <a:rPr lang="en-US" sz="2800" b="1" dirty="0" smtClean="0"/>
              <a:t>New Space</a:t>
            </a:r>
            <a:endParaRPr lang="en-US" sz="2800" dirty="0" smtClean="0"/>
          </a:p>
          <a:p>
            <a:pPr>
              <a:buNone/>
            </a:pPr>
            <a:endParaRPr lang="en-US" sz="2800" dirty="0" smtClean="0"/>
          </a:p>
          <a:p>
            <a:pPr>
              <a:buNone/>
            </a:pPr>
            <a:r>
              <a:rPr lang="en-US" sz="2800" dirty="0" smtClean="0"/>
              <a:t> </a:t>
            </a:r>
            <a:endParaRPr lang="en-US" sz="20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85957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rgbClr val="FFFF00"/>
          </a:solidFill>
          <a:ln>
            <a:noFill/>
          </a:ln>
        </p:spPr>
        <p:txBody>
          <a:bodyPr>
            <a:normAutofit fontScale="92500" lnSpcReduction="20000"/>
          </a:bodyPr>
          <a:lstStyle/>
          <a:p>
            <a:r>
              <a:rPr lang="en-US" b="1" dirty="0" smtClean="0">
                <a:solidFill>
                  <a:srgbClr val="002060"/>
                </a:solidFill>
              </a:rPr>
              <a:t> GC performance and </a:t>
            </a:r>
            <a:r>
              <a:rPr lang="en-US" b="1" dirty="0" err="1" smtClean="0">
                <a:solidFill>
                  <a:srgbClr val="002060"/>
                </a:solidFill>
              </a:rPr>
              <a:t>Debuggig</a:t>
            </a:r>
            <a:r>
              <a:rPr lang="en-US" b="1" dirty="0" smtClean="0">
                <a:solidFill>
                  <a:srgbClr val="002060"/>
                </a:solidFill>
              </a:rPr>
              <a:t> Tips</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None/>
            </a:pPr>
            <a:r>
              <a:rPr lang="en-US" sz="2800" b="1" dirty="0" smtClean="0">
                <a:solidFill>
                  <a:srgbClr val="FF0000"/>
                </a:solidFill>
              </a:rPr>
              <a:t>Do not block main server thread</a:t>
            </a:r>
          </a:p>
          <a:p>
            <a:r>
              <a:rPr lang="en-US" sz="2800" dirty="0" smtClean="0"/>
              <a:t>If  have some hot API which takes some time to process, such as an API to resize images, move it to a separate thread or turn it into a background job. </a:t>
            </a:r>
          </a:p>
          <a:p>
            <a:r>
              <a:rPr lang="en-US" sz="2800" dirty="0" smtClean="0"/>
              <a:t>CPU intensive operations would block main thread forcing all other customers to wait and keep sending requests. </a:t>
            </a:r>
            <a:endParaRPr lang="en-US" sz="2800" smtClean="0"/>
          </a:p>
          <a:p>
            <a:r>
              <a:rPr lang="en-US" sz="2800" smtClean="0"/>
              <a:t>Unprocessed </a:t>
            </a:r>
            <a:r>
              <a:rPr lang="en-US" sz="2800" dirty="0" smtClean="0"/>
              <a:t>request data would stack in memory, thus forcing full GC to take longer time to finish.</a:t>
            </a:r>
          </a:p>
          <a:p>
            <a:pPr>
              <a:buNone/>
            </a:pPr>
            <a:endParaRPr lang="en-US" sz="2800" dirty="0" smtClean="0"/>
          </a:p>
          <a:p>
            <a:pPr>
              <a:buNone/>
            </a:pPr>
            <a:r>
              <a:rPr lang="en-US" sz="2800" dirty="0" smtClean="0"/>
              <a:t> </a:t>
            </a:r>
            <a:endParaRPr lang="en-US" sz="20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85957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rgbClr val="FFFF00"/>
          </a:solidFill>
          <a:ln>
            <a:noFill/>
          </a:ln>
        </p:spPr>
        <p:txBody>
          <a:bodyPr>
            <a:normAutofit fontScale="92500" lnSpcReduction="20000"/>
          </a:bodyPr>
          <a:lstStyle/>
          <a:p>
            <a:r>
              <a:rPr lang="en-US" b="1" dirty="0" smtClean="0">
                <a:solidFill>
                  <a:srgbClr val="002060"/>
                </a:solidFill>
              </a:rPr>
              <a:t> GC performance and </a:t>
            </a:r>
            <a:r>
              <a:rPr lang="en-US" b="1" dirty="0" err="1" smtClean="0">
                <a:solidFill>
                  <a:srgbClr val="002060"/>
                </a:solidFill>
              </a:rPr>
              <a:t>Debuggig</a:t>
            </a:r>
            <a:r>
              <a:rPr lang="en-US" b="1" dirty="0" smtClean="0">
                <a:solidFill>
                  <a:srgbClr val="002060"/>
                </a:solidFill>
              </a:rPr>
              <a:t> Tips</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b="1" dirty="0" smtClean="0">
                <a:solidFill>
                  <a:srgbClr val="FF0000"/>
                </a:solidFill>
              </a:rPr>
              <a:t>Know your tools</a:t>
            </a:r>
          </a:p>
          <a:p>
            <a:r>
              <a:rPr lang="en-US" sz="2800" dirty="0" smtClean="0"/>
              <a:t> There are various debuggers, leak </a:t>
            </a:r>
            <a:r>
              <a:rPr lang="en-US" sz="2800" dirty="0" err="1" smtClean="0"/>
              <a:t>cathers</a:t>
            </a:r>
            <a:r>
              <a:rPr lang="en-US" sz="2800" dirty="0" smtClean="0"/>
              <a:t>, and usage graphs generators. All those tools helps to make  software faster and more efficient.</a:t>
            </a:r>
          </a:p>
          <a:p>
            <a:pPr>
              <a:buNone/>
            </a:pPr>
            <a:endParaRPr lang="en-US" sz="2800" dirty="0" smtClean="0"/>
          </a:p>
          <a:p>
            <a:pPr>
              <a:buNone/>
            </a:pPr>
            <a:r>
              <a:rPr lang="en-US" sz="2800" dirty="0" smtClean="0"/>
              <a:t> </a:t>
            </a:r>
            <a:endParaRPr lang="en-US" sz="20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85957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rgbClr val="FFFF00"/>
          </a:solidFill>
          <a:ln>
            <a:noFill/>
          </a:ln>
        </p:spPr>
        <p:txBody>
          <a:bodyPr>
            <a:normAutofit fontScale="92500" lnSpcReduction="20000"/>
          </a:bodyPr>
          <a:lstStyle/>
          <a:p>
            <a:r>
              <a:rPr lang="en-US" b="1" dirty="0" smtClean="0">
                <a:solidFill>
                  <a:srgbClr val="002060"/>
                </a:solidFill>
              </a:rPr>
              <a:t> Memory Leak Tools</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None/>
            </a:pPr>
            <a:r>
              <a:rPr lang="en-US" sz="2800" b="1" dirty="0" err="1" smtClean="0">
                <a:solidFill>
                  <a:srgbClr val="FF0000"/>
                </a:solidFill>
              </a:rPr>
              <a:t>Memwatch</a:t>
            </a:r>
            <a:endParaRPr lang="en-US" sz="2800" b="1" dirty="0" smtClean="0">
              <a:solidFill>
                <a:srgbClr val="FF0000"/>
              </a:solidFill>
            </a:endParaRPr>
          </a:p>
          <a:p>
            <a:r>
              <a:rPr lang="en-US" sz="2800" dirty="0" err="1" smtClean="0"/>
              <a:t>Memwatch</a:t>
            </a:r>
            <a:r>
              <a:rPr lang="en-US" sz="2800" dirty="0" smtClean="0"/>
              <a:t> tool </a:t>
            </a:r>
            <a:r>
              <a:rPr lang="en-US" sz="2800" dirty="0" smtClean="0">
                <a:sym typeface="Wingdings" pitchFamily="2" charset="2"/>
              </a:rPr>
              <a:t> </a:t>
            </a:r>
            <a:r>
              <a:rPr lang="en-US" sz="2800" dirty="0" smtClean="0"/>
              <a:t> “how to find leak in node”. </a:t>
            </a:r>
          </a:p>
          <a:p>
            <a:r>
              <a:rPr lang="en-US" sz="2800" dirty="0" smtClean="0"/>
              <a:t>Get it from : </a:t>
            </a:r>
            <a:r>
              <a:rPr lang="en-US" sz="2800" dirty="0" err="1" smtClean="0"/>
              <a:t>GitHub’s</a:t>
            </a:r>
            <a:r>
              <a:rPr lang="en-US" sz="2800" dirty="0" smtClean="0"/>
              <a:t> </a:t>
            </a:r>
            <a:r>
              <a:rPr lang="en-US" sz="2800" u="sng" dirty="0" smtClean="0">
                <a:hlinkClick r:id="rId3"/>
              </a:rPr>
              <a:t>fork list for the repository</a:t>
            </a:r>
            <a:r>
              <a:rPr lang="en-US" sz="2800" dirty="0" smtClean="0"/>
              <a:t>. </a:t>
            </a:r>
          </a:p>
          <a:p>
            <a:r>
              <a:rPr lang="en-US" sz="2800" dirty="0" smtClean="0"/>
              <a:t>This module is useful because it can emit leak events if it sees the heap grow over 5 consecutive garbage collections.</a:t>
            </a:r>
          </a:p>
          <a:p>
            <a:endParaRPr lang="en-US" sz="2800" dirty="0" smtClean="0"/>
          </a:p>
          <a:p>
            <a:pPr>
              <a:buNone/>
            </a:pPr>
            <a:r>
              <a:rPr lang="en-US" sz="2800" b="1" dirty="0" err="1" smtClean="0">
                <a:solidFill>
                  <a:srgbClr val="FF0000"/>
                </a:solidFill>
              </a:rPr>
              <a:t>Heapdump</a:t>
            </a:r>
            <a:endParaRPr lang="en-US" sz="2800" b="1" dirty="0" smtClean="0">
              <a:solidFill>
                <a:srgbClr val="FF0000"/>
              </a:solidFill>
            </a:endParaRPr>
          </a:p>
          <a:p>
            <a:r>
              <a:rPr lang="en-US" sz="2800" dirty="0" smtClean="0"/>
              <a:t>Great tool which allows Node.js developers to take heap snapshot and inspect them later with Chrome Developer Tools.</a:t>
            </a:r>
          </a:p>
          <a:p>
            <a:endParaRPr lang="en-US" sz="24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85957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rgbClr val="FFFF00"/>
          </a:solidFill>
          <a:ln>
            <a:noFill/>
          </a:ln>
        </p:spPr>
        <p:txBody>
          <a:bodyPr>
            <a:normAutofit fontScale="92500" lnSpcReduction="20000"/>
          </a:bodyPr>
          <a:lstStyle/>
          <a:p>
            <a:r>
              <a:rPr lang="en-US" b="1" dirty="0" smtClean="0">
                <a:solidFill>
                  <a:srgbClr val="002060"/>
                </a:solidFill>
              </a:rPr>
              <a:t> Memory Leak Tools</a:t>
            </a:r>
            <a:endParaRPr lang="en-US" b="1" dirty="0">
              <a:solidFill>
                <a:schemeClr val="accent2">
                  <a:lumMod val="75000"/>
                </a:schemeClr>
              </a:solidFill>
            </a:endParaRPr>
          </a:p>
        </p:txBody>
      </p:sp>
      <p:pic>
        <p:nvPicPr>
          <p:cNvPr id="1026" name="Picture 2"/>
          <p:cNvPicPr>
            <a:picLocks noChangeAspect="1" noChangeArrowheads="1"/>
          </p:cNvPicPr>
          <p:nvPr/>
        </p:nvPicPr>
        <p:blipFill>
          <a:blip r:embed="rId3"/>
          <a:srcRect/>
          <a:stretch>
            <a:fillRect/>
          </a:stretch>
        </p:blipFill>
        <p:spPr bwMode="auto">
          <a:xfrm>
            <a:off x="0" y="0"/>
            <a:ext cx="9144000" cy="7086600"/>
          </a:xfrm>
          <a:prstGeom prst="rect">
            <a:avLst/>
          </a:prstGeom>
          <a:noFill/>
          <a:ln w="9525">
            <a:noFill/>
            <a:miter lim="800000"/>
            <a:headEnd/>
            <a:tailEnd/>
          </a:ln>
          <a:effectLst/>
        </p:spPr>
      </p:pic>
    </p:spTree>
    <p:extLst>
      <p:ext uri="{BB962C8B-B14F-4D97-AF65-F5344CB8AC3E}">
        <p14:creationId xmlns="" xmlns:p14="http://schemas.microsoft.com/office/powerpoint/2010/main" val="4285957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rgbClr val="FFFF00"/>
          </a:solidFill>
          <a:ln>
            <a:noFill/>
          </a:ln>
        </p:spPr>
        <p:txBody>
          <a:bodyPr>
            <a:normAutofit fontScale="92500" lnSpcReduction="20000"/>
          </a:bodyPr>
          <a:lstStyle/>
          <a:p>
            <a:r>
              <a:rPr lang="en-US" b="1" dirty="0" smtClean="0">
                <a:solidFill>
                  <a:srgbClr val="002060"/>
                </a:solidFill>
              </a:rPr>
              <a:t> Memory Leak Tools</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None/>
            </a:pPr>
            <a:r>
              <a:rPr lang="en-US" sz="2800" b="1" dirty="0" smtClean="0">
                <a:solidFill>
                  <a:srgbClr val="FF0000"/>
                </a:solidFill>
              </a:rPr>
              <a:t>Node-inspector</a:t>
            </a:r>
          </a:p>
          <a:p>
            <a:pPr>
              <a:buNone/>
            </a:pPr>
            <a:endParaRPr lang="en-US" sz="2800" b="1" dirty="0" smtClean="0">
              <a:solidFill>
                <a:srgbClr val="FF0000"/>
              </a:solidFill>
            </a:endParaRPr>
          </a:p>
          <a:p>
            <a:r>
              <a:rPr lang="en-US" sz="2800" dirty="0" smtClean="0"/>
              <a:t>it allows  to connect to a running application, take heap dump and even debug and recompile it on the fly.</a:t>
            </a:r>
          </a:p>
          <a:p>
            <a:endParaRPr lang="en-US" sz="2800" dirty="0" smtClean="0"/>
          </a:p>
          <a:p>
            <a:endParaRPr lang="en-US" sz="24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85957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rgbClr val="FFFF00"/>
          </a:solidFill>
          <a:ln>
            <a:noFill/>
          </a:ln>
        </p:spPr>
        <p:txBody>
          <a:bodyPr>
            <a:normAutofit fontScale="92500" lnSpcReduction="20000"/>
          </a:bodyPr>
          <a:lstStyle/>
          <a:p>
            <a:r>
              <a:rPr lang="en-US" b="1" dirty="0" smtClean="0">
                <a:solidFill>
                  <a:srgbClr val="002060"/>
                </a:solidFill>
              </a:rPr>
              <a:t> Memory Leak Testing</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None/>
            </a:pPr>
            <a:r>
              <a:rPr lang="en-US" sz="2800" dirty="0" err="1" smtClean="0"/>
              <a:t>var</a:t>
            </a:r>
            <a:r>
              <a:rPr lang="en-US" sz="2800" dirty="0" smtClean="0"/>
              <a:t> </a:t>
            </a:r>
            <a:r>
              <a:rPr lang="en-US" sz="2800" dirty="0" err="1" smtClean="0"/>
              <a:t>restify</a:t>
            </a:r>
            <a:r>
              <a:rPr lang="en-US" sz="2800" dirty="0" smtClean="0"/>
              <a:t> = require('</a:t>
            </a:r>
            <a:r>
              <a:rPr lang="en-US" sz="2800" dirty="0" err="1" smtClean="0"/>
              <a:t>restify</a:t>
            </a:r>
            <a:r>
              <a:rPr lang="en-US" sz="2800" dirty="0" smtClean="0"/>
              <a:t>'); </a:t>
            </a:r>
          </a:p>
          <a:p>
            <a:pPr>
              <a:buNone/>
            </a:pPr>
            <a:r>
              <a:rPr lang="en-US" sz="2800" dirty="0" err="1" smtClean="0"/>
              <a:t>var</a:t>
            </a:r>
            <a:r>
              <a:rPr lang="en-US" sz="2800" dirty="0" smtClean="0"/>
              <a:t> server = </a:t>
            </a:r>
            <a:r>
              <a:rPr lang="en-US" sz="2800" dirty="0" err="1" smtClean="0"/>
              <a:t>restify.createServer</a:t>
            </a:r>
            <a:r>
              <a:rPr lang="en-US" sz="2800" dirty="0" smtClean="0"/>
              <a:t>();</a:t>
            </a:r>
          </a:p>
          <a:p>
            <a:pPr>
              <a:buNone/>
            </a:pPr>
            <a:r>
              <a:rPr lang="en-US" sz="2800" dirty="0" err="1" smtClean="0"/>
              <a:t>var</a:t>
            </a:r>
            <a:r>
              <a:rPr lang="en-US" sz="2800" dirty="0" smtClean="0"/>
              <a:t> tasks = []; </a:t>
            </a:r>
          </a:p>
          <a:p>
            <a:pPr>
              <a:buNone/>
            </a:pPr>
            <a:r>
              <a:rPr lang="en-US" sz="2800" dirty="0" smtClean="0"/>
              <a:t>server.pre(function(</a:t>
            </a:r>
            <a:r>
              <a:rPr lang="en-US" sz="2800" dirty="0" err="1" smtClean="0"/>
              <a:t>req</a:t>
            </a:r>
            <a:r>
              <a:rPr lang="en-US" sz="2800" dirty="0" smtClean="0"/>
              <a:t>, res, next) { </a:t>
            </a:r>
          </a:p>
          <a:p>
            <a:pPr>
              <a:buNone/>
            </a:pPr>
            <a:r>
              <a:rPr lang="en-US" sz="2800" dirty="0" smtClean="0"/>
              <a:t> 	</a:t>
            </a:r>
            <a:r>
              <a:rPr lang="en-US" sz="2800" dirty="0" err="1" smtClean="0"/>
              <a:t>tasks.push</a:t>
            </a:r>
            <a:r>
              <a:rPr lang="en-US" sz="2800" dirty="0" smtClean="0"/>
              <a:t>(function() {  </a:t>
            </a:r>
          </a:p>
          <a:p>
            <a:pPr>
              <a:buNone/>
            </a:pPr>
            <a:r>
              <a:rPr lang="en-US" sz="2800" dirty="0" smtClean="0"/>
              <a:t> 		 return </a:t>
            </a:r>
            <a:r>
              <a:rPr lang="en-US" sz="2800" dirty="0" err="1" smtClean="0"/>
              <a:t>req.headers</a:t>
            </a:r>
            <a:r>
              <a:rPr lang="en-US" sz="2800" dirty="0" smtClean="0"/>
              <a:t>; </a:t>
            </a:r>
          </a:p>
          <a:p>
            <a:pPr>
              <a:buNone/>
            </a:pPr>
            <a:r>
              <a:rPr lang="en-US" sz="2800" dirty="0" smtClean="0"/>
              <a:t>      });</a:t>
            </a:r>
          </a:p>
          <a:p>
            <a:pPr>
              <a:buNone/>
            </a:pPr>
            <a:r>
              <a:rPr lang="en-US" sz="2800" dirty="0" smtClean="0"/>
              <a:t>// Synchronously get user from session, maybe </a:t>
            </a:r>
            <a:r>
              <a:rPr lang="en-US" sz="2800" dirty="0" err="1" smtClean="0"/>
              <a:t>jwt</a:t>
            </a:r>
            <a:r>
              <a:rPr lang="en-US" sz="2800" dirty="0" smtClean="0"/>
              <a:t> token</a:t>
            </a:r>
          </a:p>
          <a:p>
            <a:pPr>
              <a:buNone/>
            </a:pPr>
            <a:r>
              <a:rPr lang="en-US" sz="2800" dirty="0" err="1" smtClean="0"/>
              <a:t>req.user</a:t>
            </a:r>
            <a:r>
              <a:rPr lang="en-US" sz="2800" dirty="0" smtClean="0"/>
              <a:t> = {    id: 1,    username: 'Leaky Master',  };  </a:t>
            </a:r>
          </a:p>
          <a:p>
            <a:pPr>
              <a:buNone/>
            </a:pPr>
            <a:r>
              <a:rPr lang="en-US" sz="2800" dirty="0" smtClean="0"/>
              <a:t> return next();</a:t>
            </a:r>
          </a:p>
          <a:p>
            <a:pPr>
              <a:buNone/>
            </a:pPr>
            <a:r>
              <a:rPr lang="en-US" sz="2800" dirty="0" smtClean="0"/>
              <a:t>}); </a:t>
            </a:r>
            <a:endParaRPr lang="en-US" sz="2000" dirty="0">
              <a:latin typeface="Verdana" pitchFamily="34" charset="0"/>
              <a:ea typeface="Verdana" pitchFamily="34" charset="0"/>
              <a:cs typeface="Verdana" pitchFamily="34" charset="0"/>
            </a:endParaRPr>
          </a:p>
        </p:txBody>
      </p:sp>
      <p:sp>
        <p:nvSpPr>
          <p:cNvPr id="7" name="Right Arrow 6"/>
          <p:cNvSpPr/>
          <p:nvPr/>
        </p:nvSpPr>
        <p:spPr>
          <a:xfrm>
            <a:off x="7086600" y="5943600"/>
            <a:ext cx="609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285957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rgbClr val="FFFF00"/>
          </a:solidFill>
          <a:ln>
            <a:noFill/>
          </a:ln>
        </p:spPr>
        <p:txBody>
          <a:bodyPr>
            <a:normAutofit fontScale="92500" lnSpcReduction="20000"/>
          </a:bodyPr>
          <a:lstStyle/>
          <a:p>
            <a:r>
              <a:rPr lang="en-US" b="1" dirty="0" smtClean="0">
                <a:solidFill>
                  <a:srgbClr val="002060"/>
                </a:solidFill>
              </a:rPr>
              <a:t> Memory Leak Testing</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None/>
            </a:pPr>
            <a:r>
              <a:rPr lang="en-US" sz="2800" dirty="0" err="1" smtClean="0"/>
              <a:t>server.get</a:t>
            </a:r>
            <a:r>
              <a:rPr lang="en-US" sz="2800" dirty="0" smtClean="0"/>
              <a:t>('/', function(</a:t>
            </a:r>
            <a:r>
              <a:rPr lang="en-US" sz="2800" dirty="0" err="1" smtClean="0"/>
              <a:t>req</a:t>
            </a:r>
            <a:r>
              <a:rPr lang="en-US" sz="2800" dirty="0" smtClean="0"/>
              <a:t>, res, next) { </a:t>
            </a:r>
          </a:p>
          <a:p>
            <a:pPr>
              <a:buNone/>
            </a:pPr>
            <a:r>
              <a:rPr lang="en-US" sz="2800" dirty="0" smtClean="0"/>
              <a:t> </a:t>
            </a:r>
            <a:r>
              <a:rPr lang="en-US" sz="2800" dirty="0" err="1" smtClean="0"/>
              <a:t>res.send</a:t>
            </a:r>
            <a:r>
              <a:rPr lang="en-US" sz="2800" dirty="0" smtClean="0"/>
              <a:t>('Hi ' + </a:t>
            </a:r>
            <a:r>
              <a:rPr lang="en-US" sz="2800" dirty="0" err="1" smtClean="0"/>
              <a:t>req.user.username</a:t>
            </a:r>
            <a:r>
              <a:rPr lang="en-US" sz="2800" dirty="0" smtClean="0"/>
              <a:t>);</a:t>
            </a:r>
          </a:p>
          <a:p>
            <a:pPr>
              <a:buNone/>
            </a:pPr>
            <a:r>
              <a:rPr lang="en-US" sz="2800" dirty="0" smtClean="0"/>
              <a:t>  return next();</a:t>
            </a:r>
          </a:p>
          <a:p>
            <a:pPr>
              <a:buNone/>
            </a:pPr>
            <a:r>
              <a:rPr lang="en-US" sz="2800" dirty="0" smtClean="0"/>
              <a:t>});</a:t>
            </a:r>
          </a:p>
          <a:p>
            <a:pPr>
              <a:buNone/>
            </a:pPr>
            <a:endParaRPr lang="en-US" sz="2800" dirty="0" smtClean="0"/>
          </a:p>
          <a:p>
            <a:pPr>
              <a:buNone/>
            </a:pPr>
            <a:r>
              <a:rPr lang="en-US" sz="2800" dirty="0" smtClean="0"/>
              <a:t> </a:t>
            </a:r>
            <a:r>
              <a:rPr lang="en-US" sz="2800" dirty="0" err="1" smtClean="0"/>
              <a:t>server.listen</a:t>
            </a:r>
            <a:r>
              <a:rPr lang="en-US" sz="2800" dirty="0" smtClean="0"/>
              <a:t>(3000, function() {  </a:t>
            </a:r>
          </a:p>
          <a:p>
            <a:pPr>
              <a:buNone/>
            </a:pPr>
            <a:r>
              <a:rPr lang="en-US" sz="2800" dirty="0" smtClean="0"/>
              <a:t>console.log('%s listening at %s', server.name, server.url);</a:t>
            </a:r>
          </a:p>
          <a:p>
            <a:pPr>
              <a:buNone/>
            </a:pPr>
            <a:r>
              <a:rPr lang="en-US" sz="2800" dirty="0" smtClean="0"/>
              <a:t>});</a:t>
            </a:r>
          </a:p>
          <a:p>
            <a:pPr>
              <a:buNone/>
            </a:pPr>
            <a:endParaRPr lang="en-US" sz="2800" dirty="0" smtClean="0"/>
          </a:p>
          <a:p>
            <a:pPr algn="ctr">
              <a:buNone/>
            </a:pPr>
            <a:r>
              <a:rPr lang="en-US" sz="2800" dirty="0" smtClean="0">
                <a:solidFill>
                  <a:srgbClr val="FF0000"/>
                </a:solidFill>
              </a:rPr>
              <a:t>The array </a:t>
            </a:r>
            <a:r>
              <a:rPr lang="en-US" sz="2800" i="1" dirty="0" smtClean="0">
                <a:solidFill>
                  <a:srgbClr val="FF0000"/>
                </a:solidFill>
              </a:rPr>
              <a:t>tasks</a:t>
            </a:r>
            <a:r>
              <a:rPr lang="en-US" sz="2800" dirty="0" smtClean="0">
                <a:solidFill>
                  <a:srgbClr val="FF0000"/>
                </a:solidFill>
              </a:rPr>
              <a:t> would grow over application lifetime causing it to slow down and eventually crash.</a:t>
            </a:r>
          </a:p>
          <a:p>
            <a:endParaRPr lang="en-US" sz="2400" dirty="0" smtClean="0">
              <a:latin typeface="Verdana" pitchFamily="34" charset="0"/>
              <a:ea typeface="Verdana" pitchFamily="34" charset="0"/>
              <a:cs typeface="Verdana" pitchFamily="34" charset="0"/>
            </a:endParaRPr>
          </a:p>
          <a:p>
            <a:pPr lvl="1" algn="just"/>
            <a:endParaRPr lang="en-US" sz="20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85957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rgbClr val="FFFF00"/>
          </a:solidFill>
          <a:ln>
            <a:noFill/>
          </a:ln>
        </p:spPr>
        <p:txBody>
          <a:bodyPr>
            <a:normAutofit fontScale="92500" lnSpcReduction="20000"/>
          </a:bodyPr>
          <a:lstStyle/>
          <a:p>
            <a:r>
              <a:rPr lang="en-US" b="1" dirty="0" smtClean="0">
                <a:solidFill>
                  <a:srgbClr val="002060"/>
                </a:solidFill>
              </a:rPr>
              <a:t> Memory Leak Testing</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None/>
            </a:pPr>
            <a:r>
              <a:rPr lang="en-US" sz="2800" dirty="0" smtClean="0"/>
              <a:t>GC in V8 employs stop-the-world strategy, therefore it means more objects you have in memory the longer it will take to collect garbage. </a:t>
            </a:r>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r>
              <a:rPr lang="en-US" sz="2800" dirty="0" smtClean="0"/>
              <a:t>On log  observe that in the beginning of the application life it would take an average of 20ms to collect the garbage, but few hundred thousand requests later it takes around 230ms.</a:t>
            </a:r>
          </a:p>
          <a:p>
            <a:pPr>
              <a:buNone/>
            </a:pPr>
            <a:endParaRPr lang="en-US" sz="2800" dirty="0" smtClean="0"/>
          </a:p>
          <a:p>
            <a:pPr>
              <a:buNone/>
            </a:pPr>
            <a:r>
              <a:rPr lang="en-US" sz="2800" dirty="0" smtClean="0"/>
              <a:t> </a:t>
            </a:r>
            <a:endParaRPr lang="en-US" sz="2000" dirty="0">
              <a:latin typeface="Verdana" pitchFamily="34" charset="0"/>
              <a:ea typeface="Verdana" pitchFamily="34" charset="0"/>
              <a:cs typeface="Verdana" pitchFamily="34" charset="0"/>
            </a:endParaRPr>
          </a:p>
        </p:txBody>
      </p:sp>
      <p:sp>
        <p:nvSpPr>
          <p:cNvPr id="7" name="TextBox 6"/>
          <p:cNvSpPr txBox="1"/>
          <p:nvPr/>
        </p:nvSpPr>
        <p:spPr>
          <a:xfrm>
            <a:off x="0" y="2133600"/>
            <a:ext cx="9144000" cy="646331"/>
          </a:xfrm>
          <a:prstGeom prst="rect">
            <a:avLst/>
          </a:prstGeom>
          <a:solidFill>
            <a:schemeClr val="accent1">
              <a:lumMod val="20000"/>
              <a:lumOff val="80000"/>
            </a:schemeClr>
          </a:solidFill>
        </p:spPr>
        <p:txBody>
          <a:bodyPr wrap="square" rtlCol="0">
            <a:spAutoFit/>
          </a:bodyPr>
          <a:lstStyle/>
          <a:p>
            <a:r>
              <a:rPr lang="en-US" dirty="0" smtClean="0"/>
              <a:t>[28093]     7644 ms: Mark-sweep 10.9 (48.5) -&gt; 10.9 (48.5) MB, 25.0 ms [</a:t>
            </a:r>
            <a:r>
              <a:rPr lang="en-US" dirty="0" err="1" smtClean="0"/>
              <a:t>HeapObjectsMap</a:t>
            </a:r>
            <a:r>
              <a:rPr lang="en-US" dirty="0" smtClean="0"/>
              <a:t>::</a:t>
            </a:r>
            <a:r>
              <a:rPr lang="en-US" dirty="0" err="1" smtClean="0"/>
              <a:t>UpdateHeapObjectsMap</a:t>
            </a:r>
            <a:r>
              <a:rPr lang="en-US" dirty="0" smtClean="0"/>
              <a:t>] [GC in old space requested].</a:t>
            </a:r>
            <a:endParaRPr lang="en-US" dirty="0"/>
          </a:p>
        </p:txBody>
      </p:sp>
      <p:sp>
        <p:nvSpPr>
          <p:cNvPr id="9" name="TextBox 8"/>
          <p:cNvSpPr txBox="1"/>
          <p:nvPr/>
        </p:nvSpPr>
        <p:spPr>
          <a:xfrm>
            <a:off x="0" y="2819400"/>
            <a:ext cx="9144000" cy="646331"/>
          </a:xfrm>
          <a:prstGeom prst="rect">
            <a:avLst/>
          </a:prstGeom>
          <a:solidFill>
            <a:schemeClr val="accent1">
              <a:lumMod val="20000"/>
              <a:lumOff val="80000"/>
            </a:schemeClr>
          </a:solidFill>
        </p:spPr>
        <p:txBody>
          <a:bodyPr wrap="square" rtlCol="0">
            <a:spAutoFit/>
          </a:bodyPr>
          <a:lstStyle/>
          <a:p>
            <a:r>
              <a:rPr lang="en-US" dirty="0" smtClean="0"/>
              <a:t>[28093]     7717 ms: Mark-sweep 10.9 (48.5) -&gt; 10.9 (48.5) MB, 18.0 ms [</a:t>
            </a:r>
            <a:r>
              <a:rPr lang="en-US" dirty="0" err="1" smtClean="0"/>
              <a:t>HeapObjectsMap</a:t>
            </a:r>
            <a:r>
              <a:rPr lang="en-US" dirty="0" smtClean="0"/>
              <a:t>::</a:t>
            </a:r>
            <a:r>
              <a:rPr lang="en-US" dirty="0" err="1" smtClean="0"/>
              <a:t>UpdateHeapObjectsMap</a:t>
            </a:r>
            <a:r>
              <a:rPr lang="en-US" dirty="0" smtClean="0"/>
              <a:t>] [GC in old space requested]. </a:t>
            </a:r>
            <a:endParaRPr lang="en-US" dirty="0"/>
          </a:p>
        </p:txBody>
      </p:sp>
      <p:sp>
        <p:nvSpPr>
          <p:cNvPr id="10" name="TextBox 9"/>
          <p:cNvSpPr txBox="1"/>
          <p:nvPr/>
        </p:nvSpPr>
        <p:spPr>
          <a:xfrm>
            <a:off x="0" y="3505200"/>
            <a:ext cx="9144000" cy="646331"/>
          </a:xfrm>
          <a:prstGeom prst="rect">
            <a:avLst/>
          </a:prstGeom>
          <a:solidFill>
            <a:schemeClr val="accent1">
              <a:lumMod val="20000"/>
              <a:lumOff val="80000"/>
            </a:schemeClr>
          </a:solidFill>
        </p:spPr>
        <p:txBody>
          <a:bodyPr wrap="square" rtlCol="0">
            <a:spAutoFit/>
          </a:bodyPr>
          <a:lstStyle/>
          <a:p>
            <a:r>
              <a:rPr lang="en-US" dirty="0" smtClean="0"/>
              <a:t>28093]     7866 ms: Mark-sweep 11.0 (48.5) -&gt; 10.9 (48.5) MB, 23.2 ms [</a:t>
            </a:r>
            <a:r>
              <a:rPr lang="en-US" dirty="0" err="1" smtClean="0"/>
              <a:t>HeapObjectsMap</a:t>
            </a:r>
            <a:r>
              <a:rPr lang="en-US" dirty="0" smtClean="0"/>
              <a:t>::</a:t>
            </a:r>
            <a:r>
              <a:rPr lang="en-US" dirty="0" err="1" smtClean="0"/>
              <a:t>UpdateHeapObjectsMap</a:t>
            </a:r>
            <a:r>
              <a:rPr lang="en-US" dirty="0" smtClean="0"/>
              <a:t>] [GC in old space requested].</a:t>
            </a:r>
            <a:endParaRPr lang="en-US" dirty="0"/>
          </a:p>
        </p:txBody>
      </p:sp>
      <p:sp>
        <p:nvSpPr>
          <p:cNvPr id="11" name="TextBox 10"/>
          <p:cNvSpPr txBox="1"/>
          <p:nvPr/>
        </p:nvSpPr>
        <p:spPr>
          <a:xfrm>
            <a:off x="0" y="4267200"/>
            <a:ext cx="9144000" cy="646331"/>
          </a:xfrm>
          <a:prstGeom prst="rect">
            <a:avLst/>
          </a:prstGeom>
          <a:solidFill>
            <a:schemeClr val="accent6">
              <a:lumMod val="40000"/>
              <a:lumOff val="60000"/>
            </a:schemeClr>
          </a:solidFill>
        </p:spPr>
        <p:txBody>
          <a:bodyPr wrap="square" rtlCol="0">
            <a:spAutoFit/>
          </a:bodyPr>
          <a:lstStyle/>
          <a:p>
            <a:r>
              <a:rPr lang="en-US" dirty="0" smtClean="0"/>
              <a:t>[28093]   637508 ms: Mark-sweep 235.7 (290.5) -&gt; 235.7 (290.5) MB, 357.2 ms [</a:t>
            </a:r>
            <a:r>
              <a:rPr lang="en-US" dirty="0" err="1" smtClean="0"/>
              <a:t>HeapObjectsMap</a:t>
            </a:r>
            <a:r>
              <a:rPr lang="en-US" dirty="0" smtClean="0"/>
              <a:t>::</a:t>
            </a:r>
            <a:r>
              <a:rPr lang="en-US" dirty="0" err="1" smtClean="0"/>
              <a:t>UpdateHeapObjectsMap</a:t>
            </a:r>
            <a:r>
              <a:rPr lang="en-US" dirty="0" smtClean="0"/>
              <a:t>] [GC in old space requested].</a:t>
            </a:r>
            <a:endParaRPr lang="en-US" dirty="0"/>
          </a:p>
        </p:txBody>
      </p:sp>
      <p:sp>
        <p:nvSpPr>
          <p:cNvPr id="12" name="Down Arrow 11"/>
          <p:cNvSpPr/>
          <p:nvPr/>
        </p:nvSpPr>
        <p:spPr>
          <a:xfrm>
            <a:off x="8229600" y="2209800"/>
            <a:ext cx="609600" cy="1981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285957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rgbClr val="FFFF00"/>
          </a:solidFill>
          <a:ln>
            <a:noFill/>
          </a:ln>
        </p:spPr>
        <p:txBody>
          <a:bodyPr>
            <a:normAutofit fontScale="92500" lnSpcReduction="20000"/>
          </a:bodyPr>
          <a:lstStyle/>
          <a:p>
            <a:r>
              <a:rPr lang="en-US" b="1" dirty="0" smtClean="0">
                <a:solidFill>
                  <a:srgbClr val="002060"/>
                </a:solidFill>
              </a:rPr>
              <a:t> Memory Leak Testing</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None/>
            </a:pPr>
            <a:r>
              <a:rPr lang="en-US" sz="2800" dirty="0" smtClean="0"/>
              <a:t>People who are trying to access our application would have to wait </a:t>
            </a:r>
            <a:r>
              <a:rPr lang="en-US" sz="2800" b="1" dirty="0" smtClean="0"/>
              <a:t>230ms</a:t>
            </a:r>
            <a:r>
              <a:rPr lang="en-US" sz="2800" dirty="0" smtClean="0"/>
              <a:t> longer now because of GC. </a:t>
            </a:r>
          </a:p>
          <a:p>
            <a:pPr>
              <a:buNone/>
            </a:pPr>
            <a:endParaRPr lang="en-US" sz="2800" dirty="0" smtClean="0"/>
          </a:p>
          <a:p>
            <a:pPr>
              <a:buNone/>
            </a:pPr>
            <a:r>
              <a:rPr lang="en-US" sz="2800" dirty="0" smtClean="0"/>
              <a:t>Also GC is invoked every few seconds which means that every few seconds users would experience problems accessing our application. And delay will grow up until application crashes.</a:t>
            </a:r>
          </a:p>
          <a:p>
            <a:pPr>
              <a:buNone/>
            </a:pPr>
            <a:endParaRPr lang="en-US" sz="2800" dirty="0" smtClean="0">
              <a:latin typeface="Verdana" pitchFamily="34" charset="0"/>
              <a:ea typeface="Verdana" pitchFamily="34" charset="0"/>
              <a:cs typeface="Verdana" pitchFamily="34" charset="0"/>
            </a:endParaRPr>
          </a:p>
          <a:p>
            <a:r>
              <a:rPr lang="en-US" sz="2800" dirty="0" smtClean="0"/>
              <a:t>These log lines are printed when a Node.js application is started with the </a:t>
            </a:r>
            <a:r>
              <a:rPr lang="en-US" sz="2800" i="1" dirty="0" smtClean="0"/>
              <a:t>–trace_gc</a:t>
            </a:r>
            <a:r>
              <a:rPr lang="en-US" sz="2800" dirty="0" smtClean="0"/>
              <a:t> flag:</a:t>
            </a:r>
          </a:p>
          <a:p>
            <a:r>
              <a:rPr lang="en-US" sz="2800" dirty="0" smtClean="0">
                <a:solidFill>
                  <a:srgbClr val="FF0000"/>
                </a:solidFill>
              </a:rPr>
              <a:t>$node --trace_gc app.js</a:t>
            </a:r>
            <a:endParaRPr lang="en-US" sz="2800" dirty="0" smtClean="0">
              <a:solidFill>
                <a:srgbClr val="FF0000"/>
              </a:solidFill>
              <a:latin typeface="Verdana" pitchFamily="34" charset="0"/>
              <a:ea typeface="Verdana" pitchFamily="34" charset="0"/>
              <a:cs typeface="Verdana" pitchFamily="34" charset="0"/>
            </a:endParaRPr>
          </a:p>
          <a:p>
            <a:pPr>
              <a:buNone/>
            </a:pPr>
            <a:endParaRPr lang="en-US" sz="2800" dirty="0" smtClean="0"/>
          </a:p>
          <a:p>
            <a:pPr>
              <a:buNone/>
            </a:pPr>
            <a:r>
              <a:rPr lang="en-US" sz="2800" dirty="0" smtClean="0"/>
              <a:t> </a:t>
            </a:r>
            <a:endParaRPr lang="en-US" sz="20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85957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 y="673575"/>
            <a:ext cx="8686800" cy="1384995"/>
          </a:xfrm>
          <a:prstGeom prst="rect">
            <a:avLst/>
          </a:prstGeom>
        </p:spPr>
        <p:txBody>
          <a:bodyPr wrap="square">
            <a:spAutoFit/>
          </a:bodyPr>
          <a:lstStyle/>
          <a:p>
            <a:pPr marL="457200" indent="-457200">
              <a:buFontTx/>
              <a:buChar char="-"/>
            </a:pPr>
            <a:endParaRPr lang="en-US" sz="2800" dirty="0" smtClean="0"/>
          </a:p>
          <a:p>
            <a:pPr marL="457200" indent="-457200">
              <a:buFontTx/>
              <a:buChar char="-"/>
            </a:pPr>
            <a:endParaRPr lang="en-US" sz="2800" dirty="0" smtClean="0"/>
          </a:p>
          <a:p>
            <a:endParaRPr lang="en-US" sz="2800" dirty="0"/>
          </a:p>
        </p:txBody>
      </p:sp>
      <p:sp>
        <p:nvSpPr>
          <p:cNvPr id="3" name="Rounded Rectangle 2"/>
          <p:cNvSpPr/>
          <p:nvPr/>
        </p:nvSpPr>
        <p:spPr>
          <a:xfrm>
            <a:off x="0" y="256309"/>
            <a:ext cx="9144000" cy="228600"/>
          </a:xfrm>
          <a:prstGeom prst="round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0" y="0"/>
            <a:ext cx="9144000" cy="228600"/>
          </a:xfrm>
          <a:prstGeom prst="round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1"/>
          <p:cNvSpPr>
            <a:spLocks noGrp="1"/>
          </p:cNvSpPr>
          <p:nvPr>
            <p:ph type="subTitle" idx="1"/>
          </p:nvPr>
        </p:nvSpPr>
        <p:spPr>
          <a:xfrm>
            <a:off x="457201" y="0"/>
            <a:ext cx="8257308" cy="484909"/>
          </a:xfrm>
          <a:solidFill>
            <a:srgbClr val="FFFF00"/>
          </a:solidFill>
          <a:ln>
            <a:noFill/>
          </a:ln>
        </p:spPr>
        <p:txBody>
          <a:bodyPr>
            <a:normAutofit fontScale="92500" lnSpcReduction="20000"/>
          </a:bodyPr>
          <a:lstStyle/>
          <a:p>
            <a:r>
              <a:rPr lang="en-US" b="1" dirty="0" smtClean="0">
                <a:solidFill>
                  <a:srgbClr val="002060"/>
                </a:solidFill>
              </a:rPr>
              <a:t> GC performance and </a:t>
            </a:r>
            <a:r>
              <a:rPr lang="en-US" b="1" dirty="0" err="1" smtClean="0">
                <a:solidFill>
                  <a:srgbClr val="002060"/>
                </a:solidFill>
              </a:rPr>
              <a:t>Debuggig</a:t>
            </a:r>
            <a:r>
              <a:rPr lang="en-US" b="1" dirty="0" smtClean="0">
                <a:solidFill>
                  <a:srgbClr val="002060"/>
                </a:solidFill>
              </a:rPr>
              <a:t> Tips</a:t>
            </a:r>
            <a:endParaRPr lang="en-US" b="1" dirty="0">
              <a:solidFill>
                <a:schemeClr val="accent2">
                  <a:lumMod val="75000"/>
                </a:schemeClr>
              </a:solidFill>
            </a:endParaRPr>
          </a:p>
        </p:txBody>
      </p:sp>
      <p:sp>
        <p:nvSpPr>
          <p:cNvPr id="8" name="Rectangle 7"/>
          <p:cNvSpPr>
            <a:spLocks noGrp="1" noChangeArrowheads="1"/>
          </p:cNvSpPr>
          <p:nvPr/>
        </p:nvSpPr>
        <p:spPr bwMode="auto">
          <a:xfrm>
            <a:off x="152400" y="673575"/>
            <a:ext cx="8839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dirty="0" smtClean="0"/>
              <a:t>Try to avoid memory leaks.</a:t>
            </a:r>
          </a:p>
          <a:p>
            <a:endParaRPr lang="en-US" sz="2800" dirty="0" smtClean="0"/>
          </a:p>
          <a:p>
            <a:r>
              <a:rPr lang="en-US" sz="2800" dirty="0" smtClean="0"/>
              <a:t>During the mark phase in full GC the application is actually paused until garbage collection is completed. This means the more objects you have in the heap, the longer it will take to perform GC and the longer users will have to wait.</a:t>
            </a:r>
          </a:p>
          <a:p>
            <a:endParaRPr lang="en-US" sz="2800" dirty="0" smtClean="0"/>
          </a:p>
          <a:p>
            <a:endParaRPr lang="en-US" sz="2800" dirty="0" smtClean="0"/>
          </a:p>
          <a:p>
            <a:pPr>
              <a:buNone/>
            </a:pPr>
            <a:endParaRPr lang="en-US" sz="2800" dirty="0" smtClean="0"/>
          </a:p>
          <a:p>
            <a:pPr>
              <a:buNone/>
            </a:pPr>
            <a:r>
              <a:rPr lang="en-US" sz="2800" dirty="0" smtClean="0"/>
              <a:t> </a:t>
            </a:r>
            <a:endParaRPr lang="en-US" sz="20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85957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3322</TotalTime>
  <Words>721</Words>
  <Application>Microsoft Office PowerPoint</Application>
  <PresentationFormat>On-screen Show (4:3)</PresentationFormat>
  <Paragraphs>161</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c:title>
  <dc:creator>User</dc:creator>
  <cp:lastModifiedBy>sys</cp:lastModifiedBy>
  <cp:revision>1453</cp:revision>
  <dcterms:created xsi:type="dcterms:W3CDTF">2011-02-15T15:40:35Z</dcterms:created>
  <dcterms:modified xsi:type="dcterms:W3CDTF">2016-12-16T12:54:20Z</dcterms:modified>
</cp:coreProperties>
</file>