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0"/>
  </p:notesMasterIdLst>
  <p:sldIdLst>
    <p:sldId id="259" r:id="rId2"/>
    <p:sldId id="314" r:id="rId3"/>
    <p:sldId id="261" r:id="rId4"/>
    <p:sldId id="307" r:id="rId5"/>
    <p:sldId id="308" r:id="rId6"/>
    <p:sldId id="309" r:id="rId7"/>
    <p:sldId id="313" r:id="rId8"/>
    <p:sldId id="276" r:id="rId9"/>
  </p:sldIdLst>
  <p:sldSz cx="9144000" cy="6858000" type="screen4x3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476269C-AB0C-4A17-8099-E9947F970EC5}">
          <p14:sldIdLst>
            <p14:sldId id="259"/>
            <p14:sldId id="314"/>
          </p14:sldIdLst>
        </p14:section>
        <p14:section name="Einleitung" id="{83E22388-5335-461B-861A-0795A1283C9D}">
          <p14:sldIdLst>
            <p14:sldId id="261"/>
            <p14:sldId id="307"/>
            <p14:sldId id="308"/>
            <p14:sldId id="309"/>
            <p14:sldId id="313"/>
          </p14:sldIdLst>
        </p14:section>
        <p14:section name="Schluss" id="{408C49C7-D948-4E1B-BC28-D65C95DF5D79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er Möl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6D2"/>
    <a:srgbClr val="003F61"/>
    <a:srgbClr val="003D62"/>
    <a:srgbClr val="00732D"/>
    <a:srgbClr val="1E326E"/>
    <a:srgbClr val="0F4C64"/>
    <a:srgbClr val="00286E"/>
    <a:srgbClr val="7D7878"/>
    <a:srgbClr val="FF6400"/>
    <a:srgbClr val="007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5546" autoAdjust="0"/>
  </p:normalViewPr>
  <p:slideViewPr>
    <p:cSldViewPr>
      <p:cViewPr varScale="1">
        <p:scale>
          <a:sx n="97" d="100"/>
          <a:sy n="97" d="100"/>
        </p:scale>
        <p:origin x="20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813" cy="4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1" y="1"/>
            <a:ext cx="2944813" cy="4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785"/>
            <a:ext cx="5435600" cy="446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3570"/>
            <a:ext cx="2944813" cy="4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1" y="9433570"/>
            <a:ext cx="2944813" cy="49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5AA983-2186-40A3-92EE-FB13A773297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58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Vorgehen: </a:t>
            </a:r>
            <a:r>
              <a:rPr lang="de-DE" dirty="0">
                <a:solidFill>
                  <a:schemeClr val="tx1"/>
                </a:solidFill>
              </a:rPr>
              <a:t>Modellierung der Referenzprogramme.</a:t>
            </a:r>
          </a:p>
          <a:p>
            <a:r>
              <a:rPr lang="de-DE" dirty="0"/>
              <a:t>UML Zeigen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423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Vorgehen: </a:t>
            </a:r>
            <a:r>
              <a:rPr lang="de-DE" dirty="0">
                <a:solidFill>
                  <a:schemeClr val="tx1"/>
                </a:solidFill>
              </a:rPr>
              <a:t>Modellierung der Referenzprogramme.</a:t>
            </a:r>
          </a:p>
          <a:p>
            <a:r>
              <a:rPr lang="de-DE" dirty="0"/>
              <a:t>UML Zeigen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98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Vorgehen: </a:t>
            </a:r>
            <a:r>
              <a:rPr lang="de-DE" dirty="0">
                <a:solidFill>
                  <a:schemeClr val="tx1"/>
                </a:solidFill>
              </a:rPr>
              <a:t>Modellierung der Referenzprogramme.</a:t>
            </a:r>
          </a:p>
          <a:p>
            <a:r>
              <a:rPr lang="de-DE" dirty="0"/>
              <a:t>UML Zeigen</a:t>
            </a:r>
          </a:p>
          <a:p>
            <a:r>
              <a:rPr lang="de-DE" dirty="0"/>
              <a:t>Jeder hat zuerst sein Referenzprogramm geschrieben.</a:t>
            </a:r>
          </a:p>
          <a:p>
            <a:r>
              <a:rPr lang="de-DE" dirty="0"/>
              <a:t>Anschließend versucht beide Programme in einen individuellen und einen generierten teil </a:t>
            </a:r>
            <a:r>
              <a:rPr lang="de-DE" dirty="0" err="1"/>
              <a:t>aufzuteile</a:t>
            </a:r>
            <a:endParaRPr lang="de-DE" dirty="0"/>
          </a:p>
          <a:p>
            <a:r>
              <a:rPr lang="de-DE" dirty="0"/>
              <a:t>Dies geschieht durch zwei verschiedene Dateien </a:t>
            </a:r>
            <a:r>
              <a:rPr lang="de-DE" dirty="0" err="1"/>
              <a:t>callbacks_NAME.ENDUNG</a:t>
            </a:r>
            <a:r>
              <a:rPr lang="de-DE" dirty="0"/>
              <a:t> </a:t>
            </a:r>
            <a:r>
              <a:rPr lang="de-DE" dirty="0" err="1"/>
              <a:t>genGUI_NAME.ENDUNG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84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Jeder hat zuerst sein Referenzprogramm geschrieben.</a:t>
            </a:r>
          </a:p>
          <a:p>
            <a:r>
              <a:rPr lang="de-DE" dirty="0"/>
              <a:t>beide Programme in einen individuellen und einen generierten teil </a:t>
            </a:r>
            <a:r>
              <a:rPr lang="de-DE" dirty="0" err="1"/>
              <a:t>aufzuteile</a:t>
            </a:r>
            <a:endParaRPr lang="de-DE" dirty="0"/>
          </a:p>
          <a:p>
            <a:r>
              <a:rPr lang="de-DE" dirty="0"/>
              <a:t>Dies geschieht durch zwei verschiedene Dateien </a:t>
            </a:r>
            <a:r>
              <a:rPr lang="de-DE" dirty="0" err="1"/>
              <a:t>callbacks_NAME.ENDUNG</a:t>
            </a:r>
            <a:r>
              <a:rPr lang="de-DE" dirty="0"/>
              <a:t> </a:t>
            </a:r>
            <a:r>
              <a:rPr lang="de-DE" dirty="0" err="1"/>
              <a:t>genGUI_NAME.ENDUNG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7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24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Jeder hat zuerst sein Referenzprogramm geschrieben.</a:t>
            </a:r>
          </a:p>
          <a:p>
            <a:r>
              <a:rPr lang="de-DE" dirty="0"/>
              <a:t>beide Programme in einen individuellen und einen generierten teil </a:t>
            </a:r>
            <a:r>
              <a:rPr lang="de-DE" dirty="0" err="1"/>
              <a:t>aufzuteile</a:t>
            </a:r>
            <a:endParaRPr lang="de-DE" dirty="0"/>
          </a:p>
          <a:p>
            <a:r>
              <a:rPr lang="de-DE" dirty="0"/>
              <a:t>Dies geschieht durch zwei verschiedene Dateien </a:t>
            </a:r>
            <a:r>
              <a:rPr lang="de-DE" dirty="0" err="1"/>
              <a:t>callbacks_NAME.ENDUNG</a:t>
            </a:r>
            <a:r>
              <a:rPr lang="de-DE" dirty="0"/>
              <a:t> </a:t>
            </a:r>
            <a:r>
              <a:rPr lang="de-DE" dirty="0" err="1"/>
              <a:t>genGUI_NAME.ENDUNG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AA983-2186-40A3-92EE-FB13A773297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12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708920"/>
            <a:ext cx="8208963" cy="895350"/>
          </a:xfrm>
        </p:spPr>
        <p:txBody>
          <a:bodyPr/>
          <a:lstStyle>
            <a:lvl1pPr algn="ctr">
              <a:defRPr sz="2400">
                <a:solidFill>
                  <a:srgbClr val="003F6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716983"/>
            <a:ext cx="8208963" cy="935037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7354" name="Line 10"/>
          <p:cNvSpPr>
            <a:spLocks noChangeShapeType="1"/>
          </p:cNvSpPr>
          <p:nvPr userDrawn="1"/>
        </p:nvSpPr>
        <p:spPr bwMode="auto">
          <a:xfrm>
            <a:off x="2987675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5" name="Line 11"/>
          <p:cNvSpPr>
            <a:spLocks noChangeShapeType="1"/>
          </p:cNvSpPr>
          <p:nvPr userDrawn="1"/>
        </p:nvSpPr>
        <p:spPr bwMode="auto">
          <a:xfrm>
            <a:off x="5867400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1" name="Line 17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3" name="Rectangle 19"/>
          <p:cNvSpPr>
            <a:spLocks noChangeArrowheads="1"/>
          </p:cNvSpPr>
          <p:nvPr userDrawn="1"/>
        </p:nvSpPr>
        <p:spPr bwMode="auto">
          <a:xfrm>
            <a:off x="0" y="2420938"/>
            <a:ext cx="9144000" cy="71437"/>
          </a:xfrm>
          <a:prstGeom prst="rect">
            <a:avLst/>
          </a:prstGeom>
          <a:solidFill>
            <a:srgbClr val="003D6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04"/>
            <a:ext cx="9144000" cy="2450592"/>
          </a:xfrm>
          <a:prstGeom prst="rect">
            <a:avLst/>
          </a:prstGeom>
        </p:spPr>
      </p:pic>
      <p:sp>
        <p:nvSpPr>
          <p:cNvPr id="29" name="Datumsplatzhalter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BF37A689-64BE-44B2-BB27-C6C745E65EDE}" type="datetime4">
              <a:rPr lang="de-DE" smtClean="0"/>
              <a:pPr/>
              <a:t>20. Januar 2019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873966"/>
            <a:ext cx="1876066" cy="4029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147248" cy="863600"/>
          </a:xfrm>
        </p:spPr>
        <p:txBody>
          <a:bodyPr/>
          <a:lstStyle>
            <a:lvl1pPr>
              <a:defRPr>
                <a:solidFill>
                  <a:srgbClr val="003F6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E7140-D695-4E71-A946-BB9AD72EC4D1}" type="datetime4">
              <a:rPr lang="de-DE" smtClean="0"/>
              <a:pPr/>
              <a:t>20. Januar 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Raul Borchert INFM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FEA95-401B-4A59-A0C9-740C061053C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814724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1470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4625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6C31AF4E-432F-4E59-87BD-C5FC4127B524}" type="datetime4">
              <a:rPr lang="de-DE" smtClean="0"/>
              <a:pPr/>
              <a:t>20. Januar 2019</a:t>
            </a:fld>
            <a:endParaRPr lang="de-DE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524625"/>
            <a:ext cx="35290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r>
              <a:rPr lang="de-DE" dirty="0"/>
              <a:t>Raul Borchert INFM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24625"/>
            <a:ext cx="5032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116831BA-64F7-4ADF-8478-B369AB0371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0" y="1196975"/>
            <a:ext cx="6660000" cy="73025"/>
          </a:xfrm>
          <a:prstGeom prst="rect">
            <a:avLst/>
          </a:prstGeom>
          <a:solidFill>
            <a:srgbClr val="003D6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rgbClr val="003D62"/>
              </a:solidFill>
            </a:endParaRPr>
          </a:p>
        </p:txBody>
      </p:sp>
      <p:sp>
        <p:nvSpPr>
          <p:cNvPr id="56329" name="Line 9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0" name="Text Box 10"/>
          <p:cNvSpPr txBox="1">
            <a:spLocks noChangeArrowheads="1"/>
          </p:cNvSpPr>
          <p:nvPr userDrawn="1"/>
        </p:nvSpPr>
        <p:spPr bwMode="auto">
          <a:xfrm>
            <a:off x="5651500" y="44450"/>
            <a:ext cx="338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0" dirty="0">
                <a:solidFill>
                  <a:schemeClr val="bg1"/>
                </a:solidFill>
              </a:rPr>
              <a:t>Hochschule für Angewandte Wissenschaften Offenburg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6331" name="Line 11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2" name="Line 12"/>
          <p:cNvSpPr>
            <a:spLocks noChangeShapeType="1"/>
          </p:cNvSpPr>
          <p:nvPr userDrawn="1"/>
        </p:nvSpPr>
        <p:spPr bwMode="auto">
          <a:xfrm rot="-5400000">
            <a:off x="851058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3" name="Line 13"/>
          <p:cNvSpPr>
            <a:spLocks noChangeShapeType="1"/>
          </p:cNvSpPr>
          <p:nvPr userDrawn="1"/>
        </p:nvSpPr>
        <p:spPr bwMode="auto">
          <a:xfrm>
            <a:off x="11906" y="1268760"/>
            <a:ext cx="9144000" cy="0"/>
          </a:xfrm>
          <a:prstGeom prst="line">
            <a:avLst/>
          </a:prstGeom>
          <a:noFill/>
          <a:ln w="9525">
            <a:solidFill>
              <a:srgbClr val="003D62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>
              <a:ln>
                <a:solidFill>
                  <a:srgbClr val="003D62"/>
                </a:solidFill>
              </a:ln>
              <a:solidFill>
                <a:srgbClr val="003D62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16" y="332656"/>
            <a:ext cx="2020346" cy="4383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3F6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2pPr>
      <a:lvl3pPr marL="1143000" indent="-2286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</a:defRPr>
      </a:lvl3pPr>
      <a:lvl4pPr marL="1600200" indent="-22860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4pPr>
      <a:lvl5pPr marL="20574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39749" y="2981325"/>
            <a:ext cx="8208963" cy="895350"/>
          </a:xfrm>
        </p:spPr>
        <p:txBody>
          <a:bodyPr/>
          <a:lstStyle/>
          <a:p>
            <a:r>
              <a:rPr lang="de-DE" sz="3200" dirty="0"/>
              <a:t>MDSD Projekt</a:t>
            </a:r>
            <a:br>
              <a:rPr lang="de-DE" sz="3200" dirty="0"/>
            </a:br>
            <a:r>
              <a:rPr lang="de-DE" sz="3200" dirty="0" err="1"/>
              <a:t>AutoIt</a:t>
            </a:r>
            <a:r>
              <a:rPr lang="de-DE" sz="3200" dirty="0"/>
              <a:t> und C#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53156" y="4265612"/>
            <a:ext cx="8208963" cy="93503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Von</a:t>
            </a:r>
          </a:p>
          <a:p>
            <a:r>
              <a:rPr lang="de-DE" dirty="0">
                <a:solidFill>
                  <a:schemeClr val="tx1"/>
                </a:solidFill>
              </a:rPr>
              <a:t>Raul Borchert und Dennis Weyrauch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BF37A689-64BE-44B2-BB27-C6C745E65EDE}" type="datetime4">
              <a:rPr lang="de-DE" smtClean="0"/>
              <a:pPr/>
              <a:t>20. Januar 2019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7"/>
    </mc:Choice>
    <mc:Fallback xmlns="">
      <p:transition spd="slow" advTm="31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701006"/>
            <a:ext cx="8147248" cy="431958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Einleitung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Vorgehen und Modell</a:t>
            </a:r>
          </a:p>
          <a:p>
            <a:r>
              <a:rPr lang="de-DE" dirty="0">
                <a:solidFill>
                  <a:schemeClr val="tx1"/>
                </a:solidFill>
              </a:rPr>
              <a:t>Was ist </a:t>
            </a:r>
            <a:r>
              <a:rPr lang="de-DE" dirty="0" err="1">
                <a:solidFill>
                  <a:schemeClr val="tx1"/>
                </a:solidFill>
              </a:rPr>
              <a:t>AutoIt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r>
              <a:rPr lang="de-DE" dirty="0">
                <a:solidFill>
                  <a:schemeClr val="tx1"/>
                </a:solidFill>
              </a:rPr>
              <a:t>Demonstration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Aufbau des Generators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Demonstration der DSL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Demonstration des </a:t>
            </a:r>
            <a:r>
              <a:rPr lang="de-DE" dirty="0" err="1">
                <a:solidFill>
                  <a:schemeClr val="tx1"/>
                </a:solidFill>
              </a:rPr>
              <a:t>Validators</a:t>
            </a:r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Gliederung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36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701006"/>
            <a:ext cx="8147248" cy="431958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Vorgehen wie in der Vorlesung kennengelernt.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Modellierung der Referenzprogramme.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Einleitung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CA9EBFE-9B89-4ABF-8181-59F5AD76C0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97" y="1342495"/>
            <a:ext cx="6596005" cy="5164658"/>
          </a:xfrm>
        </p:spPr>
      </p:pic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Einleitung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6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701006"/>
            <a:ext cx="8147248" cy="431958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Vorgehen wie in der Vorlesung kennengelernt.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Modellierung der Referenzprogramme.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Erstellung der Referenzprogramme.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Aufteilung in generierten und individuellen Code.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Erstellung der DSL.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Implementierung der jeweiligen Codegeneratoren.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Implementierung des </a:t>
            </a:r>
            <a:r>
              <a:rPr lang="de-DE" dirty="0" err="1">
                <a:solidFill>
                  <a:schemeClr val="tx1"/>
                </a:solidFill>
              </a:rPr>
              <a:t>Validators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Einleitung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84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701006"/>
            <a:ext cx="8147248" cy="4319587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AutoIt</a:t>
            </a:r>
            <a:r>
              <a:rPr lang="de-DE" dirty="0">
                <a:solidFill>
                  <a:schemeClr val="tx1"/>
                </a:solidFill>
              </a:rPr>
              <a:t> ist eine Skriptsprache.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Freeware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Einsatz für Windows Automatisierung.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Erstellung von EXE Dateien möglich.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Die Syntax ist BASIC ähnlich.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Kein Callback Support.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AutoIt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F2E61B-C409-40A8-8BAA-EF55126470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38" y="1246516"/>
            <a:ext cx="4536504" cy="1555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ED52D77-6428-48DE-AE4B-3AD6951F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25" y="2867273"/>
            <a:ext cx="3415508" cy="36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1701006"/>
            <a:ext cx="8147248" cy="431958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Aufbau des Generators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Besonderheit: Variable Generierung der Parameter Höhe und Breite</a:t>
            </a: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Demonstration der DSL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Demonstration des </a:t>
            </a:r>
            <a:r>
              <a:rPr lang="de-DE" dirty="0" err="1">
                <a:solidFill>
                  <a:schemeClr val="tx1"/>
                </a:solidFill>
              </a:rPr>
              <a:t>Validators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0" dirty="0"/>
              <a:t>Demonstration</a:t>
            </a:r>
            <a:endParaRPr lang="de-DE" sz="1800" b="0" dirty="0"/>
          </a:p>
        </p:txBody>
      </p:sp>
      <p:sp>
        <p:nvSpPr>
          <p:cNvPr id="17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A72-5F47-4948-8773-88782D07C584}" type="datetime4">
              <a:rPr lang="de-DE" smtClean="0"/>
              <a:pPr/>
              <a:t>20. Januar 2019</a:t>
            </a:fld>
            <a:endParaRPr lang="de-DE" dirty="0"/>
          </a:p>
        </p:txBody>
      </p:sp>
      <p:sp>
        <p:nvSpPr>
          <p:cNvPr id="18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7824-BF7C-42BE-AB48-628A60A00626}" type="slidenum">
              <a:rPr lang="de-DE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73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68313" y="3573016"/>
            <a:ext cx="8208963" cy="1224136"/>
          </a:xfrm>
        </p:spPr>
        <p:txBody>
          <a:bodyPr/>
          <a:lstStyle/>
          <a:p>
            <a:r>
              <a:rPr lang="de-DE" sz="3600" dirty="0"/>
              <a:t>MDSD Projekt</a:t>
            </a:r>
            <a:br>
              <a:rPr lang="de-DE" sz="3600" dirty="0"/>
            </a:br>
            <a:r>
              <a:rPr lang="de-DE" sz="3600" dirty="0" err="1"/>
              <a:t>AutoIt</a:t>
            </a:r>
            <a:r>
              <a:rPr lang="de-DE" sz="3600" dirty="0"/>
              <a:t> und C#</a:t>
            </a:r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/>
          <a:p>
            <a:fld id="{BF37A689-64BE-44B2-BB27-C6C745E65EDE}" type="datetime4">
              <a:rPr lang="de-DE" smtClean="0"/>
              <a:pPr/>
              <a:t>20. Januar 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907471"/>
      </p:ext>
    </p:extLst>
  </p:cSld>
  <p:clrMapOvr>
    <a:masterClrMapping/>
  </p:clrMapOvr>
</p:sld>
</file>

<file path=ppt/theme/theme1.xml><?xml version="1.0" encoding="utf-8"?>
<a:theme xmlns:a="http://schemas.openxmlformats.org/drawingml/2006/main" name="4_Standarddesign">
  <a:themeElements>
    <a:clrScheme name="4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Bildschirmpräsentation (4:3)</PresentationFormat>
  <Paragraphs>86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4_Standarddesign</vt:lpstr>
      <vt:lpstr>MDSD Projekt AutoIt und C#</vt:lpstr>
      <vt:lpstr>Gliederung</vt:lpstr>
      <vt:lpstr>Einleitung</vt:lpstr>
      <vt:lpstr>Einleitung</vt:lpstr>
      <vt:lpstr>Einleitung</vt:lpstr>
      <vt:lpstr>AutoIt</vt:lpstr>
      <vt:lpstr>Demonstration</vt:lpstr>
      <vt:lpstr>MDSD Projekt AutoIt und C#</vt:lpstr>
    </vt:vector>
  </TitlesOfParts>
  <Company>ci-media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Oliver Möller</dc:creator>
  <cp:lastModifiedBy>Raul borchert</cp:lastModifiedBy>
  <cp:revision>308</cp:revision>
  <cp:lastPrinted>2015-10-05T09:34:06Z</cp:lastPrinted>
  <dcterms:created xsi:type="dcterms:W3CDTF">2003-08-19T18:36:34Z</dcterms:created>
  <dcterms:modified xsi:type="dcterms:W3CDTF">2019-01-20T20:06:22Z</dcterms:modified>
</cp:coreProperties>
</file>