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9" r:id="rId10"/>
    <p:sldId id="270" r:id="rId11"/>
    <p:sldId id="263" r:id="rId12"/>
    <p:sldId id="272" r:id="rId13"/>
    <p:sldId id="265" r:id="rId14"/>
    <p:sldId id="273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10E"/>
    <a:srgbClr val="93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94434" autoAdjust="0"/>
  </p:normalViewPr>
  <p:slideViewPr>
    <p:cSldViewPr>
      <p:cViewPr>
        <p:scale>
          <a:sx n="125" d="100"/>
          <a:sy n="125" d="100"/>
        </p:scale>
        <p:origin x="3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26. 6. 2015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0647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26. 6. 2015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3078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26. 6. 2015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4670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26. 6. 2015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60035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26. 6. 2015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8652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26. 6. 2015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98267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26. 6. 2015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5843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26. 6. 2015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605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26. 6. 2015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495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26. 6. 2015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442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26. 6. 2015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9903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26. 6. 2015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4565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26. 6. 2015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5096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26. 6. 2015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416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26. 6. 2015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0488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26. 6. 2015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5902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26. 6. 2015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8487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1681170"/>
            <a:ext cx="6552727" cy="2206012"/>
          </a:xfrm>
        </p:spPr>
        <p:txBody>
          <a:bodyPr>
            <a:normAutofit fontScale="90000"/>
          </a:bodyPr>
          <a:lstStyle/>
          <a:p>
            <a:pPr algn="ctr"/>
            <a:r>
              <a:rPr lang="sk-SK">
                <a:solidFill>
                  <a:schemeClr val="tx1">
                    <a:lumMod val="75000"/>
                    <a:lumOff val="25000"/>
                  </a:schemeClr>
                </a:solidFill>
              </a:rPr>
              <a:t>Srovnání a vizualizace makroekonomických údajů</a:t>
            </a:r>
            <a:endParaRPr lang="sk-SK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79726" y="6165304"/>
            <a:ext cx="1800200" cy="432048"/>
          </a:xfrm>
        </p:spPr>
        <p:txBody>
          <a:bodyPr>
            <a:noAutofit/>
          </a:bodyPr>
          <a:lstStyle/>
          <a:p>
            <a:pPr algn="l"/>
            <a:r>
              <a:rPr lang="sk-SK" sz="200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Jaro 2015</a:t>
            </a:r>
            <a:endParaRPr lang="sk-SK" sz="2000" dirty="0" smtClean="0"/>
          </a:p>
        </p:txBody>
      </p:sp>
      <p:sp>
        <p:nvSpPr>
          <p:cNvPr id="5" name="Podnadpis 2"/>
          <p:cNvSpPr txBox="1">
            <a:spLocks/>
          </p:cNvSpPr>
          <p:nvPr/>
        </p:nvSpPr>
        <p:spPr>
          <a:xfrm>
            <a:off x="-252536" y="4414175"/>
            <a:ext cx="7920880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4000"/>
              <a:t>PB138 </a:t>
            </a:r>
            <a:r>
              <a:rPr lang="sk-SK" sz="4000" smtClean="0"/>
              <a:t/>
            </a:r>
            <a:br>
              <a:rPr lang="sk-SK" sz="4000" smtClean="0"/>
            </a:br>
            <a:r>
              <a:rPr lang="sk-SK" sz="4000" smtClean="0"/>
              <a:t>Moderní </a:t>
            </a:r>
            <a:r>
              <a:rPr lang="sk-SK" sz="4000"/>
              <a:t>značkovací </a:t>
            </a:r>
            <a:r>
              <a:rPr lang="sk-SK" sz="4000" smtClean="0"/>
              <a:t>jazyky</a:t>
            </a:r>
            <a:br>
              <a:rPr lang="sk-SK" sz="4000" smtClean="0"/>
            </a:br>
            <a:r>
              <a:rPr lang="sk-SK" sz="4000" smtClean="0"/>
              <a:t> </a:t>
            </a:r>
            <a:r>
              <a:rPr lang="sk-SK" sz="4000"/>
              <a:t>a jejich aplikace</a:t>
            </a:r>
            <a:endParaRPr lang="sk-SK" sz="4000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r="32487"/>
          <a:stretch/>
        </p:blipFill>
        <p:spPr>
          <a:xfrm>
            <a:off x="880954" y="66976"/>
            <a:ext cx="4212000" cy="136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Web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dirty="0" smtClean="0"/>
              <a:t>Školský </a:t>
            </a:r>
            <a:r>
              <a:rPr lang="en" dirty="0"/>
              <a:t>Apache účet na kore.fi.muni.cz</a:t>
            </a:r>
          </a:p>
          <a:p>
            <a:pPr lvl="0"/>
            <a:r>
              <a:rPr lang="en" dirty="0"/>
              <a:t>Prístupný zo siete </a:t>
            </a:r>
            <a:r>
              <a:rPr lang="en" dirty="0" smtClean="0"/>
              <a:t>MUNI</a:t>
            </a:r>
            <a:endParaRPr lang="cs-CZ" dirty="0" smtClean="0"/>
          </a:p>
          <a:p>
            <a:pPr lvl="0"/>
            <a:r>
              <a:rPr lang="en" dirty="0"/>
              <a:t>Správa inštancií</a:t>
            </a:r>
            <a:r>
              <a:rPr lang="en" dirty="0" smtClean="0"/>
              <a:t>:</a:t>
            </a:r>
            <a:endParaRPr lang="cs-CZ" dirty="0" smtClean="0"/>
          </a:p>
          <a:p>
            <a:pPr marL="584200" lvl="1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None/>
            </a:pPr>
            <a:r>
              <a:rPr lang="en" i="1" dirty="0"/>
              <a:t>scp PB138_project.war xborcin@kore.fi.muni.cz:/opt/apache-tomcat/instances/xborcin/webapps</a:t>
            </a:r>
          </a:p>
          <a:p>
            <a:pPr marL="5842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i="1" dirty="0"/>
              <a:t>./startInstance.sh xborcin</a:t>
            </a:r>
          </a:p>
          <a:p>
            <a:pPr lvl="1"/>
            <a:endParaRPr lang="cs-CZ" dirty="0"/>
          </a:p>
          <a:p>
            <a:pPr lvl="1"/>
            <a:endParaRPr lang="cs-CZ" dirty="0" smtClean="0"/>
          </a:p>
          <a:p>
            <a:pPr lvl="0"/>
            <a:endParaRPr lang="cs-CZ" dirty="0" smtClean="0"/>
          </a:p>
          <a:p>
            <a:pPr marL="38100" lv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endParaRPr lang="sk-SK" dirty="0"/>
          </a:p>
        </p:txBody>
      </p:sp>
      <p:pic>
        <p:nvPicPr>
          <p:cNvPr id="4" name="Shape 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544" y="4941168"/>
            <a:ext cx="6424684" cy="149816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26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Vizualizácia dát</a:t>
            </a:r>
            <a:endParaRPr lang="sk-SK" dirty="0"/>
          </a:p>
        </p:txBody>
      </p:sp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6348413" cy="2202159"/>
          </a:xfr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077072"/>
            <a:ext cx="5449060" cy="229584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687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dirty="0" smtClean="0"/>
              <a:t>Použité nástroje</a:t>
            </a:r>
            <a:endParaRPr lang="sk-SK" dirty="0"/>
          </a:p>
        </p:txBody>
      </p:sp>
      <p:pic>
        <p:nvPicPr>
          <p:cNvPr id="3" name="Shape 10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528" y="1748595"/>
            <a:ext cx="3536824" cy="7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752" y="5517232"/>
            <a:ext cx="2473269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518" y="3218377"/>
            <a:ext cx="1337874" cy="133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02"/>
          <p:cNvPicPr preferRelativeResize="0"/>
          <p:nvPr/>
        </p:nvPicPr>
        <p:blipFill rotWithShape="1">
          <a:blip r:embed="rId5">
            <a:alphaModFix/>
          </a:blip>
          <a:srcRect b="22466"/>
          <a:stretch/>
        </p:blipFill>
        <p:spPr>
          <a:xfrm>
            <a:off x="717840" y="4278568"/>
            <a:ext cx="2012249" cy="936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6096" y="4365104"/>
            <a:ext cx="1466812" cy="9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0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063" y="2869657"/>
            <a:ext cx="2245125" cy="97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Obrázo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9" y="2540264"/>
            <a:ext cx="30480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9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Nové skúsenosti</a:t>
            </a:r>
          </a:p>
          <a:p>
            <a:pPr lvl="1"/>
            <a:r>
              <a:rPr lang="sk-SK" dirty="0"/>
              <a:t>Tímová </a:t>
            </a:r>
            <a:r>
              <a:rPr lang="sk-SK" dirty="0" smtClean="0"/>
              <a:t>práca</a:t>
            </a:r>
          </a:p>
          <a:p>
            <a:pPr lvl="1"/>
            <a:r>
              <a:rPr lang="sk-SK" dirty="0" smtClean="0"/>
              <a:t>Práca s GIT-</a:t>
            </a:r>
            <a:r>
              <a:rPr lang="sk-SK" dirty="0" err="1" smtClean="0"/>
              <a:t>om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049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47664" y="3933056"/>
            <a:ext cx="4737549" cy="1646302"/>
          </a:xfrm>
        </p:spPr>
        <p:txBody>
          <a:bodyPr/>
          <a:lstStyle/>
          <a:p>
            <a:r>
              <a:rPr lang="cs-CZ" dirty="0" err="1"/>
              <a:t>Ďakujeme</a:t>
            </a:r>
            <a:r>
              <a:rPr lang="cs-CZ" dirty="0"/>
              <a:t> za </a:t>
            </a:r>
            <a:r>
              <a:rPr lang="cs-CZ" dirty="0" err="1" smtClean="0"/>
              <a:t>pozornosť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7073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Zadanie</a:t>
            </a:r>
          </a:p>
          <a:p>
            <a:r>
              <a:rPr lang="sk-SK" sz="2400" dirty="0" smtClean="0"/>
              <a:t>Členovia tímu</a:t>
            </a:r>
          </a:p>
          <a:p>
            <a:r>
              <a:rPr lang="sk-SK" sz="2400" dirty="0" smtClean="0"/>
              <a:t>Návrh</a:t>
            </a:r>
          </a:p>
          <a:p>
            <a:r>
              <a:rPr lang="sk-SK" sz="2400" dirty="0" smtClean="0"/>
              <a:t>Rozdelenie prác</a:t>
            </a:r>
            <a:endParaRPr lang="sk-SK" sz="2400" dirty="0" smtClean="0"/>
          </a:p>
          <a:p>
            <a:pPr lvl="1"/>
            <a:r>
              <a:rPr lang="sk-SK" sz="2000" dirty="0" smtClean="0"/>
              <a:t>Zber dát a tvorba XML databáze</a:t>
            </a:r>
            <a:endParaRPr lang="sk-SK" sz="2000" dirty="0" smtClean="0"/>
          </a:p>
          <a:p>
            <a:pPr lvl="1"/>
            <a:r>
              <a:rPr lang="sk-SK" sz="2000" dirty="0" smtClean="0"/>
              <a:t>Prevod XML do HTML</a:t>
            </a:r>
          </a:p>
          <a:p>
            <a:pPr lvl="1"/>
            <a:r>
              <a:rPr lang="sk-SK" sz="2000" dirty="0" smtClean="0"/>
              <a:t>Tvorba webu</a:t>
            </a:r>
            <a:endParaRPr lang="sk-SK" sz="2000" dirty="0" smtClean="0"/>
          </a:p>
          <a:p>
            <a:pPr lvl="1"/>
            <a:r>
              <a:rPr lang="sk-SK" sz="2000" dirty="0" smtClean="0"/>
              <a:t>Vizualizácia dát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2834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Zadanie</a:t>
            </a:r>
            <a:endParaRPr lang="sk-SK" dirty="0"/>
          </a:p>
        </p:txBody>
      </p:sp>
      <p:sp>
        <p:nvSpPr>
          <p:cNvPr id="5" name="Zástupný symbol obsahu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Autofit/>
          </a:bodyPr>
          <a:lstStyle/>
          <a:p>
            <a:r>
              <a:rPr lang="cs-CZ" sz="2400" dirty="0"/>
              <a:t>Získejte makroekonomické údaje z různých </a:t>
            </a:r>
            <a:r>
              <a:rPr lang="cs-CZ" sz="2400" dirty="0" smtClean="0"/>
              <a:t>zdrojů, převeďte je do </a:t>
            </a:r>
            <a:r>
              <a:rPr lang="cs-CZ" sz="2400" dirty="0"/>
              <a:t>vhodného formátu, připravte možnost </a:t>
            </a:r>
            <a:r>
              <a:rPr lang="cs-CZ" sz="2400" dirty="0" smtClean="0"/>
              <a:t>porovnání  (grafy</a:t>
            </a:r>
            <a:r>
              <a:rPr lang="cs-CZ" sz="2400" dirty="0"/>
              <a:t>, mapová </a:t>
            </a:r>
            <a:r>
              <a:rPr lang="cs-CZ" sz="2400" dirty="0" smtClean="0"/>
              <a:t>vizualizace).</a:t>
            </a:r>
            <a:r>
              <a:rPr lang="sk-SK" sz="2400" dirty="0"/>
              <a:t/>
            </a:r>
            <a:br>
              <a:rPr lang="sk-SK" sz="2400" dirty="0"/>
            </a:br>
            <a:endParaRPr lang="sk-SK" sz="2400" dirty="0"/>
          </a:p>
          <a:p>
            <a:r>
              <a:rPr lang="sk-SK" sz="2400" dirty="0"/>
              <a:t>Vedúci projektu:	RNDr. Adam </a:t>
            </a:r>
            <a:r>
              <a:rPr lang="sk-SK" sz="2400" dirty="0" err="1"/>
              <a:t>Rambousek</a:t>
            </a:r>
            <a:endParaRPr lang="sk-SK" sz="2400" dirty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74056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Členovia tímu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400" dirty="0"/>
              <a:t>Mikuláš Mráz</a:t>
            </a:r>
          </a:p>
          <a:p>
            <a:pPr lvl="1"/>
            <a:r>
              <a:rPr lang="sk-SK" sz="2000" dirty="0"/>
              <a:t>Zber dát a tvorba XML databáze</a:t>
            </a:r>
          </a:p>
          <a:p>
            <a:r>
              <a:rPr lang="sk-SK" sz="2400" dirty="0" smtClean="0"/>
              <a:t>Bc</a:t>
            </a:r>
            <a:r>
              <a:rPr lang="sk-SK" sz="2400" dirty="0"/>
              <a:t>. Marián </a:t>
            </a:r>
            <a:r>
              <a:rPr lang="sk-SK" sz="2400" dirty="0" err="1"/>
              <a:t>Čamák</a:t>
            </a:r>
            <a:endParaRPr lang="sk-SK" sz="2400" dirty="0"/>
          </a:p>
          <a:p>
            <a:pPr lvl="1"/>
            <a:r>
              <a:rPr lang="sk-SK" sz="2000" dirty="0"/>
              <a:t>Prevod z XML do </a:t>
            </a:r>
            <a:r>
              <a:rPr lang="sk-SK" sz="2000" dirty="0" smtClean="0"/>
              <a:t>HTML</a:t>
            </a:r>
            <a:endParaRPr lang="sk-SK" sz="2600" dirty="0" smtClean="0"/>
          </a:p>
          <a:p>
            <a:r>
              <a:rPr lang="sk-SK" sz="2400" dirty="0" smtClean="0"/>
              <a:t>Bc</a:t>
            </a:r>
            <a:r>
              <a:rPr lang="sk-SK" sz="2400" dirty="0"/>
              <a:t>. Tomáš </a:t>
            </a:r>
            <a:r>
              <a:rPr lang="sk-SK" sz="2400" dirty="0" err="1" smtClean="0"/>
              <a:t>Borčin</a:t>
            </a:r>
            <a:endParaRPr lang="sk-SK" sz="2400" dirty="0" smtClean="0"/>
          </a:p>
          <a:p>
            <a:pPr lvl="1"/>
            <a:r>
              <a:rPr lang="sk-SK" sz="2000" dirty="0" smtClean="0"/>
              <a:t>Tvorba webu</a:t>
            </a:r>
            <a:endParaRPr lang="sk-SK" sz="2000" dirty="0" smtClean="0"/>
          </a:p>
          <a:p>
            <a:r>
              <a:rPr lang="sk-SK" sz="2400" dirty="0" smtClean="0"/>
              <a:t>Bc</a:t>
            </a:r>
            <a:r>
              <a:rPr lang="sk-SK" sz="2400" dirty="0"/>
              <a:t>. Lukáš </a:t>
            </a:r>
            <a:r>
              <a:rPr lang="sk-SK" sz="2400" dirty="0" err="1"/>
              <a:t>Buzga</a:t>
            </a:r>
            <a:endParaRPr lang="sk-SK" sz="2400" dirty="0"/>
          </a:p>
          <a:p>
            <a:pPr lvl="1"/>
            <a:r>
              <a:rPr lang="sk-SK" sz="2000" dirty="0" smtClean="0"/>
              <a:t>Vizualizácia dát</a:t>
            </a:r>
            <a:endParaRPr lang="sk-SK" sz="2000" dirty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703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Návrh</a:t>
            </a:r>
            <a:endParaRPr lang="sk-SK"/>
          </a:p>
        </p:txBody>
      </p:sp>
      <p:grpSp>
        <p:nvGrpSpPr>
          <p:cNvPr id="5" name="Skupina 4"/>
          <p:cNvGrpSpPr/>
          <p:nvPr/>
        </p:nvGrpSpPr>
        <p:grpSpPr>
          <a:xfrm>
            <a:off x="755576" y="1700808"/>
            <a:ext cx="5832648" cy="4209281"/>
            <a:chOff x="0" y="0"/>
            <a:chExt cx="4791075" cy="3705225"/>
          </a:xfrm>
        </p:grpSpPr>
        <p:grpSp>
          <p:nvGrpSpPr>
            <p:cNvPr id="6" name="Skupina 5"/>
            <p:cNvGrpSpPr/>
            <p:nvPr/>
          </p:nvGrpSpPr>
          <p:grpSpPr>
            <a:xfrm>
              <a:off x="0" y="0"/>
              <a:ext cx="4791075" cy="3705225"/>
              <a:chOff x="0" y="0"/>
              <a:chExt cx="4791075" cy="3705225"/>
            </a:xfrm>
          </p:grpSpPr>
          <p:sp>
            <p:nvSpPr>
              <p:cNvPr id="8" name="Vývojový diagram: alternativní postup 7"/>
              <p:cNvSpPr/>
              <p:nvPr/>
            </p:nvSpPr>
            <p:spPr>
              <a:xfrm>
                <a:off x="1162049" y="0"/>
                <a:ext cx="2638425" cy="409575"/>
              </a:xfrm>
              <a:prstGeom prst="flowChartAlternateProcess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b="1" dirty="0">
                    <a:solidFill>
                      <a:srgbClr val="FFD966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XML d</a:t>
                </a:r>
                <a:r>
                  <a:rPr lang="cs-CZ" sz="1600" b="1" dirty="0" err="1">
                    <a:solidFill>
                      <a:srgbClr val="FFD966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áta</a:t>
                </a:r>
                <a:r>
                  <a:rPr lang="cs-CZ" sz="1600" b="1" dirty="0">
                    <a:solidFill>
                      <a:srgbClr val="FFD966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z internetu</a:t>
                </a:r>
                <a:endParaRPr lang="cs-CZ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Vývojový diagram: alternativní postup 8"/>
              <p:cNvSpPr/>
              <p:nvPr/>
            </p:nvSpPr>
            <p:spPr>
              <a:xfrm>
                <a:off x="1581150" y="971550"/>
                <a:ext cx="1809750" cy="400050"/>
              </a:xfrm>
              <a:prstGeom prst="flowChartAlternateProcess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b="1" dirty="0">
                    <a:solidFill>
                      <a:srgbClr val="FFD966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XML </a:t>
                </a:r>
                <a:r>
                  <a:rPr lang="en-US" sz="1600" b="1" dirty="0" err="1">
                    <a:solidFill>
                      <a:srgbClr val="FFD966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databáza</a:t>
                </a:r>
                <a:endParaRPr lang="cs-CZ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bdélník 9"/>
              <p:cNvSpPr/>
              <p:nvPr/>
            </p:nvSpPr>
            <p:spPr>
              <a:xfrm>
                <a:off x="2300472" y="467703"/>
                <a:ext cx="962025" cy="352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cs-CZ" sz="1400" dirty="0" err="1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xQuery</a:t>
                </a:r>
                <a:endParaRPr lang="cs-CZ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Vývojový diagram: alternativní postup 10"/>
              <p:cNvSpPr/>
              <p:nvPr/>
            </p:nvSpPr>
            <p:spPr>
              <a:xfrm>
                <a:off x="1600200" y="2000250"/>
                <a:ext cx="1809750" cy="400050"/>
              </a:xfrm>
              <a:prstGeom prst="flowChartAlternateProcess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b="1" dirty="0">
                    <a:solidFill>
                      <a:srgbClr val="FFD966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HTML </a:t>
                </a:r>
                <a:r>
                  <a:rPr lang="en-US" sz="1600" b="1" dirty="0" err="1">
                    <a:solidFill>
                      <a:srgbClr val="FFD966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tabuľky</a:t>
                </a:r>
                <a:endParaRPr lang="cs-CZ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Přímá spojnice se šipkou 3"/>
              <p:cNvCxnSpPr>
                <a:stCxn id="9" idx="2"/>
                <a:endCxn id="11" idx="0"/>
              </p:cNvCxnSpPr>
              <p:nvPr/>
            </p:nvCxnSpPr>
            <p:spPr>
              <a:xfrm>
                <a:off x="2486025" y="1371600"/>
                <a:ext cx="19050" cy="628650"/>
              </a:xfrm>
              <a:prstGeom prst="straightConnector1">
                <a:avLst/>
              </a:prstGeom>
              <a:ln w="25400">
                <a:solidFill>
                  <a:schemeClr val="accent4">
                    <a:lumMod val="60000"/>
                    <a:lumOff val="40000"/>
                  </a:schemeClr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bdélník 12"/>
              <p:cNvSpPr/>
              <p:nvPr/>
            </p:nvSpPr>
            <p:spPr>
              <a:xfrm>
                <a:off x="1809750" y="1509712"/>
                <a:ext cx="962025" cy="352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cs-CZ" sz="14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XSLT</a:t>
                </a:r>
                <a:endParaRPr lang="cs-CZ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Vývojový diagram: alternativní postup 13"/>
              <p:cNvSpPr/>
              <p:nvPr/>
            </p:nvSpPr>
            <p:spPr>
              <a:xfrm>
                <a:off x="0" y="3305175"/>
                <a:ext cx="1809750" cy="400050"/>
              </a:xfrm>
              <a:prstGeom prst="flowChartAlternateProcess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cs-CZ" sz="1600" b="1">
                    <a:solidFill>
                      <a:srgbClr val="FFD966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Web</a:t>
                </a:r>
                <a:endParaRPr lang="cs-CZ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Vývojový diagram: alternativní postup 14"/>
              <p:cNvSpPr/>
              <p:nvPr/>
            </p:nvSpPr>
            <p:spPr>
              <a:xfrm>
                <a:off x="2981325" y="3276600"/>
                <a:ext cx="1809750" cy="400050"/>
              </a:xfrm>
              <a:prstGeom prst="flowChartAlternateProcess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cs-CZ" sz="1600" b="1">
                    <a:solidFill>
                      <a:srgbClr val="FFD966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Vizualizácia</a:t>
                </a:r>
                <a:endParaRPr lang="cs-CZ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" name="Skupina 15"/>
              <p:cNvGrpSpPr/>
              <p:nvPr/>
            </p:nvGrpSpPr>
            <p:grpSpPr>
              <a:xfrm>
                <a:off x="914400" y="2409825"/>
                <a:ext cx="3041968" cy="866775"/>
                <a:chOff x="0" y="0"/>
                <a:chExt cx="3041968" cy="545465"/>
              </a:xfrm>
            </p:grpSpPr>
            <p:cxnSp>
              <p:nvCxnSpPr>
                <p:cNvPr id="19" name="Přímá spojnice se šipkou 3"/>
                <p:cNvCxnSpPr/>
                <p:nvPr/>
              </p:nvCxnSpPr>
              <p:spPr>
                <a:xfrm rot="16200000" flipH="1" flipV="1">
                  <a:off x="517843" y="-517843"/>
                  <a:ext cx="545465" cy="1581151"/>
                </a:xfrm>
                <a:prstGeom prst="bentConnector3">
                  <a:avLst>
                    <a:gd name="adj1" fmla="val 47701"/>
                  </a:avLst>
                </a:prstGeom>
                <a:ln w="25400">
                  <a:solidFill>
                    <a:schemeClr val="accent4">
                      <a:lumMod val="60000"/>
                      <a:lumOff val="40000"/>
                    </a:schemeClr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Přímá spojnice se šipkou 3"/>
                <p:cNvCxnSpPr/>
                <p:nvPr/>
              </p:nvCxnSpPr>
              <p:spPr>
                <a:xfrm rot="16200000" flipH="1">
                  <a:off x="2051368" y="-460693"/>
                  <a:ext cx="525145" cy="1456055"/>
                </a:xfrm>
                <a:prstGeom prst="bentConnector3">
                  <a:avLst>
                    <a:gd name="adj1" fmla="val 47701"/>
                  </a:avLst>
                </a:prstGeom>
                <a:ln w="25400">
                  <a:solidFill>
                    <a:schemeClr val="accent4">
                      <a:lumMod val="60000"/>
                      <a:lumOff val="40000"/>
                    </a:schemeClr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Obdélník 16"/>
              <p:cNvSpPr/>
              <p:nvPr/>
            </p:nvSpPr>
            <p:spPr>
              <a:xfrm>
                <a:off x="3019425" y="2524125"/>
                <a:ext cx="1362075" cy="352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cs-CZ" sz="14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Google Charts</a:t>
                </a:r>
                <a:endParaRPr lang="cs-CZ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Obdélník 17"/>
              <p:cNvSpPr/>
              <p:nvPr/>
            </p:nvSpPr>
            <p:spPr>
              <a:xfrm>
                <a:off x="619125" y="2524125"/>
                <a:ext cx="1362075" cy="352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cs-CZ" sz="14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Spring, Java</a:t>
                </a:r>
                <a:endParaRPr lang="cs-CZ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" name="Přímá spojnice se šipkou 3"/>
            <p:cNvCxnSpPr>
              <a:endCxn id="9" idx="0"/>
            </p:cNvCxnSpPr>
            <p:nvPr/>
          </p:nvCxnSpPr>
          <p:spPr>
            <a:xfrm>
              <a:off x="2481263" y="404812"/>
              <a:ext cx="4762" cy="566738"/>
            </a:xfrm>
            <a:prstGeom prst="straightConnector1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Makroekonomické dáta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Zber</a:t>
            </a:r>
            <a:r>
              <a:rPr lang="cs-CZ" dirty="0" smtClean="0"/>
              <a:t> dát z </a:t>
            </a:r>
            <a:r>
              <a:rPr lang="cs-CZ" dirty="0" err="1" smtClean="0"/>
              <a:t>viacerých</a:t>
            </a:r>
            <a:r>
              <a:rPr lang="cs-CZ" dirty="0" smtClean="0"/>
              <a:t> (internetových) </a:t>
            </a:r>
            <a:r>
              <a:rPr lang="cs-CZ" dirty="0" err="1" smtClean="0"/>
              <a:t>zdrojov</a:t>
            </a:r>
            <a:r>
              <a:rPr lang="cs-CZ" dirty="0"/>
              <a:t>:</a:t>
            </a:r>
            <a:endParaRPr lang="cs-CZ" dirty="0" smtClean="0"/>
          </a:p>
          <a:p>
            <a:pPr lvl="1"/>
            <a:r>
              <a:rPr lang="cs-CZ" dirty="0" smtClean="0"/>
              <a:t>GDP</a:t>
            </a:r>
            <a:endParaRPr lang="en-US" dirty="0" smtClean="0"/>
          </a:p>
          <a:p>
            <a:pPr lvl="1"/>
            <a:r>
              <a:rPr lang="cs-CZ" dirty="0" smtClean="0"/>
              <a:t>GDP </a:t>
            </a:r>
            <a:r>
              <a:rPr lang="cs-CZ" dirty="0"/>
              <a:t>per </a:t>
            </a:r>
            <a:r>
              <a:rPr lang="cs-CZ" dirty="0" smtClean="0"/>
              <a:t>capita</a:t>
            </a:r>
            <a:endParaRPr lang="en-US" dirty="0" smtClean="0"/>
          </a:p>
          <a:p>
            <a:pPr lvl="1"/>
            <a:r>
              <a:rPr lang="cs-CZ" dirty="0" err="1" smtClean="0"/>
              <a:t>Inflation</a:t>
            </a:r>
            <a:r>
              <a:rPr lang="cs-CZ" dirty="0"/>
              <a:t>, GDP </a:t>
            </a:r>
            <a:r>
              <a:rPr lang="cs-CZ" dirty="0" err="1"/>
              <a:t>deflator</a:t>
            </a:r>
            <a:r>
              <a:rPr lang="cs-CZ" dirty="0"/>
              <a:t> (</a:t>
            </a:r>
            <a:r>
              <a:rPr lang="cs-CZ" dirty="0" err="1"/>
              <a:t>annual</a:t>
            </a:r>
            <a:r>
              <a:rPr lang="cs-CZ" dirty="0"/>
              <a:t> </a:t>
            </a:r>
            <a:r>
              <a:rPr lang="cs-CZ" dirty="0" smtClean="0"/>
              <a:t>%)</a:t>
            </a:r>
            <a:endParaRPr lang="en-US" dirty="0" smtClean="0"/>
          </a:p>
          <a:p>
            <a:pPr lvl="1"/>
            <a:r>
              <a:rPr lang="cs-CZ" dirty="0" err="1" smtClean="0"/>
              <a:t>Unemployment</a:t>
            </a:r>
            <a:r>
              <a:rPr lang="cs-CZ" dirty="0"/>
              <a:t>, </a:t>
            </a:r>
            <a:r>
              <a:rPr lang="cs-CZ" dirty="0" err="1"/>
              <a:t>total</a:t>
            </a:r>
            <a:r>
              <a:rPr lang="cs-CZ" dirty="0"/>
              <a:t> (%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total</a:t>
            </a:r>
            <a:r>
              <a:rPr lang="cs-CZ" dirty="0"/>
              <a:t> </a:t>
            </a:r>
            <a:r>
              <a:rPr lang="cs-CZ" dirty="0" err="1"/>
              <a:t>labor</a:t>
            </a:r>
            <a:r>
              <a:rPr lang="cs-CZ" dirty="0"/>
              <a:t> </a:t>
            </a:r>
            <a:r>
              <a:rPr lang="cs-CZ" dirty="0" err="1"/>
              <a:t>force</a:t>
            </a:r>
            <a:r>
              <a:rPr lang="cs-CZ" dirty="0" smtClean="0"/>
              <a:t>)</a:t>
            </a:r>
            <a:endParaRPr lang="en-US" dirty="0"/>
          </a:p>
          <a:p>
            <a:pPr lvl="1"/>
            <a:r>
              <a:rPr lang="cs-CZ" dirty="0" err="1" smtClean="0"/>
              <a:t>Consumer</a:t>
            </a:r>
            <a:r>
              <a:rPr lang="cs-CZ" dirty="0" smtClean="0"/>
              <a:t> </a:t>
            </a:r>
            <a:r>
              <a:rPr lang="cs-CZ" dirty="0" err="1"/>
              <a:t>price</a:t>
            </a:r>
            <a:r>
              <a:rPr lang="cs-CZ" dirty="0"/>
              <a:t> </a:t>
            </a:r>
            <a:r>
              <a:rPr lang="cs-CZ" dirty="0" smtClean="0"/>
              <a:t>index</a:t>
            </a:r>
            <a:endParaRPr lang="en-US" dirty="0" smtClean="0"/>
          </a:p>
          <a:p>
            <a:pPr lvl="1"/>
            <a:r>
              <a:rPr lang="cs-CZ" dirty="0" err="1" smtClean="0"/>
              <a:t>Central</a:t>
            </a:r>
            <a:r>
              <a:rPr lang="cs-CZ" dirty="0" smtClean="0"/>
              <a:t> </a:t>
            </a:r>
            <a:r>
              <a:rPr lang="cs-CZ" dirty="0" err="1"/>
              <a:t>government</a:t>
            </a:r>
            <a:r>
              <a:rPr lang="cs-CZ" dirty="0"/>
              <a:t> </a:t>
            </a:r>
            <a:r>
              <a:rPr lang="cs-CZ" dirty="0" err="1"/>
              <a:t>debt</a:t>
            </a:r>
            <a:r>
              <a:rPr lang="cs-CZ" dirty="0"/>
              <a:t>, </a:t>
            </a:r>
            <a:r>
              <a:rPr lang="cs-CZ" dirty="0" err="1"/>
              <a:t>total</a:t>
            </a:r>
            <a:r>
              <a:rPr lang="cs-CZ" dirty="0"/>
              <a:t> (</a:t>
            </a:r>
            <a:r>
              <a:rPr lang="cs-CZ" dirty="0" err="1"/>
              <a:t>current</a:t>
            </a:r>
            <a:r>
              <a:rPr lang="cs-CZ" dirty="0"/>
              <a:t> LCU</a:t>
            </a:r>
            <a:r>
              <a:rPr lang="cs-CZ" dirty="0" smtClean="0"/>
              <a:t>)</a:t>
            </a:r>
            <a:endParaRPr lang="en-US" dirty="0" smtClean="0"/>
          </a:p>
          <a:p>
            <a:pPr lvl="1"/>
            <a:r>
              <a:rPr lang="cs-CZ" dirty="0" err="1" smtClean="0"/>
              <a:t>Central</a:t>
            </a:r>
            <a:r>
              <a:rPr lang="cs-CZ" dirty="0" smtClean="0"/>
              <a:t> </a:t>
            </a:r>
            <a:r>
              <a:rPr lang="cs-CZ" dirty="0" err="1"/>
              <a:t>government</a:t>
            </a:r>
            <a:r>
              <a:rPr lang="cs-CZ" dirty="0"/>
              <a:t> </a:t>
            </a:r>
            <a:r>
              <a:rPr lang="cs-CZ" dirty="0" err="1"/>
              <a:t>debt</a:t>
            </a:r>
            <a:r>
              <a:rPr lang="cs-CZ" dirty="0"/>
              <a:t>, </a:t>
            </a:r>
            <a:r>
              <a:rPr lang="cs-CZ" dirty="0" err="1"/>
              <a:t>total</a:t>
            </a:r>
            <a:r>
              <a:rPr lang="cs-CZ" dirty="0"/>
              <a:t> (% </a:t>
            </a:r>
            <a:r>
              <a:rPr lang="cs-CZ" dirty="0" err="1"/>
              <a:t>of</a:t>
            </a:r>
            <a:r>
              <a:rPr lang="cs-CZ" dirty="0"/>
              <a:t> GDP</a:t>
            </a:r>
            <a:r>
              <a:rPr lang="cs-CZ" dirty="0" smtClean="0"/>
              <a:t>)</a:t>
            </a:r>
            <a:endParaRPr lang="en-US" dirty="0" smtClean="0"/>
          </a:p>
          <a:p>
            <a:pPr lvl="1"/>
            <a:r>
              <a:rPr lang="cs-CZ" dirty="0" smtClean="0"/>
              <a:t>Big </a:t>
            </a:r>
            <a:r>
              <a:rPr lang="cs-CZ" dirty="0"/>
              <a:t>Mac index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506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59160"/>
          </a:xfrm>
        </p:spPr>
        <p:txBody>
          <a:bodyPr>
            <a:normAutofit/>
          </a:bodyPr>
          <a:lstStyle/>
          <a:p>
            <a:r>
              <a:rPr lang="sk-SK" sz="3600" dirty="0" smtClean="0"/>
              <a:t>Tvorba databáze</a:t>
            </a:r>
            <a:endParaRPr lang="sk-SK" sz="3600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54304"/>
            <a:ext cx="4629796" cy="1276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777" y="1921476"/>
            <a:ext cx="2777061" cy="1535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Pravoúhlá spojnice 10"/>
          <p:cNvCxnSpPr/>
          <p:nvPr/>
        </p:nvCxnSpPr>
        <p:spPr>
          <a:xfrm rot="16200000" flipH="1">
            <a:off x="1403648" y="2924944"/>
            <a:ext cx="1584176" cy="100811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" t="34650" b="38450"/>
          <a:stretch/>
        </p:blipFill>
        <p:spPr>
          <a:xfrm>
            <a:off x="395536" y="4221088"/>
            <a:ext cx="5364066" cy="212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9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Prevod XML do HTML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Pomocou šablóny XSL</a:t>
            </a:r>
          </a:p>
          <a:p>
            <a:r>
              <a:rPr lang="sk-SK" smtClean="0"/>
              <a:t>Tabuľka s jednotlivými údajmi</a:t>
            </a:r>
          </a:p>
          <a:p>
            <a:endParaRPr lang="sk-SK"/>
          </a:p>
        </p:txBody>
      </p:sp>
      <p:pic>
        <p:nvPicPr>
          <p:cNvPr id="4" name="Shape 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9512" y="3068960"/>
            <a:ext cx="5041563" cy="1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94"/>
          <p:cNvPicPr preferRelativeResize="0"/>
          <p:nvPr/>
        </p:nvPicPr>
        <p:blipFill rotWithShape="1">
          <a:blip r:embed="rId3">
            <a:alphaModFix/>
          </a:blip>
          <a:srcRect r="30927"/>
          <a:stretch/>
        </p:blipFill>
        <p:spPr>
          <a:xfrm>
            <a:off x="2195736" y="4624315"/>
            <a:ext cx="4693956" cy="2003149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390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Prevod XML do </a:t>
            </a:r>
            <a:r>
              <a:rPr lang="sk-SK" smtClean="0"/>
              <a:t>HTML - ukážka</a:t>
            </a:r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59764"/>
            <a:ext cx="4250433" cy="548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Vlastné 8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6B500"/>
      </a:accent1>
      <a:accent2>
        <a:srgbClr val="000000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ný tieň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2281</TotalTime>
  <Words>212</Words>
  <Application>Microsoft Office PowerPoint</Application>
  <PresentationFormat>Předvádění na obrazovce (4:3)</PresentationFormat>
  <Paragraphs>65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Fazeta</vt:lpstr>
      <vt:lpstr>Srovnání a vizualizace makroekonomických údajů</vt:lpstr>
      <vt:lpstr>Obsah</vt:lpstr>
      <vt:lpstr>Zadanie</vt:lpstr>
      <vt:lpstr>Členovia tímu</vt:lpstr>
      <vt:lpstr>Návrh</vt:lpstr>
      <vt:lpstr>Makroekonomické dáta</vt:lpstr>
      <vt:lpstr>Tvorba databáze</vt:lpstr>
      <vt:lpstr>Prevod XML do HTML</vt:lpstr>
      <vt:lpstr>Prevod XML do HTML - ukážka</vt:lpstr>
      <vt:lpstr>Web</vt:lpstr>
      <vt:lpstr>Vizualizácia dát</vt:lpstr>
      <vt:lpstr>Prezentace aplikace PowerPoint</vt:lpstr>
      <vt:lpstr>Záver</vt:lpstr>
      <vt:lpstr>Ďakujeme za pozornosť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Prehľad a porovnanie pattern matching algoritmov</dc:title>
  <dc:creator>MajoCAM</dc:creator>
  <cp:lastModifiedBy>xmraz1</cp:lastModifiedBy>
  <cp:revision>71</cp:revision>
  <dcterms:created xsi:type="dcterms:W3CDTF">2015-01-24T13:48:52Z</dcterms:created>
  <dcterms:modified xsi:type="dcterms:W3CDTF">2015-06-26T14:32:19Z</dcterms:modified>
</cp:coreProperties>
</file>