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436" r:id="rId2"/>
    <p:sldId id="257" r:id="rId3"/>
    <p:sldId id="438" r:id="rId4"/>
    <p:sldId id="437" r:id="rId5"/>
    <p:sldId id="446" r:id="rId6"/>
    <p:sldId id="445" r:id="rId7"/>
    <p:sldId id="447" r:id="rId8"/>
    <p:sldId id="448" r:id="rId9"/>
    <p:sldId id="449" r:id="rId10"/>
    <p:sldId id="450" r:id="rId11"/>
    <p:sldId id="451" r:id="rId12"/>
    <p:sldId id="452" r:id="rId13"/>
    <p:sldId id="453" r:id="rId14"/>
    <p:sldId id="454"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144" autoAdjust="0"/>
  </p:normalViewPr>
  <p:slideViewPr>
    <p:cSldViewPr snapToGrid="0">
      <p:cViewPr>
        <p:scale>
          <a:sx n="54" d="100"/>
          <a:sy n="54" d="100"/>
        </p:scale>
        <p:origin x="1040" y="41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D1A778-4F5D-4047-93AE-A857B83AAD8E}" type="datetimeFigureOut">
              <a:rPr kumimoji="1" lang="ja-JP" altLang="en-US" smtClean="0"/>
              <a:t>2022/11/18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C60377-7908-4F4F-B441-3AE6056C1CD5}" type="slidenum">
              <a:rPr kumimoji="1" lang="ja-JP" altLang="en-US" smtClean="0"/>
              <a:t>‹#›</a:t>
            </a:fld>
            <a:endParaRPr kumimoji="1" lang="ja-JP" altLang="en-US"/>
          </a:p>
        </p:txBody>
      </p:sp>
    </p:spTree>
    <p:extLst>
      <p:ext uri="{BB962C8B-B14F-4D97-AF65-F5344CB8AC3E}">
        <p14:creationId xmlns:p14="http://schemas.microsoft.com/office/powerpoint/2010/main" val="21676335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extLst>
      <p:ext uri="{BB962C8B-B14F-4D97-AF65-F5344CB8AC3E}">
        <p14:creationId xmlns:p14="http://schemas.microsoft.com/office/powerpoint/2010/main" val="3593715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また、沈黙の時間も関係していると考え、比較対象としてグラフ化しました。沈黙時間の出し方</a:t>
            </a:r>
            <a:endParaRPr kumimoji="1" lang="en-US" altLang="ja-JP" dirty="0"/>
          </a:p>
          <a:p>
            <a:r>
              <a:rPr kumimoji="1" lang="ja-JP" altLang="en-US" dirty="0"/>
              <a:t>は（直後のしゃべり始めた時間</a:t>
            </a:r>
            <a:r>
              <a:rPr kumimoji="1" lang="en-US" altLang="ja-JP" dirty="0"/>
              <a:t>-</a:t>
            </a:r>
            <a:r>
              <a:rPr kumimoji="1" lang="ja-JP" altLang="en-US" dirty="0"/>
              <a:t>しゃべり始めた時間）</a:t>
            </a:r>
            <a:r>
              <a:rPr kumimoji="1" lang="en-US" altLang="ja-JP" dirty="0"/>
              <a:t>-0.1654×</a:t>
            </a:r>
            <a:r>
              <a:rPr kumimoji="1" lang="ja-JP" altLang="en-US" dirty="0"/>
              <a:t>文字数で出しました。</a:t>
            </a:r>
            <a:endParaRPr kumimoji="1" lang="en-US" altLang="ja-JP" dirty="0"/>
          </a:p>
          <a:p>
            <a:r>
              <a:rPr kumimoji="1" lang="en-US" altLang="ja-JP" dirty="0"/>
              <a:t>0.1654</a:t>
            </a:r>
            <a:r>
              <a:rPr kumimoji="1" lang="ja-JP" altLang="en-US" dirty="0"/>
              <a:t>は今回のデータから算出した一文字しゃべるのにかかる平均の時間です。</a:t>
            </a:r>
          </a:p>
        </p:txBody>
      </p:sp>
      <p:sp>
        <p:nvSpPr>
          <p:cNvPr id="4" name="スライド番号プレースホルダー 3"/>
          <p:cNvSpPr>
            <a:spLocks noGrp="1"/>
          </p:cNvSpPr>
          <p:nvPr>
            <p:ph type="sldNum" sz="quarter" idx="5"/>
          </p:nvPr>
        </p:nvSpPr>
        <p:spPr/>
        <p:txBody>
          <a:bodyPr/>
          <a:lstStyle/>
          <a:p>
            <a:fld id="{1EC60377-7908-4F4F-B441-3AE6056C1CD5}" type="slidenum">
              <a:rPr kumimoji="1" lang="ja-JP" altLang="en-US" smtClean="0"/>
              <a:t>10</a:t>
            </a:fld>
            <a:endParaRPr kumimoji="1" lang="ja-JP" altLang="en-US"/>
          </a:p>
        </p:txBody>
      </p:sp>
    </p:spTree>
    <p:extLst>
      <p:ext uri="{BB962C8B-B14F-4D97-AF65-F5344CB8AC3E}">
        <p14:creationId xmlns:p14="http://schemas.microsoft.com/office/powerpoint/2010/main" val="2863234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また、沈黙の時間も関係していると考え、比較対象としてグラフ化しました。沈黙時間の出し方</a:t>
            </a:r>
            <a:endParaRPr kumimoji="1" lang="en-US" altLang="ja-JP" dirty="0"/>
          </a:p>
          <a:p>
            <a:r>
              <a:rPr kumimoji="1" lang="ja-JP" altLang="en-US" dirty="0"/>
              <a:t>は（直後のしゃべり始めた時間</a:t>
            </a:r>
            <a:r>
              <a:rPr kumimoji="1" lang="en-US" altLang="ja-JP" dirty="0"/>
              <a:t>-</a:t>
            </a:r>
            <a:r>
              <a:rPr kumimoji="1" lang="ja-JP" altLang="en-US" dirty="0"/>
              <a:t>しゃべり始めた時間）</a:t>
            </a:r>
            <a:r>
              <a:rPr kumimoji="1" lang="en-US" altLang="ja-JP" dirty="0"/>
              <a:t>-0.1654×</a:t>
            </a:r>
            <a:r>
              <a:rPr kumimoji="1" lang="ja-JP" altLang="en-US" dirty="0"/>
              <a:t>文字数で出しました。</a:t>
            </a:r>
            <a:endParaRPr kumimoji="1" lang="en-US" altLang="ja-JP" dirty="0"/>
          </a:p>
          <a:p>
            <a:r>
              <a:rPr kumimoji="1" lang="en-US" altLang="ja-JP" dirty="0"/>
              <a:t>0.1654</a:t>
            </a:r>
            <a:r>
              <a:rPr kumimoji="1" lang="ja-JP" altLang="en-US" dirty="0"/>
              <a:t>は今回のデータから算出した一文字しゃべるのにかかる平均の時間です。</a:t>
            </a:r>
          </a:p>
        </p:txBody>
      </p:sp>
      <p:sp>
        <p:nvSpPr>
          <p:cNvPr id="4" name="スライド番号プレースホルダー 3"/>
          <p:cNvSpPr>
            <a:spLocks noGrp="1"/>
          </p:cNvSpPr>
          <p:nvPr>
            <p:ph type="sldNum" sz="quarter" idx="5"/>
          </p:nvPr>
        </p:nvSpPr>
        <p:spPr/>
        <p:txBody>
          <a:bodyPr/>
          <a:lstStyle/>
          <a:p>
            <a:fld id="{1EC60377-7908-4F4F-B441-3AE6056C1CD5}" type="slidenum">
              <a:rPr kumimoji="1" lang="ja-JP" altLang="en-US" smtClean="0"/>
              <a:t>11</a:t>
            </a:fld>
            <a:endParaRPr kumimoji="1" lang="ja-JP" altLang="en-US"/>
          </a:p>
        </p:txBody>
      </p:sp>
    </p:spTree>
    <p:extLst>
      <p:ext uri="{BB962C8B-B14F-4D97-AF65-F5344CB8AC3E}">
        <p14:creationId xmlns:p14="http://schemas.microsoft.com/office/powerpoint/2010/main" val="3049135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また、沈黙の時間も関係していると考え、比較対象としてグラフ化しました。沈黙時間の出し方</a:t>
            </a:r>
            <a:endParaRPr kumimoji="1" lang="en-US" altLang="ja-JP" dirty="0"/>
          </a:p>
          <a:p>
            <a:r>
              <a:rPr kumimoji="1" lang="ja-JP" altLang="en-US" dirty="0"/>
              <a:t>は（直後のしゃべり始めた時間</a:t>
            </a:r>
            <a:r>
              <a:rPr kumimoji="1" lang="en-US" altLang="ja-JP" dirty="0"/>
              <a:t>-</a:t>
            </a:r>
            <a:r>
              <a:rPr kumimoji="1" lang="ja-JP" altLang="en-US" dirty="0"/>
              <a:t>しゃべり始めた時間）</a:t>
            </a:r>
            <a:r>
              <a:rPr kumimoji="1" lang="en-US" altLang="ja-JP" dirty="0"/>
              <a:t>-0.1654×</a:t>
            </a:r>
            <a:r>
              <a:rPr kumimoji="1" lang="ja-JP" altLang="en-US" dirty="0"/>
              <a:t>文字数で出しました。</a:t>
            </a:r>
            <a:endParaRPr kumimoji="1" lang="en-US" altLang="ja-JP" dirty="0"/>
          </a:p>
          <a:p>
            <a:r>
              <a:rPr kumimoji="1" lang="en-US" altLang="ja-JP" dirty="0"/>
              <a:t>0.1654</a:t>
            </a:r>
            <a:r>
              <a:rPr kumimoji="1" lang="ja-JP" altLang="en-US" dirty="0"/>
              <a:t>は今回のデータから算出した一文字しゃべるのにかかる平均の時間です。</a:t>
            </a:r>
          </a:p>
        </p:txBody>
      </p:sp>
      <p:sp>
        <p:nvSpPr>
          <p:cNvPr id="4" name="スライド番号プレースホルダー 3"/>
          <p:cNvSpPr>
            <a:spLocks noGrp="1"/>
          </p:cNvSpPr>
          <p:nvPr>
            <p:ph type="sldNum" sz="quarter" idx="5"/>
          </p:nvPr>
        </p:nvSpPr>
        <p:spPr/>
        <p:txBody>
          <a:bodyPr/>
          <a:lstStyle/>
          <a:p>
            <a:fld id="{1EC60377-7908-4F4F-B441-3AE6056C1CD5}" type="slidenum">
              <a:rPr kumimoji="1" lang="ja-JP" altLang="en-US" smtClean="0"/>
              <a:t>12</a:t>
            </a:fld>
            <a:endParaRPr kumimoji="1" lang="ja-JP" altLang="en-US"/>
          </a:p>
        </p:txBody>
      </p:sp>
    </p:spTree>
    <p:extLst>
      <p:ext uri="{BB962C8B-B14F-4D97-AF65-F5344CB8AC3E}">
        <p14:creationId xmlns:p14="http://schemas.microsoft.com/office/powerpoint/2010/main" val="339221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また、沈黙の時間も関係していると考え、比較対象としてグラフ化しました。沈黙時間の出し方</a:t>
            </a:r>
            <a:endParaRPr kumimoji="1" lang="en-US" altLang="ja-JP" dirty="0"/>
          </a:p>
          <a:p>
            <a:r>
              <a:rPr kumimoji="1" lang="ja-JP" altLang="en-US" dirty="0"/>
              <a:t>は（直後のしゃべり始めた時間</a:t>
            </a:r>
            <a:r>
              <a:rPr kumimoji="1" lang="en-US" altLang="ja-JP" dirty="0"/>
              <a:t>-</a:t>
            </a:r>
            <a:r>
              <a:rPr kumimoji="1" lang="ja-JP" altLang="en-US" dirty="0"/>
              <a:t>しゃべり始めた時間）</a:t>
            </a:r>
            <a:r>
              <a:rPr kumimoji="1" lang="en-US" altLang="ja-JP" dirty="0"/>
              <a:t>-0.1654×</a:t>
            </a:r>
            <a:r>
              <a:rPr kumimoji="1" lang="ja-JP" altLang="en-US" dirty="0"/>
              <a:t>文字数で出しました。</a:t>
            </a:r>
            <a:endParaRPr kumimoji="1" lang="en-US" altLang="ja-JP" dirty="0"/>
          </a:p>
          <a:p>
            <a:r>
              <a:rPr kumimoji="1" lang="en-US" altLang="ja-JP" dirty="0"/>
              <a:t>0.1654</a:t>
            </a:r>
            <a:r>
              <a:rPr kumimoji="1" lang="ja-JP" altLang="en-US" dirty="0"/>
              <a:t>は今回のデータから算出した一文字しゃべるのにかかる平均の時間です。</a:t>
            </a:r>
          </a:p>
        </p:txBody>
      </p:sp>
      <p:sp>
        <p:nvSpPr>
          <p:cNvPr id="4" name="スライド番号プレースホルダー 3"/>
          <p:cNvSpPr>
            <a:spLocks noGrp="1"/>
          </p:cNvSpPr>
          <p:nvPr>
            <p:ph type="sldNum" sz="quarter" idx="5"/>
          </p:nvPr>
        </p:nvSpPr>
        <p:spPr/>
        <p:txBody>
          <a:bodyPr/>
          <a:lstStyle/>
          <a:p>
            <a:fld id="{1EC60377-7908-4F4F-B441-3AE6056C1CD5}" type="slidenum">
              <a:rPr kumimoji="1" lang="ja-JP" altLang="en-US" smtClean="0"/>
              <a:t>13</a:t>
            </a:fld>
            <a:endParaRPr kumimoji="1" lang="ja-JP" altLang="en-US"/>
          </a:p>
        </p:txBody>
      </p:sp>
    </p:spTree>
    <p:extLst>
      <p:ext uri="{BB962C8B-B14F-4D97-AF65-F5344CB8AC3E}">
        <p14:creationId xmlns:p14="http://schemas.microsoft.com/office/powerpoint/2010/main" val="2522970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また、沈黙の時間も関係していると考え、比較対象としてグラフ化しました。沈黙時間の出し方</a:t>
            </a:r>
            <a:endParaRPr kumimoji="1" lang="en-US" altLang="ja-JP" dirty="0"/>
          </a:p>
          <a:p>
            <a:r>
              <a:rPr kumimoji="1" lang="ja-JP" altLang="en-US" dirty="0"/>
              <a:t>は（直後のしゃべり始めた時間</a:t>
            </a:r>
            <a:r>
              <a:rPr kumimoji="1" lang="en-US" altLang="ja-JP" dirty="0"/>
              <a:t>-</a:t>
            </a:r>
            <a:r>
              <a:rPr kumimoji="1" lang="ja-JP" altLang="en-US" dirty="0"/>
              <a:t>しゃべり始めた時間）</a:t>
            </a:r>
            <a:r>
              <a:rPr kumimoji="1" lang="en-US" altLang="ja-JP" dirty="0"/>
              <a:t>-0.1654×</a:t>
            </a:r>
            <a:r>
              <a:rPr kumimoji="1" lang="ja-JP" altLang="en-US" dirty="0"/>
              <a:t>文字数で出しました。</a:t>
            </a:r>
            <a:endParaRPr kumimoji="1" lang="en-US" altLang="ja-JP" dirty="0"/>
          </a:p>
          <a:p>
            <a:r>
              <a:rPr kumimoji="1" lang="en-US" altLang="ja-JP" dirty="0"/>
              <a:t>0.1654</a:t>
            </a:r>
            <a:r>
              <a:rPr kumimoji="1" lang="ja-JP" altLang="en-US" dirty="0"/>
              <a:t>は今回のデータから算出した一文字しゃべるのにかかる平均の時間です。</a:t>
            </a:r>
          </a:p>
        </p:txBody>
      </p:sp>
      <p:sp>
        <p:nvSpPr>
          <p:cNvPr id="4" name="スライド番号プレースホルダー 3"/>
          <p:cNvSpPr>
            <a:spLocks noGrp="1"/>
          </p:cNvSpPr>
          <p:nvPr>
            <p:ph type="sldNum" sz="quarter" idx="5"/>
          </p:nvPr>
        </p:nvSpPr>
        <p:spPr/>
        <p:txBody>
          <a:bodyPr/>
          <a:lstStyle/>
          <a:p>
            <a:fld id="{1EC60377-7908-4F4F-B441-3AE6056C1CD5}" type="slidenum">
              <a:rPr kumimoji="1" lang="ja-JP" altLang="en-US" smtClean="0"/>
              <a:t>14</a:t>
            </a:fld>
            <a:endParaRPr kumimoji="1" lang="ja-JP" altLang="en-US"/>
          </a:p>
        </p:txBody>
      </p:sp>
    </p:spTree>
    <p:extLst>
      <p:ext uri="{BB962C8B-B14F-4D97-AF65-F5344CB8AC3E}">
        <p14:creationId xmlns:p14="http://schemas.microsoft.com/office/powerpoint/2010/main" val="4134931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F39509D8-720E-4771-B08E-9F6B68528664}" type="slidenum">
              <a:rPr kumimoji="1" lang="ja-JP" altLang="en-US" smtClean="0"/>
              <a:t>2</a:t>
            </a:fld>
            <a:endParaRPr kumimoji="1" lang="ja-JP" altLang="en-US"/>
          </a:p>
        </p:txBody>
      </p:sp>
    </p:spTree>
    <p:extLst>
      <p:ext uri="{BB962C8B-B14F-4D97-AF65-F5344CB8AC3E}">
        <p14:creationId xmlns:p14="http://schemas.microsoft.com/office/powerpoint/2010/main" val="1025999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1EC60377-7908-4F4F-B441-3AE6056C1CD5}" type="slidenum">
              <a:rPr kumimoji="1" lang="ja-JP" altLang="en-US" smtClean="0"/>
              <a:t>3</a:t>
            </a:fld>
            <a:endParaRPr kumimoji="1" lang="ja-JP" altLang="en-US"/>
          </a:p>
        </p:txBody>
      </p:sp>
    </p:spTree>
    <p:extLst>
      <p:ext uri="{BB962C8B-B14F-4D97-AF65-F5344CB8AC3E}">
        <p14:creationId xmlns:p14="http://schemas.microsoft.com/office/powerpoint/2010/main" val="416543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1EC60377-7908-4F4F-B441-3AE6056C1CD5}" type="slidenum">
              <a:rPr kumimoji="1" lang="ja-JP" altLang="en-US" smtClean="0"/>
              <a:t>4</a:t>
            </a:fld>
            <a:endParaRPr kumimoji="1" lang="ja-JP" altLang="en-US"/>
          </a:p>
        </p:txBody>
      </p:sp>
    </p:spTree>
    <p:extLst>
      <p:ext uri="{BB962C8B-B14F-4D97-AF65-F5344CB8AC3E}">
        <p14:creationId xmlns:p14="http://schemas.microsoft.com/office/powerpoint/2010/main" val="3582059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1EC60377-7908-4F4F-B441-3AE6056C1CD5}" type="slidenum">
              <a:rPr kumimoji="1" lang="ja-JP" altLang="en-US" smtClean="0"/>
              <a:t>5</a:t>
            </a:fld>
            <a:endParaRPr kumimoji="1" lang="ja-JP" altLang="en-US"/>
          </a:p>
        </p:txBody>
      </p:sp>
    </p:spTree>
    <p:extLst>
      <p:ext uri="{BB962C8B-B14F-4D97-AF65-F5344CB8AC3E}">
        <p14:creationId xmlns:p14="http://schemas.microsoft.com/office/powerpoint/2010/main" val="2875300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EC60377-7908-4F4F-B441-3AE6056C1CD5}" type="slidenum">
              <a:rPr kumimoji="1" lang="ja-JP" altLang="en-US" smtClean="0"/>
              <a:t>6</a:t>
            </a:fld>
            <a:endParaRPr kumimoji="1" lang="ja-JP" altLang="en-US"/>
          </a:p>
        </p:txBody>
      </p:sp>
    </p:spTree>
    <p:extLst>
      <p:ext uri="{BB962C8B-B14F-4D97-AF65-F5344CB8AC3E}">
        <p14:creationId xmlns:p14="http://schemas.microsoft.com/office/powerpoint/2010/main" val="302800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EC60377-7908-4F4F-B441-3AE6056C1CD5}" type="slidenum">
              <a:rPr kumimoji="1" lang="ja-JP" altLang="en-US" smtClean="0"/>
              <a:t>7</a:t>
            </a:fld>
            <a:endParaRPr kumimoji="1" lang="ja-JP" altLang="en-US"/>
          </a:p>
        </p:txBody>
      </p:sp>
    </p:spTree>
    <p:extLst>
      <p:ext uri="{BB962C8B-B14F-4D97-AF65-F5344CB8AC3E}">
        <p14:creationId xmlns:p14="http://schemas.microsoft.com/office/powerpoint/2010/main" val="2171861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また、沈黙の時間も関係していると考え、比較対象としてグラフ化しました。沈黙時間の出し方</a:t>
            </a:r>
            <a:endParaRPr kumimoji="1" lang="en-US" altLang="ja-JP" dirty="0"/>
          </a:p>
          <a:p>
            <a:r>
              <a:rPr kumimoji="1" lang="ja-JP" altLang="en-US" dirty="0"/>
              <a:t>は（直後のしゃべり始めた時間</a:t>
            </a:r>
            <a:r>
              <a:rPr kumimoji="1" lang="en-US" altLang="ja-JP" dirty="0"/>
              <a:t>-</a:t>
            </a:r>
            <a:r>
              <a:rPr kumimoji="1" lang="ja-JP" altLang="en-US" dirty="0"/>
              <a:t>しゃべり始めた時間）</a:t>
            </a:r>
            <a:r>
              <a:rPr kumimoji="1" lang="en-US" altLang="ja-JP" dirty="0"/>
              <a:t>-0.1654×</a:t>
            </a:r>
            <a:r>
              <a:rPr kumimoji="1" lang="ja-JP" altLang="en-US" dirty="0"/>
              <a:t>文字数で出しました。</a:t>
            </a:r>
            <a:endParaRPr kumimoji="1" lang="en-US" altLang="ja-JP" dirty="0"/>
          </a:p>
          <a:p>
            <a:r>
              <a:rPr kumimoji="1" lang="en-US" altLang="ja-JP" dirty="0"/>
              <a:t>0.1654</a:t>
            </a:r>
            <a:r>
              <a:rPr kumimoji="1" lang="ja-JP" altLang="en-US" dirty="0"/>
              <a:t>は今回のデータから算出した一文字しゃべるのにかかる平均の時間です。</a:t>
            </a:r>
          </a:p>
        </p:txBody>
      </p:sp>
      <p:sp>
        <p:nvSpPr>
          <p:cNvPr id="4" name="スライド番号プレースホルダー 3"/>
          <p:cNvSpPr>
            <a:spLocks noGrp="1"/>
          </p:cNvSpPr>
          <p:nvPr>
            <p:ph type="sldNum" sz="quarter" idx="5"/>
          </p:nvPr>
        </p:nvSpPr>
        <p:spPr/>
        <p:txBody>
          <a:bodyPr/>
          <a:lstStyle/>
          <a:p>
            <a:fld id="{1EC60377-7908-4F4F-B441-3AE6056C1CD5}" type="slidenum">
              <a:rPr kumimoji="1" lang="ja-JP" altLang="en-US" smtClean="0"/>
              <a:t>8</a:t>
            </a:fld>
            <a:endParaRPr kumimoji="1" lang="ja-JP" altLang="en-US"/>
          </a:p>
        </p:txBody>
      </p:sp>
    </p:spTree>
    <p:extLst>
      <p:ext uri="{BB962C8B-B14F-4D97-AF65-F5344CB8AC3E}">
        <p14:creationId xmlns:p14="http://schemas.microsoft.com/office/powerpoint/2010/main" val="3206508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また、沈黙の時間も関係していると考え、比較対象としてグラフ化しました。沈黙時間の出し方</a:t>
            </a:r>
            <a:endParaRPr kumimoji="1" lang="en-US" altLang="ja-JP" dirty="0"/>
          </a:p>
          <a:p>
            <a:r>
              <a:rPr kumimoji="1" lang="ja-JP" altLang="en-US" dirty="0"/>
              <a:t>は（直後のしゃべり始めた時間</a:t>
            </a:r>
            <a:r>
              <a:rPr kumimoji="1" lang="en-US" altLang="ja-JP" dirty="0"/>
              <a:t>-</a:t>
            </a:r>
            <a:r>
              <a:rPr kumimoji="1" lang="ja-JP" altLang="en-US" dirty="0"/>
              <a:t>しゃべり始めた時間）</a:t>
            </a:r>
            <a:r>
              <a:rPr kumimoji="1" lang="en-US" altLang="ja-JP" dirty="0"/>
              <a:t>-0.1654×</a:t>
            </a:r>
            <a:r>
              <a:rPr kumimoji="1" lang="ja-JP" altLang="en-US" dirty="0"/>
              <a:t>文字数で出しました。</a:t>
            </a:r>
            <a:endParaRPr kumimoji="1" lang="en-US" altLang="ja-JP" dirty="0"/>
          </a:p>
          <a:p>
            <a:r>
              <a:rPr kumimoji="1" lang="en-US" altLang="ja-JP" dirty="0"/>
              <a:t>0.1654</a:t>
            </a:r>
            <a:r>
              <a:rPr kumimoji="1" lang="ja-JP" altLang="en-US" dirty="0"/>
              <a:t>は今回のデータから算出した一文字しゃべるのにかかる平均の時間です。</a:t>
            </a:r>
          </a:p>
        </p:txBody>
      </p:sp>
      <p:sp>
        <p:nvSpPr>
          <p:cNvPr id="4" name="スライド番号プレースホルダー 3"/>
          <p:cNvSpPr>
            <a:spLocks noGrp="1"/>
          </p:cNvSpPr>
          <p:nvPr>
            <p:ph type="sldNum" sz="quarter" idx="5"/>
          </p:nvPr>
        </p:nvSpPr>
        <p:spPr/>
        <p:txBody>
          <a:bodyPr/>
          <a:lstStyle/>
          <a:p>
            <a:fld id="{1EC60377-7908-4F4F-B441-3AE6056C1CD5}" type="slidenum">
              <a:rPr kumimoji="1" lang="ja-JP" altLang="en-US" smtClean="0"/>
              <a:t>9</a:t>
            </a:fld>
            <a:endParaRPr kumimoji="1" lang="ja-JP" altLang="en-US"/>
          </a:p>
        </p:txBody>
      </p:sp>
    </p:spTree>
    <p:extLst>
      <p:ext uri="{BB962C8B-B14F-4D97-AF65-F5344CB8AC3E}">
        <p14:creationId xmlns:p14="http://schemas.microsoft.com/office/powerpoint/2010/main" val="935935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B86519-B37C-45CC-83C7-51230621A79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D9E8AF2-E3EE-4F2E-9474-2CEA3B4B9A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0826FD3-0F75-4173-8EDE-67696D6FF840}"/>
              </a:ext>
            </a:extLst>
          </p:cNvPr>
          <p:cNvSpPr>
            <a:spLocks noGrp="1"/>
          </p:cNvSpPr>
          <p:nvPr>
            <p:ph type="dt" sz="half" idx="10"/>
          </p:nvPr>
        </p:nvSpPr>
        <p:spPr/>
        <p:txBody>
          <a:bodyPr/>
          <a:lstStyle/>
          <a:p>
            <a:fld id="{64E41600-EFDE-4138-9D82-A1BEB4FAB449}" type="datetimeFigureOut">
              <a:rPr kumimoji="1" lang="ja-JP" altLang="en-US" smtClean="0"/>
              <a:t>2022/11/18</a:t>
            </a:fld>
            <a:endParaRPr kumimoji="1" lang="ja-JP" altLang="en-US"/>
          </a:p>
        </p:txBody>
      </p:sp>
      <p:sp>
        <p:nvSpPr>
          <p:cNvPr id="5" name="フッター プレースホルダー 4">
            <a:extLst>
              <a:ext uri="{FF2B5EF4-FFF2-40B4-BE49-F238E27FC236}">
                <a16:creationId xmlns:a16="http://schemas.microsoft.com/office/drawing/2014/main" id="{7A4B4419-C304-47D3-92D4-399E3C9C0E2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9E4FD35-26C6-4618-87DC-32ECED7472B5}"/>
              </a:ext>
            </a:extLst>
          </p:cNvPr>
          <p:cNvSpPr>
            <a:spLocks noGrp="1"/>
          </p:cNvSpPr>
          <p:nvPr>
            <p:ph type="sldNum" sz="quarter" idx="12"/>
          </p:nvPr>
        </p:nvSpPr>
        <p:spPr/>
        <p:txBody>
          <a:bodyPr/>
          <a:lstStyle/>
          <a:p>
            <a:fld id="{B3DC0E7E-1F45-419C-8E0F-91227286C743}" type="slidenum">
              <a:rPr kumimoji="1" lang="ja-JP" altLang="en-US" smtClean="0"/>
              <a:t>‹#›</a:t>
            </a:fld>
            <a:endParaRPr kumimoji="1" lang="ja-JP" altLang="en-US"/>
          </a:p>
        </p:txBody>
      </p:sp>
    </p:spTree>
    <p:extLst>
      <p:ext uri="{BB962C8B-B14F-4D97-AF65-F5344CB8AC3E}">
        <p14:creationId xmlns:p14="http://schemas.microsoft.com/office/powerpoint/2010/main" val="670452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9D1722-DD5B-49BA-BA42-D1DA2C218EF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409829B-FEBF-4A73-96B5-C5807098C18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8741DF4-07EB-49B7-982B-02B6570398DF}"/>
              </a:ext>
            </a:extLst>
          </p:cNvPr>
          <p:cNvSpPr>
            <a:spLocks noGrp="1"/>
          </p:cNvSpPr>
          <p:nvPr>
            <p:ph type="dt" sz="half" idx="10"/>
          </p:nvPr>
        </p:nvSpPr>
        <p:spPr/>
        <p:txBody>
          <a:bodyPr/>
          <a:lstStyle/>
          <a:p>
            <a:fld id="{64E41600-EFDE-4138-9D82-A1BEB4FAB449}" type="datetimeFigureOut">
              <a:rPr kumimoji="1" lang="ja-JP" altLang="en-US" smtClean="0"/>
              <a:t>2022/11/18</a:t>
            </a:fld>
            <a:endParaRPr kumimoji="1" lang="ja-JP" altLang="en-US"/>
          </a:p>
        </p:txBody>
      </p:sp>
      <p:sp>
        <p:nvSpPr>
          <p:cNvPr id="5" name="フッター プレースホルダー 4">
            <a:extLst>
              <a:ext uri="{FF2B5EF4-FFF2-40B4-BE49-F238E27FC236}">
                <a16:creationId xmlns:a16="http://schemas.microsoft.com/office/drawing/2014/main" id="{23FDD608-C54C-4A91-BA9A-54A7BBFFAFF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DABD471-6B1B-4680-B3A1-9B886A69E053}"/>
              </a:ext>
            </a:extLst>
          </p:cNvPr>
          <p:cNvSpPr>
            <a:spLocks noGrp="1"/>
          </p:cNvSpPr>
          <p:nvPr>
            <p:ph type="sldNum" sz="quarter" idx="12"/>
          </p:nvPr>
        </p:nvSpPr>
        <p:spPr/>
        <p:txBody>
          <a:bodyPr/>
          <a:lstStyle/>
          <a:p>
            <a:fld id="{B3DC0E7E-1F45-419C-8E0F-91227286C743}" type="slidenum">
              <a:rPr kumimoji="1" lang="ja-JP" altLang="en-US" smtClean="0"/>
              <a:t>‹#›</a:t>
            </a:fld>
            <a:endParaRPr kumimoji="1" lang="ja-JP" altLang="en-US"/>
          </a:p>
        </p:txBody>
      </p:sp>
    </p:spTree>
    <p:extLst>
      <p:ext uri="{BB962C8B-B14F-4D97-AF65-F5344CB8AC3E}">
        <p14:creationId xmlns:p14="http://schemas.microsoft.com/office/powerpoint/2010/main" val="4109741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335CDCC-98B6-47CF-ADBD-BD03A3D71D9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33168B5-023F-4D03-9A32-A0B584647A9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4C8D636-FD91-40A1-99C3-CBB1BF6CB777}"/>
              </a:ext>
            </a:extLst>
          </p:cNvPr>
          <p:cNvSpPr>
            <a:spLocks noGrp="1"/>
          </p:cNvSpPr>
          <p:nvPr>
            <p:ph type="dt" sz="half" idx="10"/>
          </p:nvPr>
        </p:nvSpPr>
        <p:spPr/>
        <p:txBody>
          <a:bodyPr/>
          <a:lstStyle/>
          <a:p>
            <a:fld id="{64E41600-EFDE-4138-9D82-A1BEB4FAB449}" type="datetimeFigureOut">
              <a:rPr kumimoji="1" lang="ja-JP" altLang="en-US" smtClean="0"/>
              <a:t>2022/11/18</a:t>
            </a:fld>
            <a:endParaRPr kumimoji="1" lang="ja-JP" altLang="en-US"/>
          </a:p>
        </p:txBody>
      </p:sp>
      <p:sp>
        <p:nvSpPr>
          <p:cNvPr id="5" name="フッター プレースホルダー 4">
            <a:extLst>
              <a:ext uri="{FF2B5EF4-FFF2-40B4-BE49-F238E27FC236}">
                <a16:creationId xmlns:a16="http://schemas.microsoft.com/office/drawing/2014/main" id="{42C001F0-8558-4008-A227-4078AE89BFF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0DE6FDE-DA49-47FD-8D38-E3B07AC7BDF7}"/>
              </a:ext>
            </a:extLst>
          </p:cNvPr>
          <p:cNvSpPr>
            <a:spLocks noGrp="1"/>
          </p:cNvSpPr>
          <p:nvPr>
            <p:ph type="sldNum" sz="quarter" idx="12"/>
          </p:nvPr>
        </p:nvSpPr>
        <p:spPr/>
        <p:txBody>
          <a:bodyPr/>
          <a:lstStyle/>
          <a:p>
            <a:fld id="{B3DC0E7E-1F45-419C-8E0F-91227286C743}" type="slidenum">
              <a:rPr kumimoji="1" lang="ja-JP" altLang="en-US" smtClean="0"/>
              <a:t>‹#›</a:t>
            </a:fld>
            <a:endParaRPr kumimoji="1" lang="ja-JP" altLang="en-US"/>
          </a:p>
        </p:txBody>
      </p:sp>
    </p:spTree>
    <p:extLst>
      <p:ext uri="{BB962C8B-B14F-4D97-AF65-F5344CB8AC3E}">
        <p14:creationId xmlns:p14="http://schemas.microsoft.com/office/powerpoint/2010/main" val="1280194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BABA05-0C9C-4C53-82A3-6469F694E05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5030AC-DA92-4122-AEBD-0E3FA652B97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96E3D99-2F4C-4D17-AC5F-011C8B705F84}"/>
              </a:ext>
            </a:extLst>
          </p:cNvPr>
          <p:cNvSpPr>
            <a:spLocks noGrp="1"/>
          </p:cNvSpPr>
          <p:nvPr>
            <p:ph type="dt" sz="half" idx="10"/>
          </p:nvPr>
        </p:nvSpPr>
        <p:spPr/>
        <p:txBody>
          <a:bodyPr/>
          <a:lstStyle/>
          <a:p>
            <a:fld id="{64E41600-EFDE-4138-9D82-A1BEB4FAB449}" type="datetimeFigureOut">
              <a:rPr kumimoji="1" lang="ja-JP" altLang="en-US" smtClean="0"/>
              <a:t>2022/11/18</a:t>
            </a:fld>
            <a:endParaRPr kumimoji="1" lang="ja-JP" altLang="en-US"/>
          </a:p>
        </p:txBody>
      </p:sp>
      <p:sp>
        <p:nvSpPr>
          <p:cNvPr id="5" name="フッター プレースホルダー 4">
            <a:extLst>
              <a:ext uri="{FF2B5EF4-FFF2-40B4-BE49-F238E27FC236}">
                <a16:creationId xmlns:a16="http://schemas.microsoft.com/office/drawing/2014/main" id="{517428FC-3BE8-4F8D-8599-48B035D8C18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1BC5FD-723F-4BDF-8F45-DE2D423D6BE7}"/>
              </a:ext>
            </a:extLst>
          </p:cNvPr>
          <p:cNvSpPr>
            <a:spLocks noGrp="1"/>
          </p:cNvSpPr>
          <p:nvPr>
            <p:ph type="sldNum" sz="quarter" idx="12"/>
          </p:nvPr>
        </p:nvSpPr>
        <p:spPr/>
        <p:txBody>
          <a:bodyPr/>
          <a:lstStyle/>
          <a:p>
            <a:fld id="{B3DC0E7E-1F45-419C-8E0F-91227286C743}" type="slidenum">
              <a:rPr kumimoji="1" lang="ja-JP" altLang="en-US" smtClean="0"/>
              <a:t>‹#›</a:t>
            </a:fld>
            <a:endParaRPr kumimoji="1" lang="ja-JP" altLang="en-US"/>
          </a:p>
        </p:txBody>
      </p:sp>
    </p:spTree>
    <p:extLst>
      <p:ext uri="{BB962C8B-B14F-4D97-AF65-F5344CB8AC3E}">
        <p14:creationId xmlns:p14="http://schemas.microsoft.com/office/powerpoint/2010/main" val="256281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928EC8-5304-4990-B76A-E29FB1C354A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439620A-6482-4E55-86D8-84A4E05980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F2B05E3-B8A0-479A-BDD2-D56B8189C433}"/>
              </a:ext>
            </a:extLst>
          </p:cNvPr>
          <p:cNvSpPr>
            <a:spLocks noGrp="1"/>
          </p:cNvSpPr>
          <p:nvPr>
            <p:ph type="dt" sz="half" idx="10"/>
          </p:nvPr>
        </p:nvSpPr>
        <p:spPr/>
        <p:txBody>
          <a:bodyPr/>
          <a:lstStyle/>
          <a:p>
            <a:fld id="{64E41600-EFDE-4138-9D82-A1BEB4FAB449}" type="datetimeFigureOut">
              <a:rPr kumimoji="1" lang="ja-JP" altLang="en-US" smtClean="0"/>
              <a:t>2022/11/18</a:t>
            </a:fld>
            <a:endParaRPr kumimoji="1" lang="ja-JP" altLang="en-US"/>
          </a:p>
        </p:txBody>
      </p:sp>
      <p:sp>
        <p:nvSpPr>
          <p:cNvPr id="5" name="フッター プレースホルダー 4">
            <a:extLst>
              <a:ext uri="{FF2B5EF4-FFF2-40B4-BE49-F238E27FC236}">
                <a16:creationId xmlns:a16="http://schemas.microsoft.com/office/drawing/2014/main" id="{D9692E61-4BEA-4041-A46E-9F1DB952EC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4B775CB-C717-43B5-846D-7385CF03EEDD}"/>
              </a:ext>
            </a:extLst>
          </p:cNvPr>
          <p:cNvSpPr>
            <a:spLocks noGrp="1"/>
          </p:cNvSpPr>
          <p:nvPr>
            <p:ph type="sldNum" sz="quarter" idx="12"/>
          </p:nvPr>
        </p:nvSpPr>
        <p:spPr/>
        <p:txBody>
          <a:bodyPr/>
          <a:lstStyle/>
          <a:p>
            <a:fld id="{B3DC0E7E-1F45-419C-8E0F-91227286C743}" type="slidenum">
              <a:rPr kumimoji="1" lang="ja-JP" altLang="en-US" smtClean="0"/>
              <a:t>‹#›</a:t>
            </a:fld>
            <a:endParaRPr kumimoji="1" lang="ja-JP" altLang="en-US"/>
          </a:p>
        </p:txBody>
      </p:sp>
    </p:spTree>
    <p:extLst>
      <p:ext uri="{BB962C8B-B14F-4D97-AF65-F5344CB8AC3E}">
        <p14:creationId xmlns:p14="http://schemas.microsoft.com/office/powerpoint/2010/main" val="2905415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EC6DE8-F1DC-4177-8EF9-E0527A0A0DB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E7039D0-00ED-4764-9E9A-0B6345DF401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44D1BDF-35CA-4009-8ED8-251D1E5E691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28D6EA0-C258-4DB3-B78D-AA63C9C137A1}"/>
              </a:ext>
            </a:extLst>
          </p:cNvPr>
          <p:cNvSpPr>
            <a:spLocks noGrp="1"/>
          </p:cNvSpPr>
          <p:nvPr>
            <p:ph type="dt" sz="half" idx="10"/>
          </p:nvPr>
        </p:nvSpPr>
        <p:spPr/>
        <p:txBody>
          <a:bodyPr/>
          <a:lstStyle/>
          <a:p>
            <a:fld id="{64E41600-EFDE-4138-9D82-A1BEB4FAB449}" type="datetimeFigureOut">
              <a:rPr kumimoji="1" lang="ja-JP" altLang="en-US" smtClean="0"/>
              <a:t>2022/11/18</a:t>
            </a:fld>
            <a:endParaRPr kumimoji="1" lang="ja-JP" altLang="en-US"/>
          </a:p>
        </p:txBody>
      </p:sp>
      <p:sp>
        <p:nvSpPr>
          <p:cNvPr id="6" name="フッター プレースホルダー 5">
            <a:extLst>
              <a:ext uri="{FF2B5EF4-FFF2-40B4-BE49-F238E27FC236}">
                <a16:creationId xmlns:a16="http://schemas.microsoft.com/office/drawing/2014/main" id="{5E34CFFF-8186-4F1D-95AF-D4FF6769E64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30F0A05-059B-4E76-A3D8-29FCB9D9D954}"/>
              </a:ext>
            </a:extLst>
          </p:cNvPr>
          <p:cNvSpPr>
            <a:spLocks noGrp="1"/>
          </p:cNvSpPr>
          <p:nvPr>
            <p:ph type="sldNum" sz="quarter" idx="12"/>
          </p:nvPr>
        </p:nvSpPr>
        <p:spPr/>
        <p:txBody>
          <a:bodyPr/>
          <a:lstStyle/>
          <a:p>
            <a:fld id="{B3DC0E7E-1F45-419C-8E0F-91227286C743}" type="slidenum">
              <a:rPr kumimoji="1" lang="ja-JP" altLang="en-US" smtClean="0"/>
              <a:t>‹#›</a:t>
            </a:fld>
            <a:endParaRPr kumimoji="1" lang="ja-JP" altLang="en-US"/>
          </a:p>
        </p:txBody>
      </p:sp>
    </p:spTree>
    <p:extLst>
      <p:ext uri="{BB962C8B-B14F-4D97-AF65-F5344CB8AC3E}">
        <p14:creationId xmlns:p14="http://schemas.microsoft.com/office/powerpoint/2010/main" val="1123704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A07172-030B-4C67-8662-4A1DD4EACC0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6CDAB77-9F36-4577-8B9B-A26FB59390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575CCDE-0492-45CD-BEA5-09735C26AF7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D22619F-A28A-4DA1-BACF-11D61E2FB7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166AC15-E767-4C5E-8A66-197797FADE6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18B5B5C-A000-4203-BFFE-E30E1CF5BA16}"/>
              </a:ext>
            </a:extLst>
          </p:cNvPr>
          <p:cNvSpPr>
            <a:spLocks noGrp="1"/>
          </p:cNvSpPr>
          <p:nvPr>
            <p:ph type="dt" sz="half" idx="10"/>
          </p:nvPr>
        </p:nvSpPr>
        <p:spPr/>
        <p:txBody>
          <a:bodyPr/>
          <a:lstStyle/>
          <a:p>
            <a:fld id="{64E41600-EFDE-4138-9D82-A1BEB4FAB449}" type="datetimeFigureOut">
              <a:rPr kumimoji="1" lang="ja-JP" altLang="en-US" smtClean="0"/>
              <a:t>2022/11/18</a:t>
            </a:fld>
            <a:endParaRPr kumimoji="1" lang="ja-JP" altLang="en-US"/>
          </a:p>
        </p:txBody>
      </p:sp>
      <p:sp>
        <p:nvSpPr>
          <p:cNvPr id="8" name="フッター プレースホルダー 7">
            <a:extLst>
              <a:ext uri="{FF2B5EF4-FFF2-40B4-BE49-F238E27FC236}">
                <a16:creationId xmlns:a16="http://schemas.microsoft.com/office/drawing/2014/main" id="{15766DF4-9E97-4DEE-B89D-21322BBC34F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E472E51-0B35-4CEE-8FA7-9B9F6F7CC750}"/>
              </a:ext>
            </a:extLst>
          </p:cNvPr>
          <p:cNvSpPr>
            <a:spLocks noGrp="1"/>
          </p:cNvSpPr>
          <p:nvPr>
            <p:ph type="sldNum" sz="quarter" idx="12"/>
          </p:nvPr>
        </p:nvSpPr>
        <p:spPr/>
        <p:txBody>
          <a:bodyPr/>
          <a:lstStyle/>
          <a:p>
            <a:fld id="{B3DC0E7E-1F45-419C-8E0F-91227286C743}" type="slidenum">
              <a:rPr kumimoji="1" lang="ja-JP" altLang="en-US" smtClean="0"/>
              <a:t>‹#›</a:t>
            </a:fld>
            <a:endParaRPr kumimoji="1" lang="ja-JP" altLang="en-US"/>
          </a:p>
        </p:txBody>
      </p:sp>
    </p:spTree>
    <p:extLst>
      <p:ext uri="{BB962C8B-B14F-4D97-AF65-F5344CB8AC3E}">
        <p14:creationId xmlns:p14="http://schemas.microsoft.com/office/powerpoint/2010/main" val="434680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98BFC2-D677-4F3B-86E8-5DCDCC87339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D864496-E4DB-4364-A613-35CACB86A938}"/>
              </a:ext>
            </a:extLst>
          </p:cNvPr>
          <p:cNvSpPr>
            <a:spLocks noGrp="1"/>
          </p:cNvSpPr>
          <p:nvPr>
            <p:ph type="dt" sz="half" idx="10"/>
          </p:nvPr>
        </p:nvSpPr>
        <p:spPr/>
        <p:txBody>
          <a:bodyPr/>
          <a:lstStyle/>
          <a:p>
            <a:fld id="{64E41600-EFDE-4138-9D82-A1BEB4FAB449}" type="datetimeFigureOut">
              <a:rPr kumimoji="1" lang="ja-JP" altLang="en-US" smtClean="0"/>
              <a:t>2022/11/18</a:t>
            </a:fld>
            <a:endParaRPr kumimoji="1" lang="ja-JP" altLang="en-US"/>
          </a:p>
        </p:txBody>
      </p:sp>
      <p:sp>
        <p:nvSpPr>
          <p:cNvPr id="4" name="フッター プレースホルダー 3">
            <a:extLst>
              <a:ext uri="{FF2B5EF4-FFF2-40B4-BE49-F238E27FC236}">
                <a16:creationId xmlns:a16="http://schemas.microsoft.com/office/drawing/2014/main" id="{AAC51D4B-662F-4EAC-8807-D027CC2F1B6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5BE0153-50E2-40FB-B145-8F6CA934B73C}"/>
              </a:ext>
            </a:extLst>
          </p:cNvPr>
          <p:cNvSpPr>
            <a:spLocks noGrp="1"/>
          </p:cNvSpPr>
          <p:nvPr>
            <p:ph type="sldNum" sz="quarter" idx="12"/>
          </p:nvPr>
        </p:nvSpPr>
        <p:spPr/>
        <p:txBody>
          <a:bodyPr/>
          <a:lstStyle/>
          <a:p>
            <a:fld id="{B3DC0E7E-1F45-419C-8E0F-91227286C743}" type="slidenum">
              <a:rPr kumimoji="1" lang="ja-JP" altLang="en-US" smtClean="0"/>
              <a:t>‹#›</a:t>
            </a:fld>
            <a:endParaRPr kumimoji="1" lang="ja-JP" altLang="en-US"/>
          </a:p>
        </p:txBody>
      </p:sp>
    </p:spTree>
    <p:extLst>
      <p:ext uri="{BB962C8B-B14F-4D97-AF65-F5344CB8AC3E}">
        <p14:creationId xmlns:p14="http://schemas.microsoft.com/office/powerpoint/2010/main" val="271094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A15837E-D350-418C-8B30-17991F37C5A1}"/>
              </a:ext>
            </a:extLst>
          </p:cNvPr>
          <p:cNvSpPr>
            <a:spLocks noGrp="1"/>
          </p:cNvSpPr>
          <p:nvPr>
            <p:ph type="dt" sz="half" idx="10"/>
          </p:nvPr>
        </p:nvSpPr>
        <p:spPr/>
        <p:txBody>
          <a:bodyPr/>
          <a:lstStyle/>
          <a:p>
            <a:fld id="{64E41600-EFDE-4138-9D82-A1BEB4FAB449}" type="datetimeFigureOut">
              <a:rPr kumimoji="1" lang="ja-JP" altLang="en-US" smtClean="0"/>
              <a:t>2022/11/18</a:t>
            </a:fld>
            <a:endParaRPr kumimoji="1" lang="ja-JP" altLang="en-US"/>
          </a:p>
        </p:txBody>
      </p:sp>
      <p:sp>
        <p:nvSpPr>
          <p:cNvPr id="3" name="フッター プレースホルダー 2">
            <a:extLst>
              <a:ext uri="{FF2B5EF4-FFF2-40B4-BE49-F238E27FC236}">
                <a16:creationId xmlns:a16="http://schemas.microsoft.com/office/drawing/2014/main" id="{03F05478-7163-4628-AA62-2449453552B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4758F1D-6058-4A35-A5BC-DDA8FCF7C2ED}"/>
              </a:ext>
            </a:extLst>
          </p:cNvPr>
          <p:cNvSpPr>
            <a:spLocks noGrp="1"/>
          </p:cNvSpPr>
          <p:nvPr>
            <p:ph type="sldNum" sz="quarter" idx="12"/>
          </p:nvPr>
        </p:nvSpPr>
        <p:spPr/>
        <p:txBody>
          <a:bodyPr/>
          <a:lstStyle/>
          <a:p>
            <a:fld id="{B3DC0E7E-1F45-419C-8E0F-91227286C743}" type="slidenum">
              <a:rPr kumimoji="1" lang="ja-JP" altLang="en-US" smtClean="0"/>
              <a:t>‹#›</a:t>
            </a:fld>
            <a:endParaRPr kumimoji="1" lang="ja-JP" altLang="en-US"/>
          </a:p>
        </p:txBody>
      </p:sp>
    </p:spTree>
    <p:extLst>
      <p:ext uri="{BB962C8B-B14F-4D97-AF65-F5344CB8AC3E}">
        <p14:creationId xmlns:p14="http://schemas.microsoft.com/office/powerpoint/2010/main" val="3967137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F101DB-614B-4405-BD1E-9FD979DBCA4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143C609-7901-435C-B6A6-A42A1302E9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8C9F9C6-3FD5-496B-B51C-58DEBD7849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0188C62-5BBE-420E-BA9F-8A72C924A6FD}"/>
              </a:ext>
            </a:extLst>
          </p:cNvPr>
          <p:cNvSpPr>
            <a:spLocks noGrp="1"/>
          </p:cNvSpPr>
          <p:nvPr>
            <p:ph type="dt" sz="half" idx="10"/>
          </p:nvPr>
        </p:nvSpPr>
        <p:spPr/>
        <p:txBody>
          <a:bodyPr/>
          <a:lstStyle/>
          <a:p>
            <a:fld id="{64E41600-EFDE-4138-9D82-A1BEB4FAB449}" type="datetimeFigureOut">
              <a:rPr kumimoji="1" lang="ja-JP" altLang="en-US" smtClean="0"/>
              <a:t>2022/11/18</a:t>
            </a:fld>
            <a:endParaRPr kumimoji="1" lang="ja-JP" altLang="en-US"/>
          </a:p>
        </p:txBody>
      </p:sp>
      <p:sp>
        <p:nvSpPr>
          <p:cNvPr id="6" name="フッター プレースホルダー 5">
            <a:extLst>
              <a:ext uri="{FF2B5EF4-FFF2-40B4-BE49-F238E27FC236}">
                <a16:creationId xmlns:a16="http://schemas.microsoft.com/office/drawing/2014/main" id="{2F76CC18-EDDB-490E-B31C-F57DB65B0F6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65CAB4C-1B63-4EA5-BF20-3CA7584DFBB8}"/>
              </a:ext>
            </a:extLst>
          </p:cNvPr>
          <p:cNvSpPr>
            <a:spLocks noGrp="1"/>
          </p:cNvSpPr>
          <p:nvPr>
            <p:ph type="sldNum" sz="quarter" idx="12"/>
          </p:nvPr>
        </p:nvSpPr>
        <p:spPr/>
        <p:txBody>
          <a:bodyPr/>
          <a:lstStyle/>
          <a:p>
            <a:fld id="{B3DC0E7E-1F45-419C-8E0F-91227286C743}" type="slidenum">
              <a:rPr kumimoji="1" lang="ja-JP" altLang="en-US" smtClean="0"/>
              <a:t>‹#›</a:t>
            </a:fld>
            <a:endParaRPr kumimoji="1" lang="ja-JP" altLang="en-US"/>
          </a:p>
        </p:txBody>
      </p:sp>
    </p:spTree>
    <p:extLst>
      <p:ext uri="{BB962C8B-B14F-4D97-AF65-F5344CB8AC3E}">
        <p14:creationId xmlns:p14="http://schemas.microsoft.com/office/powerpoint/2010/main" val="1963150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22BAE5-67C5-4D72-A2AC-6AD2CAB5BF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FACA349-FBDB-449D-96ED-19BA8F05D6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CB4EE8-7BD5-4BE9-9862-5FF470E0E1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60BB8F9-3712-4124-A9B9-12497684CA2F}"/>
              </a:ext>
            </a:extLst>
          </p:cNvPr>
          <p:cNvSpPr>
            <a:spLocks noGrp="1"/>
          </p:cNvSpPr>
          <p:nvPr>
            <p:ph type="dt" sz="half" idx="10"/>
          </p:nvPr>
        </p:nvSpPr>
        <p:spPr/>
        <p:txBody>
          <a:bodyPr/>
          <a:lstStyle/>
          <a:p>
            <a:fld id="{64E41600-EFDE-4138-9D82-A1BEB4FAB449}" type="datetimeFigureOut">
              <a:rPr kumimoji="1" lang="ja-JP" altLang="en-US" smtClean="0"/>
              <a:t>2022/11/18</a:t>
            </a:fld>
            <a:endParaRPr kumimoji="1" lang="ja-JP" altLang="en-US"/>
          </a:p>
        </p:txBody>
      </p:sp>
      <p:sp>
        <p:nvSpPr>
          <p:cNvPr id="6" name="フッター プレースホルダー 5">
            <a:extLst>
              <a:ext uri="{FF2B5EF4-FFF2-40B4-BE49-F238E27FC236}">
                <a16:creationId xmlns:a16="http://schemas.microsoft.com/office/drawing/2014/main" id="{D02363FA-356E-40EA-8A2C-C6DFFE7B948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E581358-D9D3-4866-9176-54AD3919652A}"/>
              </a:ext>
            </a:extLst>
          </p:cNvPr>
          <p:cNvSpPr>
            <a:spLocks noGrp="1"/>
          </p:cNvSpPr>
          <p:nvPr>
            <p:ph type="sldNum" sz="quarter" idx="12"/>
          </p:nvPr>
        </p:nvSpPr>
        <p:spPr/>
        <p:txBody>
          <a:bodyPr/>
          <a:lstStyle/>
          <a:p>
            <a:fld id="{B3DC0E7E-1F45-419C-8E0F-91227286C743}" type="slidenum">
              <a:rPr kumimoji="1" lang="ja-JP" altLang="en-US" smtClean="0"/>
              <a:t>‹#›</a:t>
            </a:fld>
            <a:endParaRPr kumimoji="1" lang="ja-JP" altLang="en-US"/>
          </a:p>
        </p:txBody>
      </p:sp>
    </p:spTree>
    <p:extLst>
      <p:ext uri="{BB962C8B-B14F-4D97-AF65-F5344CB8AC3E}">
        <p14:creationId xmlns:p14="http://schemas.microsoft.com/office/powerpoint/2010/main" val="1513108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B585A48-C02E-4016-8CF0-69AEBB9731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EDFFCC3-EEE6-4531-9C58-2FEA4B8785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885709C-3F4A-44AD-BF39-42E81F653F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E41600-EFDE-4138-9D82-A1BEB4FAB449}" type="datetimeFigureOut">
              <a:rPr kumimoji="1" lang="ja-JP" altLang="en-US" smtClean="0"/>
              <a:t>2022/11/18</a:t>
            </a:fld>
            <a:endParaRPr kumimoji="1" lang="ja-JP" altLang="en-US"/>
          </a:p>
        </p:txBody>
      </p:sp>
      <p:sp>
        <p:nvSpPr>
          <p:cNvPr id="5" name="フッター プレースホルダー 4">
            <a:extLst>
              <a:ext uri="{FF2B5EF4-FFF2-40B4-BE49-F238E27FC236}">
                <a16:creationId xmlns:a16="http://schemas.microsoft.com/office/drawing/2014/main" id="{FCF92312-0F33-4CA8-B4D4-01FB8DAECA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CC91519-6C7F-4A93-A244-880A6CF66F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DC0E7E-1F45-419C-8E0F-91227286C743}" type="slidenum">
              <a:rPr kumimoji="1" lang="ja-JP" altLang="en-US" smtClean="0"/>
              <a:t>‹#›</a:t>
            </a:fld>
            <a:endParaRPr kumimoji="1" lang="ja-JP" altLang="en-US"/>
          </a:p>
        </p:txBody>
      </p:sp>
    </p:spTree>
    <p:extLst>
      <p:ext uri="{BB962C8B-B14F-4D97-AF65-F5344CB8AC3E}">
        <p14:creationId xmlns:p14="http://schemas.microsoft.com/office/powerpoint/2010/main" val="1878932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hyperlink" Target="https://www.freeppt7.com/" TargetMode="Externa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98BEAD35-CCF1-4AE9-A8F7-A17F28D16F3A}"/>
              </a:ext>
            </a:extLst>
          </p:cNvPr>
          <p:cNvSpPr/>
          <p:nvPr/>
        </p:nvSpPr>
        <p:spPr>
          <a:xfrm>
            <a:off x="181706" y="2374840"/>
            <a:ext cx="8310827" cy="523220"/>
          </a:xfrm>
          <a:prstGeom prst="rect">
            <a:avLst/>
          </a:prstGeom>
        </p:spPr>
        <p:txBody>
          <a:bodyPr wrap="square">
            <a:spAutoFit/>
          </a:bodyPr>
          <a:lstStyle/>
          <a:p>
            <a:pPr>
              <a:defRPr/>
            </a:pPr>
            <a:r>
              <a:rPr lang="ja-JP" altLang="en-US" sz="2800" b="1" dirty="0">
                <a:solidFill>
                  <a:schemeClr val="tx1">
                    <a:lumMod val="65000"/>
                    <a:lumOff val="35000"/>
                  </a:schemeClr>
                </a:solidFill>
                <a:cs typeface="+mn-ea"/>
                <a:sym typeface="+mn-lt"/>
              </a:rPr>
              <a:t>感情分析を用いた</a:t>
            </a:r>
            <a:r>
              <a:rPr lang="en-US" altLang="ja-JP" sz="2800" b="1" dirty="0">
                <a:solidFill>
                  <a:schemeClr val="tx1">
                    <a:lumMod val="65000"/>
                    <a:lumOff val="35000"/>
                  </a:schemeClr>
                </a:solidFill>
                <a:cs typeface="+mn-ea"/>
                <a:sym typeface="+mn-lt"/>
              </a:rPr>
              <a:t>SNS</a:t>
            </a:r>
            <a:r>
              <a:rPr lang="ja-JP" altLang="en-US" sz="2800" b="1" dirty="0">
                <a:solidFill>
                  <a:schemeClr val="tx1">
                    <a:lumMod val="65000"/>
                    <a:lumOff val="35000"/>
                  </a:schemeClr>
                </a:solidFill>
                <a:cs typeface="+mn-ea"/>
                <a:sym typeface="+mn-lt"/>
              </a:rPr>
              <a:t>フィルターシステムの開発</a:t>
            </a:r>
            <a:endParaRPr lang="zh-CN" altLang="en-US" sz="2800" b="1" dirty="0">
              <a:solidFill>
                <a:schemeClr val="tx1">
                  <a:lumMod val="65000"/>
                  <a:lumOff val="35000"/>
                </a:schemeClr>
              </a:solidFill>
              <a:cs typeface="+mn-ea"/>
              <a:sym typeface="+mn-lt"/>
            </a:endParaRPr>
          </a:p>
        </p:txBody>
      </p:sp>
      <p:sp>
        <p:nvSpPr>
          <p:cNvPr id="14" name="任意多边形: 形状 13">
            <a:extLst>
              <a:ext uri="{FF2B5EF4-FFF2-40B4-BE49-F238E27FC236}">
                <a16:creationId xmlns:a16="http://schemas.microsoft.com/office/drawing/2014/main" id="{E9812351-1D8B-4096-B067-C1161FBF2107}"/>
              </a:ext>
            </a:extLst>
          </p:cNvPr>
          <p:cNvSpPr/>
          <p:nvPr/>
        </p:nvSpPr>
        <p:spPr>
          <a:xfrm rot="18932100">
            <a:off x="6751304" y="-3090723"/>
            <a:ext cx="5051305" cy="505130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任意多边形: 形状 15">
            <a:extLst>
              <a:ext uri="{FF2B5EF4-FFF2-40B4-BE49-F238E27FC236}">
                <a16:creationId xmlns:a16="http://schemas.microsoft.com/office/drawing/2014/main" id="{2E98E0E8-560D-4C7C-B4C7-601F790AC01C}"/>
              </a:ext>
            </a:extLst>
          </p:cNvPr>
          <p:cNvSpPr/>
          <p:nvPr/>
        </p:nvSpPr>
        <p:spPr>
          <a:xfrm rot="18958199">
            <a:off x="10979400" y="4155206"/>
            <a:ext cx="2416461" cy="2416461"/>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B9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任意多边形: 形状 16">
            <a:extLst>
              <a:ext uri="{FF2B5EF4-FFF2-40B4-BE49-F238E27FC236}">
                <a16:creationId xmlns:a16="http://schemas.microsoft.com/office/drawing/2014/main" id="{CA0532D0-C157-4B54-A4F4-C7746F4FEED9}"/>
              </a:ext>
            </a:extLst>
          </p:cNvPr>
          <p:cNvSpPr/>
          <p:nvPr/>
        </p:nvSpPr>
        <p:spPr>
          <a:xfrm rot="18958199">
            <a:off x="9596218" y="3086974"/>
            <a:ext cx="1542281" cy="1542281"/>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任意多边形: 形状 18">
            <a:extLst>
              <a:ext uri="{FF2B5EF4-FFF2-40B4-BE49-F238E27FC236}">
                <a16:creationId xmlns:a16="http://schemas.microsoft.com/office/drawing/2014/main" id="{DCDC5953-4481-488D-B130-6C383D6F3DB9}"/>
              </a:ext>
            </a:extLst>
          </p:cNvPr>
          <p:cNvSpPr/>
          <p:nvPr/>
        </p:nvSpPr>
        <p:spPr>
          <a:xfrm rot="18958199">
            <a:off x="10844604" y="2261553"/>
            <a:ext cx="617256" cy="617256"/>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0" name="任意多边形: 形状 19">
            <a:extLst>
              <a:ext uri="{FF2B5EF4-FFF2-40B4-BE49-F238E27FC236}">
                <a16:creationId xmlns:a16="http://schemas.microsoft.com/office/drawing/2014/main" id="{591E0EB6-FC66-4DB0-A4E7-52899D503FAD}"/>
              </a:ext>
            </a:extLst>
          </p:cNvPr>
          <p:cNvSpPr/>
          <p:nvPr/>
        </p:nvSpPr>
        <p:spPr>
          <a:xfrm rot="18932100">
            <a:off x="4460427" y="4074459"/>
            <a:ext cx="5748920" cy="5748920"/>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1" name="任意多边形: 形状 20">
            <a:extLst>
              <a:ext uri="{FF2B5EF4-FFF2-40B4-BE49-F238E27FC236}">
                <a16:creationId xmlns:a16="http://schemas.microsoft.com/office/drawing/2014/main" id="{999ED593-7DE7-41AB-83AB-C67C840702B5}"/>
              </a:ext>
            </a:extLst>
          </p:cNvPr>
          <p:cNvSpPr/>
          <p:nvPr/>
        </p:nvSpPr>
        <p:spPr>
          <a:xfrm rot="18958199">
            <a:off x="958473" y="4689146"/>
            <a:ext cx="1542281" cy="1542281"/>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2" name="任意多边形: 形状 21">
            <a:extLst>
              <a:ext uri="{FF2B5EF4-FFF2-40B4-BE49-F238E27FC236}">
                <a16:creationId xmlns:a16="http://schemas.microsoft.com/office/drawing/2014/main" id="{7E9A17F5-5639-42CA-8230-4924A1FC5289}"/>
              </a:ext>
            </a:extLst>
          </p:cNvPr>
          <p:cNvSpPr/>
          <p:nvPr/>
        </p:nvSpPr>
        <p:spPr>
          <a:xfrm rot="18958199">
            <a:off x="3355252" y="5068305"/>
            <a:ext cx="617256" cy="617256"/>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TextBox 3">
            <a:hlinkClick r:id="rId5"/>
            <a:extLst>
              <a:ext uri="{FF2B5EF4-FFF2-40B4-BE49-F238E27FC236}">
                <a16:creationId xmlns:a16="http://schemas.microsoft.com/office/drawing/2014/main" id="{0DCBC966-D283-4792-BCA1-1B2374568897}"/>
              </a:ext>
            </a:extLst>
          </p:cNvPr>
          <p:cNvSpPr txBox="1"/>
          <p:nvPr/>
        </p:nvSpPr>
        <p:spPr>
          <a:xfrm>
            <a:off x="1249526" y="6478444"/>
            <a:ext cx="6892817" cy="297454"/>
          </a:xfrm>
          <a:prstGeom prst="rect">
            <a:avLst/>
          </a:prstGeom>
          <a:noFill/>
        </p:spPr>
        <p:txBody>
          <a:bodyPr wrap="square" rtlCol="0">
            <a:spAutoFit/>
          </a:bodyPr>
          <a:lstStyle/>
          <a:p>
            <a:r>
              <a:rPr lang="en-US" altLang="zh-CN" sz="1333" dirty="0">
                <a:solidFill>
                  <a:schemeClr val="bg1">
                    <a:lumMod val="65000"/>
                  </a:schemeClr>
                </a:solidFill>
                <a:cs typeface="Arial" pitchFamily="34" charset="0"/>
                <a:hlinkClick r:id="rId5">
                  <a:extLst>
                    <a:ext uri="{A12FA001-AC4F-418D-AE19-62706E023703}">
                      <ahyp:hlinkClr xmlns:ahyp="http://schemas.microsoft.com/office/drawing/2018/hyperlinkcolor" val="tx"/>
                    </a:ext>
                  </a:extLst>
                </a:hlinkClick>
              </a:rPr>
              <a:t>https://www.freeppt7.com</a:t>
            </a:r>
            <a:endParaRPr lang="ko-KR" altLang="en-US" sz="1333" dirty="0">
              <a:solidFill>
                <a:schemeClr val="bg1">
                  <a:lumMod val="65000"/>
                </a:schemeClr>
              </a:solidFill>
              <a:cs typeface="Arial" pitchFamily="34" charset="0"/>
            </a:endParaRPr>
          </a:p>
        </p:txBody>
      </p:sp>
    </p:spTree>
    <p:extLst>
      <p:ext uri="{BB962C8B-B14F-4D97-AF65-F5344CB8AC3E}">
        <p14:creationId xmlns:p14="http://schemas.microsoft.com/office/powerpoint/2010/main" val="40424041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ahyp="http://schemas.microsoft.com/office/drawing/2018/hyperlinkcolor" xmlns:a14="http://schemas.microsoft.com/office/drawing/2010/main" xmlns:a16="http://schemas.microsoft.com/office/drawing/2014/main" xmlns="">
      <p:transition spd="med" advTm="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D37B853B-607F-4218-BA8B-D790472436BD}"/>
              </a:ext>
            </a:extLst>
          </p:cNvPr>
          <p:cNvSpPr/>
          <p:nvPr/>
        </p:nvSpPr>
        <p:spPr>
          <a:xfrm>
            <a:off x="0" y="0"/>
            <a:ext cx="12192000" cy="133077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1E3A0FFD-03F7-49A2-AEC2-93C9BEABEA69}"/>
              </a:ext>
            </a:extLst>
          </p:cNvPr>
          <p:cNvSpPr txBox="1"/>
          <p:nvPr/>
        </p:nvSpPr>
        <p:spPr>
          <a:xfrm>
            <a:off x="228600" y="311446"/>
            <a:ext cx="8658225" cy="707886"/>
          </a:xfrm>
          <a:prstGeom prst="rect">
            <a:avLst/>
          </a:prstGeom>
          <a:noFill/>
        </p:spPr>
        <p:txBody>
          <a:bodyPr wrap="square" rtlCol="0">
            <a:spAutoFit/>
          </a:bodyPr>
          <a:lstStyle/>
          <a:p>
            <a:r>
              <a:rPr kumimoji="1" lang="en-US" altLang="ja-JP" sz="4000" dirty="0"/>
              <a:t>Chapter3. </a:t>
            </a:r>
            <a:r>
              <a:rPr lang="ja-JP" altLang="en-US" sz="4000" dirty="0"/>
              <a:t>コンポーネント概要</a:t>
            </a:r>
            <a:endParaRPr kumimoji="1" lang="ja-JP" altLang="en-US" sz="4000" dirty="0"/>
          </a:p>
        </p:txBody>
      </p:sp>
      <p:sp>
        <p:nvSpPr>
          <p:cNvPr id="4" name="正方形/長方形 3">
            <a:extLst>
              <a:ext uri="{FF2B5EF4-FFF2-40B4-BE49-F238E27FC236}">
                <a16:creationId xmlns:a16="http://schemas.microsoft.com/office/drawing/2014/main" id="{A171066B-19D7-499A-BEAB-54EF2EE4094A}"/>
              </a:ext>
            </a:extLst>
          </p:cNvPr>
          <p:cNvSpPr/>
          <p:nvPr/>
        </p:nvSpPr>
        <p:spPr>
          <a:xfrm>
            <a:off x="228600" y="1471613"/>
            <a:ext cx="45719"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D3C82A5-2B6B-42B4-BD9B-8990D2A803F5}"/>
              </a:ext>
            </a:extLst>
          </p:cNvPr>
          <p:cNvSpPr txBox="1"/>
          <p:nvPr/>
        </p:nvSpPr>
        <p:spPr>
          <a:xfrm>
            <a:off x="403767" y="1611039"/>
            <a:ext cx="7626669" cy="646331"/>
          </a:xfrm>
          <a:prstGeom prst="rect">
            <a:avLst/>
          </a:prstGeom>
          <a:noFill/>
        </p:spPr>
        <p:txBody>
          <a:bodyPr wrap="square" rtlCol="0">
            <a:spAutoFit/>
          </a:bodyPr>
          <a:lstStyle/>
          <a:p>
            <a:r>
              <a:rPr lang="en-US" altLang="ja-JP" sz="3600" dirty="0" err="1"/>
              <a:t>r</a:t>
            </a:r>
            <a:r>
              <a:rPr kumimoji="1" lang="en-US" altLang="ja-JP" sz="3600" dirty="0" err="1"/>
              <a:t>esult_out</a:t>
            </a:r>
            <a:r>
              <a:rPr kumimoji="1" lang="ja-JP" altLang="en-US" sz="3600" dirty="0"/>
              <a:t>コンポーネント</a:t>
            </a:r>
          </a:p>
        </p:txBody>
      </p:sp>
      <p:pic>
        <p:nvPicPr>
          <p:cNvPr id="2" name="図 1">
            <a:extLst>
              <a:ext uri="{FF2B5EF4-FFF2-40B4-BE49-F238E27FC236}">
                <a16:creationId xmlns:a16="http://schemas.microsoft.com/office/drawing/2014/main" id="{A61F760A-0797-44EB-B223-47D38DA812C6}"/>
              </a:ext>
            </a:extLst>
          </p:cNvPr>
          <p:cNvPicPr>
            <a:picLocks noChangeAspect="1"/>
          </p:cNvPicPr>
          <p:nvPr/>
        </p:nvPicPr>
        <p:blipFill>
          <a:blip r:embed="rId3"/>
          <a:stretch>
            <a:fillRect/>
          </a:stretch>
        </p:blipFill>
        <p:spPr>
          <a:xfrm>
            <a:off x="622123" y="2625112"/>
            <a:ext cx="6883754" cy="3581584"/>
          </a:xfrm>
          <a:prstGeom prst="rect">
            <a:avLst/>
          </a:prstGeom>
        </p:spPr>
      </p:pic>
      <p:pic>
        <p:nvPicPr>
          <p:cNvPr id="7" name="図 6">
            <a:extLst>
              <a:ext uri="{FF2B5EF4-FFF2-40B4-BE49-F238E27FC236}">
                <a16:creationId xmlns:a16="http://schemas.microsoft.com/office/drawing/2014/main" id="{5C638164-08FB-432F-B510-A94872F74F1A}"/>
              </a:ext>
            </a:extLst>
          </p:cNvPr>
          <p:cNvPicPr>
            <a:picLocks noChangeAspect="1"/>
          </p:cNvPicPr>
          <p:nvPr/>
        </p:nvPicPr>
        <p:blipFill>
          <a:blip r:embed="rId4"/>
          <a:stretch>
            <a:fillRect/>
          </a:stretch>
        </p:blipFill>
        <p:spPr>
          <a:xfrm>
            <a:off x="7075054" y="2791973"/>
            <a:ext cx="4958653" cy="3963112"/>
          </a:xfrm>
          <a:prstGeom prst="rect">
            <a:avLst/>
          </a:prstGeom>
        </p:spPr>
      </p:pic>
    </p:spTree>
    <p:extLst>
      <p:ext uri="{BB962C8B-B14F-4D97-AF65-F5344CB8AC3E}">
        <p14:creationId xmlns:p14="http://schemas.microsoft.com/office/powerpoint/2010/main" val="3851255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D37B853B-607F-4218-BA8B-D790472436BD}"/>
              </a:ext>
            </a:extLst>
          </p:cNvPr>
          <p:cNvSpPr/>
          <p:nvPr/>
        </p:nvSpPr>
        <p:spPr>
          <a:xfrm>
            <a:off x="0" y="0"/>
            <a:ext cx="12192000" cy="133077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1E3A0FFD-03F7-49A2-AEC2-93C9BEABEA69}"/>
              </a:ext>
            </a:extLst>
          </p:cNvPr>
          <p:cNvSpPr txBox="1"/>
          <p:nvPr/>
        </p:nvSpPr>
        <p:spPr>
          <a:xfrm>
            <a:off x="228600" y="311446"/>
            <a:ext cx="8658225" cy="707886"/>
          </a:xfrm>
          <a:prstGeom prst="rect">
            <a:avLst/>
          </a:prstGeom>
          <a:noFill/>
        </p:spPr>
        <p:txBody>
          <a:bodyPr wrap="square" rtlCol="0">
            <a:spAutoFit/>
          </a:bodyPr>
          <a:lstStyle/>
          <a:p>
            <a:r>
              <a:rPr kumimoji="1" lang="en-US" altLang="ja-JP" sz="4000" dirty="0"/>
              <a:t>Chapter3. </a:t>
            </a:r>
            <a:r>
              <a:rPr lang="ja-JP" altLang="en-US" sz="4000" dirty="0"/>
              <a:t>コンポーネント概要</a:t>
            </a:r>
            <a:endParaRPr kumimoji="1" lang="ja-JP" altLang="en-US" sz="4000" dirty="0"/>
          </a:p>
        </p:txBody>
      </p:sp>
      <p:sp>
        <p:nvSpPr>
          <p:cNvPr id="4" name="正方形/長方形 3">
            <a:extLst>
              <a:ext uri="{FF2B5EF4-FFF2-40B4-BE49-F238E27FC236}">
                <a16:creationId xmlns:a16="http://schemas.microsoft.com/office/drawing/2014/main" id="{A171066B-19D7-499A-BEAB-54EF2EE4094A}"/>
              </a:ext>
            </a:extLst>
          </p:cNvPr>
          <p:cNvSpPr/>
          <p:nvPr/>
        </p:nvSpPr>
        <p:spPr>
          <a:xfrm>
            <a:off x="228600" y="1471613"/>
            <a:ext cx="45719"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D3C82A5-2B6B-42B4-BD9B-8990D2A803F5}"/>
              </a:ext>
            </a:extLst>
          </p:cNvPr>
          <p:cNvSpPr txBox="1"/>
          <p:nvPr/>
        </p:nvSpPr>
        <p:spPr>
          <a:xfrm>
            <a:off x="403767" y="1611039"/>
            <a:ext cx="7626669" cy="646331"/>
          </a:xfrm>
          <a:prstGeom prst="rect">
            <a:avLst/>
          </a:prstGeom>
          <a:noFill/>
        </p:spPr>
        <p:txBody>
          <a:bodyPr wrap="square" rtlCol="0">
            <a:spAutoFit/>
          </a:bodyPr>
          <a:lstStyle/>
          <a:p>
            <a:r>
              <a:rPr lang="en-US" altLang="ja-JP" sz="3600" dirty="0" err="1"/>
              <a:t>r</a:t>
            </a:r>
            <a:r>
              <a:rPr kumimoji="1" lang="en-US" altLang="ja-JP" sz="3600" dirty="0" err="1"/>
              <a:t>esult_out</a:t>
            </a:r>
            <a:r>
              <a:rPr kumimoji="1" lang="ja-JP" altLang="en-US" sz="3600" dirty="0"/>
              <a:t>コンポーネント</a:t>
            </a:r>
          </a:p>
        </p:txBody>
      </p:sp>
      <p:pic>
        <p:nvPicPr>
          <p:cNvPr id="2" name="図 1">
            <a:extLst>
              <a:ext uri="{FF2B5EF4-FFF2-40B4-BE49-F238E27FC236}">
                <a16:creationId xmlns:a16="http://schemas.microsoft.com/office/drawing/2014/main" id="{A61F760A-0797-44EB-B223-47D38DA812C6}"/>
              </a:ext>
            </a:extLst>
          </p:cNvPr>
          <p:cNvPicPr>
            <a:picLocks noChangeAspect="1"/>
          </p:cNvPicPr>
          <p:nvPr/>
        </p:nvPicPr>
        <p:blipFill>
          <a:blip r:embed="rId3"/>
          <a:stretch>
            <a:fillRect/>
          </a:stretch>
        </p:blipFill>
        <p:spPr>
          <a:xfrm>
            <a:off x="622123" y="2625112"/>
            <a:ext cx="6883754" cy="3581584"/>
          </a:xfrm>
          <a:prstGeom prst="rect">
            <a:avLst/>
          </a:prstGeom>
        </p:spPr>
      </p:pic>
      <p:pic>
        <p:nvPicPr>
          <p:cNvPr id="7" name="図 6">
            <a:extLst>
              <a:ext uri="{FF2B5EF4-FFF2-40B4-BE49-F238E27FC236}">
                <a16:creationId xmlns:a16="http://schemas.microsoft.com/office/drawing/2014/main" id="{5C638164-08FB-432F-B510-A94872F74F1A}"/>
              </a:ext>
            </a:extLst>
          </p:cNvPr>
          <p:cNvPicPr>
            <a:picLocks noChangeAspect="1"/>
          </p:cNvPicPr>
          <p:nvPr/>
        </p:nvPicPr>
        <p:blipFill>
          <a:blip r:embed="rId4"/>
          <a:stretch>
            <a:fillRect/>
          </a:stretch>
        </p:blipFill>
        <p:spPr>
          <a:xfrm>
            <a:off x="7075054" y="2791973"/>
            <a:ext cx="4958653" cy="3963112"/>
          </a:xfrm>
          <a:prstGeom prst="rect">
            <a:avLst/>
          </a:prstGeom>
        </p:spPr>
      </p:pic>
    </p:spTree>
    <p:extLst>
      <p:ext uri="{BB962C8B-B14F-4D97-AF65-F5344CB8AC3E}">
        <p14:creationId xmlns:p14="http://schemas.microsoft.com/office/powerpoint/2010/main" val="825965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D37B853B-607F-4218-BA8B-D790472436BD}"/>
              </a:ext>
            </a:extLst>
          </p:cNvPr>
          <p:cNvSpPr/>
          <p:nvPr/>
        </p:nvSpPr>
        <p:spPr>
          <a:xfrm>
            <a:off x="0" y="0"/>
            <a:ext cx="12192000" cy="133077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1E3A0FFD-03F7-49A2-AEC2-93C9BEABEA69}"/>
              </a:ext>
            </a:extLst>
          </p:cNvPr>
          <p:cNvSpPr txBox="1"/>
          <p:nvPr/>
        </p:nvSpPr>
        <p:spPr>
          <a:xfrm>
            <a:off x="228600" y="311446"/>
            <a:ext cx="8658225" cy="707886"/>
          </a:xfrm>
          <a:prstGeom prst="rect">
            <a:avLst/>
          </a:prstGeom>
          <a:noFill/>
        </p:spPr>
        <p:txBody>
          <a:bodyPr wrap="square" rtlCol="0">
            <a:spAutoFit/>
          </a:bodyPr>
          <a:lstStyle/>
          <a:p>
            <a:r>
              <a:rPr kumimoji="1" lang="en-US" altLang="ja-JP" sz="4000" dirty="0"/>
              <a:t>Chapter3. </a:t>
            </a:r>
            <a:r>
              <a:rPr lang="ja-JP" altLang="en-US" sz="4000" dirty="0"/>
              <a:t>コンポーネント概要</a:t>
            </a:r>
            <a:endParaRPr kumimoji="1" lang="ja-JP" altLang="en-US" sz="4000" dirty="0"/>
          </a:p>
        </p:txBody>
      </p:sp>
      <p:sp>
        <p:nvSpPr>
          <p:cNvPr id="4" name="正方形/長方形 3">
            <a:extLst>
              <a:ext uri="{FF2B5EF4-FFF2-40B4-BE49-F238E27FC236}">
                <a16:creationId xmlns:a16="http://schemas.microsoft.com/office/drawing/2014/main" id="{A171066B-19D7-499A-BEAB-54EF2EE4094A}"/>
              </a:ext>
            </a:extLst>
          </p:cNvPr>
          <p:cNvSpPr/>
          <p:nvPr/>
        </p:nvSpPr>
        <p:spPr>
          <a:xfrm>
            <a:off x="228600" y="1471613"/>
            <a:ext cx="45719"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D3C82A5-2B6B-42B4-BD9B-8990D2A803F5}"/>
              </a:ext>
            </a:extLst>
          </p:cNvPr>
          <p:cNvSpPr txBox="1"/>
          <p:nvPr/>
        </p:nvSpPr>
        <p:spPr>
          <a:xfrm>
            <a:off x="403767" y="1611039"/>
            <a:ext cx="7626669" cy="646331"/>
          </a:xfrm>
          <a:prstGeom prst="rect">
            <a:avLst/>
          </a:prstGeom>
          <a:noFill/>
        </p:spPr>
        <p:txBody>
          <a:bodyPr wrap="square" rtlCol="0">
            <a:spAutoFit/>
          </a:bodyPr>
          <a:lstStyle/>
          <a:p>
            <a:r>
              <a:rPr lang="en-US" altLang="ja-JP" sz="3600" dirty="0" err="1"/>
              <a:t>r</a:t>
            </a:r>
            <a:r>
              <a:rPr kumimoji="1" lang="en-US" altLang="ja-JP" sz="3600" dirty="0" err="1"/>
              <a:t>esult_out</a:t>
            </a:r>
            <a:r>
              <a:rPr kumimoji="1" lang="ja-JP" altLang="en-US" sz="3600" dirty="0"/>
              <a:t>コンポーネント</a:t>
            </a:r>
          </a:p>
        </p:txBody>
      </p:sp>
      <p:pic>
        <p:nvPicPr>
          <p:cNvPr id="2" name="図 1">
            <a:extLst>
              <a:ext uri="{FF2B5EF4-FFF2-40B4-BE49-F238E27FC236}">
                <a16:creationId xmlns:a16="http://schemas.microsoft.com/office/drawing/2014/main" id="{A61F760A-0797-44EB-B223-47D38DA812C6}"/>
              </a:ext>
            </a:extLst>
          </p:cNvPr>
          <p:cNvPicPr>
            <a:picLocks noChangeAspect="1"/>
          </p:cNvPicPr>
          <p:nvPr/>
        </p:nvPicPr>
        <p:blipFill>
          <a:blip r:embed="rId3"/>
          <a:stretch>
            <a:fillRect/>
          </a:stretch>
        </p:blipFill>
        <p:spPr>
          <a:xfrm>
            <a:off x="622123" y="2625112"/>
            <a:ext cx="6883754" cy="3581584"/>
          </a:xfrm>
          <a:prstGeom prst="rect">
            <a:avLst/>
          </a:prstGeom>
        </p:spPr>
      </p:pic>
      <p:pic>
        <p:nvPicPr>
          <p:cNvPr id="7" name="図 6">
            <a:extLst>
              <a:ext uri="{FF2B5EF4-FFF2-40B4-BE49-F238E27FC236}">
                <a16:creationId xmlns:a16="http://schemas.microsoft.com/office/drawing/2014/main" id="{5C638164-08FB-432F-B510-A94872F74F1A}"/>
              </a:ext>
            </a:extLst>
          </p:cNvPr>
          <p:cNvPicPr>
            <a:picLocks noChangeAspect="1"/>
          </p:cNvPicPr>
          <p:nvPr/>
        </p:nvPicPr>
        <p:blipFill>
          <a:blip r:embed="rId4"/>
          <a:stretch>
            <a:fillRect/>
          </a:stretch>
        </p:blipFill>
        <p:spPr>
          <a:xfrm>
            <a:off x="7075054" y="2791973"/>
            <a:ext cx="4958653" cy="3963112"/>
          </a:xfrm>
          <a:prstGeom prst="rect">
            <a:avLst/>
          </a:prstGeom>
        </p:spPr>
      </p:pic>
    </p:spTree>
    <p:extLst>
      <p:ext uri="{BB962C8B-B14F-4D97-AF65-F5344CB8AC3E}">
        <p14:creationId xmlns:p14="http://schemas.microsoft.com/office/powerpoint/2010/main" val="1241430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D37B853B-607F-4218-BA8B-D790472436BD}"/>
              </a:ext>
            </a:extLst>
          </p:cNvPr>
          <p:cNvSpPr/>
          <p:nvPr/>
        </p:nvSpPr>
        <p:spPr>
          <a:xfrm>
            <a:off x="0" y="0"/>
            <a:ext cx="12192000" cy="1330779"/>
          </a:xfrm>
          <a:prstGeom prst="rect">
            <a:avLst/>
          </a:prstGeom>
          <a:solidFill>
            <a:srgbClr val="B9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1E3A0FFD-03F7-49A2-AEC2-93C9BEABEA69}"/>
              </a:ext>
            </a:extLst>
          </p:cNvPr>
          <p:cNvSpPr txBox="1"/>
          <p:nvPr/>
        </p:nvSpPr>
        <p:spPr>
          <a:xfrm>
            <a:off x="228600" y="311446"/>
            <a:ext cx="8658225" cy="707886"/>
          </a:xfrm>
          <a:prstGeom prst="rect">
            <a:avLst/>
          </a:prstGeom>
          <a:noFill/>
        </p:spPr>
        <p:txBody>
          <a:bodyPr wrap="square" rtlCol="0">
            <a:spAutoFit/>
          </a:bodyPr>
          <a:lstStyle/>
          <a:p>
            <a:r>
              <a:rPr kumimoji="1" lang="en-US" altLang="ja-JP" sz="4000" dirty="0"/>
              <a:t>Chapter3. </a:t>
            </a:r>
            <a:r>
              <a:rPr lang="ja-JP" altLang="en-US" sz="4000" dirty="0"/>
              <a:t>その他コンポーネント</a:t>
            </a:r>
            <a:endParaRPr kumimoji="1" lang="ja-JP" altLang="en-US" sz="4000" dirty="0"/>
          </a:p>
        </p:txBody>
      </p:sp>
      <p:sp>
        <p:nvSpPr>
          <p:cNvPr id="4" name="正方形/長方形 3">
            <a:extLst>
              <a:ext uri="{FF2B5EF4-FFF2-40B4-BE49-F238E27FC236}">
                <a16:creationId xmlns:a16="http://schemas.microsoft.com/office/drawing/2014/main" id="{A171066B-19D7-499A-BEAB-54EF2EE4094A}"/>
              </a:ext>
            </a:extLst>
          </p:cNvPr>
          <p:cNvSpPr/>
          <p:nvPr/>
        </p:nvSpPr>
        <p:spPr>
          <a:xfrm>
            <a:off x="228600" y="1471613"/>
            <a:ext cx="45719"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D3C82A5-2B6B-42B4-BD9B-8990D2A803F5}"/>
              </a:ext>
            </a:extLst>
          </p:cNvPr>
          <p:cNvSpPr txBox="1"/>
          <p:nvPr/>
        </p:nvSpPr>
        <p:spPr>
          <a:xfrm>
            <a:off x="403767" y="1611039"/>
            <a:ext cx="8483058" cy="646331"/>
          </a:xfrm>
          <a:prstGeom prst="rect">
            <a:avLst/>
          </a:prstGeom>
          <a:noFill/>
        </p:spPr>
        <p:txBody>
          <a:bodyPr wrap="square" rtlCol="0">
            <a:spAutoFit/>
          </a:bodyPr>
          <a:lstStyle/>
          <a:p>
            <a:r>
              <a:rPr lang="en-US" altLang="ja-JP" sz="3600" dirty="0" err="1"/>
              <a:t>youtubeAPI_comment</a:t>
            </a:r>
            <a:r>
              <a:rPr kumimoji="1" lang="ja-JP" altLang="en-US" sz="3600" dirty="0"/>
              <a:t>コンポーネント</a:t>
            </a:r>
          </a:p>
        </p:txBody>
      </p:sp>
      <p:pic>
        <p:nvPicPr>
          <p:cNvPr id="8" name="図 7">
            <a:extLst>
              <a:ext uri="{FF2B5EF4-FFF2-40B4-BE49-F238E27FC236}">
                <a16:creationId xmlns:a16="http://schemas.microsoft.com/office/drawing/2014/main" id="{B0B1A262-1536-45C3-B159-A038200DF20B}"/>
              </a:ext>
            </a:extLst>
          </p:cNvPr>
          <p:cNvPicPr>
            <a:picLocks noChangeAspect="1"/>
          </p:cNvPicPr>
          <p:nvPr/>
        </p:nvPicPr>
        <p:blipFill>
          <a:blip r:embed="rId3"/>
          <a:stretch>
            <a:fillRect/>
          </a:stretch>
        </p:blipFill>
        <p:spPr>
          <a:xfrm>
            <a:off x="403767" y="2674434"/>
            <a:ext cx="7106015" cy="3924502"/>
          </a:xfrm>
          <a:prstGeom prst="rect">
            <a:avLst/>
          </a:prstGeom>
        </p:spPr>
      </p:pic>
      <p:pic>
        <p:nvPicPr>
          <p:cNvPr id="9" name="図 8">
            <a:extLst>
              <a:ext uri="{FF2B5EF4-FFF2-40B4-BE49-F238E27FC236}">
                <a16:creationId xmlns:a16="http://schemas.microsoft.com/office/drawing/2014/main" id="{93F0C888-571F-4677-8AAC-C5A80A2E11C5}"/>
              </a:ext>
            </a:extLst>
          </p:cNvPr>
          <p:cNvPicPr>
            <a:picLocks noChangeAspect="1"/>
          </p:cNvPicPr>
          <p:nvPr/>
        </p:nvPicPr>
        <p:blipFill>
          <a:blip r:embed="rId4"/>
          <a:stretch>
            <a:fillRect/>
          </a:stretch>
        </p:blipFill>
        <p:spPr>
          <a:xfrm>
            <a:off x="4362048" y="4600631"/>
            <a:ext cx="7829952" cy="2101958"/>
          </a:xfrm>
          <a:prstGeom prst="rect">
            <a:avLst/>
          </a:prstGeom>
        </p:spPr>
      </p:pic>
    </p:spTree>
    <p:extLst>
      <p:ext uri="{BB962C8B-B14F-4D97-AF65-F5344CB8AC3E}">
        <p14:creationId xmlns:p14="http://schemas.microsoft.com/office/powerpoint/2010/main" val="3580310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D37B853B-607F-4218-BA8B-D790472436BD}"/>
              </a:ext>
            </a:extLst>
          </p:cNvPr>
          <p:cNvSpPr/>
          <p:nvPr/>
        </p:nvSpPr>
        <p:spPr>
          <a:xfrm>
            <a:off x="0" y="0"/>
            <a:ext cx="12192000" cy="1330779"/>
          </a:xfrm>
          <a:prstGeom prst="rect">
            <a:avLst/>
          </a:prstGeom>
          <a:solidFill>
            <a:srgbClr val="B9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1E3A0FFD-03F7-49A2-AEC2-93C9BEABEA69}"/>
              </a:ext>
            </a:extLst>
          </p:cNvPr>
          <p:cNvSpPr txBox="1"/>
          <p:nvPr/>
        </p:nvSpPr>
        <p:spPr>
          <a:xfrm>
            <a:off x="228600" y="311446"/>
            <a:ext cx="8658225" cy="707886"/>
          </a:xfrm>
          <a:prstGeom prst="rect">
            <a:avLst/>
          </a:prstGeom>
          <a:noFill/>
        </p:spPr>
        <p:txBody>
          <a:bodyPr wrap="square" rtlCol="0">
            <a:spAutoFit/>
          </a:bodyPr>
          <a:lstStyle/>
          <a:p>
            <a:r>
              <a:rPr kumimoji="1" lang="en-US" altLang="ja-JP" sz="4000" dirty="0"/>
              <a:t>Chapter3. </a:t>
            </a:r>
            <a:r>
              <a:rPr lang="ja-JP" altLang="en-US" sz="4000" dirty="0"/>
              <a:t>その他コンポーネント</a:t>
            </a:r>
            <a:endParaRPr kumimoji="1" lang="ja-JP" altLang="en-US" sz="4000" dirty="0"/>
          </a:p>
        </p:txBody>
      </p:sp>
      <p:sp>
        <p:nvSpPr>
          <p:cNvPr id="4" name="正方形/長方形 3">
            <a:extLst>
              <a:ext uri="{FF2B5EF4-FFF2-40B4-BE49-F238E27FC236}">
                <a16:creationId xmlns:a16="http://schemas.microsoft.com/office/drawing/2014/main" id="{A171066B-19D7-499A-BEAB-54EF2EE4094A}"/>
              </a:ext>
            </a:extLst>
          </p:cNvPr>
          <p:cNvSpPr/>
          <p:nvPr/>
        </p:nvSpPr>
        <p:spPr>
          <a:xfrm>
            <a:off x="228600" y="1471613"/>
            <a:ext cx="45719"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D3C82A5-2B6B-42B4-BD9B-8990D2A803F5}"/>
              </a:ext>
            </a:extLst>
          </p:cNvPr>
          <p:cNvSpPr txBox="1"/>
          <p:nvPr/>
        </p:nvSpPr>
        <p:spPr>
          <a:xfrm>
            <a:off x="403767" y="1611039"/>
            <a:ext cx="8483058" cy="646331"/>
          </a:xfrm>
          <a:prstGeom prst="rect">
            <a:avLst/>
          </a:prstGeom>
          <a:noFill/>
        </p:spPr>
        <p:txBody>
          <a:bodyPr wrap="square" rtlCol="0">
            <a:spAutoFit/>
          </a:bodyPr>
          <a:lstStyle/>
          <a:p>
            <a:r>
              <a:rPr lang="en-US" altLang="ja-JP" sz="3600" dirty="0" err="1"/>
              <a:t>youtubeAPI_comment</a:t>
            </a:r>
            <a:r>
              <a:rPr kumimoji="1" lang="ja-JP" altLang="en-US" sz="3600" dirty="0"/>
              <a:t>コンポーネント</a:t>
            </a:r>
          </a:p>
        </p:txBody>
      </p:sp>
      <p:pic>
        <p:nvPicPr>
          <p:cNvPr id="2" name="図 1">
            <a:extLst>
              <a:ext uri="{FF2B5EF4-FFF2-40B4-BE49-F238E27FC236}">
                <a16:creationId xmlns:a16="http://schemas.microsoft.com/office/drawing/2014/main" id="{564EF4D0-0866-4977-82FF-D15CEC84B4BB}"/>
              </a:ext>
            </a:extLst>
          </p:cNvPr>
          <p:cNvPicPr>
            <a:picLocks noChangeAspect="1"/>
          </p:cNvPicPr>
          <p:nvPr/>
        </p:nvPicPr>
        <p:blipFill>
          <a:blip r:embed="rId3"/>
          <a:stretch>
            <a:fillRect/>
          </a:stretch>
        </p:blipFill>
        <p:spPr>
          <a:xfrm>
            <a:off x="593129" y="2520899"/>
            <a:ext cx="7683895" cy="4159464"/>
          </a:xfrm>
          <a:prstGeom prst="rect">
            <a:avLst/>
          </a:prstGeom>
        </p:spPr>
      </p:pic>
      <p:pic>
        <p:nvPicPr>
          <p:cNvPr id="7" name="図 6">
            <a:extLst>
              <a:ext uri="{FF2B5EF4-FFF2-40B4-BE49-F238E27FC236}">
                <a16:creationId xmlns:a16="http://schemas.microsoft.com/office/drawing/2014/main" id="{9555097C-7442-4B28-BDB7-C8CC6C477FD4}"/>
              </a:ext>
            </a:extLst>
          </p:cNvPr>
          <p:cNvPicPr>
            <a:picLocks noChangeAspect="1"/>
          </p:cNvPicPr>
          <p:nvPr/>
        </p:nvPicPr>
        <p:blipFill>
          <a:blip r:embed="rId4"/>
          <a:stretch>
            <a:fillRect/>
          </a:stretch>
        </p:blipFill>
        <p:spPr>
          <a:xfrm>
            <a:off x="5387942" y="4458435"/>
            <a:ext cx="5778163" cy="2376386"/>
          </a:xfrm>
          <a:prstGeom prst="rect">
            <a:avLst/>
          </a:prstGeom>
        </p:spPr>
      </p:pic>
    </p:spTree>
    <p:extLst>
      <p:ext uri="{BB962C8B-B14F-4D97-AF65-F5344CB8AC3E}">
        <p14:creationId xmlns:p14="http://schemas.microsoft.com/office/powerpoint/2010/main" val="731102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フリー写真素材：ビル・都会・都心・オフィスビル・ビジネス | FOTOCOOK">
            <a:extLst>
              <a:ext uri="{FF2B5EF4-FFF2-40B4-BE49-F238E27FC236}">
                <a16:creationId xmlns:a16="http://schemas.microsoft.com/office/drawing/2014/main" id="{DA200053-17DF-4EEB-B123-1A4A8D83841E}"/>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2872"/>
                    </a14:imgEffect>
                    <a14:imgEffect>
                      <a14:saturation sat="109000"/>
                    </a14:imgEffect>
                  </a14:imgLayer>
                </a14:imgProps>
              </a:ext>
              <a:ext uri="{28A0092B-C50C-407E-A947-70E740481C1C}">
                <a14:useLocalDpi xmlns:a14="http://schemas.microsoft.com/office/drawing/2010/main" val="0"/>
              </a:ext>
            </a:extLst>
          </a:blip>
          <a:srcRect l="15361" r="29420"/>
          <a:stretch/>
        </p:blipFill>
        <p:spPr bwMode="auto">
          <a:xfrm>
            <a:off x="0" y="0"/>
            <a:ext cx="5677593" cy="6858000"/>
          </a:xfrm>
          <a:prstGeom prst="rect">
            <a:avLst/>
          </a:prstGeom>
          <a:noFill/>
          <a:effectLst>
            <a:glow>
              <a:schemeClr val="accent1">
                <a:alpha val="40000"/>
              </a:schemeClr>
            </a:glow>
            <a:outerShdw blurRad="1270000" dir="540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
        <p:nvSpPr>
          <p:cNvPr id="29" name="直角三角形 28">
            <a:extLst>
              <a:ext uri="{FF2B5EF4-FFF2-40B4-BE49-F238E27FC236}">
                <a16:creationId xmlns:a16="http://schemas.microsoft.com/office/drawing/2014/main" id="{50718B4F-5B64-4A2F-9213-912D905B1224}"/>
              </a:ext>
            </a:extLst>
          </p:cNvPr>
          <p:cNvSpPr/>
          <p:nvPr/>
        </p:nvSpPr>
        <p:spPr>
          <a:xfrm rot="10800000">
            <a:off x="-1" y="-1"/>
            <a:ext cx="5677593" cy="685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52B9623D-6D08-4641-9079-4524E869624B}"/>
              </a:ext>
            </a:extLst>
          </p:cNvPr>
          <p:cNvSpPr txBox="1"/>
          <p:nvPr/>
        </p:nvSpPr>
        <p:spPr>
          <a:xfrm>
            <a:off x="1614649" y="738072"/>
            <a:ext cx="10996946" cy="5016758"/>
          </a:xfrm>
          <a:prstGeom prst="rect">
            <a:avLst/>
          </a:prstGeom>
          <a:noFill/>
        </p:spPr>
        <p:txBody>
          <a:bodyPr wrap="square" rtlCol="0">
            <a:spAutoFit/>
          </a:bodyPr>
          <a:lstStyle/>
          <a:p>
            <a:pPr marL="457200" indent="-457200">
              <a:buFont typeface="Arial" panose="020B0604020202020204" pitchFamily="34" charset="0"/>
              <a:buChar char="•"/>
            </a:pPr>
            <a:r>
              <a:rPr kumimoji="1" lang="en-US" altLang="ja-JP" sz="4000" dirty="0"/>
              <a:t>Chapter1.</a:t>
            </a:r>
            <a:r>
              <a:rPr kumimoji="1" lang="ja-JP" altLang="en-US" sz="4000" dirty="0"/>
              <a:t>概要</a:t>
            </a:r>
            <a:endParaRPr lang="en-US" altLang="ja-JP" sz="4000" dirty="0"/>
          </a:p>
          <a:p>
            <a:pPr marL="457200" indent="-457200">
              <a:buFont typeface="Arial" panose="020B0604020202020204" pitchFamily="34" charset="0"/>
              <a:buChar char="•"/>
            </a:pPr>
            <a:endParaRPr lang="en-US" altLang="ja-JP" sz="4000" dirty="0"/>
          </a:p>
          <a:p>
            <a:pPr marL="1371600" lvl="2" indent="-457200">
              <a:buFont typeface="Arial" panose="020B0604020202020204" pitchFamily="34" charset="0"/>
              <a:buChar char="•"/>
            </a:pPr>
            <a:r>
              <a:rPr lang="en-US" altLang="ja-JP" sz="4000" dirty="0"/>
              <a:t>Chapter2.</a:t>
            </a:r>
            <a:r>
              <a:rPr lang="ja-JP" altLang="en-US" sz="4000" dirty="0"/>
              <a:t>システム概要</a:t>
            </a:r>
            <a:endParaRPr lang="en-US" altLang="ja-JP" sz="4000" dirty="0"/>
          </a:p>
          <a:p>
            <a:pPr marL="914400" lvl="1" indent="-457200">
              <a:buFont typeface="Arial" panose="020B0604020202020204" pitchFamily="34" charset="0"/>
              <a:buChar char="•"/>
            </a:pPr>
            <a:endParaRPr lang="en-US" altLang="ja-JP" sz="4000" dirty="0"/>
          </a:p>
          <a:p>
            <a:pPr marL="2286000" lvl="4" indent="-457200">
              <a:buFont typeface="Arial" panose="020B0604020202020204" pitchFamily="34" charset="0"/>
              <a:buChar char="•"/>
            </a:pPr>
            <a:r>
              <a:rPr lang="en-US" altLang="ja-JP" sz="4000" dirty="0"/>
              <a:t>Chapter3.</a:t>
            </a:r>
            <a:r>
              <a:rPr lang="ja-JP" altLang="en-US" sz="4000" dirty="0"/>
              <a:t>コンポーネント概要</a:t>
            </a:r>
            <a:endParaRPr lang="en-US" altLang="ja-JP" sz="4000" dirty="0"/>
          </a:p>
          <a:p>
            <a:pPr marL="2286000" lvl="4" indent="-457200">
              <a:buFont typeface="Arial" panose="020B0604020202020204" pitchFamily="34" charset="0"/>
              <a:buChar char="•"/>
            </a:pPr>
            <a:endParaRPr lang="en-US" altLang="ja-JP" sz="4000" dirty="0"/>
          </a:p>
          <a:p>
            <a:pPr marL="3200400" lvl="6" indent="-457200">
              <a:buFont typeface="Arial" panose="020B0604020202020204" pitchFamily="34" charset="0"/>
              <a:buChar char="•"/>
            </a:pPr>
            <a:r>
              <a:rPr lang="en-US" altLang="ja-JP" sz="4000" dirty="0"/>
              <a:t>Chapter4.</a:t>
            </a:r>
            <a:r>
              <a:rPr lang="ja-JP" altLang="en-US" sz="4000" dirty="0"/>
              <a:t>その他コンポーネント</a:t>
            </a:r>
            <a:endParaRPr lang="en-US" altLang="ja-JP" sz="4000" dirty="0"/>
          </a:p>
          <a:p>
            <a:pPr marL="2286000" lvl="4" indent="-457200">
              <a:buFont typeface="Arial" panose="020B0604020202020204" pitchFamily="34" charset="0"/>
              <a:buChar char="•"/>
            </a:pPr>
            <a:endParaRPr lang="en-US" altLang="ja-JP" sz="4000" dirty="0"/>
          </a:p>
        </p:txBody>
      </p:sp>
      <p:sp>
        <p:nvSpPr>
          <p:cNvPr id="31" name="正方形/長方形 30">
            <a:extLst>
              <a:ext uri="{FF2B5EF4-FFF2-40B4-BE49-F238E27FC236}">
                <a16:creationId xmlns:a16="http://schemas.microsoft.com/office/drawing/2014/main" id="{D1870D53-BFA8-47FB-90D6-F7A38C382A01}"/>
              </a:ext>
            </a:extLst>
          </p:cNvPr>
          <p:cNvSpPr/>
          <p:nvPr/>
        </p:nvSpPr>
        <p:spPr>
          <a:xfrm>
            <a:off x="1614651" y="1356096"/>
            <a:ext cx="9360394" cy="31272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A443E4A7-4480-4B2A-8E5E-FE3EC0BAEEB4}"/>
              </a:ext>
            </a:extLst>
          </p:cNvPr>
          <p:cNvSpPr/>
          <p:nvPr/>
        </p:nvSpPr>
        <p:spPr>
          <a:xfrm>
            <a:off x="2565070" y="2581161"/>
            <a:ext cx="8409975" cy="31272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410E1929-EE9D-4302-B599-52DA165C645B}"/>
              </a:ext>
            </a:extLst>
          </p:cNvPr>
          <p:cNvSpPr/>
          <p:nvPr/>
        </p:nvSpPr>
        <p:spPr>
          <a:xfrm>
            <a:off x="3417557" y="3802740"/>
            <a:ext cx="7557487" cy="31272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6FDCC7BF-B40B-49E9-9BCB-CFFA810FD538}"/>
              </a:ext>
            </a:extLst>
          </p:cNvPr>
          <p:cNvSpPr/>
          <p:nvPr/>
        </p:nvSpPr>
        <p:spPr>
          <a:xfrm>
            <a:off x="4453246" y="5024319"/>
            <a:ext cx="6521799" cy="312720"/>
          </a:xfrm>
          <a:prstGeom prst="rect">
            <a:avLst/>
          </a:prstGeom>
          <a:solidFill>
            <a:srgbClr val="B9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64860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D37B853B-607F-4218-BA8B-D790472436BD}"/>
              </a:ext>
            </a:extLst>
          </p:cNvPr>
          <p:cNvSpPr/>
          <p:nvPr/>
        </p:nvSpPr>
        <p:spPr>
          <a:xfrm>
            <a:off x="0" y="0"/>
            <a:ext cx="12192000" cy="133077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7DD1DA3F-5337-436B-8E2D-C245A3A76FAD}"/>
              </a:ext>
            </a:extLst>
          </p:cNvPr>
          <p:cNvSpPr txBox="1"/>
          <p:nvPr/>
        </p:nvSpPr>
        <p:spPr>
          <a:xfrm>
            <a:off x="228600" y="311446"/>
            <a:ext cx="8658225" cy="707886"/>
          </a:xfrm>
          <a:prstGeom prst="rect">
            <a:avLst/>
          </a:prstGeom>
          <a:noFill/>
        </p:spPr>
        <p:txBody>
          <a:bodyPr wrap="square" rtlCol="0">
            <a:spAutoFit/>
          </a:bodyPr>
          <a:lstStyle/>
          <a:p>
            <a:r>
              <a:rPr kumimoji="1" lang="en-US" altLang="ja-JP" sz="4000" dirty="0"/>
              <a:t>Chapter1. </a:t>
            </a:r>
            <a:r>
              <a:rPr kumimoji="1" lang="ja-JP" altLang="en-US" sz="4000" dirty="0"/>
              <a:t>概要</a:t>
            </a:r>
          </a:p>
        </p:txBody>
      </p:sp>
      <p:sp>
        <p:nvSpPr>
          <p:cNvPr id="4" name="正方形/長方形 3">
            <a:extLst>
              <a:ext uri="{FF2B5EF4-FFF2-40B4-BE49-F238E27FC236}">
                <a16:creationId xmlns:a16="http://schemas.microsoft.com/office/drawing/2014/main" id="{F96C5A51-8EC6-497A-B813-39CF88D0157A}"/>
              </a:ext>
            </a:extLst>
          </p:cNvPr>
          <p:cNvSpPr/>
          <p:nvPr/>
        </p:nvSpPr>
        <p:spPr>
          <a:xfrm>
            <a:off x="277091" y="2552066"/>
            <a:ext cx="11637818" cy="2554545"/>
          </a:xfrm>
          <a:prstGeom prst="rect">
            <a:avLst/>
          </a:prstGeom>
        </p:spPr>
        <p:txBody>
          <a:bodyPr wrap="square">
            <a:spAutoFit/>
          </a:bodyPr>
          <a:lstStyle/>
          <a:p>
            <a:r>
              <a:rPr lang="en-US" altLang="ja-JP" sz="2000" dirty="0">
                <a:solidFill>
                  <a:srgbClr val="333333"/>
                </a:solidFill>
                <a:latin typeface="Helvetica" panose="020B0604020202020204" pitchFamily="34" charset="0"/>
              </a:rPr>
              <a:t>SNS</a:t>
            </a:r>
            <a:r>
              <a:rPr lang="ja-JP" altLang="en-US" sz="2000" dirty="0">
                <a:solidFill>
                  <a:srgbClr val="333333"/>
                </a:solidFill>
                <a:latin typeface="Helvetica" panose="020B0604020202020204" pitchFamily="34" charset="0"/>
              </a:rPr>
              <a:t>の普及は、世界的な情報インフラの発達などに貢献した反面、匿名性による誹謗中問題など、様々なデメリットが表面化していることが問題視されている。 </a:t>
            </a:r>
            <a:endParaRPr lang="en-US" altLang="ja-JP" sz="2000" dirty="0">
              <a:solidFill>
                <a:srgbClr val="333333"/>
              </a:solidFill>
              <a:latin typeface="Helvetica" panose="020B0604020202020204" pitchFamily="34" charset="0"/>
            </a:endParaRPr>
          </a:p>
          <a:p>
            <a:r>
              <a:rPr lang="ja-JP" altLang="en-US" sz="2000" dirty="0">
                <a:solidFill>
                  <a:srgbClr val="333333"/>
                </a:solidFill>
                <a:latin typeface="Helvetica" panose="020B0604020202020204" pitchFamily="34" charset="0"/>
              </a:rPr>
              <a:t>そこで、我々は</a:t>
            </a:r>
            <a:r>
              <a:rPr lang="en-US" altLang="ja-JP" sz="2000" dirty="0" err="1">
                <a:solidFill>
                  <a:srgbClr val="333333"/>
                </a:solidFill>
                <a:latin typeface="Helvetica" panose="020B0604020202020204" pitchFamily="34" charset="0"/>
              </a:rPr>
              <a:t>twitterAPI</a:t>
            </a:r>
            <a:r>
              <a:rPr lang="ja-JP" altLang="en-US" sz="2000" dirty="0" err="1">
                <a:solidFill>
                  <a:srgbClr val="333333"/>
                </a:solidFill>
                <a:latin typeface="Helvetica" panose="020B0604020202020204" pitchFamily="34" charset="0"/>
              </a:rPr>
              <a:t>、</a:t>
            </a:r>
            <a:r>
              <a:rPr lang="ja-JP" altLang="en-US" sz="2000" dirty="0">
                <a:solidFill>
                  <a:srgbClr val="333333"/>
                </a:solidFill>
                <a:latin typeface="Helvetica" panose="020B0604020202020204" pitchFamily="34" charset="0"/>
              </a:rPr>
              <a:t>感情分析、言語処理を用いて、</a:t>
            </a:r>
            <a:r>
              <a:rPr lang="en-US" altLang="ja-JP" sz="2000" dirty="0">
                <a:solidFill>
                  <a:srgbClr val="333333"/>
                </a:solidFill>
                <a:latin typeface="Helvetica" panose="020B0604020202020204" pitchFamily="34" charset="0"/>
              </a:rPr>
              <a:t>twitter</a:t>
            </a:r>
            <a:r>
              <a:rPr lang="ja-JP" altLang="en-US" sz="2000" dirty="0">
                <a:solidFill>
                  <a:srgbClr val="333333"/>
                </a:solidFill>
                <a:latin typeface="Helvetica" panose="020B0604020202020204" pitchFamily="34" charset="0"/>
              </a:rPr>
              <a:t>の指定したワードに関する最新のツイートから肯定的な物のみを選択して抽出するシステムを構築することで、これを解決しようと考えた。</a:t>
            </a:r>
            <a:endParaRPr lang="en-US" altLang="ja-JP" sz="2000" dirty="0">
              <a:solidFill>
                <a:srgbClr val="333333"/>
              </a:solidFill>
              <a:latin typeface="Helvetica" panose="020B0604020202020204" pitchFamily="34" charset="0"/>
            </a:endParaRPr>
          </a:p>
          <a:p>
            <a:r>
              <a:rPr lang="ja-JP" altLang="en-US" sz="2000" dirty="0">
                <a:solidFill>
                  <a:srgbClr val="333333"/>
                </a:solidFill>
                <a:latin typeface="Helvetica" panose="020B0604020202020204" pitchFamily="34" charset="0"/>
              </a:rPr>
              <a:t>また、肯定的な意見のみでは意見が偏ってしまう問題が発生してしまうと考えたため、誹謗中傷にあたる言葉を表示せずに、否定的な意見を抽出するシステムも並行して構築し、検索する際に選択できるようにする。</a:t>
            </a:r>
            <a:endParaRPr lang="ja-JP" altLang="en-US" sz="2000" dirty="0"/>
          </a:p>
        </p:txBody>
      </p:sp>
    </p:spTree>
    <p:extLst>
      <p:ext uri="{BB962C8B-B14F-4D97-AF65-F5344CB8AC3E}">
        <p14:creationId xmlns:p14="http://schemas.microsoft.com/office/powerpoint/2010/main" val="26863219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D37B853B-607F-4218-BA8B-D790472436BD}"/>
              </a:ext>
            </a:extLst>
          </p:cNvPr>
          <p:cNvSpPr/>
          <p:nvPr/>
        </p:nvSpPr>
        <p:spPr>
          <a:xfrm>
            <a:off x="0" y="0"/>
            <a:ext cx="12192000" cy="133077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FCAE0B7-2DBC-4262-8E82-8E41ECA52581}"/>
              </a:ext>
            </a:extLst>
          </p:cNvPr>
          <p:cNvSpPr txBox="1"/>
          <p:nvPr/>
        </p:nvSpPr>
        <p:spPr>
          <a:xfrm>
            <a:off x="228600" y="311446"/>
            <a:ext cx="8658225" cy="707886"/>
          </a:xfrm>
          <a:prstGeom prst="rect">
            <a:avLst/>
          </a:prstGeom>
          <a:noFill/>
        </p:spPr>
        <p:txBody>
          <a:bodyPr wrap="square" rtlCol="0">
            <a:spAutoFit/>
          </a:bodyPr>
          <a:lstStyle/>
          <a:p>
            <a:r>
              <a:rPr kumimoji="1" lang="en-US" altLang="ja-JP" sz="4000" dirty="0"/>
              <a:t>Chapter2.</a:t>
            </a:r>
            <a:r>
              <a:rPr lang="ja-JP" altLang="en-US" sz="4000" dirty="0"/>
              <a:t>システム概要</a:t>
            </a:r>
            <a:endParaRPr lang="en-US" altLang="ja-JP" sz="4000" dirty="0"/>
          </a:p>
        </p:txBody>
      </p:sp>
      <p:sp>
        <p:nvSpPr>
          <p:cNvPr id="7" name="正方形/長方形 6">
            <a:extLst>
              <a:ext uri="{FF2B5EF4-FFF2-40B4-BE49-F238E27FC236}">
                <a16:creationId xmlns:a16="http://schemas.microsoft.com/office/drawing/2014/main" id="{23A4F7C7-5EBB-4E8F-A402-2F31A2425DD6}"/>
              </a:ext>
            </a:extLst>
          </p:cNvPr>
          <p:cNvSpPr/>
          <p:nvPr/>
        </p:nvSpPr>
        <p:spPr>
          <a:xfrm>
            <a:off x="228600" y="1471613"/>
            <a:ext cx="45719"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9B8D702-3724-424F-9CF3-540AC16CBEB4}"/>
              </a:ext>
            </a:extLst>
          </p:cNvPr>
          <p:cNvSpPr txBox="1"/>
          <p:nvPr/>
        </p:nvSpPr>
        <p:spPr>
          <a:xfrm>
            <a:off x="403767" y="1611039"/>
            <a:ext cx="7626669" cy="646331"/>
          </a:xfrm>
          <a:prstGeom prst="rect">
            <a:avLst/>
          </a:prstGeom>
          <a:noFill/>
        </p:spPr>
        <p:txBody>
          <a:bodyPr wrap="square" rtlCol="0">
            <a:spAutoFit/>
          </a:bodyPr>
          <a:lstStyle/>
          <a:p>
            <a:r>
              <a:rPr kumimoji="1" lang="en-US" altLang="ja-JP" sz="3600" dirty="0"/>
              <a:t>4</a:t>
            </a:r>
            <a:r>
              <a:rPr kumimoji="1" lang="ja-JP" altLang="en-US" sz="3600" dirty="0" err="1"/>
              <a:t>つの</a:t>
            </a:r>
            <a:r>
              <a:rPr kumimoji="1" lang="ja-JP" altLang="en-US" sz="3600" dirty="0"/>
              <a:t>セクションで構成</a:t>
            </a:r>
          </a:p>
        </p:txBody>
      </p:sp>
      <p:pic>
        <p:nvPicPr>
          <p:cNvPr id="1026" name="Picture 2" descr="https://cdn.discordapp.com/attachments/999314345672577117/1036607408480473109/unknown.png">
            <a:extLst>
              <a:ext uri="{FF2B5EF4-FFF2-40B4-BE49-F238E27FC236}">
                <a16:creationId xmlns:a16="http://schemas.microsoft.com/office/drawing/2014/main" id="{DBCDE00B-1E8E-4340-B4B0-EA6F317D0A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153" y="2833743"/>
            <a:ext cx="9210675" cy="3533775"/>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56E3AB92-A2E5-4523-A40C-B3A153718557}"/>
              </a:ext>
            </a:extLst>
          </p:cNvPr>
          <p:cNvSpPr/>
          <p:nvPr/>
        </p:nvSpPr>
        <p:spPr>
          <a:xfrm>
            <a:off x="1158153" y="3325091"/>
            <a:ext cx="2157702" cy="228138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D08CBA9D-358D-4F70-A8EC-89C2BE5375D3}"/>
              </a:ext>
            </a:extLst>
          </p:cNvPr>
          <p:cNvSpPr txBox="1"/>
          <p:nvPr/>
        </p:nvSpPr>
        <p:spPr>
          <a:xfrm>
            <a:off x="1062182" y="2955759"/>
            <a:ext cx="2512291" cy="369332"/>
          </a:xfrm>
          <a:prstGeom prst="rect">
            <a:avLst/>
          </a:prstGeom>
          <a:noFill/>
        </p:spPr>
        <p:txBody>
          <a:bodyPr wrap="square" rtlCol="0">
            <a:spAutoFit/>
          </a:bodyPr>
          <a:lstStyle/>
          <a:p>
            <a:r>
              <a:rPr kumimoji="1" lang="en-US" altLang="ja-JP" dirty="0" err="1"/>
              <a:t>twitterAPI</a:t>
            </a:r>
            <a:r>
              <a:rPr kumimoji="1" lang="ja-JP" altLang="en-US" dirty="0"/>
              <a:t>セクション</a:t>
            </a:r>
          </a:p>
        </p:txBody>
      </p:sp>
      <p:sp>
        <p:nvSpPr>
          <p:cNvPr id="16" name="正方形/長方形 15">
            <a:extLst>
              <a:ext uri="{FF2B5EF4-FFF2-40B4-BE49-F238E27FC236}">
                <a16:creationId xmlns:a16="http://schemas.microsoft.com/office/drawing/2014/main" id="{2F74CE62-8CAE-4011-9DD7-2B5D370C3CEA}"/>
              </a:ext>
            </a:extLst>
          </p:cNvPr>
          <p:cNvSpPr/>
          <p:nvPr/>
        </p:nvSpPr>
        <p:spPr>
          <a:xfrm>
            <a:off x="3916217" y="3325091"/>
            <a:ext cx="3066474" cy="11360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35A42BE1-8FCC-4E1A-8B98-EBC29857611A}"/>
              </a:ext>
            </a:extLst>
          </p:cNvPr>
          <p:cNvSpPr txBox="1"/>
          <p:nvPr/>
        </p:nvSpPr>
        <p:spPr>
          <a:xfrm>
            <a:off x="3670444" y="2894751"/>
            <a:ext cx="3570408" cy="369332"/>
          </a:xfrm>
          <a:prstGeom prst="rect">
            <a:avLst/>
          </a:prstGeom>
          <a:noFill/>
        </p:spPr>
        <p:txBody>
          <a:bodyPr wrap="square" rtlCol="0">
            <a:spAutoFit/>
          </a:bodyPr>
          <a:lstStyle/>
          <a:p>
            <a:pPr algn="ctr"/>
            <a:r>
              <a:rPr kumimoji="1" lang="ja-JP" altLang="en-US" dirty="0"/>
              <a:t>感情分析セクション</a:t>
            </a:r>
          </a:p>
        </p:txBody>
      </p:sp>
      <p:sp>
        <p:nvSpPr>
          <p:cNvPr id="18" name="正方形/長方形 17">
            <a:extLst>
              <a:ext uri="{FF2B5EF4-FFF2-40B4-BE49-F238E27FC236}">
                <a16:creationId xmlns:a16="http://schemas.microsoft.com/office/drawing/2014/main" id="{3AD99518-C6EF-4B9F-A705-97BF4F3C8547}"/>
              </a:ext>
            </a:extLst>
          </p:cNvPr>
          <p:cNvSpPr/>
          <p:nvPr/>
        </p:nvSpPr>
        <p:spPr>
          <a:xfrm>
            <a:off x="3411826" y="4600630"/>
            <a:ext cx="4836248" cy="11360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D681B536-C5CA-4DB6-975A-B7C71CB47F9A}"/>
              </a:ext>
            </a:extLst>
          </p:cNvPr>
          <p:cNvSpPr txBox="1"/>
          <p:nvPr/>
        </p:nvSpPr>
        <p:spPr>
          <a:xfrm>
            <a:off x="3737415" y="5797712"/>
            <a:ext cx="4052150" cy="369332"/>
          </a:xfrm>
          <a:prstGeom prst="rect">
            <a:avLst/>
          </a:prstGeom>
          <a:noFill/>
        </p:spPr>
        <p:txBody>
          <a:bodyPr wrap="square" rtlCol="0">
            <a:spAutoFit/>
          </a:bodyPr>
          <a:lstStyle/>
          <a:p>
            <a:pPr algn="ctr"/>
            <a:r>
              <a:rPr kumimoji="1" lang="ja-JP" altLang="en-US" dirty="0"/>
              <a:t>形態素解析、悪口伏字化セクション</a:t>
            </a:r>
          </a:p>
        </p:txBody>
      </p:sp>
      <p:sp>
        <p:nvSpPr>
          <p:cNvPr id="20" name="正方形/長方形 19">
            <a:extLst>
              <a:ext uri="{FF2B5EF4-FFF2-40B4-BE49-F238E27FC236}">
                <a16:creationId xmlns:a16="http://schemas.microsoft.com/office/drawing/2014/main" id="{D4CBB8D5-32A1-4C2D-B4FF-A897116D4336}"/>
              </a:ext>
            </a:extLst>
          </p:cNvPr>
          <p:cNvSpPr/>
          <p:nvPr/>
        </p:nvSpPr>
        <p:spPr>
          <a:xfrm>
            <a:off x="8344045" y="3860800"/>
            <a:ext cx="2024783" cy="14907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5676B6B9-B269-4E6F-8224-1B3F72AF1C4A}"/>
              </a:ext>
            </a:extLst>
          </p:cNvPr>
          <p:cNvSpPr txBox="1"/>
          <p:nvPr/>
        </p:nvSpPr>
        <p:spPr>
          <a:xfrm>
            <a:off x="7571232" y="3409251"/>
            <a:ext cx="3570408" cy="369332"/>
          </a:xfrm>
          <a:prstGeom prst="rect">
            <a:avLst/>
          </a:prstGeom>
          <a:noFill/>
        </p:spPr>
        <p:txBody>
          <a:bodyPr wrap="square" rtlCol="0">
            <a:spAutoFit/>
          </a:bodyPr>
          <a:lstStyle/>
          <a:p>
            <a:pPr algn="ctr"/>
            <a:r>
              <a:rPr kumimoji="1" lang="ja-JP" altLang="en-US" dirty="0"/>
              <a:t>結果出力セクション</a:t>
            </a:r>
          </a:p>
        </p:txBody>
      </p:sp>
    </p:spTree>
    <p:extLst>
      <p:ext uri="{BB962C8B-B14F-4D97-AF65-F5344CB8AC3E}">
        <p14:creationId xmlns:p14="http://schemas.microsoft.com/office/powerpoint/2010/main" val="18773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D37B853B-607F-4218-BA8B-D790472436BD}"/>
              </a:ext>
            </a:extLst>
          </p:cNvPr>
          <p:cNvSpPr/>
          <p:nvPr/>
        </p:nvSpPr>
        <p:spPr>
          <a:xfrm>
            <a:off x="0" y="0"/>
            <a:ext cx="12192000" cy="133077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FCAE0B7-2DBC-4262-8E82-8E41ECA52581}"/>
              </a:ext>
            </a:extLst>
          </p:cNvPr>
          <p:cNvSpPr txBox="1"/>
          <p:nvPr/>
        </p:nvSpPr>
        <p:spPr>
          <a:xfrm>
            <a:off x="228600" y="311446"/>
            <a:ext cx="8658225" cy="707886"/>
          </a:xfrm>
          <a:prstGeom prst="rect">
            <a:avLst/>
          </a:prstGeom>
          <a:noFill/>
        </p:spPr>
        <p:txBody>
          <a:bodyPr wrap="square" rtlCol="0">
            <a:spAutoFit/>
          </a:bodyPr>
          <a:lstStyle/>
          <a:p>
            <a:r>
              <a:rPr kumimoji="1" lang="en-US" altLang="ja-JP" sz="4000" dirty="0"/>
              <a:t>Chapter2.</a:t>
            </a:r>
            <a:r>
              <a:rPr kumimoji="1" lang="ja-JP" altLang="en-US" sz="4000" dirty="0"/>
              <a:t>システム概要</a:t>
            </a:r>
          </a:p>
        </p:txBody>
      </p:sp>
      <p:sp>
        <p:nvSpPr>
          <p:cNvPr id="7" name="正方形/長方形 6">
            <a:extLst>
              <a:ext uri="{FF2B5EF4-FFF2-40B4-BE49-F238E27FC236}">
                <a16:creationId xmlns:a16="http://schemas.microsoft.com/office/drawing/2014/main" id="{23A4F7C7-5EBB-4E8F-A402-2F31A2425DD6}"/>
              </a:ext>
            </a:extLst>
          </p:cNvPr>
          <p:cNvSpPr/>
          <p:nvPr/>
        </p:nvSpPr>
        <p:spPr>
          <a:xfrm>
            <a:off x="228600" y="1471613"/>
            <a:ext cx="45719"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9B8D702-3724-424F-9CF3-540AC16CBEB4}"/>
              </a:ext>
            </a:extLst>
          </p:cNvPr>
          <p:cNvSpPr txBox="1"/>
          <p:nvPr/>
        </p:nvSpPr>
        <p:spPr>
          <a:xfrm>
            <a:off x="403767" y="1611039"/>
            <a:ext cx="7626669" cy="646331"/>
          </a:xfrm>
          <a:prstGeom prst="rect">
            <a:avLst/>
          </a:prstGeom>
          <a:noFill/>
        </p:spPr>
        <p:txBody>
          <a:bodyPr wrap="square" rtlCol="0">
            <a:spAutoFit/>
          </a:bodyPr>
          <a:lstStyle/>
          <a:p>
            <a:r>
              <a:rPr kumimoji="1" lang="ja-JP" altLang="en-US" sz="3600" dirty="0"/>
              <a:t>システムの流れ</a:t>
            </a:r>
          </a:p>
        </p:txBody>
      </p:sp>
      <p:pic>
        <p:nvPicPr>
          <p:cNvPr id="14" name="Picture 2" descr="https://cdn.discordapp.com/attachments/999314345672577117/1036607408480473109/unknown.png">
            <a:extLst>
              <a:ext uri="{FF2B5EF4-FFF2-40B4-BE49-F238E27FC236}">
                <a16:creationId xmlns:a16="http://schemas.microsoft.com/office/drawing/2014/main" id="{E98C5718-9B05-45B8-9A80-FBC90432CF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153" y="2833743"/>
            <a:ext cx="9210675" cy="3533775"/>
          </a:xfrm>
          <a:prstGeom prst="rect">
            <a:avLst/>
          </a:prstGeom>
          <a:noFill/>
          <a:extLst>
            <a:ext uri="{909E8E84-426E-40DD-AFC4-6F175D3DCCD1}">
              <a14:hiddenFill xmlns:a14="http://schemas.microsoft.com/office/drawing/2010/main">
                <a:solidFill>
                  <a:srgbClr val="FFFFFF"/>
                </a:solidFill>
              </a14:hiddenFill>
            </a:ext>
          </a:extLst>
        </p:spPr>
      </p:pic>
      <p:sp>
        <p:nvSpPr>
          <p:cNvPr id="16" name="正方形/長方形 15">
            <a:extLst>
              <a:ext uri="{FF2B5EF4-FFF2-40B4-BE49-F238E27FC236}">
                <a16:creationId xmlns:a16="http://schemas.microsoft.com/office/drawing/2014/main" id="{0503B461-E35C-45DA-A03B-E96FD7E39B49}"/>
              </a:ext>
            </a:extLst>
          </p:cNvPr>
          <p:cNvSpPr/>
          <p:nvPr/>
        </p:nvSpPr>
        <p:spPr>
          <a:xfrm>
            <a:off x="1158153" y="3325091"/>
            <a:ext cx="2157702" cy="228138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BAED384C-16F1-4725-8777-0C0744FF26EF}"/>
              </a:ext>
            </a:extLst>
          </p:cNvPr>
          <p:cNvSpPr/>
          <p:nvPr/>
        </p:nvSpPr>
        <p:spPr>
          <a:xfrm>
            <a:off x="3916217" y="3325091"/>
            <a:ext cx="3066474" cy="11360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26240A35-88C2-4CC7-B3D7-45023F31FADC}"/>
              </a:ext>
            </a:extLst>
          </p:cNvPr>
          <p:cNvSpPr/>
          <p:nvPr/>
        </p:nvSpPr>
        <p:spPr>
          <a:xfrm>
            <a:off x="3411826" y="4600630"/>
            <a:ext cx="4836248" cy="11360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A6BFB5FB-1EC2-48C4-9389-E025CCC761D5}"/>
              </a:ext>
            </a:extLst>
          </p:cNvPr>
          <p:cNvSpPr/>
          <p:nvPr/>
        </p:nvSpPr>
        <p:spPr>
          <a:xfrm>
            <a:off x="8344045" y="3860800"/>
            <a:ext cx="2024783" cy="14907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吹き出し: 線 3">
            <a:extLst>
              <a:ext uri="{FF2B5EF4-FFF2-40B4-BE49-F238E27FC236}">
                <a16:creationId xmlns:a16="http://schemas.microsoft.com/office/drawing/2014/main" id="{D639A0E2-EAEC-4828-98C1-25B78ADA6091}"/>
              </a:ext>
            </a:extLst>
          </p:cNvPr>
          <p:cNvSpPr/>
          <p:nvPr/>
        </p:nvSpPr>
        <p:spPr>
          <a:xfrm>
            <a:off x="228601" y="5874331"/>
            <a:ext cx="2948432" cy="882073"/>
          </a:xfrm>
          <a:prstGeom prst="borderCallout1">
            <a:avLst>
              <a:gd name="adj1" fmla="val 377"/>
              <a:gd name="adj2" fmla="val 51220"/>
              <a:gd name="adj3" fmla="val -31423"/>
              <a:gd name="adj4" fmla="val 59930"/>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chemeClr val="tx1"/>
                </a:solidFill>
              </a:rPr>
              <a:t>twitterAPI</a:t>
            </a:r>
            <a:r>
              <a:rPr kumimoji="1" lang="ja-JP" altLang="en-US" dirty="0">
                <a:solidFill>
                  <a:schemeClr val="tx1"/>
                </a:solidFill>
              </a:rPr>
              <a:t>を利用して</a:t>
            </a:r>
            <a:r>
              <a:rPr kumimoji="1" lang="en-US" altLang="ja-JP" dirty="0">
                <a:solidFill>
                  <a:schemeClr val="tx1"/>
                </a:solidFill>
              </a:rPr>
              <a:t>twitter</a:t>
            </a:r>
            <a:r>
              <a:rPr kumimoji="1" lang="ja-JP" altLang="en-US" dirty="0">
                <a:solidFill>
                  <a:schemeClr val="tx1"/>
                </a:solidFill>
              </a:rPr>
              <a:t>からスクレイピング</a:t>
            </a:r>
            <a:endParaRPr lang="en-US" altLang="ja-JP" dirty="0">
              <a:solidFill>
                <a:schemeClr val="tx1"/>
              </a:solidFill>
            </a:endParaRPr>
          </a:p>
          <a:p>
            <a:pPr algn="ctr"/>
            <a:r>
              <a:rPr kumimoji="1" lang="ja-JP" altLang="en-US" dirty="0">
                <a:solidFill>
                  <a:schemeClr val="tx1"/>
                </a:solidFill>
              </a:rPr>
              <a:t>を行う</a:t>
            </a:r>
            <a:endParaRPr kumimoji="1" lang="ja-JP" altLang="en-US" dirty="0"/>
          </a:p>
        </p:txBody>
      </p:sp>
      <p:sp>
        <p:nvSpPr>
          <p:cNvPr id="24" name="吹き出し: 線 23">
            <a:extLst>
              <a:ext uri="{FF2B5EF4-FFF2-40B4-BE49-F238E27FC236}">
                <a16:creationId xmlns:a16="http://schemas.microsoft.com/office/drawing/2014/main" id="{9E56C406-9534-425E-BE2E-EEAE04846022}"/>
              </a:ext>
            </a:extLst>
          </p:cNvPr>
          <p:cNvSpPr/>
          <p:nvPr/>
        </p:nvSpPr>
        <p:spPr>
          <a:xfrm>
            <a:off x="3586018" y="5874331"/>
            <a:ext cx="4444417" cy="882073"/>
          </a:xfrm>
          <a:prstGeom prst="borderCallout1">
            <a:avLst>
              <a:gd name="adj1" fmla="val 377"/>
              <a:gd name="adj2" fmla="val 51220"/>
              <a:gd name="adj3" fmla="val -14669"/>
              <a:gd name="adj4" fmla="val 53072"/>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chemeClr val="tx1"/>
                </a:solidFill>
              </a:rPr>
              <a:t>MeCab</a:t>
            </a:r>
            <a:r>
              <a:rPr kumimoji="1" lang="ja-JP" altLang="en-US" dirty="0">
                <a:solidFill>
                  <a:schemeClr val="tx1"/>
                </a:solidFill>
              </a:rPr>
              <a:t>を利用して、形態素解析、分かち書き</a:t>
            </a:r>
            <a:r>
              <a:rPr lang="ja-JP" altLang="en-US" dirty="0">
                <a:solidFill>
                  <a:schemeClr val="tx1"/>
                </a:solidFill>
              </a:rPr>
              <a:t>、</a:t>
            </a:r>
            <a:r>
              <a:rPr kumimoji="1" lang="ja-JP" altLang="en-US" dirty="0">
                <a:solidFill>
                  <a:schemeClr val="tx1"/>
                </a:solidFill>
              </a:rPr>
              <a:t>悪口のニュアンス</a:t>
            </a:r>
            <a:r>
              <a:rPr lang="ja-JP" altLang="en-US" dirty="0">
                <a:solidFill>
                  <a:schemeClr val="tx1"/>
                </a:solidFill>
              </a:rPr>
              <a:t>を含めた伏字化</a:t>
            </a:r>
            <a:endParaRPr lang="en-US" altLang="ja-JP" dirty="0">
              <a:solidFill>
                <a:schemeClr val="tx1"/>
              </a:solidFill>
            </a:endParaRPr>
          </a:p>
          <a:p>
            <a:pPr algn="ctr"/>
            <a:r>
              <a:rPr kumimoji="1" lang="ja-JP" altLang="en-US" dirty="0">
                <a:solidFill>
                  <a:schemeClr val="tx1"/>
                </a:solidFill>
              </a:rPr>
              <a:t>を行う</a:t>
            </a:r>
            <a:r>
              <a:rPr kumimoji="1" lang="en-US" altLang="ja-JP" dirty="0"/>
              <a:t>r</a:t>
            </a:r>
            <a:endParaRPr kumimoji="1" lang="ja-JP" altLang="en-US" dirty="0"/>
          </a:p>
        </p:txBody>
      </p:sp>
      <p:sp>
        <p:nvSpPr>
          <p:cNvPr id="25" name="吹き出し: 線 24">
            <a:extLst>
              <a:ext uri="{FF2B5EF4-FFF2-40B4-BE49-F238E27FC236}">
                <a16:creationId xmlns:a16="http://schemas.microsoft.com/office/drawing/2014/main" id="{3DDB8C1D-F584-4E2A-B9A7-D3721E5E4DCF}"/>
              </a:ext>
            </a:extLst>
          </p:cNvPr>
          <p:cNvSpPr/>
          <p:nvPr/>
        </p:nvSpPr>
        <p:spPr>
          <a:xfrm>
            <a:off x="9217428" y="1869417"/>
            <a:ext cx="2798221" cy="1455674"/>
          </a:xfrm>
          <a:prstGeom prst="borderCallout1">
            <a:avLst>
              <a:gd name="adj1" fmla="val 99440"/>
              <a:gd name="adj2" fmla="val 36696"/>
              <a:gd name="adj3" fmla="val 138194"/>
              <a:gd name="adj4" fmla="val 1910"/>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感情分析セクション、形態素解析・悪口伏字化セクションから送信されてきたデータを表示する</a:t>
            </a:r>
            <a:r>
              <a:rPr kumimoji="1" lang="en-US" altLang="ja-JP" dirty="0"/>
              <a:t>r</a:t>
            </a:r>
            <a:endParaRPr kumimoji="1" lang="ja-JP" altLang="en-US" dirty="0"/>
          </a:p>
        </p:txBody>
      </p:sp>
      <p:sp>
        <p:nvSpPr>
          <p:cNvPr id="26" name="吹き出し: 線 25">
            <a:extLst>
              <a:ext uri="{FF2B5EF4-FFF2-40B4-BE49-F238E27FC236}">
                <a16:creationId xmlns:a16="http://schemas.microsoft.com/office/drawing/2014/main" id="{418AD4D0-26EF-47F0-985B-0751B1A27E16}"/>
              </a:ext>
            </a:extLst>
          </p:cNvPr>
          <p:cNvSpPr/>
          <p:nvPr/>
        </p:nvSpPr>
        <p:spPr>
          <a:xfrm>
            <a:off x="6257173" y="1428882"/>
            <a:ext cx="2798221" cy="1455674"/>
          </a:xfrm>
          <a:prstGeom prst="borderCallout1">
            <a:avLst>
              <a:gd name="adj1" fmla="val 100075"/>
              <a:gd name="adj2" fmla="val 29434"/>
              <a:gd name="adj3" fmla="val 130580"/>
              <a:gd name="adj4" fmla="val -22186"/>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感情分析セクション、形態素解析・悪口伏字化セクションから送信されてきたデータを表示する</a:t>
            </a:r>
            <a:r>
              <a:rPr kumimoji="1" lang="en-US" altLang="ja-JP" dirty="0"/>
              <a:t>r</a:t>
            </a:r>
            <a:endParaRPr kumimoji="1" lang="ja-JP" altLang="en-US" dirty="0"/>
          </a:p>
        </p:txBody>
      </p:sp>
    </p:spTree>
    <p:extLst>
      <p:ext uri="{BB962C8B-B14F-4D97-AF65-F5344CB8AC3E}">
        <p14:creationId xmlns:p14="http://schemas.microsoft.com/office/powerpoint/2010/main" val="2292243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D37B853B-607F-4218-BA8B-D790472436BD}"/>
              </a:ext>
            </a:extLst>
          </p:cNvPr>
          <p:cNvSpPr/>
          <p:nvPr/>
        </p:nvSpPr>
        <p:spPr>
          <a:xfrm>
            <a:off x="0" y="0"/>
            <a:ext cx="12192000" cy="133077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1E3A0FFD-03F7-49A2-AEC2-93C9BEABEA69}"/>
              </a:ext>
            </a:extLst>
          </p:cNvPr>
          <p:cNvSpPr txBox="1"/>
          <p:nvPr/>
        </p:nvSpPr>
        <p:spPr>
          <a:xfrm>
            <a:off x="228600" y="311446"/>
            <a:ext cx="8658225" cy="707886"/>
          </a:xfrm>
          <a:prstGeom prst="rect">
            <a:avLst/>
          </a:prstGeom>
          <a:noFill/>
        </p:spPr>
        <p:txBody>
          <a:bodyPr wrap="square" rtlCol="0">
            <a:spAutoFit/>
          </a:bodyPr>
          <a:lstStyle/>
          <a:p>
            <a:r>
              <a:rPr kumimoji="1" lang="en-US" altLang="ja-JP" sz="4000" dirty="0"/>
              <a:t>Chapter3. </a:t>
            </a:r>
            <a:r>
              <a:rPr lang="ja-JP" altLang="en-US" sz="4000" dirty="0"/>
              <a:t>コンポーネント概要</a:t>
            </a:r>
            <a:endParaRPr kumimoji="1" lang="ja-JP" altLang="en-US" sz="4000" dirty="0"/>
          </a:p>
        </p:txBody>
      </p:sp>
      <p:sp>
        <p:nvSpPr>
          <p:cNvPr id="4" name="正方形/長方形 3">
            <a:extLst>
              <a:ext uri="{FF2B5EF4-FFF2-40B4-BE49-F238E27FC236}">
                <a16:creationId xmlns:a16="http://schemas.microsoft.com/office/drawing/2014/main" id="{A171066B-19D7-499A-BEAB-54EF2EE4094A}"/>
              </a:ext>
            </a:extLst>
          </p:cNvPr>
          <p:cNvSpPr/>
          <p:nvPr/>
        </p:nvSpPr>
        <p:spPr>
          <a:xfrm>
            <a:off x="228600" y="1471613"/>
            <a:ext cx="45719"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D3C82A5-2B6B-42B4-BD9B-8990D2A803F5}"/>
              </a:ext>
            </a:extLst>
          </p:cNvPr>
          <p:cNvSpPr txBox="1"/>
          <p:nvPr/>
        </p:nvSpPr>
        <p:spPr>
          <a:xfrm>
            <a:off x="403767" y="1611039"/>
            <a:ext cx="7626669" cy="646331"/>
          </a:xfrm>
          <a:prstGeom prst="rect">
            <a:avLst/>
          </a:prstGeom>
          <a:noFill/>
        </p:spPr>
        <p:txBody>
          <a:bodyPr wrap="square" rtlCol="0">
            <a:spAutoFit/>
          </a:bodyPr>
          <a:lstStyle/>
          <a:p>
            <a:r>
              <a:rPr lang="en-US" altLang="ja-JP" sz="3600" dirty="0" err="1"/>
              <a:t>t</a:t>
            </a:r>
            <a:r>
              <a:rPr kumimoji="1" lang="en-US" altLang="ja-JP" sz="3600" dirty="0" err="1"/>
              <a:t>witter_api</a:t>
            </a:r>
            <a:r>
              <a:rPr kumimoji="1" lang="ja-JP" altLang="en-US" sz="3600" dirty="0"/>
              <a:t>コンポーネント</a:t>
            </a:r>
          </a:p>
        </p:txBody>
      </p:sp>
      <p:pic>
        <p:nvPicPr>
          <p:cNvPr id="8" name="図 7">
            <a:extLst>
              <a:ext uri="{FF2B5EF4-FFF2-40B4-BE49-F238E27FC236}">
                <a16:creationId xmlns:a16="http://schemas.microsoft.com/office/drawing/2014/main" id="{A591C8DA-0FC4-43EE-AFC3-079D3F5DAD34}"/>
              </a:ext>
            </a:extLst>
          </p:cNvPr>
          <p:cNvPicPr>
            <a:picLocks noChangeAspect="1"/>
          </p:cNvPicPr>
          <p:nvPr/>
        </p:nvPicPr>
        <p:blipFill rotWithShape="1">
          <a:blip r:embed="rId3"/>
          <a:srcRect b="46071"/>
          <a:stretch/>
        </p:blipFill>
        <p:spPr>
          <a:xfrm>
            <a:off x="756918" y="2537631"/>
            <a:ext cx="8340043" cy="3124260"/>
          </a:xfrm>
          <a:prstGeom prst="rect">
            <a:avLst/>
          </a:prstGeom>
        </p:spPr>
      </p:pic>
      <p:pic>
        <p:nvPicPr>
          <p:cNvPr id="9" name="図 8">
            <a:extLst>
              <a:ext uri="{FF2B5EF4-FFF2-40B4-BE49-F238E27FC236}">
                <a16:creationId xmlns:a16="http://schemas.microsoft.com/office/drawing/2014/main" id="{98F3A50E-2CBA-429D-8E63-530D106C7CD2}"/>
              </a:ext>
            </a:extLst>
          </p:cNvPr>
          <p:cNvPicPr>
            <a:picLocks noChangeAspect="1"/>
          </p:cNvPicPr>
          <p:nvPr/>
        </p:nvPicPr>
        <p:blipFill rotWithShape="1">
          <a:blip r:embed="rId3"/>
          <a:srcRect t="56201" b="-10130"/>
          <a:stretch/>
        </p:blipFill>
        <p:spPr>
          <a:xfrm>
            <a:off x="4821382" y="3806954"/>
            <a:ext cx="7121375" cy="2667735"/>
          </a:xfrm>
          <a:prstGeom prst="rect">
            <a:avLst/>
          </a:prstGeom>
        </p:spPr>
      </p:pic>
    </p:spTree>
    <p:extLst>
      <p:ext uri="{BB962C8B-B14F-4D97-AF65-F5344CB8AC3E}">
        <p14:creationId xmlns:p14="http://schemas.microsoft.com/office/powerpoint/2010/main" val="1103445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D37B853B-607F-4218-BA8B-D790472436BD}"/>
              </a:ext>
            </a:extLst>
          </p:cNvPr>
          <p:cNvSpPr/>
          <p:nvPr/>
        </p:nvSpPr>
        <p:spPr>
          <a:xfrm>
            <a:off x="0" y="0"/>
            <a:ext cx="12192000" cy="133077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1E3A0FFD-03F7-49A2-AEC2-93C9BEABEA69}"/>
              </a:ext>
            </a:extLst>
          </p:cNvPr>
          <p:cNvSpPr txBox="1"/>
          <p:nvPr/>
        </p:nvSpPr>
        <p:spPr>
          <a:xfrm>
            <a:off x="228600" y="311446"/>
            <a:ext cx="8658225" cy="707886"/>
          </a:xfrm>
          <a:prstGeom prst="rect">
            <a:avLst/>
          </a:prstGeom>
          <a:noFill/>
        </p:spPr>
        <p:txBody>
          <a:bodyPr wrap="square" rtlCol="0">
            <a:spAutoFit/>
          </a:bodyPr>
          <a:lstStyle/>
          <a:p>
            <a:r>
              <a:rPr kumimoji="1" lang="en-US" altLang="ja-JP" sz="4000" dirty="0"/>
              <a:t>Chapter3. </a:t>
            </a:r>
            <a:r>
              <a:rPr lang="ja-JP" altLang="en-US" sz="4000" dirty="0"/>
              <a:t>コンポーネント概要</a:t>
            </a:r>
            <a:endParaRPr kumimoji="1" lang="ja-JP" altLang="en-US" sz="4000" dirty="0"/>
          </a:p>
        </p:txBody>
      </p:sp>
      <p:sp>
        <p:nvSpPr>
          <p:cNvPr id="4" name="正方形/長方形 3">
            <a:extLst>
              <a:ext uri="{FF2B5EF4-FFF2-40B4-BE49-F238E27FC236}">
                <a16:creationId xmlns:a16="http://schemas.microsoft.com/office/drawing/2014/main" id="{A171066B-19D7-499A-BEAB-54EF2EE4094A}"/>
              </a:ext>
            </a:extLst>
          </p:cNvPr>
          <p:cNvSpPr/>
          <p:nvPr/>
        </p:nvSpPr>
        <p:spPr>
          <a:xfrm>
            <a:off x="228600" y="1471613"/>
            <a:ext cx="45719"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D3C82A5-2B6B-42B4-BD9B-8990D2A803F5}"/>
              </a:ext>
            </a:extLst>
          </p:cNvPr>
          <p:cNvSpPr txBox="1"/>
          <p:nvPr/>
        </p:nvSpPr>
        <p:spPr>
          <a:xfrm>
            <a:off x="403767" y="1611039"/>
            <a:ext cx="7626669" cy="646331"/>
          </a:xfrm>
          <a:prstGeom prst="rect">
            <a:avLst/>
          </a:prstGeom>
          <a:noFill/>
        </p:spPr>
        <p:txBody>
          <a:bodyPr wrap="square" rtlCol="0">
            <a:spAutoFit/>
          </a:bodyPr>
          <a:lstStyle/>
          <a:p>
            <a:r>
              <a:rPr lang="en-US" altLang="ja-JP" sz="3600" dirty="0" err="1"/>
              <a:t>s</a:t>
            </a:r>
            <a:r>
              <a:rPr kumimoji="1" lang="en-US" altLang="ja-JP" sz="3600" dirty="0" err="1"/>
              <a:t>entiment_analysis</a:t>
            </a:r>
            <a:r>
              <a:rPr kumimoji="1" lang="ja-JP" altLang="en-US" sz="3600" dirty="0"/>
              <a:t>コンポーネント</a:t>
            </a:r>
          </a:p>
        </p:txBody>
      </p:sp>
      <p:pic>
        <p:nvPicPr>
          <p:cNvPr id="2" name="図 1">
            <a:extLst>
              <a:ext uri="{FF2B5EF4-FFF2-40B4-BE49-F238E27FC236}">
                <a16:creationId xmlns:a16="http://schemas.microsoft.com/office/drawing/2014/main" id="{280CF1B9-92F9-4417-A81F-0345A3E6AC99}"/>
              </a:ext>
            </a:extLst>
          </p:cNvPr>
          <p:cNvPicPr>
            <a:picLocks noChangeAspect="1"/>
          </p:cNvPicPr>
          <p:nvPr/>
        </p:nvPicPr>
        <p:blipFill rotWithShape="1">
          <a:blip r:embed="rId3"/>
          <a:srcRect b="57355"/>
          <a:stretch/>
        </p:blipFill>
        <p:spPr>
          <a:xfrm>
            <a:off x="0" y="3027199"/>
            <a:ext cx="9229900" cy="2550650"/>
          </a:xfrm>
          <a:prstGeom prst="rect">
            <a:avLst/>
          </a:prstGeom>
        </p:spPr>
      </p:pic>
      <p:pic>
        <p:nvPicPr>
          <p:cNvPr id="7" name="図 6">
            <a:extLst>
              <a:ext uri="{FF2B5EF4-FFF2-40B4-BE49-F238E27FC236}">
                <a16:creationId xmlns:a16="http://schemas.microsoft.com/office/drawing/2014/main" id="{AC38850C-6004-4810-B9D5-75176ABA55C6}"/>
              </a:ext>
            </a:extLst>
          </p:cNvPr>
          <p:cNvPicPr>
            <a:picLocks noChangeAspect="1"/>
          </p:cNvPicPr>
          <p:nvPr/>
        </p:nvPicPr>
        <p:blipFill rotWithShape="1">
          <a:blip r:embed="rId3"/>
          <a:srcRect t="45053" b="-4508"/>
          <a:stretch/>
        </p:blipFill>
        <p:spPr>
          <a:xfrm>
            <a:off x="5347853" y="3878797"/>
            <a:ext cx="6408191" cy="2468881"/>
          </a:xfrm>
          <a:prstGeom prst="rect">
            <a:avLst/>
          </a:prstGeom>
        </p:spPr>
      </p:pic>
    </p:spTree>
    <p:extLst>
      <p:ext uri="{BB962C8B-B14F-4D97-AF65-F5344CB8AC3E}">
        <p14:creationId xmlns:p14="http://schemas.microsoft.com/office/powerpoint/2010/main" val="1748482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D37B853B-607F-4218-BA8B-D790472436BD}"/>
              </a:ext>
            </a:extLst>
          </p:cNvPr>
          <p:cNvSpPr/>
          <p:nvPr/>
        </p:nvSpPr>
        <p:spPr>
          <a:xfrm>
            <a:off x="0" y="0"/>
            <a:ext cx="12192000" cy="133077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1E3A0FFD-03F7-49A2-AEC2-93C9BEABEA69}"/>
              </a:ext>
            </a:extLst>
          </p:cNvPr>
          <p:cNvSpPr txBox="1"/>
          <p:nvPr/>
        </p:nvSpPr>
        <p:spPr>
          <a:xfrm>
            <a:off x="228600" y="311446"/>
            <a:ext cx="8658225" cy="707886"/>
          </a:xfrm>
          <a:prstGeom prst="rect">
            <a:avLst/>
          </a:prstGeom>
          <a:noFill/>
        </p:spPr>
        <p:txBody>
          <a:bodyPr wrap="square" rtlCol="0">
            <a:spAutoFit/>
          </a:bodyPr>
          <a:lstStyle/>
          <a:p>
            <a:r>
              <a:rPr kumimoji="1" lang="en-US" altLang="ja-JP" sz="4000" dirty="0"/>
              <a:t>Chapter3. </a:t>
            </a:r>
            <a:r>
              <a:rPr lang="ja-JP" altLang="en-US" sz="4000" dirty="0"/>
              <a:t>コンポーネント概要</a:t>
            </a:r>
            <a:endParaRPr kumimoji="1" lang="ja-JP" altLang="en-US" sz="4000" dirty="0"/>
          </a:p>
        </p:txBody>
      </p:sp>
      <p:sp>
        <p:nvSpPr>
          <p:cNvPr id="4" name="正方形/長方形 3">
            <a:extLst>
              <a:ext uri="{FF2B5EF4-FFF2-40B4-BE49-F238E27FC236}">
                <a16:creationId xmlns:a16="http://schemas.microsoft.com/office/drawing/2014/main" id="{A171066B-19D7-499A-BEAB-54EF2EE4094A}"/>
              </a:ext>
            </a:extLst>
          </p:cNvPr>
          <p:cNvSpPr/>
          <p:nvPr/>
        </p:nvSpPr>
        <p:spPr>
          <a:xfrm>
            <a:off x="228600" y="1471613"/>
            <a:ext cx="45719"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D3C82A5-2B6B-42B4-BD9B-8990D2A803F5}"/>
              </a:ext>
            </a:extLst>
          </p:cNvPr>
          <p:cNvSpPr txBox="1"/>
          <p:nvPr/>
        </p:nvSpPr>
        <p:spPr>
          <a:xfrm>
            <a:off x="403767" y="1611039"/>
            <a:ext cx="8657569" cy="646331"/>
          </a:xfrm>
          <a:prstGeom prst="rect">
            <a:avLst/>
          </a:prstGeom>
          <a:noFill/>
        </p:spPr>
        <p:txBody>
          <a:bodyPr wrap="square" rtlCol="0">
            <a:spAutoFit/>
          </a:bodyPr>
          <a:lstStyle/>
          <a:p>
            <a:r>
              <a:rPr lang="en-US" altLang="ja-JP" sz="3600" dirty="0" err="1"/>
              <a:t>m</a:t>
            </a:r>
            <a:r>
              <a:rPr kumimoji="1" lang="en-US" altLang="ja-JP" sz="3600" dirty="0" err="1"/>
              <a:t>orphological_analysis</a:t>
            </a:r>
            <a:r>
              <a:rPr kumimoji="1" lang="ja-JP" altLang="en-US" sz="3600" dirty="0"/>
              <a:t>コンポーネント</a:t>
            </a:r>
          </a:p>
        </p:txBody>
      </p:sp>
      <p:pic>
        <p:nvPicPr>
          <p:cNvPr id="2" name="図 1">
            <a:extLst>
              <a:ext uri="{FF2B5EF4-FFF2-40B4-BE49-F238E27FC236}">
                <a16:creationId xmlns:a16="http://schemas.microsoft.com/office/drawing/2014/main" id="{90623732-A5EF-42D9-B83F-FC139C061571}"/>
              </a:ext>
            </a:extLst>
          </p:cNvPr>
          <p:cNvPicPr>
            <a:picLocks noChangeAspect="1"/>
          </p:cNvPicPr>
          <p:nvPr/>
        </p:nvPicPr>
        <p:blipFill rotWithShape="1">
          <a:blip r:embed="rId3"/>
          <a:srcRect r="29939" b="56644"/>
          <a:stretch/>
        </p:blipFill>
        <p:spPr>
          <a:xfrm>
            <a:off x="92987" y="2879348"/>
            <a:ext cx="6651321" cy="3182077"/>
          </a:xfrm>
          <a:prstGeom prst="rect">
            <a:avLst/>
          </a:prstGeom>
        </p:spPr>
      </p:pic>
      <p:pic>
        <p:nvPicPr>
          <p:cNvPr id="7" name="図 6">
            <a:extLst>
              <a:ext uri="{FF2B5EF4-FFF2-40B4-BE49-F238E27FC236}">
                <a16:creationId xmlns:a16="http://schemas.microsoft.com/office/drawing/2014/main" id="{DB96F15A-2E21-497D-AC55-19093E55DD88}"/>
              </a:ext>
            </a:extLst>
          </p:cNvPr>
          <p:cNvPicPr>
            <a:picLocks noChangeAspect="1"/>
          </p:cNvPicPr>
          <p:nvPr/>
        </p:nvPicPr>
        <p:blipFill rotWithShape="1">
          <a:blip r:embed="rId3"/>
          <a:srcRect t="41471"/>
          <a:stretch/>
        </p:blipFill>
        <p:spPr>
          <a:xfrm>
            <a:off x="6132091" y="2879348"/>
            <a:ext cx="5858489" cy="2650836"/>
          </a:xfrm>
          <a:prstGeom prst="rect">
            <a:avLst/>
          </a:prstGeom>
        </p:spPr>
      </p:pic>
    </p:spTree>
    <p:extLst>
      <p:ext uri="{BB962C8B-B14F-4D97-AF65-F5344CB8AC3E}">
        <p14:creationId xmlns:p14="http://schemas.microsoft.com/office/powerpoint/2010/main" val="935763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D37B853B-607F-4218-BA8B-D790472436BD}"/>
              </a:ext>
            </a:extLst>
          </p:cNvPr>
          <p:cNvSpPr/>
          <p:nvPr/>
        </p:nvSpPr>
        <p:spPr>
          <a:xfrm>
            <a:off x="0" y="0"/>
            <a:ext cx="12192000" cy="133077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1E3A0FFD-03F7-49A2-AEC2-93C9BEABEA69}"/>
              </a:ext>
            </a:extLst>
          </p:cNvPr>
          <p:cNvSpPr txBox="1"/>
          <p:nvPr/>
        </p:nvSpPr>
        <p:spPr>
          <a:xfrm>
            <a:off x="228600" y="311446"/>
            <a:ext cx="8658225" cy="707886"/>
          </a:xfrm>
          <a:prstGeom prst="rect">
            <a:avLst/>
          </a:prstGeom>
          <a:noFill/>
        </p:spPr>
        <p:txBody>
          <a:bodyPr wrap="square" rtlCol="0">
            <a:spAutoFit/>
          </a:bodyPr>
          <a:lstStyle/>
          <a:p>
            <a:r>
              <a:rPr kumimoji="1" lang="en-US" altLang="ja-JP" sz="4000" dirty="0"/>
              <a:t>Chapter3. </a:t>
            </a:r>
            <a:r>
              <a:rPr lang="ja-JP" altLang="en-US" sz="4000" dirty="0"/>
              <a:t>コンポーネント概要</a:t>
            </a:r>
            <a:endParaRPr kumimoji="1" lang="ja-JP" altLang="en-US" sz="4000" dirty="0"/>
          </a:p>
        </p:txBody>
      </p:sp>
      <p:sp>
        <p:nvSpPr>
          <p:cNvPr id="4" name="正方形/長方形 3">
            <a:extLst>
              <a:ext uri="{FF2B5EF4-FFF2-40B4-BE49-F238E27FC236}">
                <a16:creationId xmlns:a16="http://schemas.microsoft.com/office/drawing/2014/main" id="{A171066B-19D7-499A-BEAB-54EF2EE4094A}"/>
              </a:ext>
            </a:extLst>
          </p:cNvPr>
          <p:cNvSpPr/>
          <p:nvPr/>
        </p:nvSpPr>
        <p:spPr>
          <a:xfrm>
            <a:off x="228600" y="1471613"/>
            <a:ext cx="45719"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D3C82A5-2B6B-42B4-BD9B-8990D2A803F5}"/>
              </a:ext>
            </a:extLst>
          </p:cNvPr>
          <p:cNvSpPr txBox="1"/>
          <p:nvPr/>
        </p:nvSpPr>
        <p:spPr>
          <a:xfrm>
            <a:off x="403767" y="1611039"/>
            <a:ext cx="7626669" cy="646331"/>
          </a:xfrm>
          <a:prstGeom prst="rect">
            <a:avLst/>
          </a:prstGeom>
          <a:noFill/>
        </p:spPr>
        <p:txBody>
          <a:bodyPr wrap="square" rtlCol="0">
            <a:spAutoFit/>
          </a:bodyPr>
          <a:lstStyle/>
          <a:p>
            <a:r>
              <a:rPr lang="en-US" altLang="ja-JP" sz="3600" dirty="0" err="1"/>
              <a:t>r</a:t>
            </a:r>
            <a:r>
              <a:rPr kumimoji="1" lang="en-US" altLang="ja-JP" sz="3600" dirty="0" err="1"/>
              <a:t>estricted_word</a:t>
            </a:r>
            <a:endParaRPr kumimoji="1" lang="ja-JP" altLang="en-US" sz="3600" dirty="0"/>
          </a:p>
        </p:txBody>
      </p:sp>
      <p:pic>
        <p:nvPicPr>
          <p:cNvPr id="2" name="図 1">
            <a:extLst>
              <a:ext uri="{FF2B5EF4-FFF2-40B4-BE49-F238E27FC236}">
                <a16:creationId xmlns:a16="http://schemas.microsoft.com/office/drawing/2014/main" id="{C54F2F12-6362-4029-ACFC-0489E2E8EBC6}"/>
              </a:ext>
            </a:extLst>
          </p:cNvPr>
          <p:cNvPicPr>
            <a:picLocks noChangeAspect="1"/>
          </p:cNvPicPr>
          <p:nvPr/>
        </p:nvPicPr>
        <p:blipFill>
          <a:blip r:embed="rId3"/>
          <a:stretch>
            <a:fillRect/>
          </a:stretch>
        </p:blipFill>
        <p:spPr>
          <a:xfrm>
            <a:off x="403767" y="2719959"/>
            <a:ext cx="7574619" cy="3163605"/>
          </a:xfrm>
          <a:prstGeom prst="rect">
            <a:avLst/>
          </a:prstGeom>
        </p:spPr>
      </p:pic>
      <p:pic>
        <p:nvPicPr>
          <p:cNvPr id="7" name="図 6">
            <a:extLst>
              <a:ext uri="{FF2B5EF4-FFF2-40B4-BE49-F238E27FC236}">
                <a16:creationId xmlns:a16="http://schemas.microsoft.com/office/drawing/2014/main" id="{447C0282-5F98-49A6-866C-AADFF6E8127B}"/>
              </a:ext>
            </a:extLst>
          </p:cNvPr>
          <p:cNvPicPr>
            <a:picLocks noChangeAspect="1"/>
          </p:cNvPicPr>
          <p:nvPr/>
        </p:nvPicPr>
        <p:blipFill>
          <a:blip r:embed="rId4"/>
          <a:stretch>
            <a:fillRect/>
          </a:stretch>
        </p:blipFill>
        <p:spPr>
          <a:xfrm>
            <a:off x="4925401" y="3429000"/>
            <a:ext cx="6940907" cy="3302170"/>
          </a:xfrm>
          <a:prstGeom prst="rect">
            <a:avLst/>
          </a:prstGeom>
        </p:spPr>
      </p:pic>
    </p:spTree>
    <p:extLst>
      <p:ext uri="{BB962C8B-B14F-4D97-AF65-F5344CB8AC3E}">
        <p14:creationId xmlns:p14="http://schemas.microsoft.com/office/powerpoint/2010/main" val="2053219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4975</TotalTime>
  <Words>776</Words>
  <Application>Microsoft Office PowerPoint</Application>
  <PresentationFormat>ワイド画面</PresentationFormat>
  <Paragraphs>80</Paragraphs>
  <Slides>14</Slides>
  <Notes>14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等线</vt:lpstr>
      <vt:lpstr>맑은 고딕</vt:lpstr>
      <vt:lpstr>游ゴシック</vt:lpstr>
      <vt:lpstr>游ゴシック Light</vt:lpstr>
      <vt:lpstr>Arial</vt:lpstr>
      <vt:lpstr>Helvetica</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Z19096 束田　繁洸</dc:creator>
  <cp:lastModifiedBy>Z19096 束田　繁洸</cp:lastModifiedBy>
  <cp:revision>111</cp:revision>
  <dcterms:created xsi:type="dcterms:W3CDTF">2022-08-14T06:29:28Z</dcterms:created>
  <dcterms:modified xsi:type="dcterms:W3CDTF">2022-11-18T13:18:25Z</dcterms:modified>
</cp:coreProperties>
</file>