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36" r:id="rId2"/>
    <p:sldId id="257" r:id="rId3"/>
    <p:sldId id="438" r:id="rId4"/>
    <p:sldId id="437" r:id="rId5"/>
    <p:sldId id="446" r:id="rId6"/>
    <p:sldId id="445" r:id="rId7"/>
    <p:sldId id="447" r:id="rId8"/>
    <p:sldId id="448" r:id="rId9"/>
    <p:sldId id="449" r:id="rId10"/>
    <p:sldId id="45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144" autoAdjust="0"/>
  </p:normalViewPr>
  <p:slideViewPr>
    <p:cSldViewPr snapToGrid="0">
      <p:cViewPr>
        <p:scale>
          <a:sx n="69" d="100"/>
          <a:sy n="69" d="100"/>
        </p:scale>
        <p:origin x="208" y="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1A778-4F5D-4047-93AE-A857B83AAD8E}" type="datetimeFigureOut">
              <a:rPr kumimoji="1" lang="ja-JP" altLang="en-US" smtClean="0"/>
              <a:t>2022/10/31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60377-7908-4F4F-B441-3AE6056C1CD5}" type="slidenum">
              <a:rPr kumimoji="1" lang="ja-JP" altLang="en-US" smtClean="0"/>
              <a:t>‹#›</a:t>
            </a:fld>
            <a:endParaRPr kumimoji="1" lang="ja-JP" altLang="en-US"/>
          </a:p>
        </p:txBody>
      </p:sp>
    </p:spTree>
    <p:extLst>
      <p:ext uri="{BB962C8B-B14F-4D97-AF65-F5344CB8AC3E}">
        <p14:creationId xmlns:p14="http://schemas.microsoft.com/office/powerpoint/2010/main" val="21676335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593715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10</a:t>
            </a:fld>
            <a:endParaRPr kumimoji="1" lang="ja-JP" altLang="en-US"/>
          </a:p>
        </p:txBody>
      </p:sp>
    </p:spTree>
    <p:extLst>
      <p:ext uri="{BB962C8B-B14F-4D97-AF65-F5344CB8AC3E}">
        <p14:creationId xmlns:p14="http://schemas.microsoft.com/office/powerpoint/2010/main" val="286323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39509D8-720E-4771-B08E-9F6B68528664}" type="slidenum">
              <a:rPr kumimoji="1" lang="ja-JP" altLang="en-US" smtClean="0"/>
              <a:t>2</a:t>
            </a:fld>
            <a:endParaRPr kumimoji="1" lang="ja-JP" altLang="en-US"/>
          </a:p>
        </p:txBody>
      </p:sp>
    </p:spTree>
    <p:extLst>
      <p:ext uri="{BB962C8B-B14F-4D97-AF65-F5344CB8AC3E}">
        <p14:creationId xmlns:p14="http://schemas.microsoft.com/office/powerpoint/2010/main" val="102599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3</a:t>
            </a:fld>
            <a:endParaRPr kumimoji="1" lang="ja-JP" altLang="en-US"/>
          </a:p>
        </p:txBody>
      </p:sp>
    </p:spTree>
    <p:extLst>
      <p:ext uri="{BB962C8B-B14F-4D97-AF65-F5344CB8AC3E}">
        <p14:creationId xmlns:p14="http://schemas.microsoft.com/office/powerpoint/2010/main" val="41654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4</a:t>
            </a:fld>
            <a:endParaRPr kumimoji="1" lang="ja-JP" altLang="en-US"/>
          </a:p>
        </p:txBody>
      </p:sp>
    </p:spTree>
    <p:extLst>
      <p:ext uri="{BB962C8B-B14F-4D97-AF65-F5344CB8AC3E}">
        <p14:creationId xmlns:p14="http://schemas.microsoft.com/office/powerpoint/2010/main" val="358205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そのうえで、単語、語順を踏まえて感情分析をします。</a:t>
            </a:r>
            <a:endParaRPr kumimoji="1" lang="en-US" altLang="ja-JP" dirty="0"/>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5</a:t>
            </a:fld>
            <a:endParaRPr kumimoji="1" lang="ja-JP" altLang="en-US"/>
          </a:p>
        </p:txBody>
      </p:sp>
    </p:spTree>
    <p:extLst>
      <p:ext uri="{BB962C8B-B14F-4D97-AF65-F5344CB8AC3E}">
        <p14:creationId xmlns:p14="http://schemas.microsoft.com/office/powerpoint/2010/main" val="2875300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6</a:t>
            </a:fld>
            <a:endParaRPr kumimoji="1" lang="ja-JP" altLang="en-US"/>
          </a:p>
        </p:txBody>
      </p:sp>
    </p:spTree>
    <p:extLst>
      <p:ext uri="{BB962C8B-B14F-4D97-AF65-F5344CB8AC3E}">
        <p14:creationId xmlns:p14="http://schemas.microsoft.com/office/powerpoint/2010/main" val="30280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7</a:t>
            </a:fld>
            <a:endParaRPr kumimoji="1" lang="ja-JP" altLang="en-US"/>
          </a:p>
        </p:txBody>
      </p:sp>
    </p:spTree>
    <p:extLst>
      <p:ext uri="{BB962C8B-B14F-4D97-AF65-F5344CB8AC3E}">
        <p14:creationId xmlns:p14="http://schemas.microsoft.com/office/powerpoint/2010/main" val="217186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8</a:t>
            </a:fld>
            <a:endParaRPr kumimoji="1" lang="ja-JP" altLang="en-US"/>
          </a:p>
        </p:txBody>
      </p:sp>
    </p:spTree>
    <p:extLst>
      <p:ext uri="{BB962C8B-B14F-4D97-AF65-F5344CB8AC3E}">
        <p14:creationId xmlns:p14="http://schemas.microsoft.com/office/powerpoint/2010/main" val="320650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また、沈黙の時間も関係していると考え、比較対象としてグラフ化しました。沈黙時間の出し方</a:t>
            </a:r>
            <a:endParaRPr kumimoji="1" lang="en-US" altLang="ja-JP" dirty="0"/>
          </a:p>
          <a:p>
            <a:r>
              <a:rPr kumimoji="1" lang="ja-JP" altLang="en-US" dirty="0"/>
              <a:t>は（直後のしゃべり始めた時間</a:t>
            </a:r>
            <a:r>
              <a:rPr kumimoji="1" lang="en-US" altLang="ja-JP" dirty="0"/>
              <a:t>-</a:t>
            </a:r>
            <a:r>
              <a:rPr kumimoji="1" lang="ja-JP" altLang="en-US" dirty="0"/>
              <a:t>しゃべり始めた時間）</a:t>
            </a:r>
            <a:r>
              <a:rPr kumimoji="1" lang="en-US" altLang="ja-JP" dirty="0"/>
              <a:t>-0.1654×</a:t>
            </a:r>
            <a:r>
              <a:rPr kumimoji="1" lang="ja-JP" altLang="en-US" dirty="0"/>
              <a:t>文字数で出しました。</a:t>
            </a:r>
            <a:endParaRPr kumimoji="1" lang="en-US" altLang="ja-JP" dirty="0"/>
          </a:p>
          <a:p>
            <a:r>
              <a:rPr kumimoji="1" lang="en-US" altLang="ja-JP" dirty="0"/>
              <a:t>0.1654</a:t>
            </a:r>
            <a:r>
              <a:rPr kumimoji="1" lang="ja-JP" altLang="en-US" dirty="0"/>
              <a:t>は今回のデータから算出した一文字しゃべるのにかかる平均の時間です。</a:t>
            </a:r>
          </a:p>
        </p:txBody>
      </p:sp>
      <p:sp>
        <p:nvSpPr>
          <p:cNvPr id="4" name="スライド番号プレースホルダー 3"/>
          <p:cNvSpPr>
            <a:spLocks noGrp="1"/>
          </p:cNvSpPr>
          <p:nvPr>
            <p:ph type="sldNum" sz="quarter" idx="5"/>
          </p:nvPr>
        </p:nvSpPr>
        <p:spPr/>
        <p:txBody>
          <a:bodyPr/>
          <a:lstStyle/>
          <a:p>
            <a:fld id="{1EC60377-7908-4F4F-B441-3AE6056C1CD5}" type="slidenum">
              <a:rPr kumimoji="1" lang="ja-JP" altLang="en-US" smtClean="0"/>
              <a:t>9</a:t>
            </a:fld>
            <a:endParaRPr kumimoji="1" lang="ja-JP" altLang="en-US"/>
          </a:p>
        </p:txBody>
      </p:sp>
    </p:spTree>
    <p:extLst>
      <p:ext uri="{BB962C8B-B14F-4D97-AF65-F5344CB8AC3E}">
        <p14:creationId xmlns:p14="http://schemas.microsoft.com/office/powerpoint/2010/main" val="93593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86519-B37C-45CC-83C7-51230621A79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D9E8AF2-E3EE-4F2E-9474-2CEA3B4B9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826FD3-0F75-4173-8EDE-67696D6FF840}"/>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7A4B4419-C304-47D3-92D4-399E3C9C0E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E4FD35-26C6-4618-87DC-32ECED7472B5}"/>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6704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D1722-DD5B-49BA-BA42-D1DA2C218E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09829B-FEBF-4A73-96B5-C5807098C1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741DF4-07EB-49B7-982B-02B6570398DF}"/>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23FDD608-C54C-4A91-BA9A-54A7BBFFAF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ABD471-6B1B-4680-B3A1-9B886A69E053}"/>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410974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35CDCC-98B6-47CF-ADBD-BD03A3D71D9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3168B5-023F-4D03-9A32-A0B584647A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8D636-FD91-40A1-99C3-CBB1BF6CB777}"/>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42C001F0-8558-4008-A227-4078AE89BF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DE6FDE-DA49-47FD-8D38-E3B07AC7BDF7}"/>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28019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ABA05-0C9C-4C53-82A3-6469F694E05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5030AC-DA92-4122-AEBD-0E3FA652B9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6E3D99-2F4C-4D17-AC5F-011C8B705F84}"/>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517428FC-3BE8-4F8D-8599-48B035D8C1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1BC5FD-723F-4BDF-8F45-DE2D423D6BE7}"/>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25628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28EC8-5304-4990-B76A-E29FB1C354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9620A-6482-4E55-86D8-84A4E0598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F2B05E3-B8A0-479A-BDD2-D56B8189C433}"/>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D9692E61-4BEA-4041-A46E-9F1DB952EC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B775CB-C717-43B5-846D-7385CF03EEDD}"/>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290541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C6DE8-F1DC-4177-8EF9-E0527A0A0D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7039D0-00ED-4764-9E9A-0B6345DF40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4D1BDF-35CA-4009-8ED8-251D1E5E69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8D6EA0-C258-4DB3-B78D-AA63C9C137A1}"/>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5E34CFFF-8186-4F1D-95AF-D4FF6769E6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0F0A05-059B-4E76-A3D8-29FCB9D9D954}"/>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1237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07172-030B-4C67-8662-4A1DD4EACC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DAB77-9F36-4577-8B9B-A26FB5939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575CCDE-0492-45CD-BEA5-09735C26AF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22619F-A28A-4DA1-BACF-11D61E2FB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66AC15-E767-4C5E-8A66-197797FADE6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8B5B5C-A000-4203-BFFE-E30E1CF5BA16}"/>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8" name="フッター プレースホルダー 7">
            <a:extLst>
              <a:ext uri="{FF2B5EF4-FFF2-40B4-BE49-F238E27FC236}">
                <a16:creationId xmlns:a16="http://schemas.microsoft.com/office/drawing/2014/main" id="{15766DF4-9E97-4DEE-B89D-21322BBC34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472E51-0B35-4CEE-8FA7-9B9F6F7CC750}"/>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43468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8BFC2-D677-4F3B-86E8-5DCDCC87339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D864496-E4DB-4364-A613-35CACB86A938}"/>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4" name="フッター プレースホルダー 3">
            <a:extLst>
              <a:ext uri="{FF2B5EF4-FFF2-40B4-BE49-F238E27FC236}">
                <a16:creationId xmlns:a16="http://schemas.microsoft.com/office/drawing/2014/main" id="{AAC51D4B-662F-4EAC-8807-D027CC2F1B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BE0153-50E2-40FB-B145-8F6CA934B73C}"/>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271094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15837E-D350-418C-8B30-17991F37C5A1}"/>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3" name="フッター プレースホルダー 2">
            <a:extLst>
              <a:ext uri="{FF2B5EF4-FFF2-40B4-BE49-F238E27FC236}">
                <a16:creationId xmlns:a16="http://schemas.microsoft.com/office/drawing/2014/main" id="{03F05478-7163-4628-AA62-2449453552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4758F1D-6058-4A35-A5BC-DDA8FCF7C2ED}"/>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396713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101DB-614B-4405-BD1E-9FD979DBCA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43C609-7901-435C-B6A6-A42A1302E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C9F9C6-3FD5-496B-B51C-58DEBD784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188C62-5BBE-420E-BA9F-8A72C924A6FD}"/>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2F76CC18-EDDB-490E-B31C-F57DB65B0F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5CAB4C-1B63-4EA5-BF20-3CA7584DFBB8}"/>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96315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2BAE5-67C5-4D72-A2AC-6AD2CAB5BF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FACA349-FBDB-449D-96ED-19BA8F05D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CB4EE8-7BD5-4BE9-9862-5FF470E0E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0BB8F9-3712-4124-A9B9-12497684CA2F}"/>
              </a:ext>
            </a:extLst>
          </p:cNvPr>
          <p:cNvSpPr>
            <a:spLocks noGrp="1"/>
          </p:cNvSpPr>
          <p:nvPr>
            <p:ph type="dt" sz="half" idx="10"/>
          </p:nvPr>
        </p:nvSpPr>
        <p:spPr/>
        <p:txBody>
          <a:bodyPr/>
          <a:lstStyle/>
          <a:p>
            <a:fld id="{64E41600-EFDE-4138-9D82-A1BEB4FAB449}"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D02363FA-356E-40EA-8A2C-C6DFFE7B94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581358-D9D3-4866-9176-54AD3919652A}"/>
              </a:ext>
            </a:extLst>
          </p:cNvPr>
          <p:cNvSpPr>
            <a:spLocks noGrp="1"/>
          </p:cNvSpPr>
          <p:nvPr>
            <p:ph type="sldNum" sz="quarter" idx="12"/>
          </p:nvPr>
        </p:nvSpPr>
        <p:spPr/>
        <p:txBody>
          <a:body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513108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B585A48-C02E-4016-8CF0-69AEBB973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DFFCC3-EEE6-4531-9C58-2FEA4B878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85709C-3F4A-44AD-BF39-42E81F653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41600-EFDE-4138-9D82-A1BEB4FAB449}"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FCF92312-0F33-4CA8-B4D4-01FB8DAEC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C91519-6C7F-4A93-A244-880A6CF66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C0E7E-1F45-419C-8E0F-91227286C743}" type="slidenum">
              <a:rPr kumimoji="1" lang="ja-JP" altLang="en-US" smtClean="0"/>
              <a:t>‹#›</a:t>
            </a:fld>
            <a:endParaRPr kumimoji="1" lang="ja-JP" altLang="en-US"/>
          </a:p>
        </p:txBody>
      </p:sp>
    </p:spTree>
    <p:extLst>
      <p:ext uri="{BB962C8B-B14F-4D97-AF65-F5344CB8AC3E}">
        <p14:creationId xmlns:p14="http://schemas.microsoft.com/office/powerpoint/2010/main" val="1878932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www.freeppt7.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181706" y="2374840"/>
            <a:ext cx="8310827" cy="523220"/>
          </a:xfrm>
          <a:prstGeom prst="rect">
            <a:avLst/>
          </a:prstGeom>
        </p:spPr>
        <p:txBody>
          <a:bodyPr wrap="square">
            <a:spAutoFit/>
          </a:bodyPr>
          <a:lstStyle/>
          <a:p>
            <a:pPr>
              <a:defRPr/>
            </a:pPr>
            <a:r>
              <a:rPr lang="ja-JP" altLang="en-US" sz="2800" b="1" dirty="0">
                <a:solidFill>
                  <a:schemeClr val="tx1">
                    <a:lumMod val="65000"/>
                    <a:lumOff val="35000"/>
                  </a:schemeClr>
                </a:solidFill>
                <a:cs typeface="+mn-ea"/>
                <a:sym typeface="+mn-lt"/>
              </a:rPr>
              <a:t>感情分析を用いた</a:t>
            </a:r>
            <a:r>
              <a:rPr lang="en-US" altLang="ja-JP" sz="2800" b="1" dirty="0">
                <a:solidFill>
                  <a:schemeClr val="tx1">
                    <a:lumMod val="65000"/>
                    <a:lumOff val="35000"/>
                  </a:schemeClr>
                </a:solidFill>
                <a:cs typeface="+mn-ea"/>
                <a:sym typeface="+mn-lt"/>
              </a:rPr>
              <a:t>SNS</a:t>
            </a:r>
            <a:r>
              <a:rPr lang="ja-JP" altLang="en-US" sz="2800" b="1" dirty="0">
                <a:solidFill>
                  <a:schemeClr val="tx1">
                    <a:lumMod val="65000"/>
                    <a:lumOff val="35000"/>
                  </a:schemeClr>
                </a:solidFill>
                <a:cs typeface="+mn-ea"/>
                <a:sym typeface="+mn-lt"/>
              </a:rPr>
              <a:t>フィルターシステムの開発</a:t>
            </a:r>
            <a:endParaRPr lang="zh-CN" altLang="en-US" sz="2800" b="1" dirty="0">
              <a:solidFill>
                <a:schemeClr val="tx1">
                  <a:lumMod val="65000"/>
                  <a:lumOff val="35000"/>
                </a:schemeClr>
              </a:solidFill>
              <a:cs typeface="+mn-ea"/>
              <a:sym typeface="+mn-lt"/>
            </a:endParaRP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3090723"/>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979400" y="4155206"/>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B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596218" y="3086974"/>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0844604" y="226155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4460427" y="4074459"/>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958473" y="4689146"/>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3355252" y="5068305"/>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3">
            <a:hlinkClick r:id="rId5"/>
            <a:extLst>
              <a:ext uri="{FF2B5EF4-FFF2-40B4-BE49-F238E27FC236}">
                <a16:creationId xmlns:a16="http://schemas.microsoft.com/office/drawing/2014/main" id="{0DCBC966-D283-4792-BCA1-1B2374568897}"/>
              </a:ext>
            </a:extLst>
          </p:cNvPr>
          <p:cNvSpPr txBox="1"/>
          <p:nvPr/>
        </p:nvSpPr>
        <p:spPr>
          <a:xfrm>
            <a:off x="1249526" y="6478444"/>
            <a:ext cx="6892817" cy="297454"/>
          </a:xfrm>
          <a:prstGeom prst="rect">
            <a:avLst/>
          </a:prstGeom>
          <a:noFill/>
        </p:spPr>
        <p:txBody>
          <a:bodyPr wrap="square" rtlCol="0">
            <a:spAutoFit/>
          </a:bodyPr>
          <a:lstStyle/>
          <a:p>
            <a:r>
              <a:rPr lang="en-US" altLang="zh-CN" sz="1333" dirty="0">
                <a:solidFill>
                  <a:schemeClr val="bg1">
                    <a:lumMod val="65000"/>
                  </a:schemeClr>
                </a:solidFill>
                <a:cs typeface="Arial" pitchFamily="34" charset="0"/>
                <a:hlinkClick r:id="rId5">
                  <a:extLst>
                    <a:ext uri="{A12FA001-AC4F-418D-AE19-62706E023703}">
                      <ahyp:hlinkClr xmlns:ahyp="http://schemas.microsoft.com/office/drawing/2018/hyperlinkcolor" val="tx"/>
                    </a:ext>
                  </a:extLst>
                </a:hlinkClick>
              </a:rPr>
              <a:t>https://www.freeppt7.com</a:t>
            </a:r>
            <a:endParaRPr lang="ko-KR" altLang="en-US" sz="1333" dirty="0">
              <a:solidFill>
                <a:schemeClr val="bg1">
                  <a:lumMod val="65000"/>
                </a:schemeClr>
              </a:solidFill>
              <a:cs typeface="Arial" pitchFamily="34" charset="0"/>
            </a:endParaRPr>
          </a:p>
        </p:txBody>
      </p:sp>
    </p:spTree>
    <p:extLst>
      <p:ext uri="{BB962C8B-B14F-4D97-AF65-F5344CB8AC3E}">
        <p14:creationId xmlns:p14="http://schemas.microsoft.com/office/powerpoint/2010/main" val="40424041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xmlns:a16="http://schemas.microsoft.com/office/drawing/2014/main" xmlns:a14="http://schemas.microsoft.com/office/drawing/2010/main" xmlns:ahyp="http://schemas.microsoft.com/office/drawing/2018/hyperlinkcolor">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r</a:t>
            </a:r>
            <a:r>
              <a:rPr kumimoji="1" lang="en-US" altLang="ja-JP" sz="3600" dirty="0" err="1"/>
              <a:t>esult_out</a:t>
            </a:r>
            <a:r>
              <a:rPr kumimoji="1" lang="ja-JP" altLang="en-US" sz="3600" dirty="0"/>
              <a:t>コンポーネント</a:t>
            </a:r>
          </a:p>
        </p:txBody>
      </p:sp>
      <p:pic>
        <p:nvPicPr>
          <p:cNvPr id="2" name="図 1">
            <a:extLst>
              <a:ext uri="{FF2B5EF4-FFF2-40B4-BE49-F238E27FC236}">
                <a16:creationId xmlns:a16="http://schemas.microsoft.com/office/drawing/2014/main" id="{A61F760A-0797-44EB-B223-47D38DA812C6}"/>
              </a:ext>
            </a:extLst>
          </p:cNvPr>
          <p:cNvPicPr>
            <a:picLocks noChangeAspect="1"/>
          </p:cNvPicPr>
          <p:nvPr/>
        </p:nvPicPr>
        <p:blipFill>
          <a:blip r:embed="rId3"/>
          <a:stretch>
            <a:fillRect/>
          </a:stretch>
        </p:blipFill>
        <p:spPr>
          <a:xfrm>
            <a:off x="622123" y="2625112"/>
            <a:ext cx="6883754" cy="3581584"/>
          </a:xfrm>
          <a:prstGeom prst="rect">
            <a:avLst/>
          </a:prstGeom>
        </p:spPr>
      </p:pic>
      <p:pic>
        <p:nvPicPr>
          <p:cNvPr id="7" name="図 6">
            <a:extLst>
              <a:ext uri="{FF2B5EF4-FFF2-40B4-BE49-F238E27FC236}">
                <a16:creationId xmlns:a16="http://schemas.microsoft.com/office/drawing/2014/main" id="{5C638164-08FB-432F-B510-A94872F74F1A}"/>
              </a:ext>
            </a:extLst>
          </p:cNvPr>
          <p:cNvPicPr>
            <a:picLocks noChangeAspect="1"/>
          </p:cNvPicPr>
          <p:nvPr/>
        </p:nvPicPr>
        <p:blipFill>
          <a:blip r:embed="rId4"/>
          <a:stretch>
            <a:fillRect/>
          </a:stretch>
        </p:blipFill>
        <p:spPr>
          <a:xfrm>
            <a:off x="7075054" y="2791973"/>
            <a:ext cx="4958653" cy="3963112"/>
          </a:xfrm>
          <a:prstGeom prst="rect">
            <a:avLst/>
          </a:prstGeom>
        </p:spPr>
      </p:pic>
    </p:spTree>
    <p:extLst>
      <p:ext uri="{BB962C8B-B14F-4D97-AF65-F5344CB8AC3E}">
        <p14:creationId xmlns:p14="http://schemas.microsoft.com/office/powerpoint/2010/main" val="385125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リー写真素材：ビル・都会・都心・オフィスビル・ビジネス | FOTOCOOK">
            <a:extLst>
              <a:ext uri="{FF2B5EF4-FFF2-40B4-BE49-F238E27FC236}">
                <a16:creationId xmlns:a16="http://schemas.microsoft.com/office/drawing/2014/main" id="{DA200053-17DF-4EEB-B123-1A4A8D83841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2872"/>
                    </a14:imgEffect>
                    <a14:imgEffect>
                      <a14:saturation sat="109000"/>
                    </a14:imgEffect>
                  </a14:imgLayer>
                </a14:imgProps>
              </a:ext>
              <a:ext uri="{28A0092B-C50C-407E-A947-70E740481C1C}">
                <a14:useLocalDpi xmlns:a14="http://schemas.microsoft.com/office/drawing/2010/main" val="0"/>
              </a:ext>
            </a:extLst>
          </a:blip>
          <a:srcRect l="15361" r="29420"/>
          <a:stretch/>
        </p:blipFill>
        <p:spPr bwMode="auto">
          <a:xfrm>
            <a:off x="0" y="0"/>
            <a:ext cx="5677593" cy="6858000"/>
          </a:xfrm>
          <a:prstGeom prst="rect">
            <a:avLst/>
          </a:prstGeom>
          <a:noFill/>
          <a:effectLst>
            <a:glow>
              <a:schemeClr val="accent1">
                <a:alpha val="40000"/>
              </a:schemeClr>
            </a:glow>
            <a:outerShdw blurRad="12700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29" name="直角三角形 28">
            <a:extLst>
              <a:ext uri="{FF2B5EF4-FFF2-40B4-BE49-F238E27FC236}">
                <a16:creationId xmlns:a16="http://schemas.microsoft.com/office/drawing/2014/main" id="{50718B4F-5B64-4A2F-9213-912D905B1224}"/>
              </a:ext>
            </a:extLst>
          </p:cNvPr>
          <p:cNvSpPr/>
          <p:nvPr/>
        </p:nvSpPr>
        <p:spPr>
          <a:xfrm rot="10800000">
            <a:off x="-1" y="-1"/>
            <a:ext cx="5677593"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2B9623D-6D08-4641-9079-4524E869624B}"/>
              </a:ext>
            </a:extLst>
          </p:cNvPr>
          <p:cNvSpPr txBox="1"/>
          <p:nvPr/>
        </p:nvSpPr>
        <p:spPr>
          <a:xfrm>
            <a:off x="2503980" y="1545594"/>
            <a:ext cx="9443258" cy="4278094"/>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4000" dirty="0"/>
              <a:t>Chapter1.</a:t>
            </a:r>
            <a:r>
              <a:rPr kumimoji="1" lang="ja-JP" altLang="en-US" sz="4000" dirty="0"/>
              <a:t>概要</a:t>
            </a:r>
            <a:endParaRPr lang="en-US" altLang="ja-JP" sz="4000" dirty="0"/>
          </a:p>
          <a:p>
            <a:pPr marL="457200" indent="-457200">
              <a:buFont typeface="Arial" panose="020B0604020202020204" pitchFamily="34" charset="0"/>
              <a:buChar char="•"/>
            </a:pPr>
            <a:endParaRPr lang="en-US" altLang="ja-JP" sz="4000" dirty="0"/>
          </a:p>
          <a:p>
            <a:pPr marL="1371600" lvl="2" indent="-457200">
              <a:buFont typeface="Arial" panose="020B0604020202020204" pitchFamily="34" charset="0"/>
              <a:buChar char="•"/>
            </a:pPr>
            <a:r>
              <a:rPr lang="en-US" altLang="ja-JP" sz="4000" dirty="0"/>
              <a:t>Chapter2.</a:t>
            </a:r>
            <a:r>
              <a:rPr lang="ja-JP" altLang="en-US" sz="4000" dirty="0"/>
              <a:t>システム概要</a:t>
            </a:r>
            <a:endParaRPr lang="en-US" altLang="ja-JP" sz="4000" dirty="0"/>
          </a:p>
          <a:p>
            <a:pPr marL="914400" lvl="1" indent="-457200">
              <a:buFont typeface="Arial" panose="020B0604020202020204" pitchFamily="34" charset="0"/>
              <a:buChar char="•"/>
            </a:pPr>
            <a:endParaRPr lang="en-US" altLang="ja-JP" sz="4000" dirty="0"/>
          </a:p>
          <a:p>
            <a:pPr marL="2286000" lvl="4" indent="-457200">
              <a:buFont typeface="Arial" panose="020B0604020202020204" pitchFamily="34" charset="0"/>
              <a:buChar char="•"/>
            </a:pPr>
            <a:r>
              <a:rPr lang="en-US" altLang="ja-JP" sz="4000" dirty="0"/>
              <a:t>Chapter3.</a:t>
            </a:r>
            <a:r>
              <a:rPr lang="ja-JP" altLang="en-US" sz="4000" dirty="0"/>
              <a:t>コンポーネント概要</a:t>
            </a:r>
            <a:endParaRPr lang="en-US" altLang="ja-JP" sz="4000" dirty="0"/>
          </a:p>
          <a:p>
            <a:pPr marL="914400" lvl="1" indent="-457200">
              <a:buFont typeface="Arial" panose="020B0604020202020204" pitchFamily="34" charset="0"/>
              <a:buChar char="•"/>
            </a:pPr>
            <a:endParaRPr lang="en-US" altLang="ja-JP" sz="4000" dirty="0"/>
          </a:p>
          <a:p>
            <a:endParaRPr kumimoji="1" lang="ja-JP" altLang="en-US" sz="3200" dirty="0"/>
          </a:p>
        </p:txBody>
      </p:sp>
      <p:sp>
        <p:nvSpPr>
          <p:cNvPr id="31" name="正方形/長方形 30">
            <a:extLst>
              <a:ext uri="{FF2B5EF4-FFF2-40B4-BE49-F238E27FC236}">
                <a16:creationId xmlns:a16="http://schemas.microsoft.com/office/drawing/2014/main" id="{D1870D53-BFA8-47FB-90D6-F7A38C382A01}"/>
              </a:ext>
            </a:extLst>
          </p:cNvPr>
          <p:cNvSpPr/>
          <p:nvPr/>
        </p:nvSpPr>
        <p:spPr>
          <a:xfrm>
            <a:off x="2503981" y="2163618"/>
            <a:ext cx="9268013" cy="31272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A443E4A7-4480-4B2A-8E5E-FE3EC0BAEEB4}"/>
              </a:ext>
            </a:extLst>
          </p:cNvPr>
          <p:cNvSpPr/>
          <p:nvPr/>
        </p:nvSpPr>
        <p:spPr>
          <a:xfrm>
            <a:off x="3454400" y="3388683"/>
            <a:ext cx="8409975" cy="31272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410E1929-EE9D-4302-B599-52DA165C645B}"/>
              </a:ext>
            </a:extLst>
          </p:cNvPr>
          <p:cNvSpPr/>
          <p:nvPr/>
        </p:nvSpPr>
        <p:spPr>
          <a:xfrm>
            <a:off x="4306888" y="4610262"/>
            <a:ext cx="7640350" cy="312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48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DD1DA3F-5337-436B-8E2D-C245A3A76FAD}"/>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Chapter1. </a:t>
            </a:r>
            <a:r>
              <a:rPr kumimoji="1" lang="ja-JP" altLang="en-US" sz="4000" dirty="0"/>
              <a:t>概要</a:t>
            </a:r>
          </a:p>
        </p:txBody>
      </p:sp>
      <p:sp>
        <p:nvSpPr>
          <p:cNvPr id="4" name="正方形/長方形 3">
            <a:extLst>
              <a:ext uri="{FF2B5EF4-FFF2-40B4-BE49-F238E27FC236}">
                <a16:creationId xmlns:a16="http://schemas.microsoft.com/office/drawing/2014/main" id="{F96C5A51-8EC6-497A-B813-39CF88D0157A}"/>
              </a:ext>
            </a:extLst>
          </p:cNvPr>
          <p:cNvSpPr/>
          <p:nvPr/>
        </p:nvSpPr>
        <p:spPr>
          <a:xfrm>
            <a:off x="277091" y="2552066"/>
            <a:ext cx="11637818" cy="2554545"/>
          </a:xfrm>
          <a:prstGeom prst="rect">
            <a:avLst/>
          </a:prstGeom>
        </p:spPr>
        <p:txBody>
          <a:bodyPr wrap="square">
            <a:spAutoFit/>
          </a:bodyPr>
          <a:lstStyle/>
          <a:p>
            <a:r>
              <a:rPr lang="en-US" altLang="ja-JP" sz="2000" dirty="0">
                <a:solidFill>
                  <a:srgbClr val="333333"/>
                </a:solidFill>
                <a:latin typeface="Helvetica" panose="020B0604020202020204" pitchFamily="34" charset="0"/>
              </a:rPr>
              <a:t>SNS</a:t>
            </a:r>
            <a:r>
              <a:rPr lang="ja-JP" altLang="en-US" sz="2000" dirty="0">
                <a:solidFill>
                  <a:srgbClr val="333333"/>
                </a:solidFill>
                <a:latin typeface="Helvetica" panose="020B0604020202020204" pitchFamily="34" charset="0"/>
              </a:rPr>
              <a:t>の普及は、世界的な情報インフラの発達などに貢献した反面、匿名性による誹謗中問題など、様々なデメリットが表面化していることが問題視されている。 </a:t>
            </a:r>
            <a:endParaRPr lang="en-US" altLang="ja-JP" sz="2000" dirty="0">
              <a:solidFill>
                <a:srgbClr val="333333"/>
              </a:solidFill>
              <a:latin typeface="Helvetica" panose="020B0604020202020204" pitchFamily="34" charset="0"/>
            </a:endParaRPr>
          </a:p>
          <a:p>
            <a:r>
              <a:rPr lang="ja-JP" altLang="en-US" sz="2000" dirty="0">
                <a:solidFill>
                  <a:srgbClr val="333333"/>
                </a:solidFill>
                <a:latin typeface="Helvetica" panose="020B0604020202020204" pitchFamily="34" charset="0"/>
              </a:rPr>
              <a:t>そこで、我々は</a:t>
            </a:r>
            <a:r>
              <a:rPr lang="en-US" altLang="ja-JP" sz="2000" dirty="0" err="1">
                <a:solidFill>
                  <a:srgbClr val="333333"/>
                </a:solidFill>
                <a:latin typeface="Helvetica" panose="020B0604020202020204" pitchFamily="34" charset="0"/>
              </a:rPr>
              <a:t>twitterAPI</a:t>
            </a:r>
            <a:r>
              <a:rPr lang="ja-JP" altLang="en-US" sz="2000" dirty="0" err="1">
                <a:solidFill>
                  <a:srgbClr val="333333"/>
                </a:solidFill>
                <a:latin typeface="Helvetica" panose="020B0604020202020204" pitchFamily="34" charset="0"/>
              </a:rPr>
              <a:t>、</a:t>
            </a:r>
            <a:r>
              <a:rPr lang="ja-JP" altLang="en-US" sz="2000" dirty="0">
                <a:solidFill>
                  <a:srgbClr val="333333"/>
                </a:solidFill>
                <a:latin typeface="Helvetica" panose="020B0604020202020204" pitchFamily="34" charset="0"/>
              </a:rPr>
              <a:t>感情分析、言語処理を用いて、</a:t>
            </a:r>
            <a:r>
              <a:rPr lang="en-US" altLang="ja-JP" sz="2000" dirty="0">
                <a:solidFill>
                  <a:srgbClr val="333333"/>
                </a:solidFill>
                <a:latin typeface="Helvetica" panose="020B0604020202020204" pitchFamily="34" charset="0"/>
              </a:rPr>
              <a:t>twitter</a:t>
            </a:r>
            <a:r>
              <a:rPr lang="ja-JP" altLang="en-US" sz="2000" dirty="0">
                <a:solidFill>
                  <a:srgbClr val="333333"/>
                </a:solidFill>
                <a:latin typeface="Helvetica" panose="020B0604020202020204" pitchFamily="34" charset="0"/>
              </a:rPr>
              <a:t>の指定したワードに関する最新のツイートから肯定的な物のみを選択して抽出するシステムを構築することで、これを解決しようと考えた。</a:t>
            </a:r>
            <a:endParaRPr lang="en-US" altLang="ja-JP" sz="2000" dirty="0">
              <a:solidFill>
                <a:srgbClr val="333333"/>
              </a:solidFill>
              <a:latin typeface="Helvetica" panose="020B0604020202020204" pitchFamily="34" charset="0"/>
            </a:endParaRPr>
          </a:p>
          <a:p>
            <a:r>
              <a:rPr lang="ja-JP" altLang="en-US" sz="2000" dirty="0">
                <a:solidFill>
                  <a:srgbClr val="333333"/>
                </a:solidFill>
                <a:latin typeface="Helvetica" panose="020B0604020202020204" pitchFamily="34" charset="0"/>
              </a:rPr>
              <a:t>また、肯定的な意見のみでは意見が偏ってしまう問題が発生してしまうと考えたため、誹謗中傷にあたる言葉を表示せずに、否定的な意見を抽出するシステムも並行して構築し、検索する際に選択できるようにする。</a:t>
            </a:r>
            <a:endParaRPr lang="ja-JP" altLang="en-US" sz="2000" dirty="0"/>
          </a:p>
        </p:txBody>
      </p:sp>
    </p:spTree>
    <p:extLst>
      <p:ext uri="{BB962C8B-B14F-4D97-AF65-F5344CB8AC3E}">
        <p14:creationId xmlns:p14="http://schemas.microsoft.com/office/powerpoint/2010/main" val="268632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FCAE0B7-2DBC-4262-8E82-8E41ECA52581}"/>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Chapter2.</a:t>
            </a:r>
            <a:r>
              <a:rPr lang="ja-JP" altLang="en-US" sz="4000" dirty="0"/>
              <a:t>システム概要</a:t>
            </a:r>
            <a:endParaRPr lang="en-US" altLang="ja-JP" sz="4000" dirty="0"/>
          </a:p>
        </p:txBody>
      </p:sp>
      <p:sp>
        <p:nvSpPr>
          <p:cNvPr id="7" name="正方形/長方形 6">
            <a:extLst>
              <a:ext uri="{FF2B5EF4-FFF2-40B4-BE49-F238E27FC236}">
                <a16:creationId xmlns:a16="http://schemas.microsoft.com/office/drawing/2014/main" id="{23A4F7C7-5EBB-4E8F-A402-2F31A2425DD6}"/>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B8D702-3724-424F-9CF3-540AC16CBEB4}"/>
              </a:ext>
            </a:extLst>
          </p:cNvPr>
          <p:cNvSpPr txBox="1"/>
          <p:nvPr/>
        </p:nvSpPr>
        <p:spPr>
          <a:xfrm>
            <a:off x="403767" y="1611039"/>
            <a:ext cx="7626669" cy="646331"/>
          </a:xfrm>
          <a:prstGeom prst="rect">
            <a:avLst/>
          </a:prstGeom>
          <a:noFill/>
        </p:spPr>
        <p:txBody>
          <a:bodyPr wrap="square" rtlCol="0">
            <a:spAutoFit/>
          </a:bodyPr>
          <a:lstStyle/>
          <a:p>
            <a:r>
              <a:rPr kumimoji="1" lang="en-US" altLang="ja-JP" sz="3600" dirty="0"/>
              <a:t>4</a:t>
            </a:r>
            <a:r>
              <a:rPr kumimoji="1" lang="ja-JP" altLang="en-US" sz="3600" dirty="0" err="1"/>
              <a:t>つの</a:t>
            </a:r>
            <a:r>
              <a:rPr kumimoji="1" lang="ja-JP" altLang="en-US" sz="3600" dirty="0"/>
              <a:t>セクションで構成</a:t>
            </a:r>
          </a:p>
        </p:txBody>
      </p:sp>
      <p:pic>
        <p:nvPicPr>
          <p:cNvPr id="1026" name="Picture 2" descr="https://cdn.discordapp.com/attachments/999314345672577117/1036607408480473109/unknown.png">
            <a:extLst>
              <a:ext uri="{FF2B5EF4-FFF2-40B4-BE49-F238E27FC236}">
                <a16:creationId xmlns:a16="http://schemas.microsoft.com/office/drawing/2014/main" id="{DBCDE00B-1E8E-4340-B4B0-EA6F317D0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153" y="2833743"/>
            <a:ext cx="9210675" cy="353377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56E3AB92-A2E5-4523-A40C-B3A153718557}"/>
              </a:ext>
            </a:extLst>
          </p:cNvPr>
          <p:cNvSpPr/>
          <p:nvPr/>
        </p:nvSpPr>
        <p:spPr>
          <a:xfrm>
            <a:off x="1158153" y="3325091"/>
            <a:ext cx="2157702" cy="22813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08CBA9D-358D-4F70-A8EC-89C2BE5375D3}"/>
              </a:ext>
            </a:extLst>
          </p:cNvPr>
          <p:cNvSpPr txBox="1"/>
          <p:nvPr/>
        </p:nvSpPr>
        <p:spPr>
          <a:xfrm>
            <a:off x="1062182" y="2955759"/>
            <a:ext cx="2512291" cy="369332"/>
          </a:xfrm>
          <a:prstGeom prst="rect">
            <a:avLst/>
          </a:prstGeom>
          <a:noFill/>
        </p:spPr>
        <p:txBody>
          <a:bodyPr wrap="square" rtlCol="0">
            <a:spAutoFit/>
          </a:bodyPr>
          <a:lstStyle/>
          <a:p>
            <a:r>
              <a:rPr kumimoji="1" lang="en-US" altLang="ja-JP" dirty="0" err="1"/>
              <a:t>twitterAPI</a:t>
            </a:r>
            <a:r>
              <a:rPr kumimoji="1" lang="ja-JP" altLang="en-US" dirty="0"/>
              <a:t>セクション</a:t>
            </a:r>
          </a:p>
        </p:txBody>
      </p:sp>
      <p:sp>
        <p:nvSpPr>
          <p:cNvPr id="16" name="正方形/長方形 15">
            <a:extLst>
              <a:ext uri="{FF2B5EF4-FFF2-40B4-BE49-F238E27FC236}">
                <a16:creationId xmlns:a16="http://schemas.microsoft.com/office/drawing/2014/main" id="{2F74CE62-8CAE-4011-9DD7-2B5D370C3CEA}"/>
              </a:ext>
            </a:extLst>
          </p:cNvPr>
          <p:cNvSpPr/>
          <p:nvPr/>
        </p:nvSpPr>
        <p:spPr>
          <a:xfrm>
            <a:off x="3916217" y="3325091"/>
            <a:ext cx="3066474"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5A42BE1-8FCC-4E1A-8B98-EBC29857611A}"/>
              </a:ext>
            </a:extLst>
          </p:cNvPr>
          <p:cNvSpPr txBox="1"/>
          <p:nvPr/>
        </p:nvSpPr>
        <p:spPr>
          <a:xfrm>
            <a:off x="3670444" y="2894751"/>
            <a:ext cx="3570408" cy="369332"/>
          </a:xfrm>
          <a:prstGeom prst="rect">
            <a:avLst/>
          </a:prstGeom>
          <a:noFill/>
        </p:spPr>
        <p:txBody>
          <a:bodyPr wrap="square" rtlCol="0">
            <a:spAutoFit/>
          </a:bodyPr>
          <a:lstStyle/>
          <a:p>
            <a:pPr algn="ctr"/>
            <a:r>
              <a:rPr kumimoji="1" lang="ja-JP" altLang="en-US" dirty="0"/>
              <a:t>感情分析セクション</a:t>
            </a:r>
          </a:p>
        </p:txBody>
      </p:sp>
      <p:sp>
        <p:nvSpPr>
          <p:cNvPr id="18" name="正方形/長方形 17">
            <a:extLst>
              <a:ext uri="{FF2B5EF4-FFF2-40B4-BE49-F238E27FC236}">
                <a16:creationId xmlns:a16="http://schemas.microsoft.com/office/drawing/2014/main" id="{3AD99518-C6EF-4B9F-A705-97BF4F3C8547}"/>
              </a:ext>
            </a:extLst>
          </p:cNvPr>
          <p:cNvSpPr/>
          <p:nvPr/>
        </p:nvSpPr>
        <p:spPr>
          <a:xfrm>
            <a:off x="3411826" y="4600630"/>
            <a:ext cx="4836248"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D681B536-C5CA-4DB6-975A-B7C71CB47F9A}"/>
              </a:ext>
            </a:extLst>
          </p:cNvPr>
          <p:cNvSpPr txBox="1"/>
          <p:nvPr/>
        </p:nvSpPr>
        <p:spPr>
          <a:xfrm>
            <a:off x="3737415" y="5797712"/>
            <a:ext cx="4052150" cy="369332"/>
          </a:xfrm>
          <a:prstGeom prst="rect">
            <a:avLst/>
          </a:prstGeom>
          <a:noFill/>
        </p:spPr>
        <p:txBody>
          <a:bodyPr wrap="square" rtlCol="0">
            <a:spAutoFit/>
          </a:bodyPr>
          <a:lstStyle/>
          <a:p>
            <a:pPr algn="ctr"/>
            <a:r>
              <a:rPr kumimoji="1" lang="ja-JP" altLang="en-US" dirty="0"/>
              <a:t>形態素解析、悪口伏字化セクション</a:t>
            </a:r>
          </a:p>
        </p:txBody>
      </p:sp>
      <p:sp>
        <p:nvSpPr>
          <p:cNvPr id="20" name="正方形/長方形 19">
            <a:extLst>
              <a:ext uri="{FF2B5EF4-FFF2-40B4-BE49-F238E27FC236}">
                <a16:creationId xmlns:a16="http://schemas.microsoft.com/office/drawing/2014/main" id="{D4CBB8D5-32A1-4C2D-B4FF-A897116D4336}"/>
              </a:ext>
            </a:extLst>
          </p:cNvPr>
          <p:cNvSpPr/>
          <p:nvPr/>
        </p:nvSpPr>
        <p:spPr>
          <a:xfrm>
            <a:off x="8344045" y="3860800"/>
            <a:ext cx="2024783" cy="14907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676B6B9-B269-4E6F-8224-1B3F72AF1C4A}"/>
              </a:ext>
            </a:extLst>
          </p:cNvPr>
          <p:cNvSpPr txBox="1"/>
          <p:nvPr/>
        </p:nvSpPr>
        <p:spPr>
          <a:xfrm>
            <a:off x="7571232" y="3409251"/>
            <a:ext cx="3570408" cy="369332"/>
          </a:xfrm>
          <a:prstGeom prst="rect">
            <a:avLst/>
          </a:prstGeom>
          <a:noFill/>
        </p:spPr>
        <p:txBody>
          <a:bodyPr wrap="square" rtlCol="0">
            <a:spAutoFit/>
          </a:bodyPr>
          <a:lstStyle/>
          <a:p>
            <a:pPr algn="ctr"/>
            <a:r>
              <a:rPr kumimoji="1" lang="ja-JP" altLang="en-US" dirty="0"/>
              <a:t>結果出力セクション</a:t>
            </a:r>
          </a:p>
        </p:txBody>
      </p:sp>
    </p:spTree>
    <p:extLst>
      <p:ext uri="{BB962C8B-B14F-4D97-AF65-F5344CB8AC3E}">
        <p14:creationId xmlns:p14="http://schemas.microsoft.com/office/powerpoint/2010/main" val="1877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FCAE0B7-2DBC-4262-8E82-8E41ECA52581}"/>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Chapter2.</a:t>
            </a:r>
            <a:r>
              <a:rPr kumimoji="1" lang="ja-JP" altLang="en-US" sz="4000" dirty="0"/>
              <a:t>システム概要</a:t>
            </a:r>
          </a:p>
        </p:txBody>
      </p:sp>
      <p:sp>
        <p:nvSpPr>
          <p:cNvPr id="7" name="正方形/長方形 6">
            <a:extLst>
              <a:ext uri="{FF2B5EF4-FFF2-40B4-BE49-F238E27FC236}">
                <a16:creationId xmlns:a16="http://schemas.microsoft.com/office/drawing/2014/main" id="{23A4F7C7-5EBB-4E8F-A402-2F31A2425DD6}"/>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B8D702-3724-424F-9CF3-540AC16CBEB4}"/>
              </a:ext>
            </a:extLst>
          </p:cNvPr>
          <p:cNvSpPr txBox="1"/>
          <p:nvPr/>
        </p:nvSpPr>
        <p:spPr>
          <a:xfrm>
            <a:off x="403767" y="1611039"/>
            <a:ext cx="7626669" cy="646331"/>
          </a:xfrm>
          <a:prstGeom prst="rect">
            <a:avLst/>
          </a:prstGeom>
          <a:noFill/>
        </p:spPr>
        <p:txBody>
          <a:bodyPr wrap="square" rtlCol="0">
            <a:spAutoFit/>
          </a:bodyPr>
          <a:lstStyle/>
          <a:p>
            <a:r>
              <a:rPr kumimoji="1" lang="ja-JP" altLang="en-US" sz="3600" dirty="0"/>
              <a:t>システムの流れ</a:t>
            </a:r>
          </a:p>
        </p:txBody>
      </p:sp>
      <p:pic>
        <p:nvPicPr>
          <p:cNvPr id="14" name="Picture 2" descr="https://cdn.discordapp.com/attachments/999314345672577117/1036607408480473109/unknown.png">
            <a:extLst>
              <a:ext uri="{FF2B5EF4-FFF2-40B4-BE49-F238E27FC236}">
                <a16:creationId xmlns:a16="http://schemas.microsoft.com/office/drawing/2014/main" id="{E98C5718-9B05-45B8-9A80-FBC90432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153" y="2833743"/>
            <a:ext cx="9210675" cy="3533775"/>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0503B461-E35C-45DA-A03B-E96FD7E39B49}"/>
              </a:ext>
            </a:extLst>
          </p:cNvPr>
          <p:cNvSpPr/>
          <p:nvPr/>
        </p:nvSpPr>
        <p:spPr>
          <a:xfrm>
            <a:off x="1158153" y="3325091"/>
            <a:ext cx="2157702" cy="22813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AED384C-16F1-4725-8777-0C0744FF26EF}"/>
              </a:ext>
            </a:extLst>
          </p:cNvPr>
          <p:cNvSpPr/>
          <p:nvPr/>
        </p:nvSpPr>
        <p:spPr>
          <a:xfrm>
            <a:off x="3916217" y="3325091"/>
            <a:ext cx="3066474"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6240A35-88C2-4CC7-B3D7-45023F31FADC}"/>
              </a:ext>
            </a:extLst>
          </p:cNvPr>
          <p:cNvSpPr/>
          <p:nvPr/>
        </p:nvSpPr>
        <p:spPr>
          <a:xfrm>
            <a:off x="3411826" y="4600630"/>
            <a:ext cx="4836248" cy="11360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6BFB5FB-1EC2-48C4-9389-E025CCC761D5}"/>
              </a:ext>
            </a:extLst>
          </p:cNvPr>
          <p:cNvSpPr/>
          <p:nvPr/>
        </p:nvSpPr>
        <p:spPr>
          <a:xfrm>
            <a:off x="8344045" y="3860800"/>
            <a:ext cx="2024783" cy="14907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吹き出し: 線 3">
            <a:extLst>
              <a:ext uri="{FF2B5EF4-FFF2-40B4-BE49-F238E27FC236}">
                <a16:creationId xmlns:a16="http://schemas.microsoft.com/office/drawing/2014/main" id="{D639A0E2-EAEC-4828-98C1-25B78ADA6091}"/>
              </a:ext>
            </a:extLst>
          </p:cNvPr>
          <p:cNvSpPr/>
          <p:nvPr/>
        </p:nvSpPr>
        <p:spPr>
          <a:xfrm>
            <a:off x="228601" y="5874331"/>
            <a:ext cx="2948432" cy="882073"/>
          </a:xfrm>
          <a:prstGeom prst="borderCallout1">
            <a:avLst>
              <a:gd name="adj1" fmla="val 377"/>
              <a:gd name="adj2" fmla="val 51220"/>
              <a:gd name="adj3" fmla="val -31423"/>
              <a:gd name="adj4" fmla="val 5993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twitterAPI</a:t>
            </a:r>
            <a:r>
              <a:rPr kumimoji="1" lang="ja-JP" altLang="en-US" dirty="0">
                <a:solidFill>
                  <a:schemeClr val="tx1"/>
                </a:solidFill>
              </a:rPr>
              <a:t>を利用して</a:t>
            </a:r>
            <a:r>
              <a:rPr kumimoji="1" lang="en-US" altLang="ja-JP" dirty="0">
                <a:solidFill>
                  <a:schemeClr val="tx1"/>
                </a:solidFill>
              </a:rPr>
              <a:t>twitter</a:t>
            </a:r>
            <a:r>
              <a:rPr kumimoji="1" lang="ja-JP" altLang="en-US" dirty="0">
                <a:solidFill>
                  <a:schemeClr val="tx1"/>
                </a:solidFill>
              </a:rPr>
              <a:t>からスクレイピング</a:t>
            </a:r>
            <a:endParaRPr lang="en-US" altLang="ja-JP" dirty="0">
              <a:solidFill>
                <a:schemeClr val="tx1"/>
              </a:solidFill>
            </a:endParaRPr>
          </a:p>
          <a:p>
            <a:pPr algn="ctr"/>
            <a:r>
              <a:rPr kumimoji="1" lang="ja-JP" altLang="en-US" dirty="0">
                <a:solidFill>
                  <a:schemeClr val="tx1"/>
                </a:solidFill>
              </a:rPr>
              <a:t>を行う</a:t>
            </a:r>
            <a:endParaRPr kumimoji="1" lang="ja-JP" altLang="en-US" dirty="0"/>
          </a:p>
        </p:txBody>
      </p:sp>
      <p:sp>
        <p:nvSpPr>
          <p:cNvPr id="24" name="吹き出し: 線 23">
            <a:extLst>
              <a:ext uri="{FF2B5EF4-FFF2-40B4-BE49-F238E27FC236}">
                <a16:creationId xmlns:a16="http://schemas.microsoft.com/office/drawing/2014/main" id="{9E56C406-9534-425E-BE2E-EEAE04846022}"/>
              </a:ext>
            </a:extLst>
          </p:cNvPr>
          <p:cNvSpPr/>
          <p:nvPr/>
        </p:nvSpPr>
        <p:spPr>
          <a:xfrm>
            <a:off x="3586018" y="5874331"/>
            <a:ext cx="4444417" cy="882073"/>
          </a:xfrm>
          <a:prstGeom prst="borderCallout1">
            <a:avLst>
              <a:gd name="adj1" fmla="val 377"/>
              <a:gd name="adj2" fmla="val 51220"/>
              <a:gd name="adj3" fmla="val -14669"/>
              <a:gd name="adj4" fmla="val 5307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MeCab</a:t>
            </a:r>
            <a:r>
              <a:rPr kumimoji="1" lang="ja-JP" altLang="en-US" dirty="0">
                <a:solidFill>
                  <a:schemeClr val="tx1"/>
                </a:solidFill>
              </a:rPr>
              <a:t>を利用して、形態素解析、分かち書き</a:t>
            </a:r>
            <a:r>
              <a:rPr lang="ja-JP" altLang="en-US" dirty="0">
                <a:solidFill>
                  <a:schemeClr val="tx1"/>
                </a:solidFill>
              </a:rPr>
              <a:t>、</a:t>
            </a:r>
            <a:r>
              <a:rPr kumimoji="1" lang="ja-JP" altLang="en-US" dirty="0">
                <a:solidFill>
                  <a:schemeClr val="tx1"/>
                </a:solidFill>
              </a:rPr>
              <a:t>悪口のニュアンス</a:t>
            </a:r>
            <a:r>
              <a:rPr lang="ja-JP" altLang="en-US" dirty="0">
                <a:solidFill>
                  <a:schemeClr val="tx1"/>
                </a:solidFill>
              </a:rPr>
              <a:t>を含めた伏字化</a:t>
            </a:r>
            <a:endParaRPr lang="en-US" altLang="ja-JP" dirty="0">
              <a:solidFill>
                <a:schemeClr val="tx1"/>
              </a:solidFill>
            </a:endParaRPr>
          </a:p>
          <a:p>
            <a:pPr algn="ctr"/>
            <a:r>
              <a:rPr kumimoji="1" lang="ja-JP" altLang="en-US" dirty="0">
                <a:solidFill>
                  <a:schemeClr val="tx1"/>
                </a:solidFill>
              </a:rPr>
              <a:t>を行う</a:t>
            </a:r>
            <a:r>
              <a:rPr kumimoji="1" lang="en-US" altLang="ja-JP" dirty="0"/>
              <a:t>r</a:t>
            </a:r>
            <a:endParaRPr kumimoji="1" lang="ja-JP" altLang="en-US" dirty="0"/>
          </a:p>
        </p:txBody>
      </p:sp>
      <p:sp>
        <p:nvSpPr>
          <p:cNvPr id="25" name="吹き出し: 線 24">
            <a:extLst>
              <a:ext uri="{FF2B5EF4-FFF2-40B4-BE49-F238E27FC236}">
                <a16:creationId xmlns:a16="http://schemas.microsoft.com/office/drawing/2014/main" id="{3DDB8C1D-F584-4E2A-B9A7-D3721E5E4DCF}"/>
              </a:ext>
            </a:extLst>
          </p:cNvPr>
          <p:cNvSpPr/>
          <p:nvPr/>
        </p:nvSpPr>
        <p:spPr>
          <a:xfrm>
            <a:off x="9217428" y="1869417"/>
            <a:ext cx="2798221" cy="1455674"/>
          </a:xfrm>
          <a:prstGeom prst="borderCallout1">
            <a:avLst>
              <a:gd name="adj1" fmla="val 99440"/>
              <a:gd name="adj2" fmla="val 36696"/>
              <a:gd name="adj3" fmla="val 138194"/>
              <a:gd name="adj4" fmla="val 191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感情分析セクション、形態素解析・悪口伏字化セクションから送信されてきたデータを表示する</a:t>
            </a:r>
            <a:r>
              <a:rPr kumimoji="1" lang="en-US" altLang="ja-JP" dirty="0"/>
              <a:t>r</a:t>
            </a:r>
            <a:endParaRPr kumimoji="1" lang="ja-JP" altLang="en-US" dirty="0"/>
          </a:p>
        </p:txBody>
      </p:sp>
      <p:sp>
        <p:nvSpPr>
          <p:cNvPr id="26" name="吹き出し: 線 25">
            <a:extLst>
              <a:ext uri="{FF2B5EF4-FFF2-40B4-BE49-F238E27FC236}">
                <a16:creationId xmlns:a16="http://schemas.microsoft.com/office/drawing/2014/main" id="{418AD4D0-26EF-47F0-985B-0751B1A27E16}"/>
              </a:ext>
            </a:extLst>
          </p:cNvPr>
          <p:cNvSpPr/>
          <p:nvPr/>
        </p:nvSpPr>
        <p:spPr>
          <a:xfrm>
            <a:off x="6257173" y="1428882"/>
            <a:ext cx="2798221" cy="1455674"/>
          </a:xfrm>
          <a:prstGeom prst="borderCallout1">
            <a:avLst>
              <a:gd name="adj1" fmla="val 100075"/>
              <a:gd name="adj2" fmla="val 29434"/>
              <a:gd name="adj3" fmla="val 130580"/>
              <a:gd name="adj4" fmla="val -2218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感情分析セクション、形態素解析・悪口伏字化セクションから送信されてきたデータを表示する</a:t>
            </a:r>
            <a:r>
              <a:rPr kumimoji="1" lang="en-US" altLang="ja-JP" dirty="0"/>
              <a:t>r</a:t>
            </a:r>
            <a:endParaRPr kumimoji="1" lang="ja-JP" altLang="en-US" dirty="0"/>
          </a:p>
        </p:txBody>
      </p:sp>
    </p:spTree>
    <p:extLst>
      <p:ext uri="{BB962C8B-B14F-4D97-AF65-F5344CB8AC3E}">
        <p14:creationId xmlns:p14="http://schemas.microsoft.com/office/powerpoint/2010/main" val="22922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t</a:t>
            </a:r>
            <a:r>
              <a:rPr kumimoji="1" lang="en-US" altLang="ja-JP" sz="3600" dirty="0" err="1"/>
              <a:t>witter_api</a:t>
            </a:r>
            <a:r>
              <a:rPr kumimoji="1" lang="ja-JP" altLang="en-US" sz="3600" dirty="0"/>
              <a:t>コンポーネント</a:t>
            </a:r>
          </a:p>
        </p:txBody>
      </p:sp>
      <p:pic>
        <p:nvPicPr>
          <p:cNvPr id="8" name="図 7">
            <a:extLst>
              <a:ext uri="{FF2B5EF4-FFF2-40B4-BE49-F238E27FC236}">
                <a16:creationId xmlns:a16="http://schemas.microsoft.com/office/drawing/2014/main" id="{A591C8DA-0FC4-43EE-AFC3-079D3F5DAD34}"/>
              </a:ext>
            </a:extLst>
          </p:cNvPr>
          <p:cNvPicPr>
            <a:picLocks noChangeAspect="1"/>
          </p:cNvPicPr>
          <p:nvPr/>
        </p:nvPicPr>
        <p:blipFill rotWithShape="1">
          <a:blip r:embed="rId3"/>
          <a:srcRect b="46071"/>
          <a:stretch/>
        </p:blipFill>
        <p:spPr>
          <a:xfrm>
            <a:off x="756918" y="2537631"/>
            <a:ext cx="8340043" cy="3124260"/>
          </a:xfrm>
          <a:prstGeom prst="rect">
            <a:avLst/>
          </a:prstGeom>
        </p:spPr>
      </p:pic>
      <p:pic>
        <p:nvPicPr>
          <p:cNvPr id="9" name="図 8">
            <a:extLst>
              <a:ext uri="{FF2B5EF4-FFF2-40B4-BE49-F238E27FC236}">
                <a16:creationId xmlns:a16="http://schemas.microsoft.com/office/drawing/2014/main" id="{98F3A50E-2CBA-429D-8E63-530D106C7CD2}"/>
              </a:ext>
            </a:extLst>
          </p:cNvPr>
          <p:cNvPicPr>
            <a:picLocks noChangeAspect="1"/>
          </p:cNvPicPr>
          <p:nvPr/>
        </p:nvPicPr>
        <p:blipFill rotWithShape="1">
          <a:blip r:embed="rId3"/>
          <a:srcRect t="56201" b="-10130"/>
          <a:stretch/>
        </p:blipFill>
        <p:spPr>
          <a:xfrm>
            <a:off x="4821382" y="3806954"/>
            <a:ext cx="7121375" cy="2667735"/>
          </a:xfrm>
          <a:prstGeom prst="rect">
            <a:avLst/>
          </a:prstGeom>
        </p:spPr>
      </p:pic>
    </p:spTree>
    <p:extLst>
      <p:ext uri="{BB962C8B-B14F-4D97-AF65-F5344CB8AC3E}">
        <p14:creationId xmlns:p14="http://schemas.microsoft.com/office/powerpoint/2010/main" val="110344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s</a:t>
            </a:r>
            <a:r>
              <a:rPr kumimoji="1" lang="en-US" altLang="ja-JP" sz="3600" dirty="0" err="1"/>
              <a:t>entiment_analysis</a:t>
            </a:r>
            <a:r>
              <a:rPr kumimoji="1" lang="ja-JP" altLang="en-US" sz="3600" dirty="0"/>
              <a:t>コンポーネント</a:t>
            </a:r>
          </a:p>
        </p:txBody>
      </p:sp>
      <p:pic>
        <p:nvPicPr>
          <p:cNvPr id="2" name="図 1">
            <a:extLst>
              <a:ext uri="{FF2B5EF4-FFF2-40B4-BE49-F238E27FC236}">
                <a16:creationId xmlns:a16="http://schemas.microsoft.com/office/drawing/2014/main" id="{280CF1B9-92F9-4417-A81F-0345A3E6AC99}"/>
              </a:ext>
            </a:extLst>
          </p:cNvPr>
          <p:cNvPicPr>
            <a:picLocks noChangeAspect="1"/>
          </p:cNvPicPr>
          <p:nvPr/>
        </p:nvPicPr>
        <p:blipFill rotWithShape="1">
          <a:blip r:embed="rId3"/>
          <a:srcRect b="57355"/>
          <a:stretch/>
        </p:blipFill>
        <p:spPr>
          <a:xfrm>
            <a:off x="0" y="3027199"/>
            <a:ext cx="9229900" cy="2550650"/>
          </a:xfrm>
          <a:prstGeom prst="rect">
            <a:avLst/>
          </a:prstGeom>
        </p:spPr>
      </p:pic>
      <p:pic>
        <p:nvPicPr>
          <p:cNvPr id="7" name="図 6">
            <a:extLst>
              <a:ext uri="{FF2B5EF4-FFF2-40B4-BE49-F238E27FC236}">
                <a16:creationId xmlns:a16="http://schemas.microsoft.com/office/drawing/2014/main" id="{AC38850C-6004-4810-B9D5-75176ABA55C6}"/>
              </a:ext>
            </a:extLst>
          </p:cNvPr>
          <p:cNvPicPr>
            <a:picLocks noChangeAspect="1"/>
          </p:cNvPicPr>
          <p:nvPr/>
        </p:nvPicPr>
        <p:blipFill rotWithShape="1">
          <a:blip r:embed="rId3"/>
          <a:srcRect t="45053" b="-4508"/>
          <a:stretch/>
        </p:blipFill>
        <p:spPr>
          <a:xfrm>
            <a:off x="5347853" y="3878797"/>
            <a:ext cx="6408191" cy="2468881"/>
          </a:xfrm>
          <a:prstGeom prst="rect">
            <a:avLst/>
          </a:prstGeom>
        </p:spPr>
      </p:pic>
    </p:spTree>
    <p:extLst>
      <p:ext uri="{BB962C8B-B14F-4D97-AF65-F5344CB8AC3E}">
        <p14:creationId xmlns:p14="http://schemas.microsoft.com/office/powerpoint/2010/main" val="174848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8657569" cy="646331"/>
          </a:xfrm>
          <a:prstGeom prst="rect">
            <a:avLst/>
          </a:prstGeom>
          <a:noFill/>
        </p:spPr>
        <p:txBody>
          <a:bodyPr wrap="square" rtlCol="0">
            <a:spAutoFit/>
          </a:bodyPr>
          <a:lstStyle/>
          <a:p>
            <a:r>
              <a:rPr lang="en-US" altLang="ja-JP" sz="3600" dirty="0" err="1"/>
              <a:t>m</a:t>
            </a:r>
            <a:r>
              <a:rPr kumimoji="1" lang="en-US" altLang="ja-JP" sz="3600" dirty="0" err="1"/>
              <a:t>orphological_analysis</a:t>
            </a:r>
            <a:r>
              <a:rPr kumimoji="1" lang="ja-JP" altLang="en-US" sz="3600" dirty="0"/>
              <a:t>コンポーネント</a:t>
            </a:r>
          </a:p>
        </p:txBody>
      </p:sp>
      <p:pic>
        <p:nvPicPr>
          <p:cNvPr id="2" name="図 1">
            <a:extLst>
              <a:ext uri="{FF2B5EF4-FFF2-40B4-BE49-F238E27FC236}">
                <a16:creationId xmlns:a16="http://schemas.microsoft.com/office/drawing/2014/main" id="{90623732-A5EF-42D9-B83F-FC139C061571}"/>
              </a:ext>
            </a:extLst>
          </p:cNvPr>
          <p:cNvPicPr>
            <a:picLocks noChangeAspect="1"/>
          </p:cNvPicPr>
          <p:nvPr/>
        </p:nvPicPr>
        <p:blipFill rotWithShape="1">
          <a:blip r:embed="rId3"/>
          <a:srcRect r="29939" b="56644"/>
          <a:stretch/>
        </p:blipFill>
        <p:spPr>
          <a:xfrm>
            <a:off x="92987" y="2879348"/>
            <a:ext cx="6651321" cy="3182077"/>
          </a:xfrm>
          <a:prstGeom prst="rect">
            <a:avLst/>
          </a:prstGeom>
        </p:spPr>
      </p:pic>
      <p:pic>
        <p:nvPicPr>
          <p:cNvPr id="7" name="図 6">
            <a:extLst>
              <a:ext uri="{FF2B5EF4-FFF2-40B4-BE49-F238E27FC236}">
                <a16:creationId xmlns:a16="http://schemas.microsoft.com/office/drawing/2014/main" id="{DB96F15A-2E21-497D-AC55-19093E55DD88}"/>
              </a:ext>
            </a:extLst>
          </p:cNvPr>
          <p:cNvPicPr>
            <a:picLocks noChangeAspect="1"/>
          </p:cNvPicPr>
          <p:nvPr/>
        </p:nvPicPr>
        <p:blipFill rotWithShape="1">
          <a:blip r:embed="rId3"/>
          <a:srcRect t="41471"/>
          <a:stretch/>
        </p:blipFill>
        <p:spPr>
          <a:xfrm>
            <a:off x="6132091" y="2879348"/>
            <a:ext cx="5858489" cy="2650836"/>
          </a:xfrm>
          <a:prstGeom prst="rect">
            <a:avLst/>
          </a:prstGeom>
        </p:spPr>
      </p:pic>
    </p:spTree>
    <p:extLst>
      <p:ext uri="{BB962C8B-B14F-4D97-AF65-F5344CB8AC3E}">
        <p14:creationId xmlns:p14="http://schemas.microsoft.com/office/powerpoint/2010/main" val="93576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37B853B-607F-4218-BA8B-D790472436BD}"/>
              </a:ext>
            </a:extLst>
          </p:cNvPr>
          <p:cNvSpPr/>
          <p:nvPr/>
        </p:nvSpPr>
        <p:spPr>
          <a:xfrm>
            <a:off x="0" y="0"/>
            <a:ext cx="12192000" cy="13307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3A0FFD-03F7-49A2-AEC2-93C9BEABEA69}"/>
              </a:ext>
            </a:extLst>
          </p:cNvPr>
          <p:cNvSpPr txBox="1"/>
          <p:nvPr/>
        </p:nvSpPr>
        <p:spPr>
          <a:xfrm>
            <a:off x="228600" y="311446"/>
            <a:ext cx="8658225" cy="707886"/>
          </a:xfrm>
          <a:prstGeom prst="rect">
            <a:avLst/>
          </a:prstGeom>
          <a:noFill/>
        </p:spPr>
        <p:txBody>
          <a:bodyPr wrap="square" rtlCol="0">
            <a:spAutoFit/>
          </a:bodyPr>
          <a:lstStyle/>
          <a:p>
            <a:r>
              <a:rPr kumimoji="1" lang="en-US" altLang="ja-JP" sz="4000" dirty="0"/>
              <a:t>Chapter3. </a:t>
            </a:r>
            <a:r>
              <a:rPr lang="ja-JP" altLang="en-US" sz="4000" dirty="0"/>
              <a:t>コンポーネント概要</a:t>
            </a:r>
            <a:endParaRPr kumimoji="1" lang="ja-JP" altLang="en-US" sz="4000" dirty="0"/>
          </a:p>
        </p:txBody>
      </p:sp>
      <p:sp>
        <p:nvSpPr>
          <p:cNvPr id="4" name="正方形/長方形 3">
            <a:extLst>
              <a:ext uri="{FF2B5EF4-FFF2-40B4-BE49-F238E27FC236}">
                <a16:creationId xmlns:a16="http://schemas.microsoft.com/office/drawing/2014/main" id="{A171066B-19D7-499A-BEAB-54EF2EE4094A}"/>
              </a:ext>
            </a:extLst>
          </p:cNvPr>
          <p:cNvSpPr/>
          <p:nvPr/>
        </p:nvSpPr>
        <p:spPr>
          <a:xfrm>
            <a:off x="228600" y="1471613"/>
            <a:ext cx="45719"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3C82A5-2B6B-42B4-BD9B-8990D2A803F5}"/>
              </a:ext>
            </a:extLst>
          </p:cNvPr>
          <p:cNvSpPr txBox="1"/>
          <p:nvPr/>
        </p:nvSpPr>
        <p:spPr>
          <a:xfrm>
            <a:off x="403767" y="1611039"/>
            <a:ext cx="7626669" cy="646331"/>
          </a:xfrm>
          <a:prstGeom prst="rect">
            <a:avLst/>
          </a:prstGeom>
          <a:noFill/>
        </p:spPr>
        <p:txBody>
          <a:bodyPr wrap="square" rtlCol="0">
            <a:spAutoFit/>
          </a:bodyPr>
          <a:lstStyle/>
          <a:p>
            <a:r>
              <a:rPr lang="en-US" altLang="ja-JP" sz="3600" dirty="0" err="1"/>
              <a:t>r</a:t>
            </a:r>
            <a:r>
              <a:rPr kumimoji="1" lang="en-US" altLang="ja-JP" sz="3600" dirty="0" err="1"/>
              <a:t>estricted_word</a:t>
            </a:r>
            <a:endParaRPr kumimoji="1" lang="ja-JP" altLang="en-US" sz="3600" dirty="0"/>
          </a:p>
        </p:txBody>
      </p:sp>
      <p:pic>
        <p:nvPicPr>
          <p:cNvPr id="2" name="図 1">
            <a:extLst>
              <a:ext uri="{FF2B5EF4-FFF2-40B4-BE49-F238E27FC236}">
                <a16:creationId xmlns:a16="http://schemas.microsoft.com/office/drawing/2014/main" id="{C54F2F12-6362-4029-ACFC-0489E2E8EBC6}"/>
              </a:ext>
            </a:extLst>
          </p:cNvPr>
          <p:cNvPicPr>
            <a:picLocks noChangeAspect="1"/>
          </p:cNvPicPr>
          <p:nvPr/>
        </p:nvPicPr>
        <p:blipFill>
          <a:blip r:embed="rId3"/>
          <a:stretch>
            <a:fillRect/>
          </a:stretch>
        </p:blipFill>
        <p:spPr>
          <a:xfrm>
            <a:off x="403767" y="2719959"/>
            <a:ext cx="7574619" cy="3163605"/>
          </a:xfrm>
          <a:prstGeom prst="rect">
            <a:avLst/>
          </a:prstGeom>
        </p:spPr>
      </p:pic>
      <p:pic>
        <p:nvPicPr>
          <p:cNvPr id="7" name="図 6">
            <a:extLst>
              <a:ext uri="{FF2B5EF4-FFF2-40B4-BE49-F238E27FC236}">
                <a16:creationId xmlns:a16="http://schemas.microsoft.com/office/drawing/2014/main" id="{447C0282-5F98-49A6-866C-AADFF6E8127B}"/>
              </a:ext>
            </a:extLst>
          </p:cNvPr>
          <p:cNvPicPr>
            <a:picLocks noChangeAspect="1"/>
          </p:cNvPicPr>
          <p:nvPr/>
        </p:nvPicPr>
        <p:blipFill>
          <a:blip r:embed="rId4"/>
          <a:stretch>
            <a:fillRect/>
          </a:stretch>
        </p:blipFill>
        <p:spPr>
          <a:xfrm>
            <a:off x="4925401" y="3429000"/>
            <a:ext cx="6940907" cy="3302170"/>
          </a:xfrm>
          <a:prstGeom prst="rect">
            <a:avLst/>
          </a:prstGeom>
        </p:spPr>
      </p:pic>
    </p:spTree>
    <p:extLst>
      <p:ext uri="{BB962C8B-B14F-4D97-AF65-F5344CB8AC3E}">
        <p14:creationId xmlns:p14="http://schemas.microsoft.com/office/powerpoint/2010/main" val="205321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4943</TotalTime>
  <Words>630</Words>
  <Application>Microsoft Office PowerPoint</Application>
  <PresentationFormat>ワイド画面</PresentationFormat>
  <Paragraphs>61</Paragraphs>
  <Slides>10</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等线</vt:lpstr>
      <vt:lpstr>맑은 고딕</vt:lpstr>
      <vt:lpstr>游ゴシック</vt:lpstr>
      <vt:lpstr>游ゴシック Light</vt:lpstr>
      <vt:lpstr>Arial</vt:lpstr>
      <vt:lpstr>Helvetica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Z19096 束田　繁洸</dc:creator>
  <cp:lastModifiedBy>Z19096 束田　繁洸</cp:lastModifiedBy>
  <cp:revision>106</cp:revision>
  <dcterms:created xsi:type="dcterms:W3CDTF">2022-08-14T06:29:28Z</dcterms:created>
  <dcterms:modified xsi:type="dcterms:W3CDTF">2022-10-31T12:26:10Z</dcterms:modified>
</cp:coreProperties>
</file>