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401" r:id="rId2"/>
    <p:sldId id="402" r:id="rId3"/>
    <p:sldId id="411" r:id="rId4"/>
    <p:sldId id="403" r:id="rId5"/>
    <p:sldId id="404" r:id="rId6"/>
    <p:sldId id="409" r:id="rId7"/>
    <p:sldId id="405" r:id="rId8"/>
    <p:sldId id="410" r:id="rId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8300"/>
    <a:srgbClr val="6FAC46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1EEF57-9092-45BB-8926-B500933D1B13}" v="5630" dt="2022-07-31T14:50:36.59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007" autoAdjust="0"/>
  </p:normalViewPr>
  <p:slideViewPr>
    <p:cSldViewPr>
      <p:cViewPr varScale="1">
        <p:scale>
          <a:sx n="114" d="100"/>
          <a:sy n="114" d="100"/>
        </p:scale>
        <p:origin x="41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330EF-E095-4A5B-9E41-288A67664E91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BB8D75-6244-4BD0-A50D-23C317E90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18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0600" y="1905000"/>
            <a:ext cx="3048000" cy="304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6601" y="2035555"/>
            <a:ext cx="9178797" cy="1763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41AB6-1CE0-4D2B-B56B-BDCB4D96AD4C}" type="datetime1">
              <a:rPr lang="en-US" smtClean="0"/>
              <a:t>12/7/2022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577B5-087A-4EF0-B8E4-AE94F78D24B8}" type="datetime1">
              <a:rPr lang="en-US" smtClean="0"/>
              <a:t>12/7/2022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74DA2-D538-4CE7-81FE-212411B06CD8}" type="datetime1">
              <a:rPr lang="en-US" smtClean="0"/>
              <a:t>12/7/2022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0163" y="15240"/>
            <a:ext cx="9491472" cy="127558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99D50-6B73-4C48-815A-4CE1BAFE8613}" type="datetime1">
              <a:rPr lang="en-US" smtClean="0"/>
              <a:t>12/7/2022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3DEDE-635C-4C0A-8C79-7F2CA37EC985}" type="datetime1">
              <a:rPr lang="en-US" smtClean="0"/>
              <a:t>12/7/2022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40578" y="2035555"/>
            <a:ext cx="5544820" cy="1763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40578" y="2035555"/>
            <a:ext cx="5544820" cy="1763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F7767-7788-442B-B332-A2A9AF20E9EA}" type="datetime1">
              <a:rPr lang="en-US" smtClean="0"/>
              <a:t>12/7/2022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5593"/>
            <a:ext cx="12191999" cy="685799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0600" y="1905000"/>
            <a:ext cx="3048000" cy="30480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4572000" y="2479058"/>
            <a:ext cx="7543800" cy="1784463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605155" marR="5080" indent="-593090">
              <a:lnSpc>
                <a:spcPts val="6480"/>
              </a:lnSpc>
              <a:spcBef>
                <a:spcPts val="915"/>
              </a:spcBef>
            </a:pPr>
            <a:r>
              <a:rPr lang="fr-FR" spc="-20" dirty="0"/>
              <a:t>TP Reinforcement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A166F-CAEF-CEAA-5435-F83A0B4ACF7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35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B74E29-0E54-AC8C-86C0-5DF2A11F8D4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62C81A-5E7A-73E4-B335-871632F6FECD}"/>
              </a:ext>
            </a:extLst>
          </p:cNvPr>
          <p:cNvSpPr txBox="1"/>
          <p:nvPr/>
        </p:nvSpPr>
        <p:spPr>
          <a:xfrm>
            <a:off x="5692140" y="1828800"/>
            <a:ext cx="6172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Installation</a:t>
            </a:r>
            <a:r>
              <a:rPr lang="fr-FR" dirty="0"/>
              <a:t> : </a:t>
            </a:r>
          </a:p>
          <a:p>
            <a:r>
              <a:rPr lang="fr-FR" dirty="0"/>
              <a:t>Cloner le repo et vous rendre à la racine du projet.</a:t>
            </a:r>
          </a:p>
          <a:p>
            <a:r>
              <a:rPr lang="fr-FR" dirty="0"/>
              <a:t>Repo GitHub du TP : github.com/</a:t>
            </a:r>
            <a:r>
              <a:rPr lang="fr-FR" dirty="0" err="1"/>
              <a:t>tboulet</a:t>
            </a:r>
            <a:r>
              <a:rPr lang="fr-FR" dirty="0"/>
              <a:t>/</a:t>
            </a:r>
            <a:r>
              <a:rPr lang="fr-FR" dirty="0" err="1"/>
              <a:t>gridworld_rl</a:t>
            </a:r>
            <a:endParaRPr lang="fr-FR" dirty="0"/>
          </a:p>
          <a:p>
            <a:r>
              <a:rPr lang="fr-FR" dirty="0"/>
              <a:t>Lisez le README !!</a:t>
            </a:r>
          </a:p>
          <a:p>
            <a:endParaRPr lang="fr-FR" dirty="0"/>
          </a:p>
        </p:txBody>
      </p:sp>
      <p:pic>
        <p:nvPicPr>
          <p:cNvPr id="1026" name="Picture 2" descr="Q values through training">
            <a:extLst>
              <a:ext uri="{FF2B5EF4-FFF2-40B4-BE49-F238E27FC236}">
                <a16:creationId xmlns:a16="http://schemas.microsoft.com/office/drawing/2014/main" id="{8CFCA7E9-F997-6BF0-944D-382704B93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81200"/>
            <a:ext cx="4343400" cy="3822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56A1AF-5670-6754-8A39-0AAF395F72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163" r="27045"/>
          <a:stretch/>
        </p:blipFill>
        <p:spPr>
          <a:xfrm>
            <a:off x="5559019" y="3245586"/>
            <a:ext cx="1146581" cy="1819275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AED8AD-C288-54A2-5C96-15A91B97FEFE}"/>
              </a:ext>
            </a:extLst>
          </p:cNvPr>
          <p:cNvCxnSpPr>
            <a:cxnSpLocks/>
          </p:cNvCxnSpPr>
          <p:nvPr/>
        </p:nvCxnSpPr>
        <p:spPr>
          <a:xfrm flipH="1">
            <a:off x="6096000" y="3782334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32DBC75-C0BC-5172-68BC-7875E6F5C010}"/>
              </a:ext>
            </a:extLst>
          </p:cNvPr>
          <p:cNvCxnSpPr>
            <a:cxnSpLocks/>
          </p:cNvCxnSpPr>
          <p:nvPr/>
        </p:nvCxnSpPr>
        <p:spPr>
          <a:xfrm flipH="1">
            <a:off x="6388217" y="4391934"/>
            <a:ext cx="6221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A3A9113-A452-31D2-E404-2195BE1BA942}"/>
              </a:ext>
            </a:extLst>
          </p:cNvPr>
          <p:cNvCxnSpPr>
            <a:cxnSpLocks/>
          </p:cNvCxnSpPr>
          <p:nvPr/>
        </p:nvCxnSpPr>
        <p:spPr>
          <a:xfrm flipH="1">
            <a:off x="6324600" y="4849134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9AE8B84-9325-9A8B-29DF-53447CC46F6B}"/>
              </a:ext>
            </a:extLst>
          </p:cNvPr>
          <p:cNvSpPr txBox="1"/>
          <p:nvPr/>
        </p:nvSpPr>
        <p:spPr>
          <a:xfrm>
            <a:off x="7010400" y="3620736"/>
            <a:ext cx="1809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 contenu du TP 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88C07E-052F-9A30-892E-E1642F3103FE}"/>
              </a:ext>
            </a:extLst>
          </p:cNvPr>
          <p:cNvSpPr txBox="1"/>
          <p:nvPr/>
        </p:nvSpPr>
        <p:spPr>
          <a:xfrm>
            <a:off x="7004609" y="4234935"/>
            <a:ext cx="2116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les différentes grilles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572F9B-4388-90DA-9FAB-BFF75E36AED7}"/>
              </a:ext>
            </a:extLst>
          </p:cNvPr>
          <p:cNvSpPr txBox="1"/>
          <p:nvPr/>
        </p:nvSpPr>
        <p:spPr>
          <a:xfrm>
            <a:off x="6968257" y="4648200"/>
            <a:ext cx="3852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fichier à lancer pour l’entrainement :</a:t>
            </a:r>
          </a:p>
          <a:p>
            <a:r>
              <a:rPr lang="fr-FR" dirty="0"/>
              <a:t>python run.py</a:t>
            </a:r>
            <a:endParaRPr lang="en-US" dirty="0"/>
          </a:p>
        </p:txBody>
      </p:sp>
      <p:sp>
        <p:nvSpPr>
          <p:cNvPr id="25" name="object 3">
            <a:extLst>
              <a:ext uri="{FF2B5EF4-FFF2-40B4-BE49-F238E27FC236}">
                <a16:creationId xmlns:a16="http://schemas.microsoft.com/office/drawing/2014/main" id="{0BE40334-A8C5-AF97-F845-39010EE42857}"/>
              </a:ext>
            </a:extLst>
          </p:cNvPr>
          <p:cNvSpPr txBox="1">
            <a:spLocks/>
          </p:cNvSpPr>
          <p:nvPr/>
        </p:nvSpPr>
        <p:spPr>
          <a:xfrm>
            <a:off x="501823" y="197940"/>
            <a:ext cx="9979661" cy="67390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chemeClr val="bg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fr-FR" sz="4300" kern="0" spc="-25" dirty="0"/>
              <a:t>Installation et structure du </a:t>
            </a:r>
            <a:r>
              <a:rPr lang="fr-FR" sz="4300" kern="0" spc="-25" dirty="0" err="1"/>
              <a:t>framework</a:t>
            </a:r>
            <a:endParaRPr lang="en-US" sz="4300" kern="0" dirty="0"/>
          </a:p>
        </p:txBody>
      </p:sp>
    </p:spTree>
    <p:extLst>
      <p:ext uri="{BB962C8B-B14F-4D97-AF65-F5344CB8AC3E}">
        <p14:creationId xmlns:p14="http://schemas.microsoft.com/office/powerpoint/2010/main" val="1859706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D4C3D-A650-5771-D141-C43BE4517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1F6A8-F64F-B77D-A256-35ED335B34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C0D0B9-D03D-365E-F700-C8B70EA6BCB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999526-DA85-7165-7D07-75D692275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2908863"/>
            <a:ext cx="6262700" cy="34311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225770-1344-9ADA-ED72-AAD501FD8AC5}"/>
              </a:ext>
            </a:extLst>
          </p:cNvPr>
          <p:cNvSpPr txBox="1"/>
          <p:nvPr/>
        </p:nvSpPr>
        <p:spPr>
          <a:xfrm>
            <a:off x="381000" y="1905000"/>
            <a:ext cx="5195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Pour savoir les paramètres de l’entrainement, lancer :</a:t>
            </a:r>
            <a:br>
              <a:rPr lang="fr-FR" dirty="0"/>
            </a:br>
            <a:r>
              <a:rPr lang="fr-FR" dirty="0"/>
              <a:t>python run.py --help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811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9568A8-38EF-891D-58E2-04C8831071E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FE71E0-7CE1-5526-0BB0-8B73E67DE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3" y="1600200"/>
            <a:ext cx="6467475" cy="49434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EC9AD1-9A07-CFD4-51CB-E4D0F4EBC41E}"/>
              </a:ext>
            </a:extLst>
          </p:cNvPr>
          <p:cNvSpPr txBox="1"/>
          <p:nvPr/>
        </p:nvSpPr>
        <p:spPr>
          <a:xfrm>
            <a:off x="6781800" y="1600200"/>
            <a:ext cx="5334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dirty="0"/>
          </a:p>
          <a:p>
            <a:r>
              <a:rPr lang="fr-FR" dirty="0"/>
              <a:t>Trois méthode à implémenter :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act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observe</a:t>
            </a:r>
          </a:p>
          <a:p>
            <a:pPr marL="285750" indent="-285750">
              <a:buFontTx/>
              <a:buChar char="-"/>
            </a:pPr>
            <a:r>
              <a:rPr lang="en-US" dirty="0"/>
              <a:t>learn </a:t>
            </a:r>
          </a:p>
          <a:p>
            <a:endParaRPr lang="en-US" dirty="0"/>
          </a:p>
          <a:p>
            <a:r>
              <a:rPr lang="en-US" u="sng" dirty="0" err="1"/>
              <a:t>Où</a:t>
            </a:r>
            <a:r>
              <a:rPr lang="en-US" u="sng" dirty="0"/>
              <a:t> ca ?</a:t>
            </a:r>
          </a:p>
          <a:p>
            <a:r>
              <a:rPr lang="en-US" dirty="0"/>
              <a:t>Les agents </a:t>
            </a:r>
            <a:r>
              <a:rPr lang="en-US" dirty="0" err="1"/>
              <a:t>sont</a:t>
            </a:r>
            <a:r>
              <a:rPr lang="en-US" dirty="0"/>
              <a:t> dans le dossier </a:t>
            </a:r>
            <a:r>
              <a:rPr lang="en-US" dirty="0" err="1"/>
              <a:t>tp</a:t>
            </a:r>
            <a:r>
              <a:rPr lang="en-US" dirty="0"/>
              <a:t>/agents/</a:t>
            </a:r>
          </a:p>
          <a:p>
            <a:r>
              <a:rPr lang="en-US" dirty="0"/>
              <a:t>Commencer par random, </a:t>
            </a:r>
            <a:r>
              <a:rPr lang="en-US" dirty="0" err="1"/>
              <a:t>puis</a:t>
            </a:r>
            <a:r>
              <a:rPr lang="en-US" dirty="0"/>
              <a:t> Q Learning et SARSA, et </a:t>
            </a:r>
            <a:r>
              <a:rPr lang="en-US" dirty="0" err="1"/>
              <a:t>enfin</a:t>
            </a:r>
            <a:r>
              <a:rPr lang="en-US" dirty="0"/>
              <a:t> MonteCarlo (le plus dur)</a:t>
            </a:r>
          </a:p>
          <a:p>
            <a:endParaRPr lang="en-US" dirty="0"/>
          </a:p>
          <a:p>
            <a:r>
              <a:rPr lang="en-US" dirty="0" err="1"/>
              <a:t>Chaque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d’agent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associé</a:t>
            </a:r>
            <a:r>
              <a:rPr lang="en-US" dirty="0"/>
              <a:t> à un &lt;agent name&gt; </a:t>
            </a:r>
            <a:r>
              <a:rPr lang="en-US" dirty="0" err="1"/>
              <a:t>comme</a:t>
            </a:r>
            <a:r>
              <a:rPr lang="en-US" dirty="0"/>
              <a:t> </a:t>
            </a:r>
            <a:r>
              <a:rPr lang="en-US" dirty="0" err="1"/>
              <a:t>vous</a:t>
            </a:r>
            <a:r>
              <a:rPr lang="en-US" dirty="0"/>
              <a:t> </a:t>
            </a:r>
            <a:r>
              <a:rPr lang="en-US" dirty="0" err="1"/>
              <a:t>pouvez</a:t>
            </a:r>
            <a:r>
              <a:rPr lang="en-US" dirty="0"/>
              <a:t> le </a:t>
            </a:r>
            <a:r>
              <a:rPr lang="en-US" dirty="0" err="1"/>
              <a:t>voir</a:t>
            </a:r>
            <a:r>
              <a:rPr lang="en-US" dirty="0"/>
              <a:t> dans le </a:t>
            </a:r>
            <a:r>
              <a:rPr lang="en-US" dirty="0" err="1"/>
              <a:t>fichier</a:t>
            </a:r>
            <a:r>
              <a:rPr lang="en-US" dirty="0"/>
              <a:t> tp/implemented_agents.py </a:t>
            </a: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CE150C6B-DD8F-13E7-BCBC-ED6304468672}"/>
              </a:ext>
            </a:extLst>
          </p:cNvPr>
          <p:cNvSpPr txBox="1">
            <a:spLocks/>
          </p:cNvSpPr>
          <p:nvPr/>
        </p:nvSpPr>
        <p:spPr>
          <a:xfrm>
            <a:off x="501823" y="197940"/>
            <a:ext cx="9979661" cy="67390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chemeClr val="bg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fr-FR" sz="4300" kern="0" spc="-25" dirty="0"/>
              <a:t>Objectif du TP </a:t>
            </a:r>
            <a:endParaRPr lang="en-US" sz="4300" kern="0" dirty="0"/>
          </a:p>
        </p:txBody>
      </p:sp>
    </p:spTree>
    <p:extLst>
      <p:ext uri="{BB962C8B-B14F-4D97-AF65-F5344CB8AC3E}">
        <p14:creationId xmlns:p14="http://schemas.microsoft.com/office/powerpoint/2010/main" val="2608051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1FFAD-D01E-2AA7-FC79-D760C7BEB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04D1C-A182-EE67-8A66-DD499E4018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3E42B4-059A-5929-BD97-DF6BF5B3ED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58AD1B-12BE-D747-DA49-0A1B5559C0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661"/>
          <a:stretch/>
        </p:blipFill>
        <p:spPr>
          <a:xfrm>
            <a:off x="4724400" y="137160"/>
            <a:ext cx="6324600" cy="6445511"/>
          </a:xfrm>
          <a:prstGeom prst="rect">
            <a:avLst/>
          </a:prstGeom>
        </p:spPr>
      </p:pic>
      <p:sp>
        <p:nvSpPr>
          <p:cNvPr id="13" name="object 3">
            <a:extLst>
              <a:ext uri="{FF2B5EF4-FFF2-40B4-BE49-F238E27FC236}">
                <a16:creationId xmlns:a16="http://schemas.microsoft.com/office/drawing/2014/main" id="{1425674C-099F-23EE-8AB0-2FD19B74CBAD}"/>
              </a:ext>
            </a:extLst>
          </p:cNvPr>
          <p:cNvSpPr txBox="1">
            <a:spLocks/>
          </p:cNvSpPr>
          <p:nvPr/>
        </p:nvSpPr>
        <p:spPr>
          <a:xfrm>
            <a:off x="501823" y="197940"/>
            <a:ext cx="9979661" cy="67390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chemeClr val="bg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fr-FR" sz="4300" kern="0" spc="-25" dirty="0"/>
              <a:t>Example SARSA</a:t>
            </a:r>
            <a:endParaRPr lang="en-US" sz="4300" kern="0" dirty="0"/>
          </a:p>
        </p:txBody>
      </p:sp>
    </p:spTree>
    <p:extLst>
      <p:ext uri="{BB962C8B-B14F-4D97-AF65-F5344CB8AC3E}">
        <p14:creationId xmlns:p14="http://schemas.microsoft.com/office/powerpoint/2010/main" val="3885925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5F9187-7BAF-8FCB-69DE-611BDDE40ED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C422F2A3-D0EC-2811-301A-9A4A47AD5D2C}"/>
              </a:ext>
            </a:extLst>
          </p:cNvPr>
          <p:cNvSpPr txBox="1">
            <a:spLocks/>
          </p:cNvSpPr>
          <p:nvPr/>
        </p:nvSpPr>
        <p:spPr>
          <a:xfrm>
            <a:off x="501823" y="197940"/>
            <a:ext cx="9979661" cy="67390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chemeClr val="bg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fr-FR" sz="4300" kern="0" spc="-25" dirty="0"/>
              <a:t>Pseudo-code Q-Learning</a:t>
            </a:r>
            <a:endParaRPr lang="en-US" sz="4300" kern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3057EC-B60F-203A-6438-FDDEF1E4A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438400"/>
            <a:ext cx="75057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141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5F9187-7BAF-8FCB-69DE-611BDDE40ED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869D7B-74E9-A68F-D557-5689AB198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325" y="2514600"/>
            <a:ext cx="6991350" cy="2733675"/>
          </a:xfrm>
          <a:prstGeom prst="rect">
            <a:avLst/>
          </a:prstGeom>
        </p:spPr>
      </p:pic>
      <p:sp>
        <p:nvSpPr>
          <p:cNvPr id="10" name="object 3">
            <a:extLst>
              <a:ext uri="{FF2B5EF4-FFF2-40B4-BE49-F238E27FC236}">
                <a16:creationId xmlns:a16="http://schemas.microsoft.com/office/drawing/2014/main" id="{C422F2A3-D0EC-2811-301A-9A4A47AD5D2C}"/>
              </a:ext>
            </a:extLst>
          </p:cNvPr>
          <p:cNvSpPr txBox="1">
            <a:spLocks/>
          </p:cNvSpPr>
          <p:nvPr/>
        </p:nvSpPr>
        <p:spPr>
          <a:xfrm>
            <a:off x="501823" y="197940"/>
            <a:ext cx="9979661" cy="67390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chemeClr val="bg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fr-FR" sz="4300" kern="0" spc="-25" dirty="0"/>
              <a:t>Pseudo-code SARSA</a:t>
            </a:r>
            <a:endParaRPr lang="en-US" sz="4300" kern="0" dirty="0"/>
          </a:p>
        </p:txBody>
      </p:sp>
    </p:spTree>
    <p:extLst>
      <p:ext uri="{BB962C8B-B14F-4D97-AF65-F5344CB8AC3E}">
        <p14:creationId xmlns:p14="http://schemas.microsoft.com/office/powerpoint/2010/main" val="2748984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5F9187-7BAF-8FCB-69DE-611BDDE40ED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C422F2A3-D0EC-2811-301A-9A4A47AD5D2C}"/>
              </a:ext>
            </a:extLst>
          </p:cNvPr>
          <p:cNvSpPr txBox="1">
            <a:spLocks/>
          </p:cNvSpPr>
          <p:nvPr/>
        </p:nvSpPr>
        <p:spPr>
          <a:xfrm>
            <a:off x="501823" y="197940"/>
            <a:ext cx="9979661" cy="67390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chemeClr val="bg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fr-FR" sz="4300" kern="0" spc="-25" dirty="0"/>
              <a:t>Pseudo-code Monte Carlo</a:t>
            </a:r>
            <a:endParaRPr lang="en-US" sz="4300" kern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1E08EF-D4C0-F228-06F2-14F664B09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1724759"/>
            <a:ext cx="601027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053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CD9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33886</TotalTime>
  <Words>159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Mathis Fédérico (Student at CentraleSupelec)</dc:creator>
  <cp:lastModifiedBy>Timothé Boulet</cp:lastModifiedBy>
  <cp:revision>41</cp:revision>
  <dcterms:created xsi:type="dcterms:W3CDTF">2022-07-01T12:54:52Z</dcterms:created>
  <dcterms:modified xsi:type="dcterms:W3CDTF">2022-12-07T21:53:33Z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2019-11-26T00:00:00Z</vt:filetime>
  </property>
  <property fmtid="{D5CDD505-2E9C-101B-9397-08002B2CF9AE}" pid="3" name="Creator">
    <vt:lpwstr>Microsoft® PowerPoint® pour Office 365</vt:lpwstr>
  </property>
  <property fmtid="{D5CDD505-2E9C-101B-9397-08002B2CF9AE}" pid="4" name="LastSaved">
    <vt:filetime>2022-07-01T00:00:00Z</vt:filetime>
  </property>
</Properties>
</file>