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3" r:id="rId4"/>
    <p:sldId id="266" r:id="rId5"/>
    <p:sldId id="267" r:id="rId6"/>
    <p:sldId id="26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4" autoAdjust="0"/>
    <p:restoredTop sz="94660"/>
  </p:normalViewPr>
  <p:slideViewPr>
    <p:cSldViewPr snapToGrid="0">
      <p:cViewPr varScale="1">
        <p:scale>
          <a:sx n="68" d="100"/>
          <a:sy n="68" d="100"/>
        </p:scale>
        <p:origin x="66" y="7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387E8-FFB0-8101-E993-48BB2C590A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C87D01-8097-3442-32E4-EC8FC38026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AF7391-01E1-79CE-9BA4-34E05D312748}"/>
              </a:ext>
            </a:extLst>
          </p:cNvPr>
          <p:cNvSpPr>
            <a:spLocks noGrp="1"/>
          </p:cNvSpPr>
          <p:nvPr>
            <p:ph type="dt" sz="half" idx="10"/>
          </p:nvPr>
        </p:nvSpPr>
        <p:spPr/>
        <p:txBody>
          <a:bodyPr/>
          <a:lstStyle/>
          <a:p>
            <a:fld id="{AA97F009-A960-40A0-BD0E-987AF92CEECA}" type="datetimeFigureOut">
              <a:rPr lang="en-US" smtClean="0"/>
              <a:t>1/8/2024</a:t>
            </a:fld>
            <a:endParaRPr lang="en-US"/>
          </a:p>
        </p:txBody>
      </p:sp>
      <p:sp>
        <p:nvSpPr>
          <p:cNvPr id="5" name="Footer Placeholder 4">
            <a:extLst>
              <a:ext uri="{FF2B5EF4-FFF2-40B4-BE49-F238E27FC236}">
                <a16:creationId xmlns:a16="http://schemas.microsoft.com/office/drawing/2014/main" id="{611FC33D-1AB1-B822-7950-A61A9AA52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73883-5B18-1890-0FA5-9483F706386B}"/>
              </a:ext>
            </a:extLst>
          </p:cNvPr>
          <p:cNvSpPr>
            <a:spLocks noGrp="1"/>
          </p:cNvSpPr>
          <p:nvPr>
            <p:ph type="sldNum" sz="quarter" idx="12"/>
          </p:nvPr>
        </p:nvSpPr>
        <p:spPr/>
        <p:txBody>
          <a:bodyPr/>
          <a:lstStyle/>
          <a:p>
            <a:fld id="{AEC5F6CC-3AEB-4D6C-9568-926E8EDD159D}" type="slidenum">
              <a:rPr lang="en-US" smtClean="0"/>
              <a:t>‹#›</a:t>
            </a:fld>
            <a:endParaRPr lang="en-US"/>
          </a:p>
        </p:txBody>
      </p:sp>
    </p:spTree>
    <p:extLst>
      <p:ext uri="{BB962C8B-B14F-4D97-AF65-F5344CB8AC3E}">
        <p14:creationId xmlns:p14="http://schemas.microsoft.com/office/powerpoint/2010/main" val="3922472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84845-25E9-48B5-81D0-0EA3CA217F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A68881-A4BB-15A5-4AF9-42DBEA7000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4F9847-5ABB-A410-0482-2896377565C0}"/>
              </a:ext>
            </a:extLst>
          </p:cNvPr>
          <p:cNvSpPr>
            <a:spLocks noGrp="1"/>
          </p:cNvSpPr>
          <p:nvPr>
            <p:ph type="dt" sz="half" idx="10"/>
          </p:nvPr>
        </p:nvSpPr>
        <p:spPr/>
        <p:txBody>
          <a:bodyPr/>
          <a:lstStyle/>
          <a:p>
            <a:fld id="{AA97F009-A960-40A0-BD0E-987AF92CEECA}" type="datetimeFigureOut">
              <a:rPr lang="en-US" smtClean="0"/>
              <a:t>1/8/2024</a:t>
            </a:fld>
            <a:endParaRPr lang="en-US"/>
          </a:p>
        </p:txBody>
      </p:sp>
      <p:sp>
        <p:nvSpPr>
          <p:cNvPr id="5" name="Footer Placeholder 4">
            <a:extLst>
              <a:ext uri="{FF2B5EF4-FFF2-40B4-BE49-F238E27FC236}">
                <a16:creationId xmlns:a16="http://schemas.microsoft.com/office/drawing/2014/main" id="{B6A25012-08A5-0425-E3CF-32F8F5575D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F01A24-548A-F470-B7EB-2749836B60DD}"/>
              </a:ext>
            </a:extLst>
          </p:cNvPr>
          <p:cNvSpPr>
            <a:spLocks noGrp="1"/>
          </p:cNvSpPr>
          <p:nvPr>
            <p:ph type="sldNum" sz="quarter" idx="12"/>
          </p:nvPr>
        </p:nvSpPr>
        <p:spPr/>
        <p:txBody>
          <a:bodyPr/>
          <a:lstStyle/>
          <a:p>
            <a:fld id="{AEC5F6CC-3AEB-4D6C-9568-926E8EDD159D}" type="slidenum">
              <a:rPr lang="en-US" smtClean="0"/>
              <a:t>‹#›</a:t>
            </a:fld>
            <a:endParaRPr lang="en-US"/>
          </a:p>
        </p:txBody>
      </p:sp>
    </p:spTree>
    <p:extLst>
      <p:ext uri="{BB962C8B-B14F-4D97-AF65-F5344CB8AC3E}">
        <p14:creationId xmlns:p14="http://schemas.microsoft.com/office/powerpoint/2010/main" val="93268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D4BDE5-D296-E629-84CE-40DD461B5D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84E909-FF34-D4F7-8795-35F0271899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A7272-129F-52E1-F11C-7AD26963D6EF}"/>
              </a:ext>
            </a:extLst>
          </p:cNvPr>
          <p:cNvSpPr>
            <a:spLocks noGrp="1"/>
          </p:cNvSpPr>
          <p:nvPr>
            <p:ph type="dt" sz="half" idx="10"/>
          </p:nvPr>
        </p:nvSpPr>
        <p:spPr/>
        <p:txBody>
          <a:bodyPr/>
          <a:lstStyle/>
          <a:p>
            <a:fld id="{AA97F009-A960-40A0-BD0E-987AF92CEECA}" type="datetimeFigureOut">
              <a:rPr lang="en-US" smtClean="0"/>
              <a:t>1/8/2024</a:t>
            </a:fld>
            <a:endParaRPr lang="en-US"/>
          </a:p>
        </p:txBody>
      </p:sp>
      <p:sp>
        <p:nvSpPr>
          <p:cNvPr id="5" name="Footer Placeholder 4">
            <a:extLst>
              <a:ext uri="{FF2B5EF4-FFF2-40B4-BE49-F238E27FC236}">
                <a16:creationId xmlns:a16="http://schemas.microsoft.com/office/drawing/2014/main" id="{D32F798B-E93E-38EF-DBB0-F333075D98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52F84-144E-0D82-B48E-CB45133D5279}"/>
              </a:ext>
            </a:extLst>
          </p:cNvPr>
          <p:cNvSpPr>
            <a:spLocks noGrp="1"/>
          </p:cNvSpPr>
          <p:nvPr>
            <p:ph type="sldNum" sz="quarter" idx="12"/>
          </p:nvPr>
        </p:nvSpPr>
        <p:spPr/>
        <p:txBody>
          <a:bodyPr/>
          <a:lstStyle/>
          <a:p>
            <a:fld id="{AEC5F6CC-3AEB-4D6C-9568-926E8EDD159D}" type="slidenum">
              <a:rPr lang="en-US" smtClean="0"/>
              <a:t>‹#›</a:t>
            </a:fld>
            <a:endParaRPr lang="en-US"/>
          </a:p>
        </p:txBody>
      </p:sp>
    </p:spTree>
    <p:extLst>
      <p:ext uri="{BB962C8B-B14F-4D97-AF65-F5344CB8AC3E}">
        <p14:creationId xmlns:p14="http://schemas.microsoft.com/office/powerpoint/2010/main" val="3729576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4A51A-0A98-FF81-F688-E2EAFD480C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7B3C70-F037-3202-0B04-7D392FE571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BE9897-F754-F9CE-B1BB-73FF9E10D898}"/>
              </a:ext>
            </a:extLst>
          </p:cNvPr>
          <p:cNvSpPr>
            <a:spLocks noGrp="1"/>
          </p:cNvSpPr>
          <p:nvPr>
            <p:ph type="dt" sz="half" idx="10"/>
          </p:nvPr>
        </p:nvSpPr>
        <p:spPr/>
        <p:txBody>
          <a:bodyPr/>
          <a:lstStyle/>
          <a:p>
            <a:fld id="{AA97F009-A960-40A0-BD0E-987AF92CEECA}" type="datetimeFigureOut">
              <a:rPr lang="en-US" smtClean="0"/>
              <a:t>1/8/2024</a:t>
            </a:fld>
            <a:endParaRPr lang="en-US"/>
          </a:p>
        </p:txBody>
      </p:sp>
      <p:sp>
        <p:nvSpPr>
          <p:cNvPr id="5" name="Footer Placeholder 4">
            <a:extLst>
              <a:ext uri="{FF2B5EF4-FFF2-40B4-BE49-F238E27FC236}">
                <a16:creationId xmlns:a16="http://schemas.microsoft.com/office/drawing/2014/main" id="{B6287A06-CC35-F5FD-A124-DCB69CA81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77BD2-9C01-3081-6946-A69990119F11}"/>
              </a:ext>
            </a:extLst>
          </p:cNvPr>
          <p:cNvSpPr>
            <a:spLocks noGrp="1"/>
          </p:cNvSpPr>
          <p:nvPr>
            <p:ph type="sldNum" sz="quarter" idx="12"/>
          </p:nvPr>
        </p:nvSpPr>
        <p:spPr/>
        <p:txBody>
          <a:bodyPr/>
          <a:lstStyle/>
          <a:p>
            <a:fld id="{AEC5F6CC-3AEB-4D6C-9568-926E8EDD159D}" type="slidenum">
              <a:rPr lang="en-US" smtClean="0"/>
              <a:t>‹#›</a:t>
            </a:fld>
            <a:endParaRPr lang="en-US"/>
          </a:p>
        </p:txBody>
      </p:sp>
    </p:spTree>
    <p:extLst>
      <p:ext uri="{BB962C8B-B14F-4D97-AF65-F5344CB8AC3E}">
        <p14:creationId xmlns:p14="http://schemas.microsoft.com/office/powerpoint/2010/main" val="138771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2152-8232-B890-E552-B2E51A4A9A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E26771-80AD-E512-01DA-E112392808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B0329D-EDD7-D956-426A-9AE59551580B}"/>
              </a:ext>
            </a:extLst>
          </p:cNvPr>
          <p:cNvSpPr>
            <a:spLocks noGrp="1"/>
          </p:cNvSpPr>
          <p:nvPr>
            <p:ph type="dt" sz="half" idx="10"/>
          </p:nvPr>
        </p:nvSpPr>
        <p:spPr/>
        <p:txBody>
          <a:bodyPr/>
          <a:lstStyle/>
          <a:p>
            <a:fld id="{AA97F009-A960-40A0-BD0E-987AF92CEECA}" type="datetimeFigureOut">
              <a:rPr lang="en-US" smtClean="0"/>
              <a:t>1/8/2024</a:t>
            </a:fld>
            <a:endParaRPr lang="en-US"/>
          </a:p>
        </p:txBody>
      </p:sp>
      <p:sp>
        <p:nvSpPr>
          <p:cNvPr id="5" name="Footer Placeholder 4">
            <a:extLst>
              <a:ext uri="{FF2B5EF4-FFF2-40B4-BE49-F238E27FC236}">
                <a16:creationId xmlns:a16="http://schemas.microsoft.com/office/drawing/2014/main" id="{DD35020D-AE1F-9332-B018-61778D1D4D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7EB2FD-560D-7067-0E8B-EC8FFE14D708}"/>
              </a:ext>
            </a:extLst>
          </p:cNvPr>
          <p:cNvSpPr>
            <a:spLocks noGrp="1"/>
          </p:cNvSpPr>
          <p:nvPr>
            <p:ph type="sldNum" sz="quarter" idx="12"/>
          </p:nvPr>
        </p:nvSpPr>
        <p:spPr/>
        <p:txBody>
          <a:bodyPr/>
          <a:lstStyle/>
          <a:p>
            <a:fld id="{AEC5F6CC-3AEB-4D6C-9568-926E8EDD159D}" type="slidenum">
              <a:rPr lang="en-US" smtClean="0"/>
              <a:t>‹#›</a:t>
            </a:fld>
            <a:endParaRPr lang="en-US"/>
          </a:p>
        </p:txBody>
      </p:sp>
    </p:spTree>
    <p:extLst>
      <p:ext uri="{BB962C8B-B14F-4D97-AF65-F5344CB8AC3E}">
        <p14:creationId xmlns:p14="http://schemas.microsoft.com/office/powerpoint/2010/main" val="3291591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1D2E7-076A-BF8A-5035-366B923BBF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FDCE80-5BCE-CB6F-8FA7-020A883AB6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CD01CC-3CB2-D378-5ADA-86E73D8BF4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296157-9F8F-E211-8AB8-44B2FE8CD200}"/>
              </a:ext>
            </a:extLst>
          </p:cNvPr>
          <p:cNvSpPr>
            <a:spLocks noGrp="1"/>
          </p:cNvSpPr>
          <p:nvPr>
            <p:ph type="dt" sz="half" idx="10"/>
          </p:nvPr>
        </p:nvSpPr>
        <p:spPr/>
        <p:txBody>
          <a:bodyPr/>
          <a:lstStyle/>
          <a:p>
            <a:fld id="{AA97F009-A960-40A0-BD0E-987AF92CEECA}" type="datetimeFigureOut">
              <a:rPr lang="en-US" smtClean="0"/>
              <a:t>1/8/2024</a:t>
            </a:fld>
            <a:endParaRPr lang="en-US"/>
          </a:p>
        </p:txBody>
      </p:sp>
      <p:sp>
        <p:nvSpPr>
          <p:cNvPr id="6" name="Footer Placeholder 5">
            <a:extLst>
              <a:ext uri="{FF2B5EF4-FFF2-40B4-BE49-F238E27FC236}">
                <a16:creationId xmlns:a16="http://schemas.microsoft.com/office/drawing/2014/main" id="{60496667-5C6E-F191-9FB1-8F64131AF1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280AF-63B3-7C10-111E-B167FCA268CC}"/>
              </a:ext>
            </a:extLst>
          </p:cNvPr>
          <p:cNvSpPr>
            <a:spLocks noGrp="1"/>
          </p:cNvSpPr>
          <p:nvPr>
            <p:ph type="sldNum" sz="quarter" idx="12"/>
          </p:nvPr>
        </p:nvSpPr>
        <p:spPr/>
        <p:txBody>
          <a:bodyPr/>
          <a:lstStyle/>
          <a:p>
            <a:fld id="{AEC5F6CC-3AEB-4D6C-9568-926E8EDD159D}" type="slidenum">
              <a:rPr lang="en-US" smtClean="0"/>
              <a:t>‹#›</a:t>
            </a:fld>
            <a:endParaRPr lang="en-US"/>
          </a:p>
        </p:txBody>
      </p:sp>
    </p:spTree>
    <p:extLst>
      <p:ext uri="{BB962C8B-B14F-4D97-AF65-F5344CB8AC3E}">
        <p14:creationId xmlns:p14="http://schemas.microsoft.com/office/powerpoint/2010/main" val="1383869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B0872-BDCF-8E1E-68FA-246C627DCD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243270-FD81-ABF5-AEB8-8F26E1261F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860F81-E53B-A387-BA4C-7E391631D5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9B5AB2-8FA5-F9B0-37A6-24A1A55657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95EC4F-8E43-82C7-CC79-BAAD1BC02B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7B44FC-D002-E591-31E0-877B2E385D3E}"/>
              </a:ext>
            </a:extLst>
          </p:cNvPr>
          <p:cNvSpPr>
            <a:spLocks noGrp="1"/>
          </p:cNvSpPr>
          <p:nvPr>
            <p:ph type="dt" sz="half" idx="10"/>
          </p:nvPr>
        </p:nvSpPr>
        <p:spPr/>
        <p:txBody>
          <a:bodyPr/>
          <a:lstStyle/>
          <a:p>
            <a:fld id="{AA97F009-A960-40A0-BD0E-987AF92CEECA}" type="datetimeFigureOut">
              <a:rPr lang="en-US" smtClean="0"/>
              <a:t>1/8/2024</a:t>
            </a:fld>
            <a:endParaRPr lang="en-US"/>
          </a:p>
        </p:txBody>
      </p:sp>
      <p:sp>
        <p:nvSpPr>
          <p:cNvPr id="8" name="Footer Placeholder 7">
            <a:extLst>
              <a:ext uri="{FF2B5EF4-FFF2-40B4-BE49-F238E27FC236}">
                <a16:creationId xmlns:a16="http://schemas.microsoft.com/office/drawing/2014/main" id="{5FD09792-5590-7482-8041-786CFA9BCF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5F52A0-E4F9-241B-C1E0-870FF2D01924}"/>
              </a:ext>
            </a:extLst>
          </p:cNvPr>
          <p:cNvSpPr>
            <a:spLocks noGrp="1"/>
          </p:cNvSpPr>
          <p:nvPr>
            <p:ph type="sldNum" sz="quarter" idx="12"/>
          </p:nvPr>
        </p:nvSpPr>
        <p:spPr/>
        <p:txBody>
          <a:bodyPr/>
          <a:lstStyle/>
          <a:p>
            <a:fld id="{AEC5F6CC-3AEB-4D6C-9568-926E8EDD159D}" type="slidenum">
              <a:rPr lang="en-US" smtClean="0"/>
              <a:t>‹#›</a:t>
            </a:fld>
            <a:endParaRPr lang="en-US"/>
          </a:p>
        </p:txBody>
      </p:sp>
    </p:spTree>
    <p:extLst>
      <p:ext uri="{BB962C8B-B14F-4D97-AF65-F5344CB8AC3E}">
        <p14:creationId xmlns:p14="http://schemas.microsoft.com/office/powerpoint/2010/main" val="1983486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73E17-73BD-7D7B-35E5-256CD0DDCC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89AEFB-E505-29F7-4CD1-76DA3492EAD6}"/>
              </a:ext>
            </a:extLst>
          </p:cNvPr>
          <p:cNvSpPr>
            <a:spLocks noGrp="1"/>
          </p:cNvSpPr>
          <p:nvPr>
            <p:ph type="dt" sz="half" idx="10"/>
          </p:nvPr>
        </p:nvSpPr>
        <p:spPr/>
        <p:txBody>
          <a:bodyPr/>
          <a:lstStyle/>
          <a:p>
            <a:fld id="{AA97F009-A960-40A0-BD0E-987AF92CEECA}" type="datetimeFigureOut">
              <a:rPr lang="en-US" smtClean="0"/>
              <a:t>1/8/2024</a:t>
            </a:fld>
            <a:endParaRPr lang="en-US"/>
          </a:p>
        </p:txBody>
      </p:sp>
      <p:sp>
        <p:nvSpPr>
          <p:cNvPr id="4" name="Footer Placeholder 3">
            <a:extLst>
              <a:ext uri="{FF2B5EF4-FFF2-40B4-BE49-F238E27FC236}">
                <a16:creationId xmlns:a16="http://schemas.microsoft.com/office/drawing/2014/main" id="{F4D7FE2E-687B-2870-4530-91C4C2C796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086699-6CD3-A6F4-D343-1B5E9730B7C8}"/>
              </a:ext>
            </a:extLst>
          </p:cNvPr>
          <p:cNvSpPr>
            <a:spLocks noGrp="1"/>
          </p:cNvSpPr>
          <p:nvPr>
            <p:ph type="sldNum" sz="quarter" idx="12"/>
          </p:nvPr>
        </p:nvSpPr>
        <p:spPr/>
        <p:txBody>
          <a:bodyPr/>
          <a:lstStyle/>
          <a:p>
            <a:fld id="{AEC5F6CC-3AEB-4D6C-9568-926E8EDD159D}" type="slidenum">
              <a:rPr lang="en-US" smtClean="0"/>
              <a:t>‹#›</a:t>
            </a:fld>
            <a:endParaRPr lang="en-US"/>
          </a:p>
        </p:txBody>
      </p:sp>
    </p:spTree>
    <p:extLst>
      <p:ext uri="{BB962C8B-B14F-4D97-AF65-F5344CB8AC3E}">
        <p14:creationId xmlns:p14="http://schemas.microsoft.com/office/powerpoint/2010/main" val="3660229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87FAC5-AA44-8E1C-D190-73E017CCE6A9}"/>
              </a:ext>
            </a:extLst>
          </p:cNvPr>
          <p:cNvSpPr>
            <a:spLocks noGrp="1"/>
          </p:cNvSpPr>
          <p:nvPr>
            <p:ph type="dt" sz="half" idx="10"/>
          </p:nvPr>
        </p:nvSpPr>
        <p:spPr/>
        <p:txBody>
          <a:bodyPr/>
          <a:lstStyle/>
          <a:p>
            <a:fld id="{AA97F009-A960-40A0-BD0E-987AF92CEECA}" type="datetimeFigureOut">
              <a:rPr lang="en-US" smtClean="0"/>
              <a:t>1/8/2024</a:t>
            </a:fld>
            <a:endParaRPr lang="en-US"/>
          </a:p>
        </p:txBody>
      </p:sp>
      <p:sp>
        <p:nvSpPr>
          <p:cNvPr id="3" name="Footer Placeholder 2">
            <a:extLst>
              <a:ext uri="{FF2B5EF4-FFF2-40B4-BE49-F238E27FC236}">
                <a16:creationId xmlns:a16="http://schemas.microsoft.com/office/drawing/2014/main" id="{C2722FD0-EEE8-8087-8BB0-7FB79559A5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BF2C62-587A-348D-F5F7-FFF4E19CBFCF}"/>
              </a:ext>
            </a:extLst>
          </p:cNvPr>
          <p:cNvSpPr>
            <a:spLocks noGrp="1"/>
          </p:cNvSpPr>
          <p:nvPr>
            <p:ph type="sldNum" sz="quarter" idx="12"/>
          </p:nvPr>
        </p:nvSpPr>
        <p:spPr/>
        <p:txBody>
          <a:bodyPr/>
          <a:lstStyle/>
          <a:p>
            <a:fld id="{AEC5F6CC-3AEB-4D6C-9568-926E8EDD159D}" type="slidenum">
              <a:rPr lang="en-US" smtClean="0"/>
              <a:t>‹#›</a:t>
            </a:fld>
            <a:endParaRPr lang="en-US"/>
          </a:p>
        </p:txBody>
      </p:sp>
    </p:spTree>
    <p:extLst>
      <p:ext uri="{BB962C8B-B14F-4D97-AF65-F5344CB8AC3E}">
        <p14:creationId xmlns:p14="http://schemas.microsoft.com/office/powerpoint/2010/main" val="338540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85180-6E64-E14D-413E-89FF79B86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5D8839-DD39-7135-C67F-C869F27547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53D78B-EFFD-D211-2653-00F3F2E57C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3C7A8C-E659-0A25-7407-DF9918DB9FC5}"/>
              </a:ext>
            </a:extLst>
          </p:cNvPr>
          <p:cNvSpPr>
            <a:spLocks noGrp="1"/>
          </p:cNvSpPr>
          <p:nvPr>
            <p:ph type="dt" sz="half" idx="10"/>
          </p:nvPr>
        </p:nvSpPr>
        <p:spPr/>
        <p:txBody>
          <a:bodyPr/>
          <a:lstStyle/>
          <a:p>
            <a:fld id="{AA97F009-A960-40A0-BD0E-987AF92CEECA}" type="datetimeFigureOut">
              <a:rPr lang="en-US" smtClean="0"/>
              <a:t>1/8/2024</a:t>
            </a:fld>
            <a:endParaRPr lang="en-US"/>
          </a:p>
        </p:txBody>
      </p:sp>
      <p:sp>
        <p:nvSpPr>
          <p:cNvPr id="6" name="Footer Placeholder 5">
            <a:extLst>
              <a:ext uri="{FF2B5EF4-FFF2-40B4-BE49-F238E27FC236}">
                <a16:creationId xmlns:a16="http://schemas.microsoft.com/office/drawing/2014/main" id="{3A8E339F-3124-AF41-2D2C-B96A5023EC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3C0E37-A395-C854-0E28-90BF2D5FBDDE}"/>
              </a:ext>
            </a:extLst>
          </p:cNvPr>
          <p:cNvSpPr>
            <a:spLocks noGrp="1"/>
          </p:cNvSpPr>
          <p:nvPr>
            <p:ph type="sldNum" sz="quarter" idx="12"/>
          </p:nvPr>
        </p:nvSpPr>
        <p:spPr/>
        <p:txBody>
          <a:bodyPr/>
          <a:lstStyle/>
          <a:p>
            <a:fld id="{AEC5F6CC-3AEB-4D6C-9568-926E8EDD159D}" type="slidenum">
              <a:rPr lang="en-US" smtClean="0"/>
              <a:t>‹#›</a:t>
            </a:fld>
            <a:endParaRPr lang="en-US"/>
          </a:p>
        </p:txBody>
      </p:sp>
    </p:spTree>
    <p:extLst>
      <p:ext uri="{BB962C8B-B14F-4D97-AF65-F5344CB8AC3E}">
        <p14:creationId xmlns:p14="http://schemas.microsoft.com/office/powerpoint/2010/main" val="1900458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15BB2-BEFF-D518-E7DF-E1886D1B14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1C7F8A-FD24-35C4-26AC-1AC628B477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14ACED-DC06-E472-BCDD-0274E1338B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72DFD7-991C-4985-EF4A-7A2DD20DF68A}"/>
              </a:ext>
            </a:extLst>
          </p:cNvPr>
          <p:cNvSpPr>
            <a:spLocks noGrp="1"/>
          </p:cNvSpPr>
          <p:nvPr>
            <p:ph type="dt" sz="half" idx="10"/>
          </p:nvPr>
        </p:nvSpPr>
        <p:spPr/>
        <p:txBody>
          <a:bodyPr/>
          <a:lstStyle/>
          <a:p>
            <a:fld id="{AA97F009-A960-40A0-BD0E-987AF92CEECA}" type="datetimeFigureOut">
              <a:rPr lang="en-US" smtClean="0"/>
              <a:t>1/8/2024</a:t>
            </a:fld>
            <a:endParaRPr lang="en-US"/>
          </a:p>
        </p:txBody>
      </p:sp>
      <p:sp>
        <p:nvSpPr>
          <p:cNvPr id="6" name="Footer Placeholder 5">
            <a:extLst>
              <a:ext uri="{FF2B5EF4-FFF2-40B4-BE49-F238E27FC236}">
                <a16:creationId xmlns:a16="http://schemas.microsoft.com/office/drawing/2014/main" id="{3C15DA2B-C91A-C6BA-814A-F6AE7B71F7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4B60AF-3C81-D966-2DF4-9931368948E6}"/>
              </a:ext>
            </a:extLst>
          </p:cNvPr>
          <p:cNvSpPr>
            <a:spLocks noGrp="1"/>
          </p:cNvSpPr>
          <p:nvPr>
            <p:ph type="sldNum" sz="quarter" idx="12"/>
          </p:nvPr>
        </p:nvSpPr>
        <p:spPr/>
        <p:txBody>
          <a:bodyPr/>
          <a:lstStyle/>
          <a:p>
            <a:fld id="{AEC5F6CC-3AEB-4D6C-9568-926E8EDD159D}" type="slidenum">
              <a:rPr lang="en-US" smtClean="0"/>
              <a:t>‹#›</a:t>
            </a:fld>
            <a:endParaRPr lang="en-US"/>
          </a:p>
        </p:txBody>
      </p:sp>
    </p:spTree>
    <p:extLst>
      <p:ext uri="{BB962C8B-B14F-4D97-AF65-F5344CB8AC3E}">
        <p14:creationId xmlns:p14="http://schemas.microsoft.com/office/powerpoint/2010/main" val="2941371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7DA735-3E8E-C5B0-6DAE-E10900A658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5661DB-C33A-7CA0-5926-C1DF56AEF5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C98E54-A47F-09FC-9988-2549758F02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97F009-A960-40A0-BD0E-987AF92CEECA}" type="datetimeFigureOut">
              <a:rPr lang="en-US" smtClean="0"/>
              <a:t>1/8/2024</a:t>
            </a:fld>
            <a:endParaRPr lang="en-US"/>
          </a:p>
        </p:txBody>
      </p:sp>
      <p:sp>
        <p:nvSpPr>
          <p:cNvPr id="5" name="Footer Placeholder 4">
            <a:extLst>
              <a:ext uri="{FF2B5EF4-FFF2-40B4-BE49-F238E27FC236}">
                <a16:creationId xmlns:a16="http://schemas.microsoft.com/office/drawing/2014/main" id="{F73AB192-CF47-2975-4A0E-E21F77F65F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1D776E-0EC3-9081-0C45-0FCB81EAE2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C5F6CC-3AEB-4D6C-9568-926E8EDD159D}" type="slidenum">
              <a:rPr lang="en-US" smtClean="0"/>
              <a:t>‹#›</a:t>
            </a:fld>
            <a:endParaRPr lang="en-US"/>
          </a:p>
        </p:txBody>
      </p:sp>
    </p:spTree>
    <p:extLst>
      <p:ext uri="{BB962C8B-B14F-4D97-AF65-F5344CB8AC3E}">
        <p14:creationId xmlns:p14="http://schemas.microsoft.com/office/powerpoint/2010/main" val="2195517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 Id="rId4" Type="http://schemas.openxmlformats.org/officeDocument/2006/relationships/image" Target="../media/image6.tmp"/></Relationships>
</file>

<file path=ppt/slides/_rels/slide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F6AF6-9540-44F1-2335-08108D5120BE}"/>
              </a:ext>
            </a:extLst>
          </p:cNvPr>
          <p:cNvSpPr>
            <a:spLocks noGrp="1"/>
          </p:cNvSpPr>
          <p:nvPr>
            <p:ph type="ctrTitle"/>
          </p:nvPr>
        </p:nvSpPr>
        <p:spPr/>
        <p:txBody>
          <a:bodyPr/>
          <a:lstStyle/>
          <a:p>
            <a:r>
              <a:rPr lang="en-US" dirty="0"/>
              <a:t>Introducing Error to ALEAF Input LMP Data</a:t>
            </a:r>
          </a:p>
        </p:txBody>
      </p:sp>
      <p:sp>
        <p:nvSpPr>
          <p:cNvPr id="3" name="Subtitle 2">
            <a:extLst>
              <a:ext uri="{FF2B5EF4-FFF2-40B4-BE49-F238E27FC236}">
                <a16:creationId xmlns:a16="http://schemas.microsoft.com/office/drawing/2014/main" id="{BB446954-C687-0799-0644-6DD949120AC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45717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AAD6-B4A4-FC86-5596-9D3B3CD77FE9}"/>
              </a:ext>
            </a:extLst>
          </p:cNvPr>
          <p:cNvSpPr>
            <a:spLocks noGrp="1"/>
          </p:cNvSpPr>
          <p:nvPr>
            <p:ph type="title"/>
          </p:nvPr>
        </p:nvSpPr>
        <p:spPr/>
        <p:txBody>
          <a:bodyPr/>
          <a:lstStyle/>
          <a:p>
            <a:r>
              <a:rPr lang="en-US" dirty="0"/>
              <a:t>Approach for Price Forecast Error</a:t>
            </a:r>
          </a:p>
        </p:txBody>
      </p:sp>
      <p:sp>
        <p:nvSpPr>
          <p:cNvPr id="3" name="Content Placeholder 2">
            <a:extLst>
              <a:ext uri="{FF2B5EF4-FFF2-40B4-BE49-F238E27FC236}">
                <a16:creationId xmlns:a16="http://schemas.microsoft.com/office/drawing/2014/main" id="{ED537925-CF2B-85BD-43F7-47374DBC0D8B}"/>
              </a:ext>
            </a:extLst>
          </p:cNvPr>
          <p:cNvSpPr>
            <a:spLocks noGrp="1"/>
          </p:cNvSpPr>
          <p:nvPr>
            <p:ph idx="1"/>
          </p:nvPr>
        </p:nvSpPr>
        <p:spPr>
          <a:xfrm>
            <a:off x="838200" y="1825625"/>
            <a:ext cx="2991678" cy="4351338"/>
          </a:xfrm>
        </p:spPr>
        <p:txBody>
          <a:bodyPr/>
          <a:lstStyle/>
          <a:p>
            <a:r>
              <a:rPr lang="en-US" dirty="0"/>
              <a:t>User inputs year-long 5-min price</a:t>
            </a:r>
          </a:p>
        </p:txBody>
      </p:sp>
      <p:pic>
        <p:nvPicPr>
          <p:cNvPr id="5" name="Picture 4" descr="A screenshot of a computer&#10;&#10;Description automatically generated">
            <a:extLst>
              <a:ext uri="{FF2B5EF4-FFF2-40B4-BE49-F238E27FC236}">
                <a16:creationId xmlns:a16="http://schemas.microsoft.com/office/drawing/2014/main" id="{CC875473-B228-76AA-AFDA-D52EDB1AE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22" y="2873124"/>
            <a:ext cx="2915456" cy="3619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A diagram of a process&#10;&#10;Description automatically generated">
            <a:extLst>
              <a:ext uri="{FF2B5EF4-FFF2-40B4-BE49-F238E27FC236}">
                <a16:creationId xmlns:a16="http://schemas.microsoft.com/office/drawing/2014/main" id="{1B46FAFC-B439-7992-D202-A30855FBA4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1668" y="1321248"/>
            <a:ext cx="2991678" cy="26800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Content Placeholder 2">
            <a:extLst>
              <a:ext uri="{FF2B5EF4-FFF2-40B4-BE49-F238E27FC236}">
                <a16:creationId xmlns:a16="http://schemas.microsoft.com/office/drawing/2014/main" id="{B778F280-0F6B-09F9-E7B8-E0A42A73849C}"/>
              </a:ext>
            </a:extLst>
          </p:cNvPr>
          <p:cNvSpPr txBox="1">
            <a:spLocks/>
          </p:cNvSpPr>
          <p:nvPr/>
        </p:nvSpPr>
        <p:spPr>
          <a:xfrm>
            <a:off x="4410031" y="1865122"/>
            <a:ext cx="299167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need 7-day forecast for each day</a:t>
            </a:r>
          </a:p>
          <a:p>
            <a:r>
              <a:rPr lang="en-US" dirty="0"/>
              <a:t>Introduce error past day-ahead</a:t>
            </a:r>
          </a:p>
        </p:txBody>
      </p:sp>
      <p:cxnSp>
        <p:nvCxnSpPr>
          <p:cNvPr id="10" name="Straight Arrow Connector 9">
            <a:extLst>
              <a:ext uri="{FF2B5EF4-FFF2-40B4-BE49-F238E27FC236}">
                <a16:creationId xmlns:a16="http://schemas.microsoft.com/office/drawing/2014/main" id="{7664EE64-B12B-75B5-4144-CF914EC82CC0}"/>
              </a:ext>
            </a:extLst>
          </p:cNvPr>
          <p:cNvCxnSpPr>
            <a:cxnSpLocks/>
          </p:cNvCxnSpPr>
          <p:nvPr/>
        </p:nvCxnSpPr>
        <p:spPr>
          <a:xfrm flipV="1">
            <a:off x="7138164" y="1865122"/>
            <a:ext cx="2482914" cy="27839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12" name="Picture 11" descr="A screenshot of a spreadsheet&#10;&#10;Description automatically generated">
            <a:extLst>
              <a:ext uri="{FF2B5EF4-FFF2-40B4-BE49-F238E27FC236}">
                <a16:creationId xmlns:a16="http://schemas.microsoft.com/office/drawing/2014/main" id="{C47F7FFE-B612-60D0-E701-657D4F0F40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2315" y="4175728"/>
            <a:ext cx="3909399" cy="23090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4" name="Straight Arrow Connector 13">
            <a:extLst>
              <a:ext uri="{FF2B5EF4-FFF2-40B4-BE49-F238E27FC236}">
                <a16:creationId xmlns:a16="http://schemas.microsoft.com/office/drawing/2014/main" id="{FA4062C8-ECDF-85F5-49A4-277A09BEED0F}"/>
              </a:ext>
            </a:extLst>
          </p:cNvPr>
          <p:cNvCxnSpPr>
            <a:cxnSpLocks/>
          </p:cNvCxnSpPr>
          <p:nvPr/>
        </p:nvCxnSpPr>
        <p:spPr>
          <a:xfrm>
            <a:off x="7235687" y="2138481"/>
            <a:ext cx="16752" cy="2221484"/>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F860D397-67B3-18DA-CC7B-2F55FA8CDCA3}"/>
              </a:ext>
            </a:extLst>
          </p:cNvPr>
          <p:cNvCxnSpPr>
            <a:cxnSpLocks/>
          </p:cNvCxnSpPr>
          <p:nvPr/>
        </p:nvCxnSpPr>
        <p:spPr>
          <a:xfrm flipH="1">
            <a:off x="5049078" y="3959224"/>
            <a:ext cx="209676" cy="1577528"/>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62F5B8E8-14C7-264A-15A6-AB306D43E9D0}"/>
              </a:ext>
            </a:extLst>
          </p:cNvPr>
          <p:cNvCxnSpPr>
            <a:cxnSpLocks/>
          </p:cNvCxnSpPr>
          <p:nvPr/>
        </p:nvCxnSpPr>
        <p:spPr>
          <a:xfrm flipV="1">
            <a:off x="2334039" y="4850296"/>
            <a:ext cx="3156999" cy="132521"/>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3" name="Oval 22">
            <a:extLst>
              <a:ext uri="{FF2B5EF4-FFF2-40B4-BE49-F238E27FC236}">
                <a16:creationId xmlns:a16="http://schemas.microsoft.com/office/drawing/2014/main" id="{74F2F733-4567-CE15-69EE-6D327F1CBAC0}"/>
              </a:ext>
            </a:extLst>
          </p:cNvPr>
          <p:cNvSpPr/>
          <p:nvPr/>
        </p:nvSpPr>
        <p:spPr>
          <a:xfrm>
            <a:off x="7741668" y="5433391"/>
            <a:ext cx="1004767" cy="105948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3FA4CFCD-1591-8FDE-14E3-CDECA43D0C65}"/>
              </a:ext>
            </a:extLst>
          </p:cNvPr>
          <p:cNvSpPr txBox="1"/>
          <p:nvPr/>
        </p:nvSpPr>
        <p:spPr>
          <a:xfrm>
            <a:off x="8984974" y="5128591"/>
            <a:ext cx="2557669" cy="1200329"/>
          </a:xfrm>
          <a:prstGeom prst="rect">
            <a:avLst/>
          </a:prstGeom>
          <a:noFill/>
        </p:spPr>
        <p:txBody>
          <a:bodyPr wrap="square" rtlCol="0">
            <a:spAutoFit/>
          </a:bodyPr>
          <a:lstStyle/>
          <a:p>
            <a:r>
              <a:rPr lang="en-US" dirty="0"/>
              <a:t>Potential issue, no data here</a:t>
            </a:r>
          </a:p>
          <a:p>
            <a:r>
              <a:rPr lang="en-US" dirty="0"/>
              <a:t>Wrap back to beginning of data for forecast?</a:t>
            </a:r>
          </a:p>
        </p:txBody>
      </p:sp>
    </p:spTree>
    <p:extLst>
      <p:ext uri="{BB962C8B-B14F-4D97-AF65-F5344CB8AC3E}">
        <p14:creationId xmlns:p14="http://schemas.microsoft.com/office/powerpoint/2010/main" val="1111209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91FE3-03B9-7FD9-A5D4-9083A3672A27}"/>
              </a:ext>
            </a:extLst>
          </p:cNvPr>
          <p:cNvSpPr>
            <a:spLocks noGrp="1"/>
          </p:cNvSpPr>
          <p:nvPr>
            <p:ph type="title"/>
          </p:nvPr>
        </p:nvSpPr>
        <p:spPr/>
        <p:txBody>
          <a:bodyPr/>
          <a:lstStyle/>
          <a:p>
            <a:r>
              <a:rPr lang="en-US" dirty="0"/>
              <a:t>Price Forecast with ISO NE dataset</a:t>
            </a:r>
          </a:p>
        </p:txBody>
      </p:sp>
      <p:sp>
        <p:nvSpPr>
          <p:cNvPr id="3" name="Content Placeholder 2">
            <a:extLst>
              <a:ext uri="{FF2B5EF4-FFF2-40B4-BE49-F238E27FC236}">
                <a16:creationId xmlns:a16="http://schemas.microsoft.com/office/drawing/2014/main" id="{029B9A7A-9B69-DD4C-8EF3-9EC150B73599}"/>
              </a:ext>
            </a:extLst>
          </p:cNvPr>
          <p:cNvSpPr>
            <a:spLocks noGrp="1"/>
          </p:cNvSpPr>
          <p:nvPr>
            <p:ph idx="1"/>
          </p:nvPr>
        </p:nvSpPr>
        <p:spPr>
          <a:xfrm>
            <a:off x="838200" y="1825625"/>
            <a:ext cx="2527852" cy="4351338"/>
          </a:xfrm>
        </p:spPr>
        <p:txBody>
          <a:bodyPr/>
          <a:lstStyle/>
          <a:p>
            <a:r>
              <a:rPr lang="en-US" dirty="0"/>
              <a:t>Using Prophet with different window sizes</a:t>
            </a:r>
          </a:p>
          <a:p>
            <a:r>
              <a:rPr lang="en-US" dirty="0"/>
              <a:t>Results example</a:t>
            </a:r>
          </a:p>
        </p:txBody>
      </p:sp>
      <p:pic>
        <p:nvPicPr>
          <p:cNvPr id="5" name="Picture 4" descr="A graph of a graph showing a number of cap and cap and cap and cap and cap and cap and cap and cap and cap and cap and cap and cap and cap and cap and cap and&#10;&#10;Description automatically generated">
            <a:extLst>
              <a:ext uri="{FF2B5EF4-FFF2-40B4-BE49-F238E27FC236}">
                <a16:creationId xmlns:a16="http://schemas.microsoft.com/office/drawing/2014/main" id="{2B9D7E7B-09D1-EED5-C27D-F61124015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232" y="3088609"/>
            <a:ext cx="7437446" cy="32232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64472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83D1C-D8BC-E92C-A584-414E39A5DA9B}"/>
              </a:ext>
            </a:extLst>
          </p:cNvPr>
          <p:cNvSpPr>
            <a:spLocks noGrp="1"/>
          </p:cNvSpPr>
          <p:nvPr>
            <p:ph type="title"/>
          </p:nvPr>
        </p:nvSpPr>
        <p:spPr/>
        <p:txBody>
          <a:bodyPr/>
          <a:lstStyle/>
          <a:p>
            <a:r>
              <a:rPr lang="en-US" dirty="0"/>
              <a:t>Random Walk With ISO-NE Error Data</a:t>
            </a:r>
          </a:p>
        </p:txBody>
      </p:sp>
      <p:sp>
        <p:nvSpPr>
          <p:cNvPr id="3" name="Content Placeholder 2">
            <a:extLst>
              <a:ext uri="{FF2B5EF4-FFF2-40B4-BE49-F238E27FC236}">
                <a16:creationId xmlns:a16="http://schemas.microsoft.com/office/drawing/2014/main" id="{EA69F0FE-D08C-4395-2A83-498E2C657024}"/>
              </a:ext>
            </a:extLst>
          </p:cNvPr>
          <p:cNvSpPr>
            <a:spLocks noGrp="1"/>
          </p:cNvSpPr>
          <p:nvPr>
            <p:ph idx="1"/>
          </p:nvPr>
        </p:nvSpPr>
        <p:spPr>
          <a:xfrm>
            <a:off x="838200" y="1825625"/>
            <a:ext cx="4566713" cy="4351338"/>
          </a:xfrm>
        </p:spPr>
        <p:txBody>
          <a:bodyPr/>
          <a:lstStyle/>
          <a:p>
            <a:r>
              <a:rPr lang="en-US" dirty="0"/>
              <a:t>Use ISO NE statistics</a:t>
            </a:r>
          </a:p>
          <a:p>
            <a:pPr lvl="1"/>
            <a:r>
              <a:rPr lang="en-US" dirty="0"/>
              <a:t>Generate random walk</a:t>
            </a:r>
          </a:p>
          <a:p>
            <a:pPr lvl="2"/>
            <a:r>
              <a:rPr lang="en-US" dirty="0"/>
              <a:t>Looks as expected</a:t>
            </a:r>
          </a:p>
          <a:p>
            <a:pPr lvl="1"/>
            <a:r>
              <a:rPr lang="en-US" dirty="0"/>
              <a:t>Add to LMP price</a:t>
            </a:r>
          </a:p>
        </p:txBody>
      </p:sp>
      <p:pic>
        <p:nvPicPr>
          <p:cNvPr id="4" name="Picture 3" descr="A graph of a graph showing a number of cap and cap and cap and cap and cap and cap and cap and cap and cap and cap and cap and cap and cap and cap and cap and&#10;&#10;Description automatically generated">
            <a:extLst>
              <a:ext uri="{FF2B5EF4-FFF2-40B4-BE49-F238E27FC236}">
                <a16:creationId xmlns:a16="http://schemas.microsoft.com/office/drawing/2014/main" id="{08440804-893C-2322-920B-F80557D31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5904" y="1524361"/>
            <a:ext cx="3302369" cy="14312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A graph showing a number of colored lines&#10;&#10;Description automatically generated with medium confidence">
            <a:extLst>
              <a:ext uri="{FF2B5EF4-FFF2-40B4-BE49-F238E27FC236}">
                <a16:creationId xmlns:a16="http://schemas.microsoft.com/office/drawing/2014/main" id="{42366DC3-2541-C564-C30C-1572529F6F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483" y="3586525"/>
            <a:ext cx="4724275" cy="28917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A graph showing different colored lines&#10;&#10;Description automatically generated">
            <a:extLst>
              <a:ext uri="{FF2B5EF4-FFF2-40B4-BE49-F238E27FC236}">
                <a16:creationId xmlns:a16="http://schemas.microsoft.com/office/drawing/2014/main" id="{3F53E653-1366-755D-51EA-F11329B8FE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9245" y="4001294"/>
            <a:ext cx="3785197" cy="23705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0" name="Straight Arrow Connector 9">
            <a:extLst>
              <a:ext uri="{FF2B5EF4-FFF2-40B4-BE49-F238E27FC236}">
                <a16:creationId xmlns:a16="http://schemas.microsoft.com/office/drawing/2014/main" id="{8C1DD978-2D2A-B541-714D-F7DEF66C47F5}"/>
              </a:ext>
            </a:extLst>
          </p:cNvPr>
          <p:cNvCxnSpPr/>
          <p:nvPr/>
        </p:nvCxnSpPr>
        <p:spPr>
          <a:xfrm flipV="1">
            <a:off x="4218850" y="1972434"/>
            <a:ext cx="968389" cy="674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8F986ED-5C73-1BD3-15BC-6DF4A75FE7D6}"/>
              </a:ext>
            </a:extLst>
          </p:cNvPr>
          <p:cNvCxnSpPr>
            <a:cxnSpLocks/>
          </p:cNvCxnSpPr>
          <p:nvPr/>
        </p:nvCxnSpPr>
        <p:spPr>
          <a:xfrm flipH="1">
            <a:off x="4041058" y="2658057"/>
            <a:ext cx="156812" cy="13432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6C33FC4-1A4C-B4AE-7A7A-224D57D1DC1E}"/>
              </a:ext>
            </a:extLst>
          </p:cNvPr>
          <p:cNvCxnSpPr>
            <a:cxnSpLocks/>
          </p:cNvCxnSpPr>
          <p:nvPr/>
        </p:nvCxnSpPr>
        <p:spPr>
          <a:xfrm>
            <a:off x="3893574" y="3301725"/>
            <a:ext cx="3142203" cy="9725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0192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394C-AE6C-DC26-FBB8-F5C079775C77}"/>
              </a:ext>
            </a:extLst>
          </p:cNvPr>
          <p:cNvSpPr>
            <a:spLocks noGrp="1"/>
          </p:cNvSpPr>
          <p:nvPr>
            <p:ph type="title"/>
          </p:nvPr>
        </p:nvSpPr>
        <p:spPr/>
        <p:txBody>
          <a:bodyPr/>
          <a:lstStyle/>
          <a:p>
            <a:r>
              <a:rPr lang="en-US" dirty="0"/>
              <a:t>Bounding error/price</a:t>
            </a:r>
          </a:p>
        </p:txBody>
      </p:sp>
      <p:sp>
        <p:nvSpPr>
          <p:cNvPr id="3" name="Content Placeholder 2">
            <a:extLst>
              <a:ext uri="{FF2B5EF4-FFF2-40B4-BE49-F238E27FC236}">
                <a16:creationId xmlns:a16="http://schemas.microsoft.com/office/drawing/2014/main" id="{7640CD14-9F92-4331-FDEC-35FF34156AEC}"/>
              </a:ext>
            </a:extLst>
          </p:cNvPr>
          <p:cNvSpPr>
            <a:spLocks noGrp="1"/>
          </p:cNvSpPr>
          <p:nvPr>
            <p:ph idx="1"/>
          </p:nvPr>
        </p:nvSpPr>
        <p:spPr>
          <a:xfrm>
            <a:off x="838200" y="1825625"/>
            <a:ext cx="4096657" cy="4351338"/>
          </a:xfrm>
        </p:spPr>
        <p:txBody>
          <a:bodyPr>
            <a:normAutofit/>
          </a:bodyPr>
          <a:lstStyle/>
          <a:p>
            <a:r>
              <a:rPr lang="en-US" dirty="0"/>
              <a:t>Make more sense to bound the error or the price?</a:t>
            </a:r>
          </a:p>
          <a:p>
            <a:pPr lvl="1"/>
            <a:r>
              <a:rPr lang="en-US" dirty="0"/>
              <a:t>Price </a:t>
            </a:r>
          </a:p>
          <a:p>
            <a:r>
              <a:rPr lang="en-US" dirty="0"/>
              <a:t>Approach</a:t>
            </a:r>
          </a:p>
          <a:p>
            <a:pPr lvl="1"/>
            <a:r>
              <a:rPr lang="en-US" dirty="0"/>
              <a:t>Random walk error</a:t>
            </a:r>
          </a:p>
          <a:p>
            <a:pPr lvl="1"/>
            <a:r>
              <a:rPr lang="en-US" dirty="0"/>
              <a:t>Add to input LMP for forecast</a:t>
            </a:r>
          </a:p>
          <a:p>
            <a:pPr lvl="1"/>
            <a:r>
              <a:rPr lang="en-US" dirty="0"/>
              <a:t>Bound the forecast at confidence intervals</a:t>
            </a:r>
          </a:p>
        </p:txBody>
      </p:sp>
      <p:pic>
        <p:nvPicPr>
          <p:cNvPr id="5" name="Picture 4" descr="A graph showing the number of hours and hours&#10;&#10;Description automatically generated with medium confidence">
            <a:extLst>
              <a:ext uri="{FF2B5EF4-FFF2-40B4-BE49-F238E27FC236}">
                <a16:creationId xmlns:a16="http://schemas.microsoft.com/office/drawing/2014/main" id="{2B3F1DBC-C792-A8B0-4B40-DAFBE3D10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5944" y="3011941"/>
            <a:ext cx="7566399" cy="3480934"/>
          </a:xfrm>
          <a:prstGeom prst="rect">
            <a:avLst/>
          </a:prstGeom>
        </p:spPr>
      </p:pic>
    </p:spTree>
    <p:extLst>
      <p:ext uri="{BB962C8B-B14F-4D97-AF65-F5344CB8AC3E}">
        <p14:creationId xmlns:p14="http://schemas.microsoft.com/office/powerpoint/2010/main" val="56494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09A05-77F2-14A8-CC28-735A09A0041D}"/>
              </a:ext>
            </a:extLst>
          </p:cNvPr>
          <p:cNvSpPr>
            <a:spLocks noGrp="1"/>
          </p:cNvSpPr>
          <p:nvPr>
            <p:ph type="title"/>
          </p:nvPr>
        </p:nvSpPr>
        <p:spPr/>
        <p:txBody>
          <a:bodyPr/>
          <a:lstStyle/>
          <a:p>
            <a:r>
              <a:rPr lang="en-US" dirty="0"/>
              <a:t>Integration with ALEAF</a:t>
            </a:r>
          </a:p>
        </p:txBody>
      </p:sp>
      <p:sp>
        <p:nvSpPr>
          <p:cNvPr id="3" name="Content Placeholder 2">
            <a:extLst>
              <a:ext uri="{FF2B5EF4-FFF2-40B4-BE49-F238E27FC236}">
                <a16:creationId xmlns:a16="http://schemas.microsoft.com/office/drawing/2014/main" id="{BE74F569-A107-E6BE-8BB5-C9BE1A1093D2}"/>
              </a:ext>
            </a:extLst>
          </p:cNvPr>
          <p:cNvSpPr>
            <a:spLocks noGrp="1"/>
          </p:cNvSpPr>
          <p:nvPr>
            <p:ph idx="1"/>
          </p:nvPr>
        </p:nvSpPr>
        <p:spPr/>
        <p:txBody>
          <a:bodyPr/>
          <a:lstStyle/>
          <a:p>
            <a:r>
              <a:rPr lang="en-US" dirty="0"/>
              <a:t>Previously send multiple “error” files for Monte Carlo simulation</a:t>
            </a:r>
          </a:p>
          <a:p>
            <a:r>
              <a:rPr lang="en-US" dirty="0"/>
              <a:t>Now send file with price that includes the error</a:t>
            </a:r>
          </a:p>
          <a:p>
            <a:pPr lvl="1"/>
            <a:r>
              <a:rPr lang="en-US" dirty="0"/>
              <a:t>Store error file for analysis</a:t>
            </a:r>
          </a:p>
          <a:p>
            <a:pPr lvl="1"/>
            <a:r>
              <a:rPr lang="en-US" dirty="0"/>
              <a:t>Will single file work with ALEAF?</a:t>
            </a:r>
          </a:p>
          <a:p>
            <a:pPr lvl="2"/>
            <a:r>
              <a:rPr lang="en-US" dirty="0" err="1"/>
              <a:t>json</a:t>
            </a:r>
            <a:r>
              <a:rPr lang="en-US" dirty="0"/>
              <a:t> file:</a:t>
            </a:r>
          </a:p>
          <a:p>
            <a:pPr lvl="2"/>
            <a:r>
              <a:rPr lang="en-US" dirty="0"/>
              <a:t>{“sim 1</a:t>
            </a:r>
            <a:r>
              <a:rPr lang="en-US"/>
              <a:t>”: [prices], </a:t>
            </a:r>
            <a:r>
              <a:rPr lang="en-US" dirty="0"/>
              <a:t>“sim 2</a:t>
            </a:r>
            <a:r>
              <a:rPr lang="en-US"/>
              <a:t>”: [prices], </a:t>
            </a:r>
            <a:r>
              <a:rPr lang="en-US" dirty="0"/>
              <a:t>…</a:t>
            </a:r>
          </a:p>
          <a:p>
            <a:pPr lvl="1"/>
            <a:r>
              <a:rPr lang="en-US" dirty="0"/>
              <a:t>Solves the time with saving hundreds or thousands of files  </a:t>
            </a:r>
          </a:p>
        </p:txBody>
      </p:sp>
    </p:spTree>
    <p:extLst>
      <p:ext uri="{BB962C8B-B14F-4D97-AF65-F5344CB8AC3E}">
        <p14:creationId xmlns:p14="http://schemas.microsoft.com/office/powerpoint/2010/main" val="3395891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13470</TotalTime>
  <Words>172</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Introducing Error to ALEAF Input LMP Data</vt:lpstr>
      <vt:lpstr>Approach for Price Forecast Error</vt:lpstr>
      <vt:lpstr>Price Forecast with ISO NE dataset</vt:lpstr>
      <vt:lpstr>Random Walk With ISO-NE Error Data</vt:lpstr>
      <vt:lpstr>Bounding error/price</vt:lpstr>
      <vt:lpstr>Integration with ALEAF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Electricity Price Forecasting</dc:title>
  <dc:creator>Tyler B. Phillips</dc:creator>
  <cp:lastModifiedBy>Tyler B. Phillips</cp:lastModifiedBy>
  <cp:revision>10</cp:revision>
  <dcterms:created xsi:type="dcterms:W3CDTF">2023-10-04T16:48:01Z</dcterms:created>
  <dcterms:modified xsi:type="dcterms:W3CDTF">2024-01-08T21:05:52Z</dcterms:modified>
</cp:coreProperties>
</file>