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42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3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8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8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8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0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050D-044C-664B-98C8-56098897B0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7606-78EA-F349-B4FE-6E077CDC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2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25C6-6930-524C-832F-E37EF20CF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Corrosion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D470C-CF2D-E34E-9639-337D3C3B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orthophosphate as primary corrosion inhibitor to prevent lead in drinking water</a:t>
            </a:r>
          </a:p>
        </p:txBody>
      </p:sp>
    </p:spTree>
    <p:extLst>
      <p:ext uri="{BB962C8B-B14F-4D97-AF65-F5344CB8AC3E}">
        <p14:creationId xmlns:p14="http://schemas.microsoft.com/office/powerpoint/2010/main" val="291320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7DD6-5EC2-D54B-A2A1-0B987322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7D0B-167F-F247-AD8E-F3888FE8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effects of lead</a:t>
            </a:r>
          </a:p>
          <a:p>
            <a:r>
              <a:rPr lang="en-US" dirty="0"/>
              <a:t>Lead in drinking water</a:t>
            </a:r>
          </a:p>
          <a:p>
            <a:r>
              <a:rPr lang="en-US" dirty="0"/>
              <a:t>Corrosion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216773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FFE6-2350-8544-8697-B1E86EC5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effects of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0BD7-2852-224B-9728-F82706FA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Children</a:t>
            </a:r>
            <a:r>
              <a:rPr lang="en-US" sz="2800" dirty="0"/>
              <a:t> – behavior and learning problems, low IQ, and slowed growth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Pregnant Women </a:t>
            </a:r>
            <a:r>
              <a:rPr lang="en-US" sz="2800" dirty="0"/>
              <a:t>– reduced fetus growth and premature birth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Adults</a:t>
            </a:r>
            <a:r>
              <a:rPr lang="en-US" sz="2800" dirty="0"/>
              <a:t> – cardiovascular problems and reproducibility issues</a:t>
            </a:r>
          </a:p>
        </p:txBody>
      </p:sp>
    </p:spTree>
    <p:extLst>
      <p:ext uri="{BB962C8B-B14F-4D97-AF65-F5344CB8AC3E}">
        <p14:creationId xmlns:p14="http://schemas.microsoft.com/office/powerpoint/2010/main" val="30475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9DEF-9305-E547-9F9E-23982853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in drinking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7719-7909-F94C-BF6C-3C39EE6B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- Home plumbing (Lead service lines and lead solder)</a:t>
            </a:r>
          </a:p>
          <a:p>
            <a:r>
              <a:rPr lang="en-US" b="1" dirty="0">
                <a:solidFill>
                  <a:schemeClr val="bg1"/>
                </a:solidFill>
              </a:rPr>
              <a:t>Mechanism</a:t>
            </a:r>
            <a:r>
              <a:rPr lang="en-US" dirty="0"/>
              <a:t> – Non-passivated lead (Pb</a:t>
            </a:r>
            <a:r>
              <a:rPr lang="en-US" baseline="30000" dirty="0"/>
              <a:t>2+</a:t>
            </a:r>
            <a:r>
              <a:rPr lang="en-US" dirty="0"/>
              <a:t>) reacts with water to form </a:t>
            </a:r>
            <a:r>
              <a:rPr lang="en-US" dirty="0" err="1"/>
              <a:t>PbO</a:t>
            </a:r>
            <a:r>
              <a:rPr lang="en-US" dirty="0"/>
              <a:t>. This compound is highly soluble and leaches into the drinking water. </a:t>
            </a:r>
          </a:p>
          <a:p>
            <a:r>
              <a:rPr lang="en-US" b="1" dirty="0">
                <a:solidFill>
                  <a:schemeClr val="bg1"/>
                </a:solidFill>
              </a:rPr>
              <a:t>Regulations</a:t>
            </a:r>
            <a:r>
              <a:rPr lang="en-US" dirty="0"/>
              <a:t> – The Lead and Copper Rule (LCR) mandates that a system must demonstrate Optimized Corrosion Control Treatment (OCCT) by sampling at customers tap for lead and copper. </a:t>
            </a:r>
          </a:p>
          <a:p>
            <a:pPr lvl="1"/>
            <a:r>
              <a:rPr lang="en-US" dirty="0"/>
              <a:t>Action Level – 90</a:t>
            </a:r>
            <a:r>
              <a:rPr lang="en-US" baseline="30000" dirty="0"/>
              <a:t>th</a:t>
            </a:r>
            <a:r>
              <a:rPr lang="en-US" dirty="0"/>
              <a:t> percentile of samples must be less than 0.015 mg/L or 15 𝜇g/L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5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F8F6-2335-3347-98A9-61D91455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Control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D201-BBF6-D848-8D38-48AA5019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582795" cy="3599316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Orthophosphate</a:t>
            </a:r>
            <a:r>
              <a:rPr lang="en-US" dirty="0"/>
              <a:t> – utilities add orthophosphate (PO</a:t>
            </a:r>
            <a:r>
              <a:rPr lang="en-US" baseline="-25000" dirty="0"/>
              <a:t>4</a:t>
            </a:r>
            <a:r>
              <a:rPr lang="en-US" dirty="0"/>
              <a:t>) to react with the lead pipe material to form insoluble compounds that act as a barrier from the lead reaching the bulk water – this is called scale </a:t>
            </a:r>
          </a:p>
          <a:p>
            <a:r>
              <a:rPr lang="en-US" b="1" dirty="0">
                <a:solidFill>
                  <a:schemeClr val="bg1"/>
                </a:solidFill>
              </a:rPr>
              <a:t>Compounds</a:t>
            </a:r>
            <a:r>
              <a:rPr lang="en-US" dirty="0"/>
              <a:t> – This forms hydroxypryomorphite and chloropyromorphite, which are both highly insoluble in water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4D66B-75FA-2B40-A97F-44BCD45E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88" y="2336872"/>
            <a:ext cx="5517064" cy="26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421B-D7FC-A840-B1F1-9B5BEC24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3505-EA09-2C43-89AD-5ECD06CF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in drinking water is a serious issue with a direct connection to public health </a:t>
            </a:r>
          </a:p>
          <a:p>
            <a:r>
              <a:rPr lang="en-US" dirty="0"/>
              <a:t>Lead enters the drinking water via lead pipes or solder in the home plumbing</a:t>
            </a:r>
          </a:p>
          <a:p>
            <a:r>
              <a:rPr lang="en-US" dirty="0"/>
              <a:t>Lead can be prevented from reaching the bulk water with the formation of insoluble compounds, that form scale on the pipe wall, when orthophosphate reacts with the lead material. </a:t>
            </a:r>
          </a:p>
        </p:txBody>
      </p:sp>
    </p:spTree>
    <p:extLst>
      <p:ext uri="{BB962C8B-B14F-4D97-AF65-F5344CB8AC3E}">
        <p14:creationId xmlns:p14="http://schemas.microsoft.com/office/powerpoint/2010/main" val="39030132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{0BAF31B9-30AD-E348-9B67-8C5A4F107F81}tf10001057</Template>
  <TotalTime>3441</TotalTime>
  <Words>271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Corrosion Control</vt:lpstr>
      <vt:lpstr>Agenda</vt:lpstr>
      <vt:lpstr>Health effects of lead</vt:lpstr>
      <vt:lpstr>Lead in drinking water</vt:lpstr>
      <vt:lpstr>Corrosion Control Treatment</vt:lpstr>
      <vt:lpstr>Conclusion 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Corrosion Control</dc:title>
  <dc:creator>Bradley,Tyler</dc:creator>
  <cp:lastModifiedBy>Bradley,Tyler</cp:lastModifiedBy>
  <cp:revision>9</cp:revision>
  <dcterms:created xsi:type="dcterms:W3CDTF">2018-06-02T11:21:39Z</dcterms:created>
  <dcterms:modified xsi:type="dcterms:W3CDTF">2018-06-05T19:27:11Z</dcterms:modified>
</cp:coreProperties>
</file>