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0" r:id="rId3"/>
    <p:sldId id="261" r:id="rId4"/>
    <p:sldId id="258" r:id="rId5"/>
    <p:sldId id="259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2" r:id="rId14"/>
    <p:sldId id="270" r:id="rId15"/>
    <p:sldId id="27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4"/>
    <p:restoredTop sz="94646"/>
  </p:normalViewPr>
  <p:slideViewPr>
    <p:cSldViewPr snapToGrid="0" snapToObjects="1">
      <p:cViewPr>
        <p:scale>
          <a:sx n="125" d="100"/>
          <a:sy n="125" d="100"/>
        </p:scale>
        <p:origin x="2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308583-35D1-43D5-91E9-F1741BE59BE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AE2F7E-7248-49C7-A7DA-21A62BB65F80}">
      <dgm:prSet/>
      <dgm:spPr/>
      <dgm:t>
        <a:bodyPr/>
        <a:lstStyle/>
        <a:p>
          <a:r>
            <a:rPr lang="en-US"/>
            <a:t>Drinking Water Distribution System Background</a:t>
          </a:r>
        </a:p>
      </dgm:t>
    </dgm:pt>
    <dgm:pt modelId="{411BCA54-8648-4A31-AD3F-8B391D78D1D8}" type="parTrans" cxnId="{305817F0-A84B-4184-874A-8DAE438058F2}">
      <dgm:prSet/>
      <dgm:spPr/>
      <dgm:t>
        <a:bodyPr/>
        <a:lstStyle/>
        <a:p>
          <a:endParaRPr lang="en-US"/>
        </a:p>
      </dgm:t>
    </dgm:pt>
    <dgm:pt modelId="{6A29D87F-8942-4947-90EC-643AF769C087}" type="sibTrans" cxnId="{305817F0-A84B-4184-874A-8DAE438058F2}">
      <dgm:prSet/>
      <dgm:spPr/>
      <dgm:t>
        <a:bodyPr/>
        <a:lstStyle/>
        <a:p>
          <a:endParaRPr lang="en-US"/>
        </a:p>
      </dgm:t>
    </dgm:pt>
    <dgm:pt modelId="{19D06BE1-BCB9-410D-94F7-BD6F525D30BD}">
      <dgm:prSet/>
      <dgm:spPr/>
      <dgm:t>
        <a:bodyPr/>
        <a:lstStyle/>
        <a:p>
          <a:r>
            <a:rPr lang="en-US"/>
            <a:t>What are biofilms?</a:t>
          </a:r>
        </a:p>
      </dgm:t>
    </dgm:pt>
    <dgm:pt modelId="{5FD904F2-3BEB-4BC7-A344-9191F4B4BD46}" type="parTrans" cxnId="{4DD46C01-A097-47E4-858D-31B51559975A}">
      <dgm:prSet/>
      <dgm:spPr/>
      <dgm:t>
        <a:bodyPr/>
        <a:lstStyle/>
        <a:p>
          <a:endParaRPr lang="en-US"/>
        </a:p>
      </dgm:t>
    </dgm:pt>
    <dgm:pt modelId="{05D4D743-D6E1-47A1-B80D-571A1E9F530F}" type="sibTrans" cxnId="{4DD46C01-A097-47E4-858D-31B51559975A}">
      <dgm:prSet/>
      <dgm:spPr/>
      <dgm:t>
        <a:bodyPr/>
        <a:lstStyle/>
        <a:p>
          <a:endParaRPr lang="en-US"/>
        </a:p>
      </dgm:t>
    </dgm:pt>
    <dgm:pt modelId="{76135D12-1537-4DBC-A6E0-1C01C9A6A872}">
      <dgm:prSet/>
      <dgm:spPr/>
      <dgm:t>
        <a:bodyPr/>
        <a:lstStyle/>
        <a:p>
          <a:r>
            <a:rPr lang="en-US"/>
            <a:t>Nitrification </a:t>
          </a:r>
        </a:p>
      </dgm:t>
    </dgm:pt>
    <dgm:pt modelId="{82103650-F708-4457-81C5-C9CDFA39F50A}" type="parTrans" cxnId="{974457AE-6611-48B4-82AC-4DB1471294B3}">
      <dgm:prSet/>
      <dgm:spPr/>
      <dgm:t>
        <a:bodyPr/>
        <a:lstStyle/>
        <a:p>
          <a:endParaRPr lang="en-US"/>
        </a:p>
      </dgm:t>
    </dgm:pt>
    <dgm:pt modelId="{E6DDF890-A136-407B-99DF-483EF80DB8A1}" type="sibTrans" cxnId="{974457AE-6611-48B4-82AC-4DB1471294B3}">
      <dgm:prSet/>
      <dgm:spPr/>
      <dgm:t>
        <a:bodyPr/>
        <a:lstStyle/>
        <a:p>
          <a:endParaRPr lang="en-US"/>
        </a:p>
      </dgm:t>
    </dgm:pt>
    <dgm:pt modelId="{79ACDB8D-7EE7-4E4C-A980-36861D12CFB4}">
      <dgm:prSet/>
      <dgm:spPr/>
      <dgm:t>
        <a:bodyPr/>
        <a:lstStyle/>
        <a:p>
          <a:r>
            <a:rPr lang="en-US"/>
            <a:t>Research questions</a:t>
          </a:r>
        </a:p>
      </dgm:t>
    </dgm:pt>
    <dgm:pt modelId="{AECD4FAD-C70C-4819-A50F-6D0EBBC20CD9}" type="parTrans" cxnId="{01B65219-91F6-47B0-B14C-98B6E95B3B85}">
      <dgm:prSet/>
      <dgm:spPr/>
      <dgm:t>
        <a:bodyPr/>
        <a:lstStyle/>
        <a:p>
          <a:endParaRPr lang="en-US"/>
        </a:p>
      </dgm:t>
    </dgm:pt>
    <dgm:pt modelId="{FAD2B095-937E-436B-9CD2-D5DA415203B8}" type="sibTrans" cxnId="{01B65219-91F6-47B0-B14C-98B6E95B3B85}">
      <dgm:prSet/>
      <dgm:spPr/>
      <dgm:t>
        <a:bodyPr/>
        <a:lstStyle/>
        <a:p>
          <a:endParaRPr lang="en-US"/>
        </a:p>
      </dgm:t>
    </dgm:pt>
    <dgm:pt modelId="{911CA499-A02E-484F-8427-67C9E6D0D96C}">
      <dgm:prSet/>
      <dgm:spPr/>
      <dgm:t>
        <a:bodyPr/>
        <a:lstStyle/>
        <a:p>
          <a:r>
            <a:rPr lang="en-US" dirty="0"/>
            <a:t>Biofilm sampler</a:t>
          </a:r>
        </a:p>
      </dgm:t>
    </dgm:pt>
    <dgm:pt modelId="{629C8D14-464D-44AA-B90D-51985B1D7A3A}" type="parTrans" cxnId="{81DB62D3-43BF-4A54-9E34-F88C3ECCE957}">
      <dgm:prSet/>
      <dgm:spPr/>
      <dgm:t>
        <a:bodyPr/>
        <a:lstStyle/>
        <a:p>
          <a:endParaRPr lang="en-US"/>
        </a:p>
      </dgm:t>
    </dgm:pt>
    <dgm:pt modelId="{2B7DAA6B-D4F9-471F-BCE5-72ACEEE9E1A4}" type="sibTrans" cxnId="{81DB62D3-43BF-4A54-9E34-F88C3ECCE957}">
      <dgm:prSet/>
      <dgm:spPr/>
      <dgm:t>
        <a:bodyPr/>
        <a:lstStyle/>
        <a:p>
          <a:endParaRPr lang="en-US"/>
        </a:p>
      </dgm:t>
    </dgm:pt>
    <dgm:pt modelId="{C60C4119-E357-4A73-A774-F1562D43FAA4}" type="pres">
      <dgm:prSet presAssocID="{84308583-35D1-43D5-91E9-F1741BE59BE6}" presName="root" presStyleCnt="0">
        <dgm:presLayoutVars>
          <dgm:dir/>
          <dgm:resizeHandles val="exact"/>
        </dgm:presLayoutVars>
      </dgm:prSet>
      <dgm:spPr/>
    </dgm:pt>
    <dgm:pt modelId="{ED8213E3-D396-40C1-8BCF-0D686613FF18}" type="pres">
      <dgm:prSet presAssocID="{26AE2F7E-7248-49C7-A7DA-21A62BB65F80}" presName="compNode" presStyleCnt="0"/>
      <dgm:spPr/>
    </dgm:pt>
    <dgm:pt modelId="{A6F89455-5AA6-4DEE-8F2A-BDA8BF564BCB}" type="pres">
      <dgm:prSet presAssocID="{26AE2F7E-7248-49C7-A7DA-21A62BB65F80}" presName="bgRect" presStyleLbl="bgShp" presStyleIdx="0" presStyleCnt="5"/>
      <dgm:spPr/>
    </dgm:pt>
    <dgm:pt modelId="{5CBED884-6E3A-4067-B781-019B8F96BA9D}" type="pres">
      <dgm:prSet presAssocID="{26AE2F7E-7248-49C7-A7DA-21A62BB65F8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DBC7014D-BBEB-4F0A-9B90-C57CE65CD531}" type="pres">
      <dgm:prSet presAssocID="{26AE2F7E-7248-49C7-A7DA-21A62BB65F80}" presName="spaceRect" presStyleCnt="0"/>
      <dgm:spPr/>
    </dgm:pt>
    <dgm:pt modelId="{098218F0-6746-4446-8F76-D9411AD7D827}" type="pres">
      <dgm:prSet presAssocID="{26AE2F7E-7248-49C7-A7DA-21A62BB65F80}" presName="parTx" presStyleLbl="revTx" presStyleIdx="0" presStyleCnt="5">
        <dgm:presLayoutVars>
          <dgm:chMax val="0"/>
          <dgm:chPref val="0"/>
        </dgm:presLayoutVars>
      </dgm:prSet>
      <dgm:spPr/>
    </dgm:pt>
    <dgm:pt modelId="{F3240E76-666D-436B-A843-42791E7CC825}" type="pres">
      <dgm:prSet presAssocID="{6A29D87F-8942-4947-90EC-643AF769C087}" presName="sibTrans" presStyleCnt="0"/>
      <dgm:spPr/>
    </dgm:pt>
    <dgm:pt modelId="{2230EC82-64A9-4D5B-A379-A3BF9402EC12}" type="pres">
      <dgm:prSet presAssocID="{19D06BE1-BCB9-410D-94F7-BD6F525D30BD}" presName="compNode" presStyleCnt="0"/>
      <dgm:spPr/>
    </dgm:pt>
    <dgm:pt modelId="{9DD5936F-1FE3-46FE-8532-46937316A55F}" type="pres">
      <dgm:prSet presAssocID="{19D06BE1-BCB9-410D-94F7-BD6F525D30BD}" presName="bgRect" presStyleLbl="bgShp" presStyleIdx="1" presStyleCnt="5"/>
      <dgm:spPr/>
    </dgm:pt>
    <dgm:pt modelId="{1E17C2B3-1650-471F-996D-040E8CFC5109}" type="pres">
      <dgm:prSet presAssocID="{19D06BE1-BCB9-410D-94F7-BD6F525D30B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8038070-1DFC-48A9-BB36-5D3151C5BEFA}" type="pres">
      <dgm:prSet presAssocID="{19D06BE1-BCB9-410D-94F7-BD6F525D30BD}" presName="spaceRect" presStyleCnt="0"/>
      <dgm:spPr/>
    </dgm:pt>
    <dgm:pt modelId="{375D19FA-52AE-4EFE-BEE8-36F1E528F679}" type="pres">
      <dgm:prSet presAssocID="{19D06BE1-BCB9-410D-94F7-BD6F525D30BD}" presName="parTx" presStyleLbl="revTx" presStyleIdx="1" presStyleCnt="5">
        <dgm:presLayoutVars>
          <dgm:chMax val="0"/>
          <dgm:chPref val="0"/>
        </dgm:presLayoutVars>
      </dgm:prSet>
      <dgm:spPr/>
    </dgm:pt>
    <dgm:pt modelId="{D2681B0A-EE83-43CF-B836-A8C58B947AAF}" type="pres">
      <dgm:prSet presAssocID="{05D4D743-D6E1-47A1-B80D-571A1E9F530F}" presName="sibTrans" presStyleCnt="0"/>
      <dgm:spPr/>
    </dgm:pt>
    <dgm:pt modelId="{06DA0DCD-46FA-4A14-A301-2A7F4234F0B4}" type="pres">
      <dgm:prSet presAssocID="{76135D12-1537-4DBC-A6E0-1C01C9A6A872}" presName="compNode" presStyleCnt="0"/>
      <dgm:spPr/>
    </dgm:pt>
    <dgm:pt modelId="{0C4CEBA7-DABF-48C8-B0FE-71C30B99FB40}" type="pres">
      <dgm:prSet presAssocID="{76135D12-1537-4DBC-A6E0-1C01C9A6A872}" presName="bgRect" presStyleLbl="bgShp" presStyleIdx="2" presStyleCnt="5"/>
      <dgm:spPr/>
    </dgm:pt>
    <dgm:pt modelId="{F4739913-E3FA-46F1-940F-DF91F50ADA5E}" type="pres">
      <dgm:prSet presAssocID="{76135D12-1537-4DBC-A6E0-1C01C9A6A8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4522B0D8-BDE8-4508-AA24-0F1FABA8C9DB}" type="pres">
      <dgm:prSet presAssocID="{76135D12-1537-4DBC-A6E0-1C01C9A6A872}" presName="spaceRect" presStyleCnt="0"/>
      <dgm:spPr/>
    </dgm:pt>
    <dgm:pt modelId="{E92F1789-6EA5-4929-B010-EB14589C7DC4}" type="pres">
      <dgm:prSet presAssocID="{76135D12-1537-4DBC-A6E0-1C01C9A6A872}" presName="parTx" presStyleLbl="revTx" presStyleIdx="2" presStyleCnt="5">
        <dgm:presLayoutVars>
          <dgm:chMax val="0"/>
          <dgm:chPref val="0"/>
        </dgm:presLayoutVars>
      </dgm:prSet>
      <dgm:spPr/>
    </dgm:pt>
    <dgm:pt modelId="{15BC57AA-ED4A-4893-B20A-F429169DDA79}" type="pres">
      <dgm:prSet presAssocID="{E6DDF890-A136-407B-99DF-483EF80DB8A1}" presName="sibTrans" presStyleCnt="0"/>
      <dgm:spPr/>
    </dgm:pt>
    <dgm:pt modelId="{ACE1266B-0592-4AA8-BAA1-9608C6146674}" type="pres">
      <dgm:prSet presAssocID="{79ACDB8D-7EE7-4E4C-A980-36861D12CFB4}" presName="compNode" presStyleCnt="0"/>
      <dgm:spPr/>
    </dgm:pt>
    <dgm:pt modelId="{860F4274-B46D-4832-8C65-9D63CF963E6A}" type="pres">
      <dgm:prSet presAssocID="{79ACDB8D-7EE7-4E4C-A980-36861D12CFB4}" presName="bgRect" presStyleLbl="bgShp" presStyleIdx="3" presStyleCnt="5"/>
      <dgm:spPr/>
    </dgm:pt>
    <dgm:pt modelId="{C82FD1A0-9331-4ABD-8DA6-47CC8C0DD414}" type="pres">
      <dgm:prSet presAssocID="{79ACDB8D-7EE7-4E4C-A980-36861D12CFB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C0823D8D-C549-442B-A572-82C78DE31AFB}" type="pres">
      <dgm:prSet presAssocID="{79ACDB8D-7EE7-4E4C-A980-36861D12CFB4}" presName="spaceRect" presStyleCnt="0"/>
      <dgm:spPr/>
    </dgm:pt>
    <dgm:pt modelId="{3A5E726A-B49D-44AA-B3E3-1EEB0421B301}" type="pres">
      <dgm:prSet presAssocID="{79ACDB8D-7EE7-4E4C-A980-36861D12CFB4}" presName="parTx" presStyleLbl="revTx" presStyleIdx="3" presStyleCnt="5">
        <dgm:presLayoutVars>
          <dgm:chMax val="0"/>
          <dgm:chPref val="0"/>
        </dgm:presLayoutVars>
      </dgm:prSet>
      <dgm:spPr/>
    </dgm:pt>
    <dgm:pt modelId="{60DAA38D-7FAC-4E03-9BA8-F8F1451FB205}" type="pres">
      <dgm:prSet presAssocID="{FAD2B095-937E-436B-9CD2-D5DA415203B8}" presName="sibTrans" presStyleCnt="0"/>
      <dgm:spPr/>
    </dgm:pt>
    <dgm:pt modelId="{D722F927-3173-496A-A8DD-62251A8AE553}" type="pres">
      <dgm:prSet presAssocID="{911CA499-A02E-484F-8427-67C9E6D0D96C}" presName="compNode" presStyleCnt="0"/>
      <dgm:spPr/>
    </dgm:pt>
    <dgm:pt modelId="{7E086FFE-8D80-4A5F-B8E8-78A5B6866B02}" type="pres">
      <dgm:prSet presAssocID="{911CA499-A02E-484F-8427-67C9E6D0D96C}" presName="bgRect" presStyleLbl="bgShp" presStyleIdx="4" presStyleCnt="5"/>
      <dgm:spPr/>
    </dgm:pt>
    <dgm:pt modelId="{852F802E-DA23-444E-84BA-065B5A419E89}" type="pres">
      <dgm:prSet presAssocID="{911CA499-A02E-484F-8427-67C9E6D0D96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A2F7C8F2-8207-4D4D-85C8-5DD265B59472}" type="pres">
      <dgm:prSet presAssocID="{911CA499-A02E-484F-8427-67C9E6D0D96C}" presName="spaceRect" presStyleCnt="0"/>
      <dgm:spPr/>
    </dgm:pt>
    <dgm:pt modelId="{018D43E2-15C5-470D-A8B6-0D9AC79F76F2}" type="pres">
      <dgm:prSet presAssocID="{911CA499-A02E-484F-8427-67C9E6D0D96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DD46C01-A097-47E4-858D-31B51559975A}" srcId="{84308583-35D1-43D5-91E9-F1741BE59BE6}" destId="{19D06BE1-BCB9-410D-94F7-BD6F525D30BD}" srcOrd="1" destOrd="0" parTransId="{5FD904F2-3BEB-4BC7-A344-9191F4B4BD46}" sibTransId="{05D4D743-D6E1-47A1-B80D-571A1E9F530F}"/>
    <dgm:cxn modelId="{01B65219-91F6-47B0-B14C-98B6E95B3B85}" srcId="{84308583-35D1-43D5-91E9-F1741BE59BE6}" destId="{79ACDB8D-7EE7-4E4C-A980-36861D12CFB4}" srcOrd="3" destOrd="0" parTransId="{AECD4FAD-C70C-4819-A50F-6D0EBBC20CD9}" sibTransId="{FAD2B095-937E-436B-9CD2-D5DA415203B8}"/>
    <dgm:cxn modelId="{CD9E3843-8A09-4DF1-9C50-460FBED6FA92}" type="presOf" srcId="{26AE2F7E-7248-49C7-A7DA-21A62BB65F80}" destId="{098218F0-6746-4446-8F76-D9411AD7D827}" srcOrd="0" destOrd="0" presId="urn:microsoft.com/office/officeart/2018/2/layout/IconVerticalSolidList"/>
    <dgm:cxn modelId="{9D6E1793-CE8F-4C80-AC81-BAC91219009B}" type="presOf" srcId="{84308583-35D1-43D5-91E9-F1741BE59BE6}" destId="{C60C4119-E357-4A73-A774-F1562D43FAA4}" srcOrd="0" destOrd="0" presId="urn:microsoft.com/office/officeart/2018/2/layout/IconVerticalSolidList"/>
    <dgm:cxn modelId="{974457AE-6611-48B4-82AC-4DB1471294B3}" srcId="{84308583-35D1-43D5-91E9-F1741BE59BE6}" destId="{76135D12-1537-4DBC-A6E0-1C01C9A6A872}" srcOrd="2" destOrd="0" parTransId="{82103650-F708-4457-81C5-C9CDFA39F50A}" sibTransId="{E6DDF890-A136-407B-99DF-483EF80DB8A1}"/>
    <dgm:cxn modelId="{9F7EBBB4-8B6A-40FE-B80D-ADA5883EE51E}" type="presOf" srcId="{19D06BE1-BCB9-410D-94F7-BD6F525D30BD}" destId="{375D19FA-52AE-4EFE-BEE8-36F1E528F679}" srcOrd="0" destOrd="0" presId="urn:microsoft.com/office/officeart/2018/2/layout/IconVerticalSolidList"/>
    <dgm:cxn modelId="{A58ED4B4-E824-493A-BE95-0D39131F4867}" type="presOf" srcId="{79ACDB8D-7EE7-4E4C-A980-36861D12CFB4}" destId="{3A5E726A-B49D-44AA-B3E3-1EEB0421B301}" srcOrd="0" destOrd="0" presId="urn:microsoft.com/office/officeart/2018/2/layout/IconVerticalSolidList"/>
    <dgm:cxn modelId="{81DB62D3-43BF-4A54-9E34-F88C3ECCE957}" srcId="{84308583-35D1-43D5-91E9-F1741BE59BE6}" destId="{911CA499-A02E-484F-8427-67C9E6D0D96C}" srcOrd="4" destOrd="0" parTransId="{629C8D14-464D-44AA-B90D-51985B1D7A3A}" sibTransId="{2B7DAA6B-D4F9-471F-BCE5-72ACEEE9E1A4}"/>
    <dgm:cxn modelId="{305817F0-A84B-4184-874A-8DAE438058F2}" srcId="{84308583-35D1-43D5-91E9-F1741BE59BE6}" destId="{26AE2F7E-7248-49C7-A7DA-21A62BB65F80}" srcOrd="0" destOrd="0" parTransId="{411BCA54-8648-4A31-AD3F-8B391D78D1D8}" sibTransId="{6A29D87F-8942-4947-90EC-643AF769C087}"/>
    <dgm:cxn modelId="{BA088BF0-A4D0-47E3-B998-CBCDC195C107}" type="presOf" srcId="{911CA499-A02E-484F-8427-67C9E6D0D96C}" destId="{018D43E2-15C5-470D-A8B6-0D9AC79F76F2}" srcOrd="0" destOrd="0" presId="urn:microsoft.com/office/officeart/2018/2/layout/IconVerticalSolidList"/>
    <dgm:cxn modelId="{84DF60FC-E252-4B45-BBF0-889D8E64F162}" type="presOf" srcId="{76135D12-1537-4DBC-A6E0-1C01C9A6A872}" destId="{E92F1789-6EA5-4929-B010-EB14589C7DC4}" srcOrd="0" destOrd="0" presId="urn:microsoft.com/office/officeart/2018/2/layout/IconVerticalSolidList"/>
    <dgm:cxn modelId="{850C7C65-4F80-4476-A3AA-88F82A7FFCBD}" type="presParOf" srcId="{C60C4119-E357-4A73-A774-F1562D43FAA4}" destId="{ED8213E3-D396-40C1-8BCF-0D686613FF18}" srcOrd="0" destOrd="0" presId="urn:microsoft.com/office/officeart/2018/2/layout/IconVerticalSolidList"/>
    <dgm:cxn modelId="{DAA2CDC8-6F75-469B-ACAF-B58738D82A35}" type="presParOf" srcId="{ED8213E3-D396-40C1-8BCF-0D686613FF18}" destId="{A6F89455-5AA6-4DEE-8F2A-BDA8BF564BCB}" srcOrd="0" destOrd="0" presId="urn:microsoft.com/office/officeart/2018/2/layout/IconVerticalSolidList"/>
    <dgm:cxn modelId="{6D91E514-B198-4DD0-988F-2185B46F2330}" type="presParOf" srcId="{ED8213E3-D396-40C1-8BCF-0D686613FF18}" destId="{5CBED884-6E3A-4067-B781-019B8F96BA9D}" srcOrd="1" destOrd="0" presId="urn:microsoft.com/office/officeart/2018/2/layout/IconVerticalSolidList"/>
    <dgm:cxn modelId="{C6EA1EC0-5475-4A40-AC59-A24481433F80}" type="presParOf" srcId="{ED8213E3-D396-40C1-8BCF-0D686613FF18}" destId="{DBC7014D-BBEB-4F0A-9B90-C57CE65CD531}" srcOrd="2" destOrd="0" presId="urn:microsoft.com/office/officeart/2018/2/layout/IconVerticalSolidList"/>
    <dgm:cxn modelId="{1FD0E0E0-2223-4C62-AC2F-9A10CDA79DF5}" type="presParOf" srcId="{ED8213E3-D396-40C1-8BCF-0D686613FF18}" destId="{098218F0-6746-4446-8F76-D9411AD7D827}" srcOrd="3" destOrd="0" presId="urn:microsoft.com/office/officeart/2018/2/layout/IconVerticalSolidList"/>
    <dgm:cxn modelId="{6C5C07AB-8F4A-41B2-B085-A84A2F6CD457}" type="presParOf" srcId="{C60C4119-E357-4A73-A774-F1562D43FAA4}" destId="{F3240E76-666D-436B-A843-42791E7CC825}" srcOrd="1" destOrd="0" presId="urn:microsoft.com/office/officeart/2018/2/layout/IconVerticalSolidList"/>
    <dgm:cxn modelId="{0DBF493A-946E-4883-BF18-2AC383EEB546}" type="presParOf" srcId="{C60C4119-E357-4A73-A774-F1562D43FAA4}" destId="{2230EC82-64A9-4D5B-A379-A3BF9402EC12}" srcOrd="2" destOrd="0" presId="urn:microsoft.com/office/officeart/2018/2/layout/IconVerticalSolidList"/>
    <dgm:cxn modelId="{5E7C996F-541F-42F2-917A-40CE5C7B549E}" type="presParOf" srcId="{2230EC82-64A9-4D5B-A379-A3BF9402EC12}" destId="{9DD5936F-1FE3-46FE-8532-46937316A55F}" srcOrd="0" destOrd="0" presId="urn:microsoft.com/office/officeart/2018/2/layout/IconVerticalSolidList"/>
    <dgm:cxn modelId="{65ADE146-DA94-46A8-862C-56DBBE58256B}" type="presParOf" srcId="{2230EC82-64A9-4D5B-A379-A3BF9402EC12}" destId="{1E17C2B3-1650-471F-996D-040E8CFC5109}" srcOrd="1" destOrd="0" presId="urn:microsoft.com/office/officeart/2018/2/layout/IconVerticalSolidList"/>
    <dgm:cxn modelId="{C8722CF7-AD35-4A44-BCA4-953BC8911943}" type="presParOf" srcId="{2230EC82-64A9-4D5B-A379-A3BF9402EC12}" destId="{88038070-1DFC-48A9-BB36-5D3151C5BEFA}" srcOrd="2" destOrd="0" presId="urn:microsoft.com/office/officeart/2018/2/layout/IconVerticalSolidList"/>
    <dgm:cxn modelId="{DE8FA99C-C6B8-4802-A7ED-CE323FF77846}" type="presParOf" srcId="{2230EC82-64A9-4D5B-A379-A3BF9402EC12}" destId="{375D19FA-52AE-4EFE-BEE8-36F1E528F679}" srcOrd="3" destOrd="0" presId="urn:microsoft.com/office/officeart/2018/2/layout/IconVerticalSolidList"/>
    <dgm:cxn modelId="{437FEF30-31C5-4C3E-B262-339D2AA659D7}" type="presParOf" srcId="{C60C4119-E357-4A73-A774-F1562D43FAA4}" destId="{D2681B0A-EE83-43CF-B836-A8C58B947AAF}" srcOrd="3" destOrd="0" presId="urn:microsoft.com/office/officeart/2018/2/layout/IconVerticalSolidList"/>
    <dgm:cxn modelId="{A5829E40-8E34-4A48-865E-E5E8D512F1D4}" type="presParOf" srcId="{C60C4119-E357-4A73-A774-F1562D43FAA4}" destId="{06DA0DCD-46FA-4A14-A301-2A7F4234F0B4}" srcOrd="4" destOrd="0" presId="urn:microsoft.com/office/officeart/2018/2/layout/IconVerticalSolidList"/>
    <dgm:cxn modelId="{CA084BFD-ADCD-4208-9E15-324F9FDB71DF}" type="presParOf" srcId="{06DA0DCD-46FA-4A14-A301-2A7F4234F0B4}" destId="{0C4CEBA7-DABF-48C8-B0FE-71C30B99FB40}" srcOrd="0" destOrd="0" presId="urn:microsoft.com/office/officeart/2018/2/layout/IconVerticalSolidList"/>
    <dgm:cxn modelId="{819D4614-585D-4038-8C80-06964482D1F4}" type="presParOf" srcId="{06DA0DCD-46FA-4A14-A301-2A7F4234F0B4}" destId="{F4739913-E3FA-46F1-940F-DF91F50ADA5E}" srcOrd="1" destOrd="0" presId="urn:microsoft.com/office/officeart/2018/2/layout/IconVerticalSolidList"/>
    <dgm:cxn modelId="{B14F5885-9F0C-4CF5-AF91-FE1BD8E351CF}" type="presParOf" srcId="{06DA0DCD-46FA-4A14-A301-2A7F4234F0B4}" destId="{4522B0D8-BDE8-4508-AA24-0F1FABA8C9DB}" srcOrd="2" destOrd="0" presId="urn:microsoft.com/office/officeart/2018/2/layout/IconVerticalSolidList"/>
    <dgm:cxn modelId="{37FC5514-90A7-4359-86C3-C04B10282282}" type="presParOf" srcId="{06DA0DCD-46FA-4A14-A301-2A7F4234F0B4}" destId="{E92F1789-6EA5-4929-B010-EB14589C7DC4}" srcOrd="3" destOrd="0" presId="urn:microsoft.com/office/officeart/2018/2/layout/IconVerticalSolidList"/>
    <dgm:cxn modelId="{45580535-00BB-4D5C-91CD-55F317629553}" type="presParOf" srcId="{C60C4119-E357-4A73-A774-F1562D43FAA4}" destId="{15BC57AA-ED4A-4893-B20A-F429169DDA79}" srcOrd="5" destOrd="0" presId="urn:microsoft.com/office/officeart/2018/2/layout/IconVerticalSolidList"/>
    <dgm:cxn modelId="{9F010376-6784-4A38-8310-E83AE65AC16F}" type="presParOf" srcId="{C60C4119-E357-4A73-A774-F1562D43FAA4}" destId="{ACE1266B-0592-4AA8-BAA1-9608C6146674}" srcOrd="6" destOrd="0" presId="urn:microsoft.com/office/officeart/2018/2/layout/IconVerticalSolidList"/>
    <dgm:cxn modelId="{97C07F11-3496-46CD-94CF-99385D5D935C}" type="presParOf" srcId="{ACE1266B-0592-4AA8-BAA1-9608C6146674}" destId="{860F4274-B46D-4832-8C65-9D63CF963E6A}" srcOrd="0" destOrd="0" presId="urn:microsoft.com/office/officeart/2018/2/layout/IconVerticalSolidList"/>
    <dgm:cxn modelId="{496D6D9D-E704-455E-AAC9-7B32E7E2930F}" type="presParOf" srcId="{ACE1266B-0592-4AA8-BAA1-9608C6146674}" destId="{C82FD1A0-9331-4ABD-8DA6-47CC8C0DD414}" srcOrd="1" destOrd="0" presId="urn:microsoft.com/office/officeart/2018/2/layout/IconVerticalSolidList"/>
    <dgm:cxn modelId="{8FCFFED4-B5A0-4202-A4EC-EC19757B39E2}" type="presParOf" srcId="{ACE1266B-0592-4AA8-BAA1-9608C6146674}" destId="{C0823D8D-C549-442B-A572-82C78DE31AFB}" srcOrd="2" destOrd="0" presId="urn:microsoft.com/office/officeart/2018/2/layout/IconVerticalSolidList"/>
    <dgm:cxn modelId="{D6D5CEEF-C247-458A-BE72-A9540A4469AE}" type="presParOf" srcId="{ACE1266B-0592-4AA8-BAA1-9608C6146674}" destId="{3A5E726A-B49D-44AA-B3E3-1EEB0421B301}" srcOrd="3" destOrd="0" presId="urn:microsoft.com/office/officeart/2018/2/layout/IconVerticalSolidList"/>
    <dgm:cxn modelId="{BB6C60D0-CB44-4091-ACCF-70B6178E9085}" type="presParOf" srcId="{C60C4119-E357-4A73-A774-F1562D43FAA4}" destId="{60DAA38D-7FAC-4E03-9BA8-F8F1451FB205}" srcOrd="7" destOrd="0" presId="urn:microsoft.com/office/officeart/2018/2/layout/IconVerticalSolidList"/>
    <dgm:cxn modelId="{8F5980E0-CE0D-40AC-92AF-F29026106D66}" type="presParOf" srcId="{C60C4119-E357-4A73-A774-F1562D43FAA4}" destId="{D722F927-3173-496A-A8DD-62251A8AE553}" srcOrd="8" destOrd="0" presId="urn:microsoft.com/office/officeart/2018/2/layout/IconVerticalSolidList"/>
    <dgm:cxn modelId="{0F1B9FBC-AEFF-4637-97A1-1460FB268542}" type="presParOf" srcId="{D722F927-3173-496A-A8DD-62251A8AE553}" destId="{7E086FFE-8D80-4A5F-B8E8-78A5B6866B02}" srcOrd="0" destOrd="0" presId="urn:microsoft.com/office/officeart/2018/2/layout/IconVerticalSolidList"/>
    <dgm:cxn modelId="{8663D7D3-F536-4F63-A424-06E4958D47ED}" type="presParOf" srcId="{D722F927-3173-496A-A8DD-62251A8AE553}" destId="{852F802E-DA23-444E-84BA-065B5A419E89}" srcOrd="1" destOrd="0" presId="urn:microsoft.com/office/officeart/2018/2/layout/IconVerticalSolidList"/>
    <dgm:cxn modelId="{F59C498F-8499-47C8-9C32-B4A47A6BE290}" type="presParOf" srcId="{D722F927-3173-496A-A8DD-62251A8AE553}" destId="{A2F7C8F2-8207-4D4D-85C8-5DD265B59472}" srcOrd="2" destOrd="0" presId="urn:microsoft.com/office/officeart/2018/2/layout/IconVerticalSolidList"/>
    <dgm:cxn modelId="{09BEEEB0-F23A-4B49-B4E3-970207EB21FB}" type="presParOf" srcId="{D722F927-3173-496A-A8DD-62251A8AE553}" destId="{018D43E2-15C5-470D-A8B6-0D9AC79F76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89455-5AA6-4DEE-8F2A-BDA8BF564BCB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BED884-6E3A-4067-B781-019B8F96BA9D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8218F0-6746-4446-8F76-D9411AD7D827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Drinking Water Distribution System Background</a:t>
          </a:r>
        </a:p>
      </dsp:txBody>
      <dsp:txXfrm>
        <a:off x="1131174" y="4597"/>
        <a:ext cx="5382429" cy="979371"/>
      </dsp:txXfrm>
    </dsp:sp>
    <dsp:sp modelId="{9DD5936F-1FE3-46FE-8532-46937316A55F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17C2B3-1650-471F-996D-040E8CFC5109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5D19FA-52AE-4EFE-BEE8-36F1E528F679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are biofilms?</a:t>
          </a:r>
        </a:p>
      </dsp:txBody>
      <dsp:txXfrm>
        <a:off x="1131174" y="1228812"/>
        <a:ext cx="5382429" cy="979371"/>
      </dsp:txXfrm>
    </dsp:sp>
    <dsp:sp modelId="{0C4CEBA7-DABF-48C8-B0FE-71C30B99FB40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739913-E3FA-46F1-940F-DF91F50ADA5E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2F1789-6EA5-4929-B010-EB14589C7DC4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Nitrification </a:t>
          </a:r>
        </a:p>
      </dsp:txBody>
      <dsp:txXfrm>
        <a:off x="1131174" y="2453027"/>
        <a:ext cx="5382429" cy="979371"/>
      </dsp:txXfrm>
    </dsp:sp>
    <dsp:sp modelId="{860F4274-B46D-4832-8C65-9D63CF963E6A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2FD1A0-9331-4ABD-8DA6-47CC8C0DD414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5E726A-B49D-44AA-B3E3-1EEB0421B301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Research questions</a:t>
          </a:r>
        </a:p>
      </dsp:txBody>
      <dsp:txXfrm>
        <a:off x="1131174" y="3677241"/>
        <a:ext cx="5382429" cy="979371"/>
      </dsp:txXfrm>
    </dsp:sp>
    <dsp:sp modelId="{7E086FFE-8D80-4A5F-B8E8-78A5B6866B02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2F802E-DA23-444E-84BA-065B5A419E89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8D43E2-15C5-470D-A8B6-0D9AC79F76F2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Biofilm sampler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728-666C-A543-9EC0-1FD9BAC1DFF3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158-2277-5B41-AE2F-6A662F52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728-666C-A543-9EC0-1FD9BAC1DFF3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158-2277-5B41-AE2F-6A662F52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3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728-666C-A543-9EC0-1FD9BAC1DFF3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158-2277-5B41-AE2F-6A662F52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7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728-666C-A543-9EC0-1FD9BAC1DFF3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158-2277-5B41-AE2F-6A662F52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728-666C-A543-9EC0-1FD9BAC1DFF3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158-2277-5B41-AE2F-6A662F52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9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728-666C-A543-9EC0-1FD9BAC1DFF3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158-2277-5B41-AE2F-6A662F52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728-666C-A543-9EC0-1FD9BAC1DFF3}" type="datetimeFigureOut">
              <a:rPr lang="en-US" smtClean="0"/>
              <a:t>3/2/19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158-2277-5B41-AE2F-6A662F52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0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728-666C-A543-9EC0-1FD9BAC1DFF3}" type="datetimeFigureOut">
              <a:rPr lang="en-US" smtClean="0"/>
              <a:t>3/2/19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158-2277-5B41-AE2F-6A662F52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6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728-666C-A543-9EC0-1FD9BAC1DFF3}" type="datetimeFigureOut">
              <a:rPr lang="en-US" smtClean="0"/>
              <a:t>3/2/19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158-2277-5B41-AE2F-6A662F52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5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728-666C-A543-9EC0-1FD9BAC1DFF3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158-2277-5B41-AE2F-6A662F52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9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3728-666C-A543-9EC0-1FD9BAC1DFF3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158-2277-5B41-AE2F-6A662F52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2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63728-666C-A543-9EC0-1FD9BAC1DFF3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C158-2277-5B41-AE2F-6A662F52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31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fe.govt.nz/publications/rma/draft-users-guide-national-environmental-standard-sources-human-drinking-water/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fe.govt.nz/publications/rma/draft-users-guide-national-environmental-standard-sources-human-drinking-water/2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Nitrification in Drinking Water Biofilms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335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B23A-CA9F-374C-9955-88E910D0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90320"/>
          </a:xfrm>
          <a:solidFill>
            <a:schemeClr val="bg1">
              <a:lumMod val="65000"/>
              <a:lumOff val="35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Ammonia Oxidizing Bacteria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C032-2B65-4549-81A6-E48C6C8F6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C43C3-F92D-F54B-8556-D7760E049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3E75-876D-1F4C-9147-7B5546647DF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9E25-4E95-664F-8FEE-6740D4B7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Does the biofilm community in any one location accurately represent the biofilm community at another location in the same area at any given point in time?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Does the flushing strategy implemented change the impact on the nitrifying communities (point flushing vs continuous flushing)?</a:t>
            </a: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Does biofilm and nitrifying bacteria accumulate and grow faster when pipes are scoured (or new pipes/coupons inserted) during periods of active nitrification? 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295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1360-3BC8-B244-9551-B956CDA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70000"/>
          </a:xfrm>
          <a:solidFill>
            <a:schemeClr val="bg1">
              <a:lumMod val="65000"/>
              <a:lumOff val="35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Biofilm Sampler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DB997-544D-3B45-A61A-7E2EA4350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343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Based on novel coupon design by </a:t>
            </a:r>
            <a:r>
              <a:rPr lang="en-US" sz="2000" dirty="0" err="1"/>
              <a:t>Pennine</a:t>
            </a:r>
            <a:r>
              <a:rPr lang="en-US" sz="2000" dirty="0"/>
              <a:t> Water Group at University of Sheffield in the 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Coupons act as part of pipe wall to allow for realistic growth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Will be installed in 2 locations in Philadelphia’s Navy Yard (by the stadiums)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an area of known nitrification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Being installed along side two new continuous flushing stations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2FFFEF-1E47-3B4E-BD31-9F7E0C0E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912" y="335280"/>
            <a:ext cx="5829300" cy="195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A7B8E6-9B8B-6F4B-9CB0-136ACF804E92}"/>
              </a:ext>
            </a:extLst>
          </p:cNvPr>
          <p:cNvSpPr txBox="1"/>
          <p:nvPr/>
        </p:nvSpPr>
        <p:spPr>
          <a:xfrm>
            <a:off x="5522912" y="2291080"/>
            <a:ext cx="582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Deines</a:t>
            </a:r>
            <a:r>
              <a:rPr lang="en-US" sz="800" dirty="0"/>
              <a:t>, P. </a:t>
            </a:r>
            <a:r>
              <a:rPr lang="en-US" sz="800" i="1" dirty="0"/>
              <a:t>et al.</a:t>
            </a:r>
            <a:r>
              <a:rPr lang="en-US" sz="800" dirty="0"/>
              <a:t> A new coupon design for simultaneous analysis of in situ microbial biofilm formation and community structure in drinking water distribution systems. </a:t>
            </a:r>
            <a:r>
              <a:rPr lang="en-US" sz="800" i="1" dirty="0" err="1"/>
              <a:t>Appl</a:t>
            </a:r>
            <a:r>
              <a:rPr lang="en-US" sz="800" i="1" dirty="0"/>
              <a:t> </a:t>
            </a:r>
            <a:r>
              <a:rPr lang="en-US" sz="800" i="1" dirty="0" err="1"/>
              <a:t>Microbiol</a:t>
            </a:r>
            <a:r>
              <a:rPr lang="en-US" sz="800" i="1" dirty="0"/>
              <a:t> </a:t>
            </a:r>
            <a:r>
              <a:rPr lang="en-US" sz="800" i="1" dirty="0" err="1"/>
              <a:t>Biot</a:t>
            </a:r>
            <a:r>
              <a:rPr lang="en-US" sz="800" dirty="0"/>
              <a:t> </a:t>
            </a:r>
            <a:r>
              <a:rPr lang="en-US" sz="800" b="1" dirty="0"/>
              <a:t>87,</a:t>
            </a:r>
            <a:r>
              <a:rPr lang="en-US" sz="800" dirty="0"/>
              <a:t> 749–756 (2010).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061962-C5FF-894A-8430-A6090B4ED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912" y="2721073"/>
            <a:ext cx="5829300" cy="34616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43F6F-8A86-1943-A8D4-00672C963380}"/>
              </a:ext>
            </a:extLst>
          </p:cNvPr>
          <p:cNvSpPr txBox="1"/>
          <p:nvPr/>
        </p:nvSpPr>
        <p:spPr>
          <a:xfrm>
            <a:off x="5522912" y="6182730"/>
            <a:ext cx="582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Douterelo</a:t>
            </a:r>
            <a:r>
              <a:rPr lang="en-US" sz="800" dirty="0"/>
              <a:t>, I., Jackson, Solomon &amp; Boxall. Microbial analysis of in situ biofilm formation in drinking water distribution systems: implications for monitoring and control of drinking water quality. </a:t>
            </a:r>
            <a:r>
              <a:rPr lang="en-US" sz="800" i="1" dirty="0" err="1"/>
              <a:t>Appl</a:t>
            </a:r>
            <a:r>
              <a:rPr lang="en-US" sz="800" i="1" dirty="0"/>
              <a:t> </a:t>
            </a:r>
            <a:r>
              <a:rPr lang="en-US" sz="800" i="1" dirty="0" err="1"/>
              <a:t>Microbiol</a:t>
            </a:r>
            <a:r>
              <a:rPr lang="en-US" sz="800" i="1" dirty="0"/>
              <a:t> </a:t>
            </a:r>
            <a:r>
              <a:rPr lang="en-US" sz="800" i="1" dirty="0" err="1"/>
              <a:t>Biot</a:t>
            </a:r>
            <a:r>
              <a:rPr lang="en-US" sz="800" dirty="0"/>
              <a:t> </a:t>
            </a:r>
            <a:r>
              <a:rPr lang="en-US" sz="800" b="1" dirty="0"/>
              <a:t>100,</a:t>
            </a:r>
            <a:r>
              <a:rPr lang="en-US" sz="800" dirty="0"/>
              <a:t>3301–3311 (2016).</a:t>
            </a: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423438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6DC2-C9EC-9D46-AED1-666A7446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Biofilm Sampling Device Location Map</a:t>
            </a:r>
          </a:p>
        </p:txBody>
      </p:sp>
    </p:spTree>
    <p:extLst>
      <p:ext uri="{BB962C8B-B14F-4D97-AF65-F5344CB8AC3E}">
        <p14:creationId xmlns:p14="http://schemas.microsoft.com/office/powerpoint/2010/main" val="2485677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3F62F-BE1C-0548-8E2F-353A04BA9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36" r="1" b="2246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1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30B8E5-D123-1E4D-A278-6B67ED604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3" r="1" b="18593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3" name="Rectangle 9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1978-2109-C44A-A5C8-49E3218E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C6E5-DA94-4B4E-B00F-18E354E6E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http://www.mfe.govt.nz/publications/rma/draft-users-guide-national-environmental-standard-sources-human-drinking-water/2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Gomez-Smith, K., </a:t>
            </a:r>
            <a:r>
              <a:rPr lang="en-US" dirty="0" err="1"/>
              <a:t>LaPara</a:t>
            </a:r>
            <a:r>
              <a:rPr lang="en-US" dirty="0"/>
              <a:t>, T. &amp; </a:t>
            </a:r>
            <a:r>
              <a:rPr lang="en-US" dirty="0" err="1"/>
              <a:t>Hozalski</a:t>
            </a:r>
            <a:r>
              <a:rPr lang="en-US" dirty="0"/>
              <a:t>, R. Sulfate Reducing Bacteria and Mycobacteria Dominate the Biofilm Communities in a </a:t>
            </a:r>
            <a:r>
              <a:rPr lang="en-US" dirty="0" err="1"/>
              <a:t>Chloraminated</a:t>
            </a:r>
            <a:r>
              <a:rPr lang="en-US" dirty="0"/>
              <a:t> Drinking Water Distribution System. </a:t>
            </a:r>
            <a:r>
              <a:rPr lang="en-US" i="1" dirty="0"/>
              <a:t>Environ Sci Technol</a:t>
            </a:r>
            <a:r>
              <a:rPr lang="en-US" dirty="0"/>
              <a:t> </a:t>
            </a:r>
            <a:r>
              <a:rPr lang="en-US" b="1" dirty="0"/>
              <a:t>49,</a:t>
            </a:r>
            <a:r>
              <a:rPr lang="en-US" dirty="0"/>
              <a:t> 8432–40 (2015).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Liu, S. </a:t>
            </a:r>
            <a:r>
              <a:rPr lang="en-US" i="1" dirty="0"/>
              <a:t>et al.</a:t>
            </a:r>
            <a:r>
              <a:rPr lang="en-US" dirty="0"/>
              <a:t> Understanding, Monitoring, and Controlling Biofilm Growth in Drinking Water Distribution </a:t>
            </a:r>
            <a:r>
              <a:rPr lang="en-US" dirty="0" err="1"/>
              <a:t>Systems.</a:t>
            </a:r>
            <a:r>
              <a:rPr lang="en-US" i="1" dirty="0" err="1"/>
              <a:t>Environ</a:t>
            </a:r>
            <a:r>
              <a:rPr lang="en-US" i="1" dirty="0"/>
              <a:t> Sci Technol</a:t>
            </a:r>
            <a:r>
              <a:rPr lang="en-US" dirty="0"/>
              <a:t> </a:t>
            </a:r>
            <a:r>
              <a:rPr lang="en-US" b="1" dirty="0"/>
              <a:t>50,</a:t>
            </a:r>
            <a:r>
              <a:rPr lang="en-US" dirty="0"/>
              <a:t> 8954–8976 (2016).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Kuypers</a:t>
            </a:r>
            <a:r>
              <a:rPr lang="en-US" dirty="0"/>
              <a:t>, M., Marchant, H. &amp; </a:t>
            </a:r>
            <a:r>
              <a:rPr lang="en-US" dirty="0" err="1"/>
              <a:t>Kartal</a:t>
            </a:r>
            <a:r>
              <a:rPr lang="en-US" dirty="0"/>
              <a:t>, B. The microbial nitrogen-cycling network. </a:t>
            </a:r>
            <a:r>
              <a:rPr lang="en-US" i="1" dirty="0"/>
              <a:t>Nat Rev </a:t>
            </a:r>
            <a:r>
              <a:rPr lang="en-US" i="1" dirty="0" err="1"/>
              <a:t>Microbiol</a:t>
            </a:r>
            <a:r>
              <a:rPr lang="en-US" dirty="0"/>
              <a:t> </a:t>
            </a:r>
            <a:r>
              <a:rPr lang="en-US" b="1" dirty="0"/>
              <a:t>16,</a:t>
            </a:r>
            <a:r>
              <a:rPr lang="en-US" dirty="0"/>
              <a:t> 263 (2018).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Nitrification</a:t>
            </a:r>
            <a:r>
              <a:rPr lang="en-US" dirty="0"/>
              <a:t>. USEPA, 2002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Deines</a:t>
            </a:r>
            <a:r>
              <a:rPr lang="en-US" dirty="0"/>
              <a:t>, P. </a:t>
            </a:r>
            <a:r>
              <a:rPr lang="en-US" i="1" dirty="0"/>
              <a:t>et al.</a:t>
            </a:r>
            <a:r>
              <a:rPr lang="en-US" dirty="0"/>
              <a:t> A new coupon design for simultaneous analysis of in situ microbial biofilm formation and community structure in drinking water distribution systems. </a:t>
            </a:r>
            <a:r>
              <a:rPr lang="en-US" i="1" dirty="0" err="1"/>
              <a:t>Appl</a:t>
            </a:r>
            <a:r>
              <a:rPr lang="en-US" i="1" dirty="0"/>
              <a:t> </a:t>
            </a:r>
            <a:r>
              <a:rPr lang="en-US" i="1" dirty="0" err="1"/>
              <a:t>Microbiol</a:t>
            </a:r>
            <a:r>
              <a:rPr lang="en-US" i="1" dirty="0"/>
              <a:t> </a:t>
            </a:r>
            <a:r>
              <a:rPr lang="en-US" i="1" dirty="0" err="1"/>
              <a:t>Biot</a:t>
            </a:r>
            <a:r>
              <a:rPr lang="en-US" dirty="0"/>
              <a:t> </a:t>
            </a:r>
            <a:r>
              <a:rPr lang="en-US" b="1" dirty="0"/>
              <a:t>87,</a:t>
            </a:r>
            <a:r>
              <a:rPr lang="en-US" dirty="0"/>
              <a:t> 749–756 (2010).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Douterelo</a:t>
            </a:r>
            <a:r>
              <a:rPr lang="en-US" dirty="0"/>
              <a:t>, I., Jackson, Solomon &amp; Boxall. Microbial analysis of in situ biofilm formation in drinking water distribution systems: implications for monitoring and control of drinking water quality. </a:t>
            </a:r>
            <a:r>
              <a:rPr lang="en-US" i="1" dirty="0" err="1"/>
              <a:t>Appl</a:t>
            </a:r>
            <a:r>
              <a:rPr lang="en-US" i="1" dirty="0"/>
              <a:t> </a:t>
            </a:r>
            <a:r>
              <a:rPr lang="en-US" i="1" dirty="0" err="1"/>
              <a:t>Microbiol</a:t>
            </a:r>
            <a:r>
              <a:rPr lang="en-US" i="1" dirty="0"/>
              <a:t> </a:t>
            </a:r>
            <a:r>
              <a:rPr lang="en-US" i="1" dirty="0" err="1"/>
              <a:t>Biot</a:t>
            </a:r>
            <a:r>
              <a:rPr lang="en-US" dirty="0"/>
              <a:t> </a:t>
            </a:r>
            <a:r>
              <a:rPr lang="en-US" b="1" dirty="0"/>
              <a:t>100,</a:t>
            </a:r>
            <a:r>
              <a:rPr lang="en-US" dirty="0"/>
              <a:t>3301–3311 (2016).</a:t>
            </a:r>
            <a:endParaRPr lang="en-US" sz="8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1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63306-8D19-1741-AD4E-BAD7DE04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95AD8B-95D5-4EBA-9526-B0E13363F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8582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00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2F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E190-8657-D64F-8823-0A6D845C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Drinking Water Distribution Systems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B87C9BC-4D0D-1E4D-8519-C543B97EE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7998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9E80-E728-2948-A87C-C0019DDA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512467"/>
            <a:ext cx="3424739" cy="513470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dirty="0">
                <a:solidFill>
                  <a:srgbClr val="FFFFFF"/>
                </a:solidFill>
              </a:rPr>
              <a:t>Water is pumped from one of two major water sources:</a:t>
            </a:r>
          </a:p>
          <a:p>
            <a:pPr marL="617220" lvl="1" indent="-342900">
              <a:buFont typeface="+mj-lt"/>
              <a:buAutoNum type="alphaUcPeriod"/>
            </a:pPr>
            <a:r>
              <a:rPr lang="en-US" sz="1700" dirty="0">
                <a:solidFill>
                  <a:srgbClr val="FFFFFF"/>
                </a:solidFill>
              </a:rPr>
              <a:t>Surface water – Rivers, Lakes, etc. </a:t>
            </a:r>
          </a:p>
          <a:p>
            <a:pPr marL="617220" lvl="1" indent="-342900">
              <a:buFont typeface="+mj-lt"/>
              <a:buAutoNum type="alphaUcPeriod"/>
            </a:pPr>
            <a:r>
              <a:rPr lang="en-US" sz="1700" dirty="0">
                <a:solidFill>
                  <a:srgbClr val="FFFFFF"/>
                </a:solidFill>
              </a:rPr>
              <a:t>Ground Water – Collected from wells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solidFill>
                  <a:srgbClr val="FFFFFF"/>
                </a:solidFill>
              </a:rPr>
              <a:t>Water is treated via various chemical, physical and biological processes to remove contaminants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solidFill>
                  <a:srgbClr val="FFFFFF"/>
                </a:solidFill>
              </a:rPr>
              <a:t>Water is then distributed throughout a series of interconnected water mains to be delivered to individual homes and businesses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solidFill>
                  <a:srgbClr val="FFFFFF"/>
                </a:solidFill>
              </a:rPr>
              <a:t>Water then travels through the home plumbing before reaching the tap where you see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037A8-A6D9-B441-B7B5-F5D988EFF91E}"/>
              </a:ext>
            </a:extLst>
          </p:cNvPr>
          <p:cNvSpPr txBox="1"/>
          <p:nvPr/>
        </p:nvSpPr>
        <p:spPr>
          <a:xfrm>
            <a:off x="8029319" y="5737777"/>
            <a:ext cx="3325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source:</a:t>
            </a:r>
          </a:p>
          <a:p>
            <a:r>
              <a:rPr lang="en-US" sz="1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http://www.mfe.govt.nz/publications/rma/draft-users-guide-national-environmental-standard-sources-human-drinking-water/2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6849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204A-B889-034F-8C9B-E4E50EFF268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/>
              <a:t>PWD’s Distribution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6D47D-EE7F-5449-A160-8A13BD06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8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E2E36E9-E2AA-D947-AF36-53C18926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24" y="477297"/>
            <a:ext cx="3932237" cy="1168623"/>
          </a:xfrm>
          <a:solidFill>
            <a:schemeClr val="bg1">
              <a:lumMod val="65000"/>
              <a:lumOff val="35000"/>
            </a:schemeClr>
          </a:solidFill>
        </p:spPr>
        <p:txBody>
          <a:bodyPr anchor="ctr">
            <a:normAutofit fontScale="90000"/>
          </a:bodyPr>
          <a:lstStyle/>
          <a:p>
            <a:pPr algn="ctr"/>
            <a:r>
              <a:rPr lang="en-US" sz="4400" dirty="0"/>
              <a:t>Biofilms in DWDS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A6A2CE9C-53BA-AE42-9ADA-AFD4DA15E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922" y="3429000"/>
            <a:ext cx="3013288" cy="2812402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5E587C3-D5C4-4345-B71A-7E1209CB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1524" y="1767840"/>
            <a:ext cx="3932237" cy="40605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Biofilms can grow on any surface – in DWDS it’s pipe walls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Makeup ~90% of biomass in DWDS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harbor and create optimal growth conditions for pathogens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Help facilitate nitrification in </a:t>
            </a:r>
            <a:r>
              <a:rPr lang="en-US" sz="2400" dirty="0" err="1"/>
              <a:t>chloraminated</a:t>
            </a:r>
            <a:r>
              <a:rPr lang="en-US" sz="2400" dirty="0"/>
              <a:t> systems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2D63F91-4FEE-3044-A649-205A3CFEB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922" y="932656"/>
            <a:ext cx="3013289" cy="23115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D53F30A-5E3C-7247-BC79-E77F9A726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725" y="932656"/>
            <a:ext cx="3013288" cy="427812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5D81DFA-9206-4247-8CF2-2BD637C230C9}"/>
              </a:ext>
            </a:extLst>
          </p:cNvPr>
          <p:cNvSpPr txBox="1"/>
          <p:nvPr/>
        </p:nvSpPr>
        <p:spPr>
          <a:xfrm>
            <a:off x="5103725" y="5345723"/>
            <a:ext cx="29249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Gomez-Smith, K., </a:t>
            </a:r>
            <a:r>
              <a:rPr lang="en-US" sz="900" dirty="0" err="1"/>
              <a:t>LaPara</a:t>
            </a:r>
            <a:r>
              <a:rPr lang="en-US" sz="900" dirty="0"/>
              <a:t>, T. &amp; </a:t>
            </a:r>
            <a:r>
              <a:rPr lang="en-US" sz="900" dirty="0" err="1"/>
              <a:t>Hozalski</a:t>
            </a:r>
            <a:r>
              <a:rPr lang="en-US" sz="900" dirty="0"/>
              <a:t>, R. Sulfate Reducing Bacteria and Mycobacteria Dominate the Biofilm Communities in a </a:t>
            </a:r>
            <a:r>
              <a:rPr lang="en-US" sz="900" dirty="0" err="1"/>
              <a:t>Chloraminated</a:t>
            </a:r>
            <a:r>
              <a:rPr lang="en-US" sz="900" dirty="0"/>
              <a:t> Drinking Water Distribution System. </a:t>
            </a:r>
            <a:r>
              <a:rPr lang="en-US" sz="900" i="1" dirty="0"/>
              <a:t>Environ Sci Technol</a:t>
            </a:r>
            <a:r>
              <a:rPr lang="en-US" sz="900" dirty="0"/>
              <a:t> </a:t>
            </a:r>
            <a:r>
              <a:rPr lang="en-US" sz="900" b="1" dirty="0"/>
              <a:t>49,</a:t>
            </a:r>
            <a:r>
              <a:rPr lang="en-US" sz="900" dirty="0"/>
              <a:t> 8432–40 (2015).</a:t>
            </a:r>
          </a:p>
        </p:txBody>
      </p:sp>
    </p:spTree>
    <p:extLst>
      <p:ext uri="{BB962C8B-B14F-4D97-AF65-F5344CB8AC3E}">
        <p14:creationId xmlns:p14="http://schemas.microsoft.com/office/powerpoint/2010/main" val="145985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9E28-412A-B945-B266-9AC19F90F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770" y="551328"/>
            <a:ext cx="2910257" cy="1438835"/>
          </a:xfrm>
          <a:solidFill>
            <a:schemeClr val="bg1">
              <a:lumMod val="65000"/>
              <a:lumOff val="35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Biofilm growth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D27EE0-143D-C740-B708-37A2436A1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1540" y="551329"/>
            <a:ext cx="7147689" cy="143883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D5AC3F-ED0F-DD44-97A8-ADD5D4CF7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70" y="2135009"/>
            <a:ext cx="10146459" cy="41716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4BAA01-B0A8-8649-847A-F03EBE929A5D}"/>
              </a:ext>
            </a:extLst>
          </p:cNvPr>
          <p:cNvSpPr txBox="1"/>
          <p:nvPr/>
        </p:nvSpPr>
        <p:spPr>
          <a:xfrm>
            <a:off x="1022770" y="6319391"/>
            <a:ext cx="10146459" cy="5386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Liu, S. </a:t>
            </a:r>
            <a:r>
              <a:rPr lang="en-US" sz="1100" i="1" dirty="0"/>
              <a:t>et al.</a:t>
            </a:r>
            <a:r>
              <a:rPr lang="en-US" sz="1100" dirty="0"/>
              <a:t> Understanding, Monitoring, and Controlling Biofilm Growth in Drinking Water Distribution </a:t>
            </a:r>
            <a:r>
              <a:rPr lang="en-US" sz="1100" dirty="0" err="1"/>
              <a:t>Systems.</a:t>
            </a:r>
            <a:r>
              <a:rPr lang="en-US" sz="1100" i="1" dirty="0" err="1"/>
              <a:t>Environ</a:t>
            </a:r>
            <a:r>
              <a:rPr lang="en-US" sz="1100" i="1" dirty="0"/>
              <a:t> Sci </a:t>
            </a:r>
            <a:r>
              <a:rPr lang="en-US" sz="1100" i="1" dirty="0" err="1"/>
              <a:t>chnol</a:t>
            </a:r>
            <a:r>
              <a:rPr lang="en-US" sz="1100" dirty="0"/>
              <a:t> </a:t>
            </a:r>
            <a:r>
              <a:rPr lang="en-US" sz="1100" b="1" dirty="0"/>
              <a:t>50,</a:t>
            </a:r>
            <a:r>
              <a:rPr lang="en-US" sz="1100" dirty="0"/>
              <a:t> 8954–8976 (2016).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69707A-E6BC-A54E-AAE5-C32B4472F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93461"/>
            <a:ext cx="10905066" cy="44710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A2F3F7-7671-4A44-9AD8-B1F13A5FDB9E}"/>
              </a:ext>
            </a:extLst>
          </p:cNvPr>
          <p:cNvSpPr txBox="1"/>
          <p:nvPr/>
        </p:nvSpPr>
        <p:spPr>
          <a:xfrm>
            <a:off x="643467" y="6008608"/>
            <a:ext cx="10905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Kuypers</a:t>
            </a:r>
            <a:r>
              <a:rPr lang="en-US" sz="1200" dirty="0">
                <a:solidFill>
                  <a:schemeClr val="bg1"/>
                </a:solidFill>
              </a:rPr>
              <a:t>, M., Marchant, H. &amp; </a:t>
            </a:r>
            <a:r>
              <a:rPr lang="en-US" sz="1200" dirty="0" err="1">
                <a:solidFill>
                  <a:schemeClr val="bg1"/>
                </a:solidFill>
              </a:rPr>
              <a:t>Kartal</a:t>
            </a:r>
            <a:r>
              <a:rPr lang="en-US" sz="1200" dirty="0">
                <a:solidFill>
                  <a:schemeClr val="bg1"/>
                </a:solidFill>
              </a:rPr>
              <a:t>, B. The microbial nitrogen-cycling network. </a:t>
            </a:r>
            <a:r>
              <a:rPr lang="en-US" sz="1200" i="1" dirty="0">
                <a:solidFill>
                  <a:schemeClr val="bg1"/>
                </a:solidFill>
              </a:rPr>
              <a:t>Nat Rev </a:t>
            </a:r>
            <a:r>
              <a:rPr lang="en-US" sz="1200" i="1" dirty="0" err="1">
                <a:solidFill>
                  <a:schemeClr val="bg1"/>
                </a:solidFill>
              </a:rPr>
              <a:t>Microbiol</a:t>
            </a:r>
            <a:r>
              <a:rPr lang="en-US" sz="1200" dirty="0">
                <a:solidFill>
                  <a:schemeClr val="bg1"/>
                </a:solidFill>
              </a:rPr>
              <a:t> </a:t>
            </a:r>
            <a:r>
              <a:rPr lang="en-US" sz="1200" b="1" dirty="0">
                <a:solidFill>
                  <a:schemeClr val="bg1"/>
                </a:solidFill>
              </a:rPr>
              <a:t>16,</a:t>
            </a:r>
            <a:r>
              <a:rPr lang="en-US" sz="1200" dirty="0">
                <a:solidFill>
                  <a:schemeClr val="bg1"/>
                </a:solidFill>
              </a:rPr>
              <a:t> 263 (2018).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4E0D16-24E7-C74C-8BFD-AB15599ED418}"/>
              </a:ext>
            </a:extLst>
          </p:cNvPr>
          <p:cNvSpPr/>
          <p:nvPr/>
        </p:nvSpPr>
        <p:spPr>
          <a:xfrm>
            <a:off x="7664824" y="5082988"/>
            <a:ext cx="2837329" cy="295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93F559-B8B0-F748-B086-C1BDD3BB6490}"/>
              </a:ext>
            </a:extLst>
          </p:cNvPr>
          <p:cNvSpPr/>
          <p:nvPr/>
        </p:nvSpPr>
        <p:spPr>
          <a:xfrm>
            <a:off x="3523130" y="5004735"/>
            <a:ext cx="860612" cy="470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B3ED2-6BE5-9048-9809-FC7B29FF2BBD}"/>
              </a:ext>
            </a:extLst>
          </p:cNvPr>
          <p:cNvSpPr/>
          <p:nvPr/>
        </p:nvSpPr>
        <p:spPr>
          <a:xfrm>
            <a:off x="7664824" y="3065929"/>
            <a:ext cx="2259105" cy="255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AD837C-FAF1-5646-A916-9291CA1C0EBC}"/>
              </a:ext>
            </a:extLst>
          </p:cNvPr>
          <p:cNvSpPr/>
          <p:nvPr/>
        </p:nvSpPr>
        <p:spPr>
          <a:xfrm>
            <a:off x="3119718" y="3010477"/>
            <a:ext cx="524435" cy="593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C88D9-BA81-DE42-B333-C26B201CB3D1}"/>
              </a:ext>
            </a:extLst>
          </p:cNvPr>
          <p:cNvSpPr/>
          <p:nvPr/>
        </p:nvSpPr>
        <p:spPr>
          <a:xfrm>
            <a:off x="7664824" y="2178424"/>
            <a:ext cx="2380129" cy="295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6A0557-080B-EC4A-94FC-D147483AD03A}"/>
              </a:ext>
            </a:extLst>
          </p:cNvPr>
          <p:cNvSpPr/>
          <p:nvPr/>
        </p:nvSpPr>
        <p:spPr>
          <a:xfrm>
            <a:off x="4074459" y="2218765"/>
            <a:ext cx="618565" cy="527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FA5BD5-CFD2-7746-88D8-62F2165E4334}"/>
              </a:ext>
            </a:extLst>
          </p:cNvPr>
          <p:cNvSpPr/>
          <p:nvPr/>
        </p:nvSpPr>
        <p:spPr>
          <a:xfrm>
            <a:off x="7664824" y="1600200"/>
            <a:ext cx="2380129" cy="29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89C14F-B9ED-0040-B7A1-12EFCB7180D5}"/>
              </a:ext>
            </a:extLst>
          </p:cNvPr>
          <p:cNvSpPr/>
          <p:nvPr/>
        </p:nvSpPr>
        <p:spPr>
          <a:xfrm>
            <a:off x="3926541" y="1615444"/>
            <a:ext cx="618565" cy="470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BE89D5-F118-A747-B2BF-F9481AF0D0A4}"/>
              </a:ext>
            </a:extLst>
          </p:cNvPr>
          <p:cNvSpPr/>
          <p:nvPr/>
        </p:nvSpPr>
        <p:spPr>
          <a:xfrm>
            <a:off x="1036790" y="2967335"/>
            <a:ext cx="1297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</a:t>
            </a:r>
            <a:r>
              <a:rPr lang="en-US" sz="5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6B8BD-CA6C-2846-9A2D-F32C8752F4EC}"/>
              </a:ext>
            </a:extLst>
          </p:cNvPr>
          <p:cNvSpPr/>
          <p:nvPr/>
        </p:nvSpPr>
        <p:spPr>
          <a:xfrm>
            <a:off x="5261139" y="2967335"/>
            <a:ext cx="1324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r>
              <a:rPr lang="en-US" sz="5400" b="0" cap="none" spc="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D04A54-5698-1848-86C5-D3490637E23F}"/>
              </a:ext>
            </a:extLst>
          </p:cNvPr>
          <p:cNvSpPr/>
          <p:nvPr/>
        </p:nvSpPr>
        <p:spPr>
          <a:xfrm>
            <a:off x="9512741" y="2967335"/>
            <a:ext cx="1324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r>
              <a:rPr lang="en-US" sz="5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37B62B-E73C-3147-BEC8-FC98A917AC6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333940" y="3429000"/>
            <a:ext cx="2927199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D5FEF7-8E19-CC42-8055-76854F1CAEA7}"/>
              </a:ext>
            </a:extLst>
          </p:cNvPr>
          <p:cNvCxnSpPr/>
          <p:nvPr/>
        </p:nvCxnSpPr>
        <p:spPr>
          <a:xfrm>
            <a:off x="6585542" y="3429000"/>
            <a:ext cx="2927199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5C623E0-815E-E149-AC36-B42286DA3582}"/>
              </a:ext>
            </a:extLst>
          </p:cNvPr>
          <p:cNvSpPr/>
          <p:nvPr/>
        </p:nvSpPr>
        <p:spPr>
          <a:xfrm>
            <a:off x="3091128" y="2505670"/>
            <a:ext cx="14128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AOB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FAAB3-81FE-8D48-BFE2-4A9FE22FC0F6}"/>
              </a:ext>
            </a:extLst>
          </p:cNvPr>
          <p:cNvSpPr/>
          <p:nvPr/>
        </p:nvSpPr>
        <p:spPr>
          <a:xfrm>
            <a:off x="7315607" y="2505670"/>
            <a:ext cx="1467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7851DD-68E7-0545-9670-34F79F829225}"/>
                  </a:ext>
                </a:extLst>
              </p:cNvPr>
              <p:cNvSpPr txBox="1"/>
              <p:nvPr/>
            </p:nvSpPr>
            <p:spPr>
              <a:xfrm>
                <a:off x="2188541" y="5132258"/>
                <a:ext cx="3217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7851DD-68E7-0545-9670-34F79F829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541" y="5132258"/>
                <a:ext cx="3217996" cy="276999"/>
              </a:xfrm>
              <a:prstGeom prst="rect">
                <a:avLst/>
              </a:prstGeom>
              <a:blipFill>
                <a:blip r:embed="rId2"/>
                <a:stretch>
                  <a:fillRect l="-784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73060C-B932-E142-AACF-4A390B8CE07F}"/>
                  </a:ext>
                </a:extLst>
              </p:cNvPr>
              <p:cNvSpPr txBox="1"/>
              <p:nvPr/>
            </p:nvSpPr>
            <p:spPr>
              <a:xfrm>
                <a:off x="6241088" y="5086092"/>
                <a:ext cx="36161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73060C-B932-E142-AACF-4A390B8CE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088" y="5086092"/>
                <a:ext cx="3616106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5DDBED6D-2E6A-7346-A33E-5B967874E4FD}"/>
              </a:ext>
            </a:extLst>
          </p:cNvPr>
          <p:cNvSpPr/>
          <p:nvPr/>
        </p:nvSpPr>
        <p:spPr>
          <a:xfrm>
            <a:off x="1036789" y="2272553"/>
            <a:ext cx="5548752" cy="2380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0AFF8B-482F-534A-9EA8-07D29F72F55A}"/>
              </a:ext>
            </a:extLst>
          </p:cNvPr>
          <p:cNvSpPr txBox="1"/>
          <p:nvPr/>
        </p:nvSpPr>
        <p:spPr>
          <a:xfrm>
            <a:off x="1036789" y="6280220"/>
            <a:ext cx="2831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Nitrification</a:t>
            </a:r>
            <a:r>
              <a:rPr lang="en-US" sz="1100" dirty="0"/>
              <a:t>. USEPA, 2002</a:t>
            </a:r>
          </a:p>
        </p:txBody>
      </p:sp>
    </p:spTree>
    <p:extLst>
      <p:ext uri="{BB962C8B-B14F-4D97-AF65-F5344CB8AC3E}">
        <p14:creationId xmlns:p14="http://schemas.microsoft.com/office/powerpoint/2010/main" val="399151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3" grpId="0"/>
      <p:bldP spid="15" grpId="0"/>
      <p:bldP spid="16" grpId="0"/>
      <p:bldP spid="17" grpId="0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8BC9-E415-C645-B58E-2B354A5B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70000"/>
          </a:xfrm>
          <a:solidFill>
            <a:schemeClr val="bg1">
              <a:lumMod val="65000"/>
              <a:lumOff val="35000"/>
            </a:schemeClr>
          </a:solidFill>
        </p:spPr>
        <p:txBody>
          <a:bodyPr anchor="ctr"/>
          <a:lstStyle/>
          <a:p>
            <a:pPr algn="ctr"/>
            <a:r>
              <a:rPr lang="en-US" dirty="0"/>
              <a:t>Where does  NH</a:t>
            </a:r>
            <a:r>
              <a:rPr lang="en-US" baseline="-25000" dirty="0"/>
              <a:t>3</a:t>
            </a:r>
            <a:r>
              <a:rPr lang="en-US" dirty="0"/>
              <a:t> come from in DWDS?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7B13-1DEE-704B-896D-5C59776AB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Add figure showing how mono dies off the further away from the plant you are</a:t>
            </a:r>
          </a:p>
          <a:p>
            <a:r>
              <a:rPr lang="en-US" dirty="0">
                <a:solidFill>
                  <a:srgbClr val="FF0000"/>
                </a:solidFill>
              </a:rPr>
              <a:t>Add figure showing how rapidly chloramine die off can occur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5E99A5E-B93D-B544-81CB-804E6CB6783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971040"/>
                <a:ext cx="4128452" cy="4145280"/>
              </a:xfrm>
            </p:spPr>
            <p:txBody>
              <a:bodyPr>
                <a:normAutofit fontScale="92500"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PWD carries residual NH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 throughout the DWDS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NH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 is produced as a result of NH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Cl auto-decomposition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→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𝐶𝑙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NH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 is also produced as a result of increased biological activity –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𝐶𝑙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 → 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b>
                        <m:sSub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bSup>
                        <m:sSub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𝐻𝐶𝑂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bSup>
                        <m:sSubSup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5E99A5E-B93D-B544-81CB-804E6CB67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971040"/>
                <a:ext cx="4128452" cy="4145280"/>
              </a:xfrm>
              <a:blipFill>
                <a:blip r:embed="rId2"/>
                <a:stretch>
                  <a:fillRect l="-920" t="-1829" r="-2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08A84CE-F3C3-D54D-BB8B-D950701645BF}"/>
              </a:ext>
            </a:extLst>
          </p:cNvPr>
          <p:cNvSpPr txBox="1"/>
          <p:nvPr/>
        </p:nvSpPr>
        <p:spPr>
          <a:xfrm>
            <a:off x="836612" y="6289040"/>
            <a:ext cx="4128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Nitrification</a:t>
            </a:r>
            <a:r>
              <a:rPr lang="en-US" sz="1100" dirty="0"/>
              <a:t>. USEPA, 2002</a:t>
            </a:r>
          </a:p>
        </p:txBody>
      </p:sp>
    </p:spTree>
    <p:extLst>
      <p:ext uri="{BB962C8B-B14F-4D97-AF65-F5344CB8AC3E}">
        <p14:creationId xmlns:p14="http://schemas.microsoft.com/office/powerpoint/2010/main" val="416009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548</Words>
  <Application>Microsoft Macintosh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Nitrification in Drinking Water Biofilms</vt:lpstr>
      <vt:lpstr>Agenda</vt:lpstr>
      <vt:lpstr>Drinking Water Distribution Systems</vt:lpstr>
      <vt:lpstr>PWD’s Distribution System</vt:lpstr>
      <vt:lpstr>Biofilms in DWDS</vt:lpstr>
      <vt:lpstr>Biofilm growth</vt:lpstr>
      <vt:lpstr>PowerPoint Presentation</vt:lpstr>
      <vt:lpstr>PowerPoint Presentation</vt:lpstr>
      <vt:lpstr>Where does  NH3 come from in DWDS?</vt:lpstr>
      <vt:lpstr>Ammonia Oxidizing Bacteria</vt:lpstr>
      <vt:lpstr>Research Questions</vt:lpstr>
      <vt:lpstr>Biofilm Sampler</vt:lpstr>
      <vt:lpstr>Biofilm Sampling Device Location Map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Nitrification in Drinking Water Biofilms</dc:title>
  <dc:creator>Bradley,Tyler</dc:creator>
  <cp:lastModifiedBy>Bradley,Tyler</cp:lastModifiedBy>
  <cp:revision>1</cp:revision>
  <dcterms:created xsi:type="dcterms:W3CDTF">2019-03-03T14:04:59Z</dcterms:created>
  <dcterms:modified xsi:type="dcterms:W3CDTF">2019-03-03T14:07:51Z</dcterms:modified>
</cp:coreProperties>
</file>