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9e6059eed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9e6059eed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9e6059eed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89e6059eed_2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9e6059e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89e6059ee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9e6059ee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89e6059ee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9e6059ee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9e6059ee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9e6059e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89e6059eed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9e6059eed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89e6059eed_2_1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9e6059ee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89e6059eed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9e6059eed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89e6059eed_2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9e6059eed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9e6059eed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9e6059ee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9e6059ee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9e6059ee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9e6059ee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9e6059ee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9e6059ee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9e6059ee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9e6059ee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9e6059ee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9e6059ee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9e6059eed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89e6059eed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Calibri"/>
              <a:buNone/>
              <a:defRPr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Calibri"/>
              <a:buNone/>
              <a:defRPr b="0"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22958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312F3E"/>
          </a:solidFill>
          <a:ln>
            <a:noFill/>
          </a:ln>
        </p:spPr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8975" y="-431174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4000" cy="4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1673525" y="147728"/>
            <a:ext cx="5704216" cy="1380226"/>
          </a:xfrm>
          <a:prstGeom prst="roundRect">
            <a:avLst>
              <a:gd fmla="val 16667" name="adj"/>
            </a:avLst>
          </a:prstGeom>
          <a:solidFill>
            <a:srgbClr val="864EA9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>
            <p:ph type="ctrTitle"/>
          </p:nvPr>
        </p:nvSpPr>
        <p:spPr>
          <a:xfrm>
            <a:off x="1143000" y="509584"/>
            <a:ext cx="6858000" cy="744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MyMeetings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800100" y="3469898"/>
            <a:ext cx="7543800" cy="10729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8001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/>
              <a:t>   GUILHERME LEÃO DE FREITAS MARTINS</a:t>
            </a:r>
            <a:endParaRPr/>
          </a:p>
          <a:p>
            <a:pPr indent="-257809" lvl="0" marL="254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/>
              <a:t>LUCAS CAMARINO EMERICK DE ALMEIDA</a:t>
            </a:r>
            <a:endParaRPr/>
          </a:p>
          <a:p>
            <a:pPr indent="-257809" lvl="0" marL="254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/>
              <a:t>RAFAEL VILELA PADILHA CLARK</a:t>
            </a:r>
            <a:endParaRPr/>
          </a:p>
          <a:p>
            <a:pPr indent="-257809" lvl="0" marL="254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/>
              <a:t>TÚLIO BRANT SILVA GUERRA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881062" y="2440781"/>
            <a:ext cx="718782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APLICAÇÃO DE GESTÃO DE EVENTOS</a:t>
            </a:r>
            <a:endParaRPr b="0" i="0" sz="14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alibri"/>
              <a:buNone/>
            </a:pPr>
            <a:r>
              <a:rPr lang="pt-BR"/>
              <a:t>RECOMENDADOR</a:t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1182832" y="1544063"/>
            <a:ext cx="2631056" cy="2792800"/>
          </a:xfrm>
          <a:prstGeom prst="flowChartInternalStorage">
            <a:avLst/>
          </a:prstGeom>
          <a:solidFill>
            <a:srgbClr val="CDB4DC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1556205" y="1599961"/>
            <a:ext cx="2249339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1430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 sz="1800">
                <a:solidFill>
                  <a:schemeClr val="dk1"/>
                </a:solidFill>
              </a:rPr>
              <a:t>Entradas:</a:t>
            </a:r>
            <a:endParaRPr/>
          </a:p>
          <a:p>
            <a:pPr indent="-1143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 "/>
            </a:pPr>
            <a:r>
              <a:rPr lang="pt-BR" sz="1800">
                <a:solidFill>
                  <a:schemeClr val="dk1"/>
                </a:solidFill>
              </a:rPr>
              <a:t>-Dados dos eventos</a:t>
            </a:r>
            <a:endParaRPr/>
          </a:p>
          <a:p>
            <a:pPr indent="-1143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 "/>
            </a:pPr>
            <a:r>
              <a:rPr lang="pt-BR" sz="1800">
                <a:solidFill>
                  <a:schemeClr val="dk1"/>
                </a:solidFill>
              </a:rPr>
              <a:t>-Pessoas em comum</a:t>
            </a:r>
            <a:r>
              <a:rPr lang="pt-BR"/>
              <a:t> </a:t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sz="1800"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34"/>
          <p:cNvSpPr/>
          <p:nvPr/>
        </p:nvSpPr>
        <p:spPr>
          <a:xfrm>
            <a:off x="5280379" y="1544063"/>
            <a:ext cx="2631056" cy="2792800"/>
          </a:xfrm>
          <a:prstGeom prst="flowChartInternalStorage">
            <a:avLst/>
          </a:prstGeom>
          <a:solidFill>
            <a:srgbClr val="CDB4DC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5640866" y="1597685"/>
            <a:ext cx="31227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 Similar </a:t>
            </a:r>
            <a:endParaRPr sz="1100"/>
          </a:p>
        </p:txBody>
      </p:sp>
      <p:sp>
        <p:nvSpPr>
          <p:cNvPr id="236" name="Google Shape;236;p34"/>
          <p:cNvSpPr/>
          <p:nvPr/>
        </p:nvSpPr>
        <p:spPr>
          <a:xfrm>
            <a:off x="4205097" y="2573324"/>
            <a:ext cx="733245" cy="3666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/>
          <p:nvPr/>
        </p:nvSpPr>
        <p:spPr>
          <a:xfrm>
            <a:off x="0" y="0"/>
            <a:ext cx="9144000" cy="47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35"/>
          <p:cNvCxnSpPr/>
          <p:nvPr/>
        </p:nvCxnSpPr>
        <p:spPr>
          <a:xfrm>
            <a:off x="475488" y="4126254"/>
            <a:ext cx="6060000" cy="0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35"/>
          <p:cNvSpPr/>
          <p:nvPr/>
        </p:nvSpPr>
        <p:spPr>
          <a:xfrm>
            <a:off x="11" y="4750737"/>
            <a:ext cx="9144000" cy="4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type="title"/>
          </p:nvPr>
        </p:nvSpPr>
        <p:spPr>
          <a:xfrm>
            <a:off x="475499" y="3412672"/>
            <a:ext cx="8181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Calibri"/>
              <a:buNone/>
            </a:pPr>
            <a:r>
              <a:rPr lang="pt-BR" sz="4500">
                <a:solidFill>
                  <a:schemeClr val="lt1"/>
                </a:solidFill>
              </a:rPr>
              <a:t>REQUISITOS FUNCIONAIS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descr="Tabela&#10;&#10;Descrição gerada automaticamente" id="246" name="Google Shape;246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143" y="1150380"/>
            <a:ext cx="8187300" cy="20673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 b="0" l="0" r="56666" t="0"/>
          <a:stretch/>
        </p:blipFill>
        <p:spPr>
          <a:xfrm>
            <a:off x="6793533" y="2109525"/>
            <a:ext cx="240518" cy="2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4">
            <a:alphaModFix/>
          </a:blip>
          <a:srcRect b="0" l="0" r="56666" t="0"/>
          <a:stretch/>
        </p:blipFill>
        <p:spPr>
          <a:xfrm>
            <a:off x="6793533" y="2723275"/>
            <a:ext cx="240518" cy="2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 rotWithShape="1">
          <a:blip r:embed="rId4">
            <a:alphaModFix/>
          </a:blip>
          <a:srcRect b="0" l="0" r="56666" t="0"/>
          <a:stretch/>
        </p:blipFill>
        <p:spPr>
          <a:xfrm>
            <a:off x="6793533" y="2947825"/>
            <a:ext cx="240518" cy="2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 rotWithShape="1">
          <a:blip r:embed="rId4">
            <a:alphaModFix/>
          </a:blip>
          <a:srcRect b="0" l="0" r="56666" t="0"/>
          <a:stretch/>
        </p:blipFill>
        <p:spPr>
          <a:xfrm>
            <a:off x="6793533" y="2416400"/>
            <a:ext cx="240518" cy="2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 rotWithShape="1">
          <a:blip r:embed="rId4">
            <a:alphaModFix/>
          </a:blip>
          <a:srcRect b="0" l="0" r="56666" t="0"/>
          <a:stretch/>
        </p:blipFill>
        <p:spPr>
          <a:xfrm>
            <a:off x="6793533" y="1802650"/>
            <a:ext cx="240518" cy="2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/>
          <p:nvPr/>
        </p:nvSpPr>
        <p:spPr>
          <a:xfrm>
            <a:off x="0" y="0"/>
            <a:ext cx="9144000" cy="47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6"/>
          <p:cNvCxnSpPr/>
          <p:nvPr/>
        </p:nvCxnSpPr>
        <p:spPr>
          <a:xfrm>
            <a:off x="300613" y="4134654"/>
            <a:ext cx="7203900" cy="0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36"/>
          <p:cNvSpPr/>
          <p:nvPr/>
        </p:nvSpPr>
        <p:spPr>
          <a:xfrm>
            <a:off x="11" y="4750737"/>
            <a:ext cx="9144000" cy="4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 txBox="1"/>
          <p:nvPr>
            <p:ph type="title"/>
          </p:nvPr>
        </p:nvSpPr>
        <p:spPr>
          <a:xfrm>
            <a:off x="300624" y="3390822"/>
            <a:ext cx="8181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Calibri"/>
              <a:buNone/>
            </a:pPr>
            <a:r>
              <a:rPr lang="pt-BR" sz="4500">
                <a:solidFill>
                  <a:schemeClr val="lt1"/>
                </a:solidFill>
              </a:rPr>
              <a:t>REQUISITOS NÃO FUNCIONAIS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descr="Tabela&#10;&#10;Descrição gerada automaticamente" id="261" name="Google Shape;26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18" y="997204"/>
            <a:ext cx="8187300" cy="22719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4">
            <a:alphaModFix/>
          </a:blip>
          <a:srcRect b="0" l="0" r="56666" t="0"/>
          <a:stretch/>
        </p:blipFill>
        <p:spPr>
          <a:xfrm>
            <a:off x="6896233" y="2276800"/>
            <a:ext cx="240518" cy="2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4">
            <a:alphaModFix/>
          </a:blip>
          <a:srcRect b="0" l="0" r="56666" t="0"/>
          <a:stretch/>
        </p:blipFill>
        <p:spPr>
          <a:xfrm>
            <a:off x="6896233" y="2852738"/>
            <a:ext cx="240518" cy="2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 rotWithShape="1">
          <a:blip r:embed="rId4">
            <a:alphaModFix/>
          </a:blip>
          <a:srcRect b="0" l="0" r="56666" t="0"/>
          <a:stretch/>
        </p:blipFill>
        <p:spPr>
          <a:xfrm>
            <a:off x="6896233" y="1636250"/>
            <a:ext cx="240518" cy="2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0" y="-74400"/>
            <a:ext cx="9144000" cy="821400"/>
          </a:xfrm>
          <a:prstGeom prst="rect">
            <a:avLst/>
          </a:prstGeom>
          <a:solidFill>
            <a:srgbClr val="864EA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idx="4294967295" type="title"/>
          </p:nvPr>
        </p:nvSpPr>
        <p:spPr>
          <a:xfrm>
            <a:off x="800110" y="-341098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funcionalidades implementadas</a:t>
            </a:r>
            <a:endParaRPr/>
          </a:p>
        </p:txBody>
      </p:sp>
      <p:grpSp>
        <p:nvGrpSpPr>
          <p:cNvPr id="271" name="Google Shape;271;p37"/>
          <p:cNvGrpSpPr/>
          <p:nvPr/>
        </p:nvGrpSpPr>
        <p:grpSpPr>
          <a:xfrm>
            <a:off x="1036545" y="2113692"/>
            <a:ext cx="7116154" cy="1759948"/>
            <a:chOff x="285097" y="719741"/>
            <a:chExt cx="9488205" cy="2346597"/>
          </a:xfrm>
        </p:grpSpPr>
        <p:sp>
          <p:nvSpPr>
            <p:cNvPr id="272" name="Google Shape;272;p37"/>
            <p:cNvSpPr/>
            <p:nvPr/>
          </p:nvSpPr>
          <p:spPr>
            <a:xfrm>
              <a:off x="1063980" y="719741"/>
              <a:ext cx="1274400" cy="1274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285097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7"/>
            <p:cNvSpPr txBox="1"/>
            <p:nvPr/>
          </p:nvSpPr>
          <p:spPr>
            <a:xfrm>
              <a:off x="285097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pt-BR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Sistema de Amizade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4391932" y="719741"/>
              <a:ext cx="1274400" cy="1274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3613050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 txBox="1"/>
            <p:nvPr/>
          </p:nvSpPr>
          <p:spPr>
            <a:xfrm>
              <a:off x="3613050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pt-BR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Lista de Confirmados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7719885" y="719741"/>
              <a:ext cx="1274400" cy="1274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6941002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 txBox="1"/>
            <p:nvPr/>
          </p:nvSpPr>
          <p:spPr>
            <a:xfrm>
              <a:off x="6941002" y="2346338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pt-BR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Chats de grupo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alibri"/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1182832" y="1544063"/>
            <a:ext cx="2631056" cy="2792800"/>
          </a:xfrm>
          <a:prstGeom prst="flowChartInternalStorage">
            <a:avLst/>
          </a:prstGeom>
          <a:solidFill>
            <a:srgbClr val="CDB4DC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4020610" y="2571749"/>
            <a:ext cx="733200" cy="3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250" y="1544100"/>
            <a:ext cx="3249295" cy="2792799"/>
          </a:xfrm>
          <a:prstGeom prst="rect">
            <a:avLst/>
          </a:prstGeom>
          <a:noFill/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5550" y="1987375"/>
            <a:ext cx="2203625" cy="19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alibri"/>
              <a:buNone/>
            </a:pPr>
            <a:r>
              <a:rPr lang="pt-BR"/>
              <a:t>Banco de dados</a:t>
            </a:r>
            <a:endParaRPr/>
          </a:p>
        </p:txBody>
      </p:sp>
      <p:pic>
        <p:nvPicPr>
          <p:cNvPr descr="Logotipo, nome da empresa&#10;&#10;Descrição gerada automaticamente" id="295" name="Google Shape;295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6644" y="1648400"/>
            <a:ext cx="2214600" cy="1164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6" name="Google Shape;296;p39"/>
          <p:cNvSpPr txBox="1"/>
          <p:nvPr/>
        </p:nvSpPr>
        <p:spPr>
          <a:xfrm>
            <a:off x="985750" y="1648400"/>
            <a:ext cx="4284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-"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Banco de dados da aplicação hospedado na nuvem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-"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Serviço fornecido pela Azure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649" y="3118950"/>
            <a:ext cx="2214599" cy="141658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 txBox="1"/>
          <p:nvPr/>
        </p:nvSpPr>
        <p:spPr>
          <a:xfrm>
            <a:off x="1089300" y="2945350"/>
            <a:ext cx="42843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Credenciais de acesso: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serverName = my-meetings.postgres.database.azure.com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 = adm@my-meetings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 = Firebike@36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 = 5432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300"/>
              <a:buFont typeface="Calibri"/>
              <a:buNone/>
            </a:pPr>
            <a:r>
              <a:rPr lang="pt-BR" sz="3400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0" y="0"/>
            <a:ext cx="9144001" cy="47507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4808776" y="476200"/>
            <a:ext cx="4088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alibri"/>
              <a:buNone/>
            </a:pPr>
            <a:r>
              <a:rPr lang="pt-BR"/>
              <a:t>CONTEXTUALIZAÇÃO</a:t>
            </a:r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 flipH="1" rot="10800000">
            <a:off x="4808763" y="1563441"/>
            <a:ext cx="3908100" cy="1200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808763" y="1649186"/>
            <a:ext cx="38454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1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          </a:t>
            </a:r>
            <a:r>
              <a:rPr lang="pt-BR" sz="2400"/>
              <a:t> O MyMeetings será uma aplicação Web gratuita com a finalidade de facilitar o gerenciamento de eventos, e também, divulgá-los para os usuários do serviço</a:t>
            </a:r>
            <a:endParaRPr sz="2400"/>
          </a:p>
          <a:p>
            <a:pPr indent="0" lvl="1" marL="152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432803" y="1387101"/>
            <a:ext cx="4194593" cy="21997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, Logotipo&#10;&#10;Descrição gerada automaticamente"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394" y="1685100"/>
            <a:ext cx="4088720" cy="1533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projeto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277" y="892813"/>
            <a:ext cx="3265650" cy="32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0" y="-74400"/>
            <a:ext cx="9144000" cy="821400"/>
          </a:xfrm>
          <a:prstGeom prst="rect">
            <a:avLst/>
          </a:prstGeom>
          <a:solidFill>
            <a:srgbClr val="864EA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4294967295" type="title"/>
          </p:nvPr>
        </p:nvSpPr>
        <p:spPr>
          <a:xfrm>
            <a:off x="800110" y="-341098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Frontend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2153993" y="1073875"/>
            <a:ext cx="32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Criado utilizando a framework Bootstrap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5" y="2393150"/>
            <a:ext cx="4622000" cy="20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614375" y="1914525"/>
            <a:ext cx="44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Autenticação de cadastro e login feitas no frontend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/>
          </a:blip>
          <a:srcRect b="0" l="1540" r="-1539" t="0"/>
          <a:stretch/>
        </p:blipFill>
        <p:spPr>
          <a:xfrm>
            <a:off x="5250625" y="1126400"/>
            <a:ext cx="3710025" cy="26577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8"/>
          <p:cNvCxnSpPr/>
          <p:nvPr/>
        </p:nvCxnSpPr>
        <p:spPr>
          <a:xfrm rot="10800000">
            <a:off x="5250625" y="4057525"/>
            <a:ext cx="592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-74400"/>
            <a:ext cx="9144000" cy="821400"/>
          </a:xfrm>
          <a:prstGeom prst="rect">
            <a:avLst/>
          </a:prstGeom>
          <a:solidFill>
            <a:srgbClr val="864EA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idx="4294967295" type="title"/>
          </p:nvPr>
        </p:nvSpPr>
        <p:spPr>
          <a:xfrm>
            <a:off x="800110" y="-341098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Backend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470875"/>
            <a:ext cx="66198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800100" y="948125"/>
            <a:ext cx="5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Aplicação.java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5865025" y="3043225"/>
            <a:ext cx="1421700" cy="71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0" y="-74400"/>
            <a:ext cx="9144000" cy="821400"/>
          </a:xfrm>
          <a:prstGeom prst="rect">
            <a:avLst/>
          </a:prstGeom>
          <a:solidFill>
            <a:srgbClr val="864EA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4294967295" type="title"/>
          </p:nvPr>
        </p:nvSpPr>
        <p:spPr>
          <a:xfrm>
            <a:off x="800110" y="-341098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Backend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800100" y="948125"/>
            <a:ext cx="5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Service.java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385900"/>
            <a:ext cx="3873000" cy="264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0"/>
          <p:cNvCxnSpPr/>
          <p:nvPr/>
        </p:nvCxnSpPr>
        <p:spPr>
          <a:xfrm rot="10800000">
            <a:off x="3822050" y="2978825"/>
            <a:ext cx="59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0" y="-74400"/>
            <a:ext cx="9144000" cy="821400"/>
          </a:xfrm>
          <a:prstGeom prst="rect">
            <a:avLst/>
          </a:prstGeom>
          <a:solidFill>
            <a:srgbClr val="864EA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4294967295" type="title"/>
          </p:nvPr>
        </p:nvSpPr>
        <p:spPr>
          <a:xfrm>
            <a:off x="800110" y="-341098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Backend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800100" y="948125"/>
            <a:ext cx="5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UsuarioDAO.java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200" y="1348325"/>
            <a:ext cx="1986914" cy="19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089" y="1348325"/>
            <a:ext cx="4828435" cy="19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075" y="3400850"/>
            <a:ext cx="2289175" cy="12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 rotWithShape="1">
          <a:blip r:embed="rId6">
            <a:alphaModFix/>
          </a:blip>
          <a:srcRect b="0" l="0" r="56666" t="0"/>
          <a:stretch/>
        </p:blipFill>
        <p:spPr>
          <a:xfrm>
            <a:off x="8237034" y="2515600"/>
            <a:ext cx="708312" cy="7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0" y="-74400"/>
            <a:ext cx="9144000" cy="821400"/>
          </a:xfrm>
          <a:prstGeom prst="rect">
            <a:avLst/>
          </a:prstGeom>
          <a:solidFill>
            <a:srgbClr val="864EA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idx="4294967295" type="title"/>
          </p:nvPr>
        </p:nvSpPr>
        <p:spPr>
          <a:xfrm>
            <a:off x="800110" y="-341098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800100" y="948125"/>
            <a:ext cx="77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banco de dados o nosso novo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cadastrado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seguirá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seguinte organização: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348325"/>
            <a:ext cx="6791325" cy="17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33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33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4993575" y="479325"/>
            <a:ext cx="38781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100"/>
              <a:buFont typeface="Calibri"/>
              <a:buNone/>
            </a:pPr>
            <a:r>
              <a:rPr lang="pt-BR" sz="5100">
                <a:solidFill>
                  <a:srgbClr val="FEFEFE"/>
                </a:solidFill>
              </a:rPr>
              <a:t>SISTEMA INTELIGENTE:</a:t>
            </a:r>
            <a:br>
              <a:rPr lang="pt-BR" sz="5100">
                <a:solidFill>
                  <a:srgbClr val="FEFEFE"/>
                </a:solidFill>
              </a:rPr>
            </a:br>
            <a:r>
              <a:rPr lang="pt-BR" sz="2700">
                <a:solidFill>
                  <a:srgbClr val="FEFEFE"/>
                </a:solidFill>
              </a:rPr>
              <a:t>RECOMENDAÇÕES</a:t>
            </a:r>
            <a:endParaRPr sz="3300">
              <a:solidFill>
                <a:srgbClr val="FEFEFE"/>
              </a:solidFill>
            </a:endParaRPr>
          </a:p>
        </p:txBody>
      </p:sp>
      <p:pic>
        <p:nvPicPr>
          <p:cNvPr descr="Quadro de circuito eletrônico identificado por cores" id="225" name="Google Shape;225;p33"/>
          <p:cNvPicPr preferRelativeResize="0"/>
          <p:nvPr/>
        </p:nvPicPr>
        <p:blipFill rotWithShape="1">
          <a:blip r:embed="rId3">
            <a:alphaModFix/>
          </a:blip>
          <a:srcRect b="-1" l="32175" r="8934" t="0"/>
          <a:stretch/>
        </p:blipFill>
        <p:spPr>
          <a:xfrm>
            <a:off x="1" y="8"/>
            <a:ext cx="4572000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3"/>
          <p:cNvCxnSpPr/>
          <p:nvPr/>
        </p:nvCxnSpPr>
        <p:spPr>
          <a:xfrm>
            <a:off x="5103790" y="3257550"/>
            <a:ext cx="3291840" cy="0"/>
          </a:xfrm>
          <a:prstGeom prst="straightConnector1">
            <a:avLst/>
          </a:prstGeom>
          <a:noFill/>
          <a:ln cap="flat" cmpd="sng" w="9525">
            <a:solidFill>
              <a:schemeClr val="lt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