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8" r:id="rId3"/>
    <p:sldId id="267" r:id="rId4"/>
    <p:sldId id="266" r:id="rId5"/>
    <p:sldId id="258" r:id="rId6"/>
    <p:sldId id="265" r:id="rId7"/>
    <p:sldId id="259" r:id="rId8"/>
    <p:sldId id="260" r:id="rId9"/>
    <p:sldId id="263" r:id="rId10"/>
    <p:sldId id="269" r:id="rId11"/>
    <p:sldId id="270" r:id="rId12"/>
    <p:sldId id="261" r:id="rId13"/>
    <p:sldId id="272" r:id="rId14"/>
    <p:sldId id="271" r:id="rId15"/>
    <p:sldId id="264"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13A8B-4358-4585-B729-E95A2B48F3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89871E6-BBC7-4153-A9CE-C14F6D8614E1}">
      <dgm:prSet/>
      <dgm:spPr/>
      <dgm:t>
        <a:bodyPr/>
        <a:lstStyle/>
        <a:p>
          <a:r>
            <a:rPr lang="en-US" dirty="0">
              <a:latin typeface="Arial" panose="020B0604020202020204" pitchFamily="34" charset="0"/>
              <a:cs typeface="Arial" panose="020B0604020202020204" pitchFamily="34" charset="0"/>
            </a:rPr>
            <a:t>What percentage of bikes are returned to its initial location?</a:t>
          </a:r>
        </a:p>
      </dgm:t>
    </dgm:pt>
    <dgm:pt modelId="{BF5E0FFE-6D44-4C87-A13A-C1EE25584A2A}" type="parTrans" cxnId="{D8E132BF-BF1A-466B-BBA6-39BE39AEE344}">
      <dgm:prSet/>
      <dgm:spPr/>
      <dgm:t>
        <a:bodyPr/>
        <a:lstStyle/>
        <a:p>
          <a:endParaRPr lang="en-US"/>
        </a:p>
      </dgm:t>
    </dgm:pt>
    <dgm:pt modelId="{AACF4751-7749-4AD9-A6AE-965D61797164}" type="sibTrans" cxnId="{D8E132BF-BF1A-466B-BBA6-39BE39AEE344}">
      <dgm:prSet/>
      <dgm:spPr/>
      <dgm:t>
        <a:bodyPr/>
        <a:lstStyle/>
        <a:p>
          <a:endParaRPr lang="en-US"/>
        </a:p>
      </dgm:t>
    </dgm:pt>
    <dgm:pt modelId="{2DD8843F-D17A-4D3A-8A55-348F669BDA2F}">
      <dgm:prSet/>
      <dgm:spPr/>
      <dgm:t>
        <a:bodyPr/>
        <a:lstStyle/>
        <a:p>
          <a:r>
            <a:rPr lang="en-US" dirty="0">
              <a:latin typeface="Arial" panose="020B0604020202020204" pitchFamily="34" charset="0"/>
              <a:cs typeface="Arial" panose="020B0604020202020204" pitchFamily="34" charset="0"/>
            </a:rPr>
            <a:t>How many bikeshare trips usually visit more than just start/end points, but visited some other points before the end of the day?</a:t>
          </a:r>
        </a:p>
      </dgm:t>
    </dgm:pt>
    <dgm:pt modelId="{776F83D7-6004-4525-9455-9423CC5E99DC}" type="parTrans" cxnId="{797C90DA-EC62-40A1-B999-93D7708CB2CD}">
      <dgm:prSet/>
      <dgm:spPr/>
      <dgm:t>
        <a:bodyPr/>
        <a:lstStyle/>
        <a:p>
          <a:endParaRPr lang="en-US"/>
        </a:p>
      </dgm:t>
    </dgm:pt>
    <dgm:pt modelId="{46971A22-E43E-4E58-BA5F-9DE5E5B5E482}" type="sibTrans" cxnId="{797C90DA-EC62-40A1-B999-93D7708CB2CD}">
      <dgm:prSet/>
      <dgm:spPr/>
      <dgm:t>
        <a:bodyPr/>
        <a:lstStyle/>
        <a:p>
          <a:endParaRPr lang="en-US"/>
        </a:p>
      </dgm:t>
    </dgm:pt>
    <dgm:pt modelId="{CAA619EB-CB8A-4022-9A39-4614B8229B95}" type="pres">
      <dgm:prSet presAssocID="{2A813A8B-4358-4585-B729-E95A2B48F305}" presName="root" presStyleCnt="0">
        <dgm:presLayoutVars>
          <dgm:dir/>
          <dgm:resizeHandles val="exact"/>
        </dgm:presLayoutVars>
      </dgm:prSet>
      <dgm:spPr/>
    </dgm:pt>
    <dgm:pt modelId="{842C9742-E1D9-4F85-A250-25AA46032679}" type="pres">
      <dgm:prSet presAssocID="{A89871E6-BBC7-4153-A9CE-C14F6D8614E1}" presName="compNode" presStyleCnt="0"/>
      <dgm:spPr/>
    </dgm:pt>
    <dgm:pt modelId="{29DD3AA2-CE3B-427A-98E3-B115AA20D746}" type="pres">
      <dgm:prSet presAssocID="{A89871E6-BBC7-4153-A9CE-C14F6D8614E1}" presName="bgRect" presStyleLbl="bgShp" presStyleIdx="0" presStyleCnt="2"/>
      <dgm:spPr/>
    </dgm:pt>
    <dgm:pt modelId="{86BBA501-F622-4B14-A7E5-D9BE2A68E892}" type="pres">
      <dgm:prSet presAssocID="{A89871E6-BBC7-4153-A9CE-C14F6D8614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ke"/>
        </a:ext>
      </dgm:extLst>
    </dgm:pt>
    <dgm:pt modelId="{94458149-D4D9-4E45-9EE4-9C34F108C2AB}" type="pres">
      <dgm:prSet presAssocID="{A89871E6-BBC7-4153-A9CE-C14F6D8614E1}" presName="spaceRect" presStyleCnt="0"/>
      <dgm:spPr/>
    </dgm:pt>
    <dgm:pt modelId="{0E62CCD0-03BE-4DD9-B61A-E12321ABBCEA}" type="pres">
      <dgm:prSet presAssocID="{A89871E6-BBC7-4153-A9CE-C14F6D8614E1}" presName="parTx" presStyleLbl="revTx" presStyleIdx="0" presStyleCnt="2">
        <dgm:presLayoutVars>
          <dgm:chMax val="0"/>
          <dgm:chPref val="0"/>
        </dgm:presLayoutVars>
      </dgm:prSet>
      <dgm:spPr/>
    </dgm:pt>
    <dgm:pt modelId="{06C03EBE-4C58-4194-8D74-71E1F29CC1E7}" type="pres">
      <dgm:prSet presAssocID="{AACF4751-7749-4AD9-A6AE-965D61797164}" presName="sibTrans" presStyleCnt="0"/>
      <dgm:spPr/>
    </dgm:pt>
    <dgm:pt modelId="{86954CD1-C2C9-411E-A1D8-90D276D848C5}" type="pres">
      <dgm:prSet presAssocID="{2DD8843F-D17A-4D3A-8A55-348F669BDA2F}" presName="compNode" presStyleCnt="0"/>
      <dgm:spPr/>
    </dgm:pt>
    <dgm:pt modelId="{2AD0AE28-7A52-4DEF-A6C4-5CAF42819E47}" type="pres">
      <dgm:prSet presAssocID="{2DD8843F-D17A-4D3A-8A55-348F669BDA2F}" presName="bgRect" presStyleLbl="bgShp" presStyleIdx="1" presStyleCnt="2"/>
      <dgm:spPr/>
    </dgm:pt>
    <dgm:pt modelId="{CD109820-00F1-4C01-8582-C40DEED906F9}" type="pres">
      <dgm:prSet presAssocID="{2DD8843F-D17A-4D3A-8A55-348F669BDA2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ghway scene"/>
        </a:ext>
      </dgm:extLst>
    </dgm:pt>
    <dgm:pt modelId="{F595F241-FBDE-4057-A0B9-59442AEC948E}" type="pres">
      <dgm:prSet presAssocID="{2DD8843F-D17A-4D3A-8A55-348F669BDA2F}" presName="spaceRect" presStyleCnt="0"/>
      <dgm:spPr/>
    </dgm:pt>
    <dgm:pt modelId="{EF4C0B1F-2EA3-4F68-893C-512B3DEA1394}" type="pres">
      <dgm:prSet presAssocID="{2DD8843F-D17A-4D3A-8A55-348F669BDA2F}" presName="parTx" presStyleLbl="revTx" presStyleIdx="1" presStyleCnt="2">
        <dgm:presLayoutVars>
          <dgm:chMax val="0"/>
          <dgm:chPref val="0"/>
        </dgm:presLayoutVars>
      </dgm:prSet>
      <dgm:spPr/>
    </dgm:pt>
  </dgm:ptLst>
  <dgm:cxnLst>
    <dgm:cxn modelId="{363E1762-EA0E-4ED9-872F-E76D490C84F2}" type="presOf" srcId="{2DD8843F-D17A-4D3A-8A55-348F669BDA2F}" destId="{EF4C0B1F-2EA3-4F68-893C-512B3DEA1394}" srcOrd="0" destOrd="0" presId="urn:microsoft.com/office/officeart/2018/2/layout/IconVerticalSolidList"/>
    <dgm:cxn modelId="{19361C4E-F59E-4644-BB5D-E6F08204E538}" type="presOf" srcId="{2A813A8B-4358-4585-B729-E95A2B48F305}" destId="{CAA619EB-CB8A-4022-9A39-4614B8229B95}" srcOrd="0" destOrd="0" presId="urn:microsoft.com/office/officeart/2018/2/layout/IconVerticalSolidList"/>
    <dgm:cxn modelId="{7F05197C-B0BB-4B55-9781-AA2A6AB72069}" type="presOf" srcId="{A89871E6-BBC7-4153-A9CE-C14F6D8614E1}" destId="{0E62CCD0-03BE-4DD9-B61A-E12321ABBCEA}" srcOrd="0" destOrd="0" presId="urn:microsoft.com/office/officeart/2018/2/layout/IconVerticalSolidList"/>
    <dgm:cxn modelId="{D8E132BF-BF1A-466B-BBA6-39BE39AEE344}" srcId="{2A813A8B-4358-4585-B729-E95A2B48F305}" destId="{A89871E6-BBC7-4153-A9CE-C14F6D8614E1}" srcOrd="0" destOrd="0" parTransId="{BF5E0FFE-6D44-4C87-A13A-C1EE25584A2A}" sibTransId="{AACF4751-7749-4AD9-A6AE-965D61797164}"/>
    <dgm:cxn modelId="{797C90DA-EC62-40A1-B999-93D7708CB2CD}" srcId="{2A813A8B-4358-4585-B729-E95A2B48F305}" destId="{2DD8843F-D17A-4D3A-8A55-348F669BDA2F}" srcOrd="1" destOrd="0" parTransId="{776F83D7-6004-4525-9455-9423CC5E99DC}" sibTransId="{46971A22-E43E-4E58-BA5F-9DE5E5B5E482}"/>
    <dgm:cxn modelId="{18240DC5-3430-47F9-87B1-CCAD81670119}" type="presParOf" srcId="{CAA619EB-CB8A-4022-9A39-4614B8229B95}" destId="{842C9742-E1D9-4F85-A250-25AA46032679}" srcOrd="0" destOrd="0" presId="urn:microsoft.com/office/officeart/2018/2/layout/IconVerticalSolidList"/>
    <dgm:cxn modelId="{472BA75A-63D8-42B7-A60F-39260769DCE3}" type="presParOf" srcId="{842C9742-E1D9-4F85-A250-25AA46032679}" destId="{29DD3AA2-CE3B-427A-98E3-B115AA20D746}" srcOrd="0" destOrd="0" presId="urn:microsoft.com/office/officeart/2018/2/layout/IconVerticalSolidList"/>
    <dgm:cxn modelId="{B63F46B0-9FAE-43B5-B9C8-C8DB88C069B7}" type="presParOf" srcId="{842C9742-E1D9-4F85-A250-25AA46032679}" destId="{86BBA501-F622-4B14-A7E5-D9BE2A68E892}" srcOrd="1" destOrd="0" presId="urn:microsoft.com/office/officeart/2018/2/layout/IconVerticalSolidList"/>
    <dgm:cxn modelId="{39EA857F-BCF1-4CE5-B3F1-23EE2A06399E}" type="presParOf" srcId="{842C9742-E1D9-4F85-A250-25AA46032679}" destId="{94458149-D4D9-4E45-9EE4-9C34F108C2AB}" srcOrd="2" destOrd="0" presId="urn:microsoft.com/office/officeart/2018/2/layout/IconVerticalSolidList"/>
    <dgm:cxn modelId="{D179F852-450F-4DC8-99FE-9575FB260AF6}" type="presParOf" srcId="{842C9742-E1D9-4F85-A250-25AA46032679}" destId="{0E62CCD0-03BE-4DD9-B61A-E12321ABBCEA}" srcOrd="3" destOrd="0" presId="urn:microsoft.com/office/officeart/2018/2/layout/IconVerticalSolidList"/>
    <dgm:cxn modelId="{C1C74BBD-F081-45B1-99F5-013D02638E18}" type="presParOf" srcId="{CAA619EB-CB8A-4022-9A39-4614B8229B95}" destId="{06C03EBE-4C58-4194-8D74-71E1F29CC1E7}" srcOrd="1" destOrd="0" presId="urn:microsoft.com/office/officeart/2018/2/layout/IconVerticalSolidList"/>
    <dgm:cxn modelId="{7E0C7C72-F0A0-4E70-8DF0-339F4272EE78}" type="presParOf" srcId="{CAA619EB-CB8A-4022-9A39-4614B8229B95}" destId="{86954CD1-C2C9-411E-A1D8-90D276D848C5}" srcOrd="2" destOrd="0" presId="urn:microsoft.com/office/officeart/2018/2/layout/IconVerticalSolidList"/>
    <dgm:cxn modelId="{67F5B56F-6C05-4B4E-B2A8-151A7A03F437}" type="presParOf" srcId="{86954CD1-C2C9-411E-A1D8-90D276D848C5}" destId="{2AD0AE28-7A52-4DEF-A6C4-5CAF42819E47}" srcOrd="0" destOrd="0" presId="urn:microsoft.com/office/officeart/2018/2/layout/IconVerticalSolidList"/>
    <dgm:cxn modelId="{BC9C0F9D-899A-47DB-9053-EADED4AF8FF8}" type="presParOf" srcId="{86954CD1-C2C9-411E-A1D8-90D276D848C5}" destId="{CD109820-00F1-4C01-8582-C40DEED906F9}" srcOrd="1" destOrd="0" presId="urn:microsoft.com/office/officeart/2018/2/layout/IconVerticalSolidList"/>
    <dgm:cxn modelId="{F22513FF-098C-4B98-AA76-029DFC13F56B}" type="presParOf" srcId="{86954CD1-C2C9-411E-A1D8-90D276D848C5}" destId="{F595F241-FBDE-4057-A0B9-59442AEC948E}" srcOrd="2" destOrd="0" presId="urn:microsoft.com/office/officeart/2018/2/layout/IconVerticalSolidList"/>
    <dgm:cxn modelId="{54F5F2EF-D05C-45F8-AF14-8ECEBF583146}" type="presParOf" srcId="{86954CD1-C2C9-411E-A1D8-90D276D848C5}" destId="{EF4C0B1F-2EA3-4F68-893C-512B3DEA13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1EBC0F-B6FD-40FF-90D5-381AD78FEE9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20FA0B-83B1-4E2E-A2F1-2C8CBE92AF98}">
      <dgm:prSet/>
      <dgm:spPr/>
      <dgm:t>
        <a:bodyPr/>
        <a:lstStyle/>
        <a:p>
          <a:r>
            <a:rPr lang="en-US" dirty="0">
              <a:latin typeface="Arial" panose="020B0604020202020204" pitchFamily="34" charset="0"/>
              <a:cs typeface="Arial" panose="020B0604020202020204" pitchFamily="34" charset="0"/>
            </a:rPr>
            <a:t>Exploratory Data Analysis (EDA) or statistical analysis </a:t>
          </a:r>
        </a:p>
      </dgm:t>
    </dgm:pt>
    <dgm:pt modelId="{56C3E117-E40B-4C85-A0BD-3290016F82D3}" type="parTrans" cxnId="{E99DD2CD-55FE-4EDC-BB84-CC1140C9B839}">
      <dgm:prSet/>
      <dgm:spPr/>
      <dgm:t>
        <a:bodyPr/>
        <a:lstStyle/>
        <a:p>
          <a:endParaRPr lang="en-US"/>
        </a:p>
      </dgm:t>
    </dgm:pt>
    <dgm:pt modelId="{8F69D8D4-46C1-4A0B-9CB3-B58CB731010D}" type="sibTrans" cxnId="{E99DD2CD-55FE-4EDC-BB84-CC1140C9B839}">
      <dgm:prSet/>
      <dgm:spPr/>
      <dgm:t>
        <a:bodyPr/>
        <a:lstStyle/>
        <a:p>
          <a:endParaRPr lang="en-US"/>
        </a:p>
      </dgm:t>
    </dgm:pt>
    <dgm:pt modelId="{AB9807A7-3D9D-44A4-9D35-191DFA984AB2}">
      <dgm:prSet/>
      <dgm:spPr/>
      <dgm:t>
        <a:bodyPr/>
        <a:lstStyle/>
        <a:p>
          <a:r>
            <a:rPr lang="en-US" dirty="0">
              <a:latin typeface="Arial" panose="020B0604020202020204" pitchFamily="34" charset="0"/>
              <a:cs typeface="Arial" panose="020B0604020202020204" pitchFamily="34" charset="0"/>
            </a:rPr>
            <a:t>Data visualization</a:t>
          </a:r>
        </a:p>
      </dgm:t>
    </dgm:pt>
    <dgm:pt modelId="{29591EBF-5946-4980-82B8-7FB3C277825F}" type="parTrans" cxnId="{2F74BA55-473A-4E21-8BB2-4D8592B0DC6F}">
      <dgm:prSet/>
      <dgm:spPr/>
      <dgm:t>
        <a:bodyPr/>
        <a:lstStyle/>
        <a:p>
          <a:endParaRPr lang="en-US"/>
        </a:p>
      </dgm:t>
    </dgm:pt>
    <dgm:pt modelId="{B1784B2E-BC73-405F-8175-031CCD0D3A34}" type="sibTrans" cxnId="{2F74BA55-473A-4E21-8BB2-4D8592B0DC6F}">
      <dgm:prSet/>
      <dgm:spPr/>
      <dgm:t>
        <a:bodyPr/>
        <a:lstStyle/>
        <a:p>
          <a:endParaRPr lang="en-US"/>
        </a:p>
      </dgm:t>
    </dgm:pt>
    <dgm:pt modelId="{2BD13464-B5EF-4ADA-BE70-CE0206BFD82C}" type="pres">
      <dgm:prSet presAssocID="{141EBC0F-B6FD-40FF-90D5-381AD78FEE9C}" presName="root" presStyleCnt="0">
        <dgm:presLayoutVars>
          <dgm:dir/>
          <dgm:resizeHandles val="exact"/>
        </dgm:presLayoutVars>
      </dgm:prSet>
      <dgm:spPr/>
    </dgm:pt>
    <dgm:pt modelId="{83B06D9C-E206-47C1-957A-0153B7FC3673}" type="pres">
      <dgm:prSet presAssocID="{1D20FA0B-83B1-4E2E-A2F1-2C8CBE92AF98}" presName="compNode" presStyleCnt="0"/>
      <dgm:spPr/>
    </dgm:pt>
    <dgm:pt modelId="{1C86132E-741B-4840-A6F4-BB42A19299D1}" type="pres">
      <dgm:prSet presAssocID="{1D20FA0B-83B1-4E2E-A2F1-2C8CBE92AF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710836E-1144-45A4-8304-F15007E0FF7C}" type="pres">
      <dgm:prSet presAssocID="{1D20FA0B-83B1-4E2E-A2F1-2C8CBE92AF98}" presName="spaceRect" presStyleCnt="0"/>
      <dgm:spPr/>
    </dgm:pt>
    <dgm:pt modelId="{9A5C5434-5B4D-4E93-9195-9C5529B6D381}" type="pres">
      <dgm:prSet presAssocID="{1D20FA0B-83B1-4E2E-A2F1-2C8CBE92AF98}" presName="textRect" presStyleLbl="revTx" presStyleIdx="0" presStyleCnt="2">
        <dgm:presLayoutVars>
          <dgm:chMax val="1"/>
          <dgm:chPref val="1"/>
        </dgm:presLayoutVars>
      </dgm:prSet>
      <dgm:spPr/>
    </dgm:pt>
    <dgm:pt modelId="{08670369-DD8C-4D55-BAF7-229891425C25}" type="pres">
      <dgm:prSet presAssocID="{8F69D8D4-46C1-4A0B-9CB3-B58CB731010D}" presName="sibTrans" presStyleCnt="0"/>
      <dgm:spPr/>
    </dgm:pt>
    <dgm:pt modelId="{6C2EFAAF-6CC5-43CA-B046-B7BA0839B9E1}" type="pres">
      <dgm:prSet presAssocID="{AB9807A7-3D9D-44A4-9D35-191DFA984AB2}" presName="compNode" presStyleCnt="0"/>
      <dgm:spPr/>
    </dgm:pt>
    <dgm:pt modelId="{ECBB69AA-5740-4C78-934B-12659F97C148}" type="pres">
      <dgm:prSet presAssocID="{AB9807A7-3D9D-44A4-9D35-191DFA984A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D0830E92-A255-4C82-A8DF-0BF350F8B4D9}" type="pres">
      <dgm:prSet presAssocID="{AB9807A7-3D9D-44A4-9D35-191DFA984AB2}" presName="spaceRect" presStyleCnt="0"/>
      <dgm:spPr/>
    </dgm:pt>
    <dgm:pt modelId="{2F4B85BD-419D-4399-9D51-6953031A68F8}" type="pres">
      <dgm:prSet presAssocID="{AB9807A7-3D9D-44A4-9D35-191DFA984AB2}" presName="textRect" presStyleLbl="revTx" presStyleIdx="1" presStyleCnt="2">
        <dgm:presLayoutVars>
          <dgm:chMax val="1"/>
          <dgm:chPref val="1"/>
        </dgm:presLayoutVars>
      </dgm:prSet>
      <dgm:spPr/>
    </dgm:pt>
  </dgm:ptLst>
  <dgm:cxnLst>
    <dgm:cxn modelId="{2F74BA55-473A-4E21-8BB2-4D8592B0DC6F}" srcId="{141EBC0F-B6FD-40FF-90D5-381AD78FEE9C}" destId="{AB9807A7-3D9D-44A4-9D35-191DFA984AB2}" srcOrd="1" destOrd="0" parTransId="{29591EBF-5946-4980-82B8-7FB3C277825F}" sibTransId="{B1784B2E-BC73-405F-8175-031CCD0D3A34}"/>
    <dgm:cxn modelId="{7362F959-1B39-4F9A-87C3-C9D3D4C8349D}" type="presOf" srcId="{141EBC0F-B6FD-40FF-90D5-381AD78FEE9C}" destId="{2BD13464-B5EF-4ADA-BE70-CE0206BFD82C}" srcOrd="0" destOrd="0" presId="urn:microsoft.com/office/officeart/2018/2/layout/IconLabelList"/>
    <dgm:cxn modelId="{ADD0B37D-50D0-4E7E-BA62-F4B70EB00938}" type="presOf" srcId="{AB9807A7-3D9D-44A4-9D35-191DFA984AB2}" destId="{2F4B85BD-419D-4399-9D51-6953031A68F8}" srcOrd="0" destOrd="0" presId="urn:microsoft.com/office/officeart/2018/2/layout/IconLabelList"/>
    <dgm:cxn modelId="{C9DD58A7-BC2D-4BDB-9189-78F34479C6E0}" type="presOf" srcId="{1D20FA0B-83B1-4E2E-A2F1-2C8CBE92AF98}" destId="{9A5C5434-5B4D-4E93-9195-9C5529B6D381}" srcOrd="0" destOrd="0" presId="urn:microsoft.com/office/officeart/2018/2/layout/IconLabelList"/>
    <dgm:cxn modelId="{E99DD2CD-55FE-4EDC-BB84-CC1140C9B839}" srcId="{141EBC0F-B6FD-40FF-90D5-381AD78FEE9C}" destId="{1D20FA0B-83B1-4E2E-A2F1-2C8CBE92AF98}" srcOrd="0" destOrd="0" parTransId="{56C3E117-E40B-4C85-A0BD-3290016F82D3}" sibTransId="{8F69D8D4-46C1-4A0B-9CB3-B58CB731010D}"/>
    <dgm:cxn modelId="{DD92CC22-D2F8-41E3-B7F7-DC535B27BE87}" type="presParOf" srcId="{2BD13464-B5EF-4ADA-BE70-CE0206BFD82C}" destId="{83B06D9C-E206-47C1-957A-0153B7FC3673}" srcOrd="0" destOrd="0" presId="urn:microsoft.com/office/officeart/2018/2/layout/IconLabelList"/>
    <dgm:cxn modelId="{3EC80BFC-9287-4137-BF0E-4075182EDA3D}" type="presParOf" srcId="{83B06D9C-E206-47C1-957A-0153B7FC3673}" destId="{1C86132E-741B-4840-A6F4-BB42A19299D1}" srcOrd="0" destOrd="0" presId="urn:microsoft.com/office/officeart/2018/2/layout/IconLabelList"/>
    <dgm:cxn modelId="{D46DF0CE-10B9-4FAC-8997-7AFD909437C7}" type="presParOf" srcId="{83B06D9C-E206-47C1-957A-0153B7FC3673}" destId="{F710836E-1144-45A4-8304-F15007E0FF7C}" srcOrd="1" destOrd="0" presId="urn:microsoft.com/office/officeart/2018/2/layout/IconLabelList"/>
    <dgm:cxn modelId="{9BA79BDA-1D2A-4E22-B171-CB7E1121EA46}" type="presParOf" srcId="{83B06D9C-E206-47C1-957A-0153B7FC3673}" destId="{9A5C5434-5B4D-4E93-9195-9C5529B6D381}" srcOrd="2" destOrd="0" presId="urn:microsoft.com/office/officeart/2018/2/layout/IconLabelList"/>
    <dgm:cxn modelId="{D98A42F9-46C9-404C-B58D-D1CCECEC19F3}" type="presParOf" srcId="{2BD13464-B5EF-4ADA-BE70-CE0206BFD82C}" destId="{08670369-DD8C-4D55-BAF7-229891425C25}" srcOrd="1" destOrd="0" presId="urn:microsoft.com/office/officeart/2018/2/layout/IconLabelList"/>
    <dgm:cxn modelId="{BBAA6B28-6204-494C-9EEE-4F7D45D33A5B}" type="presParOf" srcId="{2BD13464-B5EF-4ADA-BE70-CE0206BFD82C}" destId="{6C2EFAAF-6CC5-43CA-B046-B7BA0839B9E1}" srcOrd="2" destOrd="0" presId="urn:microsoft.com/office/officeart/2018/2/layout/IconLabelList"/>
    <dgm:cxn modelId="{4170F3E6-ADD9-4480-96E6-8F2BBE63E807}" type="presParOf" srcId="{6C2EFAAF-6CC5-43CA-B046-B7BA0839B9E1}" destId="{ECBB69AA-5740-4C78-934B-12659F97C148}" srcOrd="0" destOrd="0" presId="urn:microsoft.com/office/officeart/2018/2/layout/IconLabelList"/>
    <dgm:cxn modelId="{D3499772-1902-4F10-97F2-E45DAE53855B}" type="presParOf" srcId="{6C2EFAAF-6CC5-43CA-B046-B7BA0839B9E1}" destId="{D0830E92-A255-4C82-A8DF-0BF350F8B4D9}" srcOrd="1" destOrd="0" presId="urn:microsoft.com/office/officeart/2018/2/layout/IconLabelList"/>
    <dgm:cxn modelId="{3750DA75-7AE9-4296-988B-D3495E662671}" type="presParOf" srcId="{6C2EFAAF-6CC5-43CA-B046-B7BA0839B9E1}" destId="{2F4B85BD-419D-4399-9D51-6953031A68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1DD42A-97F1-4C8A-8846-3560E2FB062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6B94E4-E752-4D88-A980-FC595CF7C681}">
      <dgm:prSet custT="1"/>
      <dgm:spPr/>
      <dgm:t>
        <a:bodyPr/>
        <a:lstStyle/>
        <a:p>
          <a:r>
            <a:rPr lang="en-US" sz="2000" dirty="0">
              <a:latin typeface="Arial" panose="020B0604020202020204" pitchFamily="34" charset="0"/>
              <a:cs typeface="Arial" panose="020B0604020202020204" pitchFamily="34" charset="0"/>
            </a:rPr>
            <a:t>There are only 4.9% of bike that returned to its original location and </a:t>
          </a:r>
          <a:r>
            <a:rPr lang="en-US" sz="2000" dirty="0" err="1">
              <a:latin typeface="Arial" panose="020B0604020202020204" pitchFamily="34" charset="0"/>
              <a:cs typeface="Arial" panose="020B0604020202020204" pitchFamily="34" charset="0"/>
            </a:rPr>
            <a:t>and</a:t>
          </a:r>
          <a:r>
            <a:rPr lang="en-US" sz="2000" dirty="0">
              <a:latin typeface="Arial" panose="020B0604020202020204" pitchFamily="34" charset="0"/>
              <a:cs typeface="Arial" panose="020B0604020202020204" pitchFamily="34" charset="0"/>
            </a:rPr>
            <a:t> 96.1% not returned back.</a:t>
          </a:r>
        </a:p>
      </dgm:t>
    </dgm:pt>
    <dgm:pt modelId="{E5CBE2E5-45CA-450F-A668-08DB9C99879B}" type="parTrans" cxnId="{2CD09AA5-34D6-436B-9294-03727C5B490E}">
      <dgm:prSet/>
      <dgm:spPr/>
      <dgm:t>
        <a:bodyPr/>
        <a:lstStyle/>
        <a:p>
          <a:endParaRPr lang="en-US"/>
        </a:p>
      </dgm:t>
    </dgm:pt>
    <dgm:pt modelId="{72CF2C52-E7BD-4C08-93AA-9B5E4185205E}" type="sibTrans" cxnId="{2CD09AA5-34D6-436B-9294-03727C5B490E}">
      <dgm:prSet/>
      <dgm:spPr/>
      <dgm:t>
        <a:bodyPr/>
        <a:lstStyle/>
        <a:p>
          <a:endParaRPr lang="en-US"/>
        </a:p>
      </dgm:t>
    </dgm:pt>
    <dgm:pt modelId="{472AB7FD-E98B-4BB9-B2F4-B21F421B951D}">
      <dgm:prSet custT="1"/>
      <dgm:spPr/>
      <dgm:t>
        <a:bodyPr/>
        <a:lstStyle/>
        <a:p>
          <a:r>
            <a:rPr lang="en-US" sz="2000" dirty="0">
              <a:latin typeface="Arial" panose="020B0604020202020204" pitchFamily="34" charset="0"/>
              <a:cs typeface="Arial" panose="020B0604020202020204" pitchFamily="34" charset="0"/>
            </a:rPr>
            <a:t>We have 49696 bikeshare which visited some other point in Monday, 59646 bikeshare in Tuesday, 66592 bikeshare in Wednesday, 54741 bikeshare in Thursday, 54522 bikeshare in Friday, 36135 bikeshare in Saturday, and 32063 bikeshare in Sunday.</a:t>
          </a:r>
        </a:p>
      </dgm:t>
    </dgm:pt>
    <dgm:pt modelId="{5A9A8484-D851-4B62-A936-C4B4EF12A7B0}" type="parTrans" cxnId="{0AE132BB-A746-4DA1-9D4D-B33452DE33BE}">
      <dgm:prSet/>
      <dgm:spPr/>
      <dgm:t>
        <a:bodyPr/>
        <a:lstStyle/>
        <a:p>
          <a:endParaRPr lang="en-US"/>
        </a:p>
      </dgm:t>
    </dgm:pt>
    <dgm:pt modelId="{3FE1565E-FF00-473C-9AA9-99BCD69E4F5C}" type="sibTrans" cxnId="{0AE132BB-A746-4DA1-9D4D-B33452DE33BE}">
      <dgm:prSet/>
      <dgm:spPr/>
      <dgm:t>
        <a:bodyPr/>
        <a:lstStyle/>
        <a:p>
          <a:endParaRPr lang="en-US"/>
        </a:p>
      </dgm:t>
    </dgm:pt>
    <dgm:pt modelId="{E5E7E804-53F4-46B9-A66B-19064D32B688}" type="pres">
      <dgm:prSet presAssocID="{C41DD42A-97F1-4C8A-8846-3560E2FB0629}" presName="root" presStyleCnt="0">
        <dgm:presLayoutVars>
          <dgm:dir/>
          <dgm:resizeHandles val="exact"/>
        </dgm:presLayoutVars>
      </dgm:prSet>
      <dgm:spPr/>
    </dgm:pt>
    <dgm:pt modelId="{ABDC50BC-96F2-42CA-B1E2-A64E96F4D1DC}" type="pres">
      <dgm:prSet presAssocID="{856B94E4-E752-4D88-A980-FC595CF7C681}" presName="compNode" presStyleCnt="0"/>
      <dgm:spPr/>
    </dgm:pt>
    <dgm:pt modelId="{EB10EE83-1585-40D2-A442-B9E24B00C7DB}" type="pres">
      <dgm:prSet presAssocID="{856B94E4-E752-4D88-A980-FC595CF7C6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ke"/>
        </a:ext>
      </dgm:extLst>
    </dgm:pt>
    <dgm:pt modelId="{BFA8449F-7372-4C6F-9FCA-D125E5D9A5ED}" type="pres">
      <dgm:prSet presAssocID="{856B94E4-E752-4D88-A980-FC595CF7C681}" presName="spaceRect" presStyleCnt="0"/>
      <dgm:spPr/>
    </dgm:pt>
    <dgm:pt modelId="{7EDDE456-CB47-4C1C-AF3B-8F0BB648D472}" type="pres">
      <dgm:prSet presAssocID="{856B94E4-E752-4D88-A980-FC595CF7C681}" presName="textRect" presStyleLbl="revTx" presStyleIdx="0" presStyleCnt="2">
        <dgm:presLayoutVars>
          <dgm:chMax val="1"/>
          <dgm:chPref val="1"/>
        </dgm:presLayoutVars>
      </dgm:prSet>
      <dgm:spPr/>
    </dgm:pt>
    <dgm:pt modelId="{23EFBABA-3AF7-4BCB-9AF9-5358BF320AF0}" type="pres">
      <dgm:prSet presAssocID="{72CF2C52-E7BD-4C08-93AA-9B5E4185205E}" presName="sibTrans" presStyleCnt="0"/>
      <dgm:spPr/>
    </dgm:pt>
    <dgm:pt modelId="{8758B612-CD6D-478F-9E79-7377516C204B}" type="pres">
      <dgm:prSet presAssocID="{472AB7FD-E98B-4BB9-B2F4-B21F421B951D}" presName="compNode" presStyleCnt="0"/>
      <dgm:spPr/>
    </dgm:pt>
    <dgm:pt modelId="{4F90B293-5D5D-4D9F-9888-6952A3E95558}" type="pres">
      <dgm:prSet presAssocID="{472AB7FD-E98B-4BB9-B2F4-B21F421B95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D9A16AC-86A2-49E8-829A-3D6A584145D0}" type="pres">
      <dgm:prSet presAssocID="{472AB7FD-E98B-4BB9-B2F4-B21F421B951D}" presName="spaceRect" presStyleCnt="0"/>
      <dgm:spPr/>
    </dgm:pt>
    <dgm:pt modelId="{80114E53-5BF1-4963-9D9E-BC9874228CFE}" type="pres">
      <dgm:prSet presAssocID="{472AB7FD-E98B-4BB9-B2F4-B21F421B951D}" presName="textRect" presStyleLbl="revTx" presStyleIdx="1" presStyleCnt="2" custScaleX="119682">
        <dgm:presLayoutVars>
          <dgm:chMax val="1"/>
          <dgm:chPref val="1"/>
        </dgm:presLayoutVars>
      </dgm:prSet>
      <dgm:spPr/>
    </dgm:pt>
  </dgm:ptLst>
  <dgm:cxnLst>
    <dgm:cxn modelId="{AD06CD00-30BF-43A6-AF30-860CF3B7558E}" type="presOf" srcId="{856B94E4-E752-4D88-A980-FC595CF7C681}" destId="{7EDDE456-CB47-4C1C-AF3B-8F0BB648D472}" srcOrd="0" destOrd="0" presId="urn:microsoft.com/office/officeart/2018/2/layout/IconLabelList"/>
    <dgm:cxn modelId="{9216A611-5B5A-4E88-8BC8-0564245C76BB}" type="presOf" srcId="{C41DD42A-97F1-4C8A-8846-3560E2FB0629}" destId="{E5E7E804-53F4-46B9-A66B-19064D32B688}" srcOrd="0" destOrd="0" presId="urn:microsoft.com/office/officeart/2018/2/layout/IconLabelList"/>
    <dgm:cxn modelId="{2CD09AA5-34D6-436B-9294-03727C5B490E}" srcId="{C41DD42A-97F1-4C8A-8846-3560E2FB0629}" destId="{856B94E4-E752-4D88-A980-FC595CF7C681}" srcOrd="0" destOrd="0" parTransId="{E5CBE2E5-45CA-450F-A668-08DB9C99879B}" sibTransId="{72CF2C52-E7BD-4C08-93AA-9B5E4185205E}"/>
    <dgm:cxn modelId="{0AE132BB-A746-4DA1-9D4D-B33452DE33BE}" srcId="{C41DD42A-97F1-4C8A-8846-3560E2FB0629}" destId="{472AB7FD-E98B-4BB9-B2F4-B21F421B951D}" srcOrd="1" destOrd="0" parTransId="{5A9A8484-D851-4B62-A936-C4B4EF12A7B0}" sibTransId="{3FE1565E-FF00-473C-9AA9-99BCD69E4F5C}"/>
    <dgm:cxn modelId="{C014D2F5-E3EF-418E-BDCB-0E85ADA27EA2}" type="presOf" srcId="{472AB7FD-E98B-4BB9-B2F4-B21F421B951D}" destId="{80114E53-5BF1-4963-9D9E-BC9874228CFE}" srcOrd="0" destOrd="0" presId="urn:microsoft.com/office/officeart/2018/2/layout/IconLabelList"/>
    <dgm:cxn modelId="{2AD12011-552C-4E93-A83D-E7BE2ECBFC39}" type="presParOf" srcId="{E5E7E804-53F4-46B9-A66B-19064D32B688}" destId="{ABDC50BC-96F2-42CA-B1E2-A64E96F4D1DC}" srcOrd="0" destOrd="0" presId="urn:microsoft.com/office/officeart/2018/2/layout/IconLabelList"/>
    <dgm:cxn modelId="{E60004D4-2218-4893-BE84-F0DE5F2CD216}" type="presParOf" srcId="{ABDC50BC-96F2-42CA-B1E2-A64E96F4D1DC}" destId="{EB10EE83-1585-40D2-A442-B9E24B00C7DB}" srcOrd="0" destOrd="0" presId="urn:microsoft.com/office/officeart/2018/2/layout/IconLabelList"/>
    <dgm:cxn modelId="{DB67CF82-029A-4D88-A06D-9C171AEC6A38}" type="presParOf" srcId="{ABDC50BC-96F2-42CA-B1E2-A64E96F4D1DC}" destId="{BFA8449F-7372-4C6F-9FCA-D125E5D9A5ED}" srcOrd="1" destOrd="0" presId="urn:microsoft.com/office/officeart/2018/2/layout/IconLabelList"/>
    <dgm:cxn modelId="{89257F15-72E5-49C0-A476-25C6692B3DC1}" type="presParOf" srcId="{ABDC50BC-96F2-42CA-B1E2-A64E96F4D1DC}" destId="{7EDDE456-CB47-4C1C-AF3B-8F0BB648D472}" srcOrd="2" destOrd="0" presId="urn:microsoft.com/office/officeart/2018/2/layout/IconLabelList"/>
    <dgm:cxn modelId="{A1F8D522-AB6E-4880-946F-EBE38D78A49F}" type="presParOf" srcId="{E5E7E804-53F4-46B9-A66B-19064D32B688}" destId="{23EFBABA-3AF7-4BCB-9AF9-5358BF320AF0}" srcOrd="1" destOrd="0" presId="urn:microsoft.com/office/officeart/2018/2/layout/IconLabelList"/>
    <dgm:cxn modelId="{6739BE11-B37A-4C30-9BF9-F6EA2995ABD7}" type="presParOf" srcId="{E5E7E804-53F4-46B9-A66B-19064D32B688}" destId="{8758B612-CD6D-478F-9E79-7377516C204B}" srcOrd="2" destOrd="0" presId="urn:microsoft.com/office/officeart/2018/2/layout/IconLabelList"/>
    <dgm:cxn modelId="{C768EDF1-6802-4E9F-B3ED-98A58535414E}" type="presParOf" srcId="{8758B612-CD6D-478F-9E79-7377516C204B}" destId="{4F90B293-5D5D-4D9F-9888-6952A3E95558}" srcOrd="0" destOrd="0" presId="urn:microsoft.com/office/officeart/2018/2/layout/IconLabelList"/>
    <dgm:cxn modelId="{8EAE9AA5-06A7-41F3-A962-E28AB83BE750}" type="presParOf" srcId="{8758B612-CD6D-478F-9E79-7377516C204B}" destId="{FD9A16AC-86A2-49E8-829A-3D6A584145D0}" srcOrd="1" destOrd="0" presId="urn:microsoft.com/office/officeart/2018/2/layout/IconLabelList"/>
    <dgm:cxn modelId="{184BE885-5355-493F-92CC-9A65AB0A5BF6}" type="presParOf" srcId="{8758B612-CD6D-478F-9E79-7377516C204B}" destId="{80114E53-5BF1-4963-9D9E-BC9874228CF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D3AA2-CE3B-427A-98E3-B115AA20D746}">
      <dsp:nvSpPr>
        <dsp:cNvPr id="0" name=""/>
        <dsp:cNvSpPr/>
      </dsp:nvSpPr>
      <dsp:spPr>
        <a:xfrm>
          <a:off x="0" y="627122"/>
          <a:ext cx="10515600" cy="11577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BA501-F622-4B14-A7E5-D9BE2A68E892}">
      <dsp:nvSpPr>
        <dsp:cNvPr id="0" name=""/>
        <dsp:cNvSpPr/>
      </dsp:nvSpPr>
      <dsp:spPr>
        <a:xfrm>
          <a:off x="350223" y="887618"/>
          <a:ext cx="636770" cy="636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62CCD0-03BE-4DD9-B61A-E12321ABBCEA}">
      <dsp:nvSpPr>
        <dsp:cNvPr id="0" name=""/>
        <dsp:cNvSpPr/>
      </dsp:nvSpPr>
      <dsp:spPr>
        <a:xfrm>
          <a:off x="1337217" y="627122"/>
          <a:ext cx="9178382" cy="115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30" tIns="122530" rIns="122530" bIns="12253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What percentage of bikes are returned to its initial location?</a:t>
          </a:r>
        </a:p>
      </dsp:txBody>
      <dsp:txXfrm>
        <a:off x="1337217" y="627122"/>
        <a:ext cx="9178382" cy="1157763"/>
      </dsp:txXfrm>
    </dsp:sp>
    <dsp:sp modelId="{2AD0AE28-7A52-4DEF-A6C4-5CAF42819E47}">
      <dsp:nvSpPr>
        <dsp:cNvPr id="0" name=""/>
        <dsp:cNvSpPr/>
      </dsp:nvSpPr>
      <dsp:spPr>
        <a:xfrm>
          <a:off x="0" y="2074326"/>
          <a:ext cx="10515600" cy="11577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109820-00F1-4C01-8582-C40DEED906F9}">
      <dsp:nvSpPr>
        <dsp:cNvPr id="0" name=""/>
        <dsp:cNvSpPr/>
      </dsp:nvSpPr>
      <dsp:spPr>
        <a:xfrm>
          <a:off x="350223" y="2334823"/>
          <a:ext cx="636770" cy="636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4C0B1F-2EA3-4F68-893C-512B3DEA1394}">
      <dsp:nvSpPr>
        <dsp:cNvPr id="0" name=""/>
        <dsp:cNvSpPr/>
      </dsp:nvSpPr>
      <dsp:spPr>
        <a:xfrm>
          <a:off x="1337217" y="2074326"/>
          <a:ext cx="9178382" cy="115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30" tIns="122530" rIns="122530" bIns="12253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How many bikeshare trips usually visit more than just start/end points, but visited some other points before the end of the day?</a:t>
          </a:r>
        </a:p>
      </dsp:txBody>
      <dsp:txXfrm>
        <a:off x="1337217" y="2074326"/>
        <a:ext cx="9178382" cy="1157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6132E-741B-4840-A6F4-BB42A19299D1}">
      <dsp:nvSpPr>
        <dsp:cNvPr id="0" name=""/>
        <dsp:cNvSpPr/>
      </dsp:nvSpPr>
      <dsp:spPr>
        <a:xfrm>
          <a:off x="1747800" y="36243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5C5434-5B4D-4E93-9195-9C5529B6D381}">
      <dsp:nvSpPr>
        <dsp:cNvPr id="0" name=""/>
        <dsp:cNvSpPr/>
      </dsp:nvSpPr>
      <dsp:spPr>
        <a:xfrm>
          <a:off x="559800" y="27767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Exploratory Data Analysis (EDA) or statistical analysis </a:t>
          </a:r>
        </a:p>
      </dsp:txBody>
      <dsp:txXfrm>
        <a:off x="559800" y="2776777"/>
        <a:ext cx="4320000" cy="720000"/>
      </dsp:txXfrm>
    </dsp:sp>
    <dsp:sp modelId="{ECBB69AA-5740-4C78-934B-12659F97C148}">
      <dsp:nvSpPr>
        <dsp:cNvPr id="0" name=""/>
        <dsp:cNvSpPr/>
      </dsp:nvSpPr>
      <dsp:spPr>
        <a:xfrm>
          <a:off x="6823800" y="36243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4B85BD-419D-4399-9D51-6953031A68F8}">
      <dsp:nvSpPr>
        <dsp:cNvPr id="0" name=""/>
        <dsp:cNvSpPr/>
      </dsp:nvSpPr>
      <dsp:spPr>
        <a:xfrm>
          <a:off x="5635800" y="27767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Data visualization</a:t>
          </a:r>
        </a:p>
      </dsp:txBody>
      <dsp:txXfrm>
        <a:off x="5635800" y="2776777"/>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0EE83-1585-40D2-A442-B9E24B00C7DB}">
      <dsp:nvSpPr>
        <dsp:cNvPr id="0" name=""/>
        <dsp:cNvSpPr/>
      </dsp:nvSpPr>
      <dsp:spPr>
        <a:xfrm>
          <a:off x="1394402" y="305735"/>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DE456-CB47-4C1C-AF3B-8F0BB648D472}">
      <dsp:nvSpPr>
        <dsp:cNvPr id="0" name=""/>
        <dsp:cNvSpPr/>
      </dsp:nvSpPr>
      <dsp:spPr>
        <a:xfrm>
          <a:off x="228059" y="2832799"/>
          <a:ext cx="4241250" cy="159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There are only 4.9% of bike that returned to its original location and </a:t>
          </a:r>
          <a:r>
            <a:rPr lang="en-US" sz="2000" kern="1200" dirty="0" err="1">
              <a:latin typeface="Arial" panose="020B0604020202020204" pitchFamily="34" charset="0"/>
              <a:cs typeface="Arial" panose="020B0604020202020204" pitchFamily="34" charset="0"/>
            </a:rPr>
            <a:t>and</a:t>
          </a:r>
          <a:r>
            <a:rPr lang="en-US" sz="2000" kern="1200" dirty="0">
              <a:latin typeface="Arial" panose="020B0604020202020204" pitchFamily="34" charset="0"/>
              <a:cs typeface="Arial" panose="020B0604020202020204" pitchFamily="34" charset="0"/>
            </a:rPr>
            <a:t> 96.1% not returned back.</a:t>
          </a:r>
        </a:p>
      </dsp:txBody>
      <dsp:txXfrm>
        <a:off x="228059" y="2832799"/>
        <a:ext cx="4241250" cy="1596194"/>
      </dsp:txXfrm>
    </dsp:sp>
    <dsp:sp modelId="{4F90B293-5D5D-4D9F-9888-6952A3E95558}">
      <dsp:nvSpPr>
        <dsp:cNvPr id="0" name=""/>
        <dsp:cNvSpPr/>
      </dsp:nvSpPr>
      <dsp:spPr>
        <a:xfrm>
          <a:off x="6795253" y="305735"/>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114E53-5BF1-4963-9D9E-BC9874228CFE}">
      <dsp:nvSpPr>
        <dsp:cNvPr id="0" name=""/>
        <dsp:cNvSpPr/>
      </dsp:nvSpPr>
      <dsp:spPr>
        <a:xfrm>
          <a:off x="5211527" y="2832799"/>
          <a:ext cx="5076012" cy="159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We have 49696 bikeshare which visited some other point in Monday, 59646 bikeshare in Tuesday, 66592 bikeshare in Wednesday, 54741 bikeshare in Thursday, 54522 bikeshare in Friday, 36135 bikeshare in Saturday, and 32063 bikeshare in Sunday.</a:t>
          </a:r>
        </a:p>
      </dsp:txBody>
      <dsp:txXfrm>
        <a:off x="5211527" y="2832799"/>
        <a:ext cx="5076012" cy="15961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10/27/2020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909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10/27/2020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762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10/27/2020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130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10/27/2020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11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10/27/2020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804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10/27/2020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181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10/27/2020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4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10/27/2020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554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10/27/2020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15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10/27/2020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5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10/27/2020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20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10/27/2020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19823118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59CA182-B601-473D-8DC3-C99BC260EF2A}"/>
              </a:ext>
            </a:extLst>
          </p:cNvPr>
          <p:cNvPicPr>
            <a:picLocks noChangeAspect="1"/>
          </p:cNvPicPr>
          <p:nvPr/>
        </p:nvPicPr>
        <p:blipFill rotWithShape="1">
          <a:blip r:embed="rId2">
            <a:alphaModFix amt="55000"/>
          </a:blip>
          <a:srcRect b="25000"/>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0B7750-8E46-45A4-A271-D93D5BAC8B67}"/>
              </a:ext>
            </a:extLst>
          </p:cNvPr>
          <p:cNvSpPr>
            <a:spLocks noGrp="1"/>
          </p:cNvSpPr>
          <p:nvPr>
            <p:ph type="ctrTitle"/>
          </p:nvPr>
        </p:nvSpPr>
        <p:spPr>
          <a:xfrm>
            <a:off x="2958955" y="1398790"/>
            <a:ext cx="6274090" cy="2106550"/>
          </a:xfrm>
        </p:spPr>
        <p:txBody>
          <a:bodyPr>
            <a:normAutofit/>
          </a:bodyPr>
          <a:lstStyle/>
          <a:p>
            <a:r>
              <a:rPr lang="en-US" sz="4000" dirty="0">
                <a:effectLst>
                  <a:outerShdw blurRad="63500" sx="102000" sy="102000" algn="ctr" rotWithShape="0">
                    <a:prstClr val="black">
                      <a:alpha val="40000"/>
                    </a:prstClr>
                  </a:outerShdw>
                </a:effectLst>
                <a:latin typeface="Novecento Bold" pitchFamily="2" charset="0"/>
              </a:rPr>
              <a:t>Challenge </a:t>
            </a:r>
            <a:r>
              <a:rPr lang="en-US" sz="4000" dirty="0" err="1">
                <a:effectLst>
                  <a:outerShdw blurRad="63500" sx="102000" sy="102000" algn="ctr" rotWithShape="0">
                    <a:prstClr val="black">
                      <a:alpha val="40000"/>
                    </a:prstClr>
                  </a:outerShdw>
                </a:effectLst>
                <a:latin typeface="Novecento Bold" pitchFamily="2" charset="0"/>
              </a:rPr>
              <a:t>i</a:t>
            </a:r>
            <a:br>
              <a:rPr lang="en-US" sz="4000" dirty="0">
                <a:effectLst>
                  <a:outerShdw blurRad="63500" sx="102000" sy="102000" algn="ctr" rotWithShape="0">
                    <a:prstClr val="black">
                      <a:alpha val="40000"/>
                    </a:prstClr>
                  </a:outerShdw>
                </a:effectLst>
                <a:latin typeface="Novecento Bold" pitchFamily="2" charset="0"/>
              </a:rPr>
            </a:br>
            <a:r>
              <a:rPr lang="en-US" sz="4000" dirty="0">
                <a:effectLst>
                  <a:outerShdw blurRad="63500" sx="102000" sy="102000" algn="ctr" rotWithShape="0">
                    <a:prstClr val="black">
                      <a:alpha val="40000"/>
                    </a:prstClr>
                  </a:outerShdw>
                </a:effectLst>
                <a:latin typeface="Novecento Bold" pitchFamily="2" charset="0"/>
              </a:rPr>
              <a:t>TORONTO bikeshare ANALYSIS</a:t>
            </a:r>
          </a:p>
        </p:txBody>
      </p:sp>
      <p:sp>
        <p:nvSpPr>
          <p:cNvPr id="3" name="Subtitle 2">
            <a:extLst>
              <a:ext uri="{FF2B5EF4-FFF2-40B4-BE49-F238E27FC236}">
                <a16:creationId xmlns:a16="http://schemas.microsoft.com/office/drawing/2014/main" id="{E0A6B97C-0025-4559-801D-134A15602480}"/>
              </a:ext>
            </a:extLst>
          </p:cNvPr>
          <p:cNvSpPr>
            <a:spLocks noGrp="1"/>
          </p:cNvSpPr>
          <p:nvPr>
            <p:ph type="subTitle" idx="1"/>
          </p:nvPr>
        </p:nvSpPr>
        <p:spPr>
          <a:xfrm>
            <a:off x="3221219" y="4075985"/>
            <a:ext cx="5704404" cy="1655762"/>
          </a:xfrm>
        </p:spPr>
        <p:txBody>
          <a:bodyPr>
            <a:normAutofit lnSpcReduction="10000"/>
          </a:bodyPr>
          <a:lstStyle/>
          <a:p>
            <a:r>
              <a:rPr lang="en-US" dirty="0">
                <a:effectLst>
                  <a:outerShdw blurRad="63500" sx="102000" sy="102000" algn="ctr" rotWithShape="0">
                    <a:prstClr val="black">
                      <a:alpha val="40000"/>
                    </a:prstClr>
                  </a:outerShdw>
                </a:effectLst>
                <a:latin typeface="Novecento DemiBold" pitchFamily="2" charset="0"/>
              </a:rPr>
              <a:t>Presented by:</a:t>
            </a:r>
          </a:p>
          <a:p>
            <a:r>
              <a:rPr lang="en-US" dirty="0" err="1">
                <a:effectLst>
                  <a:outerShdw blurRad="63500" sx="102000" sy="102000" algn="ctr" rotWithShape="0">
                    <a:prstClr val="black">
                      <a:alpha val="40000"/>
                    </a:prstClr>
                  </a:outerShdw>
                </a:effectLst>
                <a:latin typeface="Novecento DemiBold" pitchFamily="2" charset="0"/>
              </a:rPr>
              <a:t>Rayhan</a:t>
            </a:r>
            <a:r>
              <a:rPr lang="en-US" dirty="0">
                <a:effectLst>
                  <a:outerShdw blurRad="63500" sx="102000" sy="102000" algn="ctr" rotWithShape="0">
                    <a:prstClr val="black">
                      <a:alpha val="40000"/>
                    </a:prstClr>
                  </a:outerShdw>
                </a:effectLst>
                <a:latin typeface="Novecento DemiBold" pitchFamily="2" charset="0"/>
              </a:rPr>
              <a:t> </a:t>
            </a:r>
            <a:r>
              <a:rPr lang="en-US" dirty="0" err="1">
                <a:effectLst>
                  <a:outerShdw blurRad="63500" sx="102000" sy="102000" algn="ctr" rotWithShape="0">
                    <a:prstClr val="black">
                      <a:alpha val="40000"/>
                    </a:prstClr>
                  </a:outerShdw>
                </a:effectLst>
                <a:latin typeface="Novecento DemiBold" pitchFamily="2" charset="0"/>
              </a:rPr>
              <a:t>ozzy</a:t>
            </a:r>
            <a:r>
              <a:rPr lang="en-US" dirty="0">
                <a:effectLst>
                  <a:outerShdw blurRad="63500" sx="102000" sy="102000" algn="ctr" rotWithShape="0">
                    <a:prstClr val="black">
                      <a:alpha val="40000"/>
                    </a:prstClr>
                  </a:outerShdw>
                </a:effectLst>
                <a:latin typeface="Novecento DemiBold" pitchFamily="2" charset="0"/>
              </a:rPr>
              <a:t> </a:t>
            </a:r>
            <a:r>
              <a:rPr lang="en-US" dirty="0" err="1">
                <a:effectLst>
                  <a:outerShdw blurRad="63500" sx="102000" sy="102000" algn="ctr" rotWithShape="0">
                    <a:prstClr val="black">
                      <a:alpha val="40000"/>
                    </a:prstClr>
                  </a:outerShdw>
                </a:effectLst>
                <a:latin typeface="Novecento DemiBold" pitchFamily="2" charset="0"/>
              </a:rPr>
              <a:t>ertarto</a:t>
            </a:r>
            <a:endParaRPr lang="en-US" dirty="0">
              <a:effectLst>
                <a:outerShdw blurRad="63500" sx="102000" sy="102000" algn="ctr" rotWithShape="0">
                  <a:prstClr val="black">
                    <a:alpha val="40000"/>
                  </a:prstClr>
                </a:outerShdw>
              </a:effectLst>
              <a:latin typeface="Novecento DemiBold" pitchFamily="2" charset="0"/>
            </a:endParaRPr>
          </a:p>
          <a:p>
            <a:r>
              <a:rPr lang="en-US" dirty="0" err="1">
                <a:effectLst>
                  <a:outerShdw blurRad="63500" sx="102000" sy="102000" algn="ctr" rotWithShape="0">
                    <a:prstClr val="black">
                      <a:alpha val="40000"/>
                    </a:prstClr>
                  </a:outerShdw>
                </a:effectLst>
                <a:latin typeface="Novecento DemiBold" pitchFamily="2" charset="0"/>
              </a:rPr>
              <a:t>Tubagus</a:t>
            </a:r>
            <a:r>
              <a:rPr lang="en-US" dirty="0">
                <a:effectLst>
                  <a:outerShdw blurRad="63500" sx="102000" sy="102000" algn="ctr" rotWithShape="0">
                    <a:prstClr val="black">
                      <a:alpha val="40000"/>
                    </a:prstClr>
                  </a:outerShdw>
                </a:effectLst>
                <a:latin typeface="Novecento DemiBold" pitchFamily="2" charset="0"/>
              </a:rPr>
              <a:t> </a:t>
            </a:r>
            <a:r>
              <a:rPr lang="en-US" dirty="0" err="1">
                <a:effectLst>
                  <a:outerShdw blurRad="63500" sx="102000" sy="102000" algn="ctr" rotWithShape="0">
                    <a:prstClr val="black">
                      <a:alpha val="40000"/>
                    </a:prstClr>
                  </a:outerShdw>
                </a:effectLst>
                <a:latin typeface="Novecento DemiBold" pitchFamily="2" charset="0"/>
              </a:rPr>
              <a:t>reja</a:t>
            </a:r>
            <a:endParaRPr lang="en-US" dirty="0">
              <a:effectLst>
                <a:outerShdw blurRad="63500" sx="102000" sy="102000" algn="ctr" rotWithShape="0">
                  <a:prstClr val="black">
                    <a:alpha val="40000"/>
                  </a:prstClr>
                </a:outerShdw>
              </a:effectLst>
              <a:latin typeface="Novecento DemiBold" pitchFamily="2" charset="0"/>
            </a:endParaRPr>
          </a:p>
          <a:p>
            <a:r>
              <a:rPr lang="en-US" dirty="0">
                <a:effectLst>
                  <a:outerShdw blurRad="63500" sx="102000" sy="102000" algn="ctr" rotWithShape="0">
                    <a:prstClr val="black">
                      <a:alpha val="40000"/>
                    </a:prstClr>
                  </a:outerShdw>
                </a:effectLst>
                <a:latin typeface="Novecento DemiBold" pitchFamily="2" charset="0"/>
              </a:rPr>
              <a:t>(KEL. 11)</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88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24FFAA-91BF-4AD2-8F83-F6E43427FC46}"/>
              </a:ext>
            </a:extLst>
          </p:cNvPr>
          <p:cNvSpPr>
            <a:spLocks noGrp="1"/>
          </p:cNvSpPr>
          <p:nvPr>
            <p:ph idx="1"/>
          </p:nvPr>
        </p:nvSpPr>
        <p:spPr>
          <a:xfrm>
            <a:off x="838199" y="816873"/>
            <a:ext cx="10505561" cy="1963883"/>
          </a:xfrm>
        </p:spPr>
        <p:txBody>
          <a:bodyPr>
            <a:normAutofit/>
          </a:bodyPr>
          <a:lstStyle/>
          <a:p>
            <a:pPr marL="0" indent="0" algn="just">
              <a:buNone/>
            </a:pPr>
            <a:r>
              <a:rPr lang="en-US" dirty="0">
                <a:latin typeface="Arial" panose="020B0604020202020204" pitchFamily="34" charset="0"/>
                <a:cs typeface="Arial" panose="020B0604020202020204" pitchFamily="34" charset="0"/>
              </a:rPr>
              <a:t>We will separate them into 7 </a:t>
            </a:r>
            <a:r>
              <a:rPr lang="en-US" dirty="0" err="1">
                <a:latin typeface="Arial" panose="020B0604020202020204" pitchFamily="34" charset="0"/>
                <a:cs typeface="Arial" panose="020B0604020202020204" pitchFamily="34" charset="0"/>
              </a:rPr>
              <a:t>dataframe</a:t>
            </a:r>
            <a:r>
              <a:rPr lang="en-US" dirty="0">
                <a:latin typeface="Arial" panose="020B0604020202020204" pitchFamily="34" charset="0"/>
                <a:cs typeface="Arial" panose="020B0604020202020204" pitchFamily="34" charset="0"/>
              </a:rPr>
              <a:t> which represent each day in weeks. Each data frame has information such day and trip duration in second.</a:t>
            </a: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E702F664-A33C-4BCD-881E-D500B571F0DE}"/>
              </a:ext>
            </a:extLst>
          </p:cNvPr>
          <p:cNvPicPr>
            <a:picLocks noChangeAspect="1"/>
          </p:cNvPicPr>
          <p:nvPr/>
        </p:nvPicPr>
        <p:blipFill rotWithShape="1">
          <a:blip r:embed="rId2"/>
          <a:srcRect l="3308" t="29602" r="68154" b="41747"/>
          <a:stretch/>
        </p:blipFill>
        <p:spPr>
          <a:xfrm>
            <a:off x="2875766" y="2353072"/>
            <a:ext cx="5669900" cy="3200400"/>
          </a:xfrm>
          <a:prstGeom prst="rect">
            <a:avLst/>
          </a:prstGeom>
        </p:spPr>
      </p:pic>
    </p:spTree>
    <p:extLst>
      <p:ext uri="{BB962C8B-B14F-4D97-AF65-F5344CB8AC3E}">
        <p14:creationId xmlns:p14="http://schemas.microsoft.com/office/powerpoint/2010/main" val="209376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24FFAA-91BF-4AD2-8F83-F6E43427FC46}"/>
              </a:ext>
            </a:extLst>
          </p:cNvPr>
          <p:cNvSpPr>
            <a:spLocks noGrp="1"/>
          </p:cNvSpPr>
          <p:nvPr>
            <p:ph idx="1"/>
          </p:nvPr>
        </p:nvSpPr>
        <p:spPr>
          <a:xfrm>
            <a:off x="838200" y="816873"/>
            <a:ext cx="9529690" cy="1250133"/>
          </a:xfrm>
        </p:spPr>
        <p:txBody>
          <a:bodyPr>
            <a:normAutofit fontScale="92500"/>
          </a:bodyPr>
          <a:lstStyle/>
          <a:p>
            <a:pPr marL="0" indent="0" algn="just">
              <a:buNone/>
            </a:pPr>
            <a:r>
              <a:rPr lang="en-US" dirty="0">
                <a:latin typeface="Arial" panose="020B0604020202020204" pitchFamily="34" charset="0"/>
                <a:cs typeface="Arial" panose="020B0604020202020204" pitchFamily="34" charset="0"/>
              </a:rPr>
              <a:t>Now we will do a simple selection. We will select data include trip duration in second which larger than the average/mean trip duration in every different day. First we will do selection for Sunday and so on till Monday.</a:t>
            </a: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51077E1-3A43-481D-931A-F0BE9AE71E8C}"/>
              </a:ext>
            </a:extLst>
          </p:cNvPr>
          <p:cNvPicPr>
            <a:picLocks noChangeAspect="1"/>
          </p:cNvPicPr>
          <p:nvPr/>
        </p:nvPicPr>
        <p:blipFill rotWithShape="1">
          <a:blip r:embed="rId2"/>
          <a:srcRect l="2321" t="27185" r="40893" b="27502"/>
          <a:stretch/>
        </p:blipFill>
        <p:spPr>
          <a:xfrm>
            <a:off x="1683430" y="1982599"/>
            <a:ext cx="8967956" cy="4023360"/>
          </a:xfrm>
          <a:prstGeom prst="rect">
            <a:avLst/>
          </a:prstGeom>
        </p:spPr>
      </p:pic>
    </p:spTree>
    <p:extLst>
      <p:ext uri="{BB962C8B-B14F-4D97-AF65-F5344CB8AC3E}">
        <p14:creationId xmlns:p14="http://schemas.microsoft.com/office/powerpoint/2010/main" val="220131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24FFAA-91BF-4AD2-8F83-F6E43427FC46}"/>
              </a:ext>
            </a:extLst>
          </p:cNvPr>
          <p:cNvSpPr>
            <a:spLocks noGrp="1"/>
          </p:cNvSpPr>
          <p:nvPr>
            <p:ph idx="1"/>
          </p:nvPr>
        </p:nvSpPr>
        <p:spPr>
          <a:xfrm>
            <a:off x="838199" y="816874"/>
            <a:ext cx="10505561" cy="885318"/>
          </a:xfrm>
        </p:spPr>
        <p:txBody>
          <a:bodyPr>
            <a:normAutofit/>
          </a:bodyPr>
          <a:lstStyle/>
          <a:p>
            <a:pPr marL="0" indent="0" algn="just">
              <a:buNone/>
            </a:pPr>
            <a:r>
              <a:rPr lang="en-US" dirty="0">
                <a:latin typeface="Arial" panose="020B0604020202020204" pitchFamily="34" charset="0"/>
                <a:cs typeface="Arial" panose="020B0604020202020204" pitchFamily="34" charset="0"/>
              </a:rPr>
              <a:t>Last, we will make data frame contains days in a week and bikeshare which visited some other point.</a:t>
            </a: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7AAF8CC0-D34F-4572-9187-656F6E3AAEC7}"/>
              </a:ext>
            </a:extLst>
          </p:cNvPr>
          <p:cNvPicPr>
            <a:picLocks noChangeAspect="1"/>
          </p:cNvPicPr>
          <p:nvPr/>
        </p:nvPicPr>
        <p:blipFill rotWithShape="1">
          <a:blip r:embed="rId2"/>
          <a:srcRect l="8154" t="52806" r="73512" b="24538"/>
          <a:stretch/>
        </p:blipFill>
        <p:spPr>
          <a:xfrm>
            <a:off x="664030" y="1837867"/>
            <a:ext cx="3948154" cy="2743200"/>
          </a:xfrm>
          <a:prstGeom prst="rect">
            <a:avLst/>
          </a:prstGeom>
        </p:spPr>
      </p:pic>
      <p:pic>
        <p:nvPicPr>
          <p:cNvPr id="5" name="Picture 4">
            <a:extLst>
              <a:ext uri="{FF2B5EF4-FFF2-40B4-BE49-F238E27FC236}">
                <a16:creationId xmlns:a16="http://schemas.microsoft.com/office/drawing/2014/main" id="{177CCF0B-3DAE-4727-B647-A89EDA9C1C48}"/>
              </a:ext>
            </a:extLst>
          </p:cNvPr>
          <p:cNvPicPr>
            <a:picLocks noChangeAspect="1"/>
          </p:cNvPicPr>
          <p:nvPr/>
        </p:nvPicPr>
        <p:blipFill rotWithShape="1">
          <a:blip r:embed="rId3"/>
          <a:srcRect l="8274" t="22585" r="67440" b="45565"/>
          <a:stretch/>
        </p:blipFill>
        <p:spPr>
          <a:xfrm>
            <a:off x="4769769" y="3317961"/>
            <a:ext cx="3844376" cy="2834640"/>
          </a:xfrm>
          <a:prstGeom prst="rect">
            <a:avLst/>
          </a:prstGeom>
        </p:spPr>
      </p:pic>
      <p:pic>
        <p:nvPicPr>
          <p:cNvPr id="6" name="Picture 5">
            <a:extLst>
              <a:ext uri="{FF2B5EF4-FFF2-40B4-BE49-F238E27FC236}">
                <a16:creationId xmlns:a16="http://schemas.microsoft.com/office/drawing/2014/main" id="{76AA4C45-3301-46FE-93FF-252852F7A180}"/>
              </a:ext>
            </a:extLst>
          </p:cNvPr>
          <p:cNvPicPr>
            <a:picLocks noChangeAspect="1"/>
          </p:cNvPicPr>
          <p:nvPr/>
        </p:nvPicPr>
        <p:blipFill rotWithShape="1">
          <a:blip r:embed="rId4"/>
          <a:srcRect l="9584" t="47777" r="71725" b="24326"/>
          <a:stretch/>
        </p:blipFill>
        <p:spPr>
          <a:xfrm>
            <a:off x="8582946" y="1837867"/>
            <a:ext cx="3268941" cy="2743200"/>
          </a:xfrm>
          <a:prstGeom prst="rect">
            <a:avLst/>
          </a:prstGeom>
        </p:spPr>
      </p:pic>
    </p:spTree>
    <p:extLst>
      <p:ext uri="{BB962C8B-B14F-4D97-AF65-F5344CB8AC3E}">
        <p14:creationId xmlns:p14="http://schemas.microsoft.com/office/powerpoint/2010/main" val="17741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B1D9B6F4-BD7B-4552-85B5-47CF6F1D9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453" y="1738223"/>
            <a:ext cx="5742816" cy="433999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B72B78-097F-436A-816F-FAC8C0ECFB2F}"/>
              </a:ext>
            </a:extLst>
          </p:cNvPr>
          <p:cNvSpPr>
            <a:spLocks noGrp="1"/>
          </p:cNvSpPr>
          <p:nvPr>
            <p:ph type="title"/>
          </p:nvPr>
        </p:nvSpPr>
        <p:spPr>
          <a:xfrm>
            <a:off x="838201" y="479493"/>
            <a:ext cx="5257800" cy="1325563"/>
          </a:xfrm>
        </p:spPr>
        <p:txBody>
          <a:bodyPr>
            <a:normAutofit/>
          </a:bodyPr>
          <a:lstStyle/>
          <a:p>
            <a:r>
              <a:rPr lang="id-ID" dirty="0" err="1"/>
              <a:t>Comparison</a:t>
            </a:r>
            <a:endParaRPr lang="en-US" dirty="0"/>
          </a:p>
        </p:txBody>
      </p:sp>
      <p:sp>
        <p:nvSpPr>
          <p:cNvPr id="24" name="Content Placeholder 8">
            <a:extLst>
              <a:ext uri="{FF2B5EF4-FFF2-40B4-BE49-F238E27FC236}">
                <a16:creationId xmlns:a16="http://schemas.microsoft.com/office/drawing/2014/main" id="{F0384C90-423C-470A-AB16-E1009F1B4B3A}"/>
              </a:ext>
            </a:extLst>
          </p:cNvPr>
          <p:cNvSpPr>
            <a:spLocks noGrp="1"/>
          </p:cNvSpPr>
          <p:nvPr>
            <p:ph idx="1"/>
          </p:nvPr>
        </p:nvSpPr>
        <p:spPr>
          <a:xfrm>
            <a:off x="838201" y="1984443"/>
            <a:ext cx="5257800" cy="4192520"/>
          </a:xfrm>
        </p:spPr>
        <p:txBody>
          <a:bodyPr>
            <a:normAutofit/>
          </a:bodyPr>
          <a:lstStyle/>
          <a:p>
            <a:r>
              <a:rPr lang="id-ID" dirty="0" err="1"/>
              <a:t>This</a:t>
            </a:r>
            <a:r>
              <a:rPr lang="id-ID" dirty="0"/>
              <a:t> </a:t>
            </a:r>
            <a:r>
              <a:rPr lang="id-ID" dirty="0" err="1"/>
              <a:t>figure</a:t>
            </a:r>
            <a:r>
              <a:rPr lang="id-ID" dirty="0"/>
              <a:t> </a:t>
            </a:r>
            <a:r>
              <a:rPr lang="id-ID" dirty="0" err="1"/>
              <a:t>compare</a:t>
            </a:r>
            <a:r>
              <a:rPr lang="id-ID" dirty="0"/>
              <a:t> </a:t>
            </a:r>
            <a:r>
              <a:rPr lang="id-ID" dirty="0" err="1"/>
              <a:t>bikeshare</a:t>
            </a:r>
            <a:r>
              <a:rPr lang="id-ID" dirty="0"/>
              <a:t> </a:t>
            </a:r>
            <a:r>
              <a:rPr lang="id-ID" dirty="0" err="1"/>
              <a:t>which</a:t>
            </a:r>
            <a:r>
              <a:rPr lang="id-ID" dirty="0"/>
              <a:t> </a:t>
            </a:r>
            <a:r>
              <a:rPr lang="id-ID" dirty="0" err="1"/>
              <a:t>visitted</a:t>
            </a:r>
            <a:r>
              <a:rPr lang="id-ID" dirty="0"/>
              <a:t> </a:t>
            </a:r>
            <a:r>
              <a:rPr lang="id-ID" dirty="0" err="1"/>
              <a:t>one</a:t>
            </a:r>
            <a:r>
              <a:rPr lang="id-ID" dirty="0"/>
              <a:t> </a:t>
            </a:r>
            <a:r>
              <a:rPr lang="id-ID" dirty="0" err="1"/>
              <a:t>point</a:t>
            </a:r>
            <a:r>
              <a:rPr lang="id-ID" dirty="0"/>
              <a:t> vs </a:t>
            </a:r>
            <a:r>
              <a:rPr lang="id-ID" dirty="0" err="1"/>
              <a:t>visitted</a:t>
            </a:r>
            <a:r>
              <a:rPr lang="id-ID" dirty="0"/>
              <a:t> </a:t>
            </a:r>
            <a:r>
              <a:rPr lang="id-ID" dirty="0" err="1"/>
              <a:t>some</a:t>
            </a:r>
            <a:r>
              <a:rPr lang="id-ID" dirty="0"/>
              <a:t> </a:t>
            </a:r>
            <a:r>
              <a:rPr lang="id-ID" dirty="0" err="1"/>
              <a:t>other</a:t>
            </a:r>
            <a:r>
              <a:rPr lang="id-ID" dirty="0"/>
              <a:t> </a:t>
            </a:r>
            <a:r>
              <a:rPr lang="id-ID" dirty="0" err="1"/>
              <a:t>point</a:t>
            </a:r>
            <a:endParaRPr lang="en-US" dirty="0"/>
          </a:p>
        </p:txBody>
      </p:sp>
    </p:spTree>
    <p:extLst>
      <p:ext uri="{BB962C8B-B14F-4D97-AF65-F5344CB8AC3E}">
        <p14:creationId xmlns:p14="http://schemas.microsoft.com/office/powerpoint/2010/main" val="334010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3E832-B5CE-4569-BC37-F24E98F0E512}"/>
              </a:ext>
            </a:extLst>
          </p:cNvPr>
          <p:cNvSpPr>
            <a:spLocks noGrp="1"/>
          </p:cNvSpPr>
          <p:nvPr>
            <p:ph type="title"/>
          </p:nvPr>
        </p:nvSpPr>
        <p:spPr>
          <a:xfrm>
            <a:off x="838200" y="365125"/>
            <a:ext cx="10515600" cy="1325563"/>
          </a:xfrm>
        </p:spPr>
        <p:txBody>
          <a:bodyPr>
            <a:normAutofit/>
          </a:bodyPr>
          <a:lstStyle/>
          <a:p>
            <a:pPr algn="just"/>
            <a:r>
              <a:rPr lang="en-US" sz="4400" b="1" dirty="0">
                <a:effectLst>
                  <a:outerShdw blurRad="50800" dist="38100" dir="2700000" algn="tl" rotWithShape="0">
                    <a:prstClr val="black">
                      <a:alpha val="40000"/>
                    </a:prstClr>
                  </a:outerShdw>
                </a:effectLst>
                <a:latin typeface="Caviar Dreams" panose="020B0402020204020504" pitchFamily="34" charset="0"/>
              </a:rPr>
              <a:t>CONCLUSION</a:t>
            </a:r>
          </a:p>
        </p:txBody>
      </p:sp>
      <p:graphicFrame>
        <p:nvGraphicFramePr>
          <p:cNvPr id="23" name="Content Placeholder 2">
            <a:extLst>
              <a:ext uri="{FF2B5EF4-FFF2-40B4-BE49-F238E27FC236}">
                <a16:creationId xmlns:a16="http://schemas.microsoft.com/office/drawing/2014/main" id="{53DA36F2-8D58-4A85-A387-2C7CE8F57A31}"/>
              </a:ext>
            </a:extLst>
          </p:cNvPr>
          <p:cNvGraphicFramePr>
            <a:graphicFrameLocks noGrp="1"/>
          </p:cNvGraphicFramePr>
          <p:nvPr>
            <p:ph idx="1"/>
            <p:extLst>
              <p:ext uri="{D42A27DB-BD31-4B8C-83A1-F6EECF244321}">
                <p14:modId xmlns:p14="http://schemas.microsoft.com/office/powerpoint/2010/main" val="1067496541"/>
              </p:ext>
            </p:extLst>
          </p:nvPr>
        </p:nvGraphicFramePr>
        <p:xfrm>
          <a:off x="838200" y="1575583"/>
          <a:ext cx="10515600" cy="4734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03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3E832-B5CE-4569-BC37-F24E98F0E512}"/>
              </a:ext>
            </a:extLst>
          </p:cNvPr>
          <p:cNvSpPr>
            <a:spLocks noGrp="1"/>
          </p:cNvSpPr>
          <p:nvPr>
            <p:ph type="title"/>
          </p:nvPr>
        </p:nvSpPr>
        <p:spPr>
          <a:xfrm>
            <a:off x="838200" y="365125"/>
            <a:ext cx="5393361" cy="1325563"/>
          </a:xfrm>
        </p:spPr>
        <p:txBody>
          <a:bodyPr>
            <a:normAutofit/>
          </a:bodyPr>
          <a:lstStyle/>
          <a:p>
            <a:r>
              <a:rPr lang="en-US" sz="4400" b="1" dirty="0">
                <a:effectLst>
                  <a:outerShdw blurRad="38100" dist="38100" dir="2700000" algn="tl">
                    <a:srgbClr val="000000">
                      <a:alpha val="43137"/>
                    </a:srgbClr>
                  </a:outerShdw>
                </a:effectLst>
                <a:latin typeface="Caviar Dreams" panose="020B0402020204020504" pitchFamily="34" charset="0"/>
              </a:rPr>
              <a:t>NOTEBOOK</a:t>
            </a:r>
          </a:p>
        </p:txBody>
      </p:sp>
      <p:sp>
        <p:nvSpPr>
          <p:cNvPr id="30" name="Freeform: Shape 2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24FFAA-91BF-4AD2-8F83-F6E43427FC46}"/>
              </a:ext>
            </a:extLst>
          </p:cNvPr>
          <p:cNvSpPr>
            <a:spLocks noGrp="1"/>
          </p:cNvSpPr>
          <p:nvPr>
            <p:ph idx="1"/>
          </p:nvPr>
        </p:nvSpPr>
        <p:spPr>
          <a:xfrm>
            <a:off x="838200" y="1825625"/>
            <a:ext cx="5393361" cy="2139156"/>
          </a:xfrm>
        </p:spPr>
        <p:txBody>
          <a:bodyPr>
            <a:normAutofit/>
          </a:bodyPr>
          <a:lstStyle/>
          <a:p>
            <a:pPr marL="0" indent="0">
              <a:buNone/>
            </a:pPr>
            <a:r>
              <a:rPr lang="en-US" dirty="0">
                <a:latin typeface="Arial" panose="020B0604020202020204" pitchFamily="34" charset="0"/>
                <a:cs typeface="Arial" panose="020B0604020202020204" pitchFamily="34" charset="0"/>
              </a:rPr>
              <a:t>https://dataplatform.cloud.ibm.com/analytics/notebooks/v2/b36d1649-20fa-4465-9615-03a8ee2e4f23?projectid=8b7ea975-8fc8-4810-9c47-6050ace1addd&amp;context=cpdaas</a:t>
            </a:r>
          </a:p>
        </p:txBody>
      </p:sp>
      <p:sp>
        <p:nvSpPr>
          <p:cNvPr id="32" name="Oval 3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Graphic 24" descr="Books">
            <a:extLst>
              <a:ext uri="{FF2B5EF4-FFF2-40B4-BE49-F238E27FC236}">
                <a16:creationId xmlns:a16="http://schemas.microsoft.com/office/drawing/2014/main" id="{2BDC202D-FDF6-4F34-BCB2-70B473D754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4" name="Freeform: Shape 3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9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D5E473-7257-4AB3-A477-7161F3B3EEB4}"/>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2900" kern="1200">
                <a:solidFill>
                  <a:srgbClr val="FFFFFF"/>
                </a:solidFill>
                <a:latin typeface="+mj-lt"/>
                <a:ea typeface="+mj-ea"/>
                <a:cs typeface="+mj-cs"/>
              </a:rPr>
              <a:t>BUHAN PIAN Ada yang handak BEtakun kah? </a:t>
            </a:r>
            <a:r>
              <a:rPr lang="en-US" sz="2900" kern="1200">
                <a:solidFill>
                  <a:srgbClr val="FFFFFF"/>
                </a:solidFill>
                <a:latin typeface="+mj-lt"/>
                <a:ea typeface="+mj-ea"/>
                <a:cs typeface="+mj-cs"/>
                <a:sym typeface="Wingdings" panose="05000000000000000000" pitchFamily="2" charset="2"/>
              </a:rPr>
              <a:t></a:t>
            </a:r>
            <a:br>
              <a:rPr lang="en-US" sz="2900" kern="1200">
                <a:solidFill>
                  <a:srgbClr val="FFFFFF"/>
                </a:solidFill>
                <a:latin typeface="+mj-lt"/>
                <a:ea typeface="+mj-ea"/>
                <a:cs typeface="+mj-cs"/>
              </a:rPr>
            </a:br>
            <a:br>
              <a:rPr lang="en-US" sz="2900" kern="1200">
                <a:solidFill>
                  <a:srgbClr val="FFFFFF"/>
                </a:solidFill>
                <a:latin typeface="+mj-lt"/>
                <a:ea typeface="+mj-ea"/>
                <a:cs typeface="+mj-cs"/>
              </a:rPr>
            </a:br>
            <a:r>
              <a:rPr lang="en-US" sz="2900" kern="1200">
                <a:solidFill>
                  <a:srgbClr val="FFFFFF"/>
                </a:solidFill>
                <a:latin typeface="+mj-lt"/>
                <a:ea typeface="+mj-ea"/>
                <a:cs typeface="+mj-cs"/>
              </a:rPr>
              <a:t>Artinya: Kalian ada yang mau bertanya kah?</a:t>
            </a:r>
          </a:p>
        </p:txBody>
      </p:sp>
      <p:sp>
        <p:nvSpPr>
          <p:cNvPr id="17" name="Oval 16">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Robot">
            <a:extLst>
              <a:ext uri="{FF2B5EF4-FFF2-40B4-BE49-F238E27FC236}">
                <a16:creationId xmlns:a16="http://schemas.microsoft.com/office/drawing/2014/main" id="{804F6199-1AA0-4D98-A6C9-EA6FEC4C0D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46310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3E832-B5CE-4569-BC37-F24E98F0E512}"/>
              </a:ext>
            </a:extLst>
          </p:cNvPr>
          <p:cNvSpPr>
            <a:spLocks noGrp="1"/>
          </p:cNvSpPr>
          <p:nvPr>
            <p:ph type="title"/>
          </p:nvPr>
        </p:nvSpPr>
        <p:spPr>
          <a:xfrm>
            <a:off x="838200" y="365125"/>
            <a:ext cx="10515600" cy="1325563"/>
          </a:xfrm>
        </p:spPr>
        <p:txBody>
          <a:bodyPr>
            <a:normAutofit/>
          </a:bodyPr>
          <a:lstStyle/>
          <a:p>
            <a:pPr algn="just"/>
            <a:r>
              <a:rPr lang="en-US" sz="4400" b="1" dirty="0">
                <a:effectLst>
                  <a:outerShdw blurRad="50800" dist="38100" dir="2700000" algn="tl" rotWithShape="0">
                    <a:prstClr val="black">
                      <a:alpha val="40000"/>
                    </a:prstClr>
                  </a:outerShdw>
                </a:effectLst>
                <a:latin typeface="Caviar Dreams" panose="020B0402020204020504" pitchFamily="34" charset="0"/>
              </a:rPr>
              <a:t>BUSINESS UNDERSTANDING</a:t>
            </a:r>
          </a:p>
        </p:txBody>
      </p:sp>
      <p:graphicFrame>
        <p:nvGraphicFramePr>
          <p:cNvPr id="23" name="Content Placeholder 2">
            <a:extLst>
              <a:ext uri="{FF2B5EF4-FFF2-40B4-BE49-F238E27FC236}">
                <a16:creationId xmlns:a16="http://schemas.microsoft.com/office/drawing/2014/main" id="{84DCCB7F-2658-467D-AE0A-F187DDD439B6}"/>
              </a:ext>
            </a:extLst>
          </p:cNvPr>
          <p:cNvGraphicFramePr>
            <a:graphicFrameLocks noGrp="1"/>
          </p:cNvGraphicFramePr>
          <p:nvPr>
            <p:ph idx="1"/>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567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23" name="Content Placeholder 2">
            <a:extLst>
              <a:ext uri="{FF2B5EF4-FFF2-40B4-BE49-F238E27FC236}">
                <a16:creationId xmlns:a16="http://schemas.microsoft.com/office/drawing/2014/main" id="{94E874AA-2CE9-4193-B56D-FD65D99973DE}"/>
              </a:ext>
            </a:extLst>
          </p:cNvPr>
          <p:cNvGraphicFramePr>
            <a:graphicFrameLocks noGrp="1"/>
          </p:cNvGraphicFramePr>
          <p:nvPr>
            <p:ph idx="1"/>
            <p:extLst>
              <p:ext uri="{D42A27DB-BD31-4B8C-83A1-F6EECF244321}">
                <p14:modId xmlns:p14="http://schemas.microsoft.com/office/powerpoint/2010/main" val="3570855798"/>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a:extLst>
              <a:ext uri="{FF2B5EF4-FFF2-40B4-BE49-F238E27FC236}">
                <a16:creationId xmlns:a16="http://schemas.microsoft.com/office/drawing/2014/main" id="{D0C7E41A-0354-4DE8-A222-8B0E3D609F0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dirty="0">
                <a:effectLst>
                  <a:outerShdw blurRad="50800" dist="38100" dir="2700000" algn="tl" rotWithShape="0">
                    <a:prstClr val="black">
                      <a:alpha val="40000"/>
                    </a:prstClr>
                  </a:outerShdw>
                </a:effectLst>
                <a:latin typeface="Caviar Dreams" panose="020B0402020204020504" pitchFamily="34" charset="0"/>
              </a:rPr>
              <a:t>ANALYTIC APPROACH</a:t>
            </a:r>
          </a:p>
        </p:txBody>
      </p:sp>
    </p:spTree>
    <p:extLst>
      <p:ext uri="{BB962C8B-B14F-4D97-AF65-F5344CB8AC3E}">
        <p14:creationId xmlns:p14="http://schemas.microsoft.com/office/powerpoint/2010/main" val="40851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3E832-B5CE-4569-BC37-F24E98F0E512}"/>
              </a:ext>
            </a:extLst>
          </p:cNvPr>
          <p:cNvSpPr>
            <a:spLocks noGrp="1"/>
          </p:cNvSpPr>
          <p:nvPr>
            <p:ph type="title"/>
          </p:nvPr>
        </p:nvSpPr>
        <p:spPr>
          <a:xfrm>
            <a:off x="838200" y="365125"/>
            <a:ext cx="10515600" cy="1325563"/>
          </a:xfrm>
        </p:spPr>
        <p:txBody>
          <a:bodyPr>
            <a:normAutofit/>
          </a:bodyPr>
          <a:lstStyle/>
          <a:p>
            <a:r>
              <a:rPr lang="en-US" sz="4400" b="1" dirty="0">
                <a:effectLst>
                  <a:outerShdw blurRad="50800" dist="38100" dir="2700000" algn="tl" rotWithShape="0">
                    <a:prstClr val="black">
                      <a:alpha val="40000"/>
                    </a:prstClr>
                  </a:outerShdw>
                </a:effectLst>
                <a:latin typeface="Caviar Dreams" panose="020B0402020204020504" pitchFamily="34" charset="0"/>
              </a:rPr>
              <a:t>DATA UNDERSTANDING</a:t>
            </a:r>
          </a:p>
        </p:txBody>
      </p:sp>
      <p:sp>
        <p:nvSpPr>
          <p:cNvPr id="2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24FFAA-91BF-4AD2-8F83-F6E43427FC46}"/>
              </a:ext>
            </a:extLst>
          </p:cNvPr>
          <p:cNvSpPr>
            <a:spLocks noGrp="1"/>
          </p:cNvSpPr>
          <p:nvPr>
            <p:ph idx="1"/>
          </p:nvPr>
        </p:nvSpPr>
        <p:spPr>
          <a:xfrm>
            <a:off x="620258" y="1627937"/>
            <a:ext cx="3178918" cy="3859742"/>
          </a:xfrm>
        </p:spPr>
        <p:txBody>
          <a:bodyPr>
            <a:normAutofit/>
          </a:bodyPr>
          <a:lstStyle/>
          <a:p>
            <a:pPr marL="0" indent="0" algn="just">
              <a:buNone/>
            </a:pPr>
            <a:r>
              <a:rPr lang="en-US" sz="1800" dirty="0">
                <a:latin typeface="Arial" panose="020B0604020202020204" pitchFamily="34" charset="0"/>
                <a:cs typeface="Arial" panose="020B0604020202020204" pitchFamily="34" charset="0"/>
              </a:rPr>
              <a:t>We use data from Bikeshare on 2017.</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As you can see, q1 and q2 data set have the same number of columns. so was q3 and q4 data set. But q1,q2 and q3,q4 have different number of columns. So we will concatenate q1 and q2. Then we will concatenate q3 and q4 also.</a:t>
            </a: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2C9405C-61A0-49CE-8A21-42B9FE41D9A9}"/>
              </a:ext>
            </a:extLst>
          </p:cNvPr>
          <p:cNvPicPr>
            <a:picLocks noChangeAspect="1"/>
          </p:cNvPicPr>
          <p:nvPr/>
        </p:nvPicPr>
        <p:blipFill rotWithShape="1">
          <a:blip r:embed="rId2"/>
          <a:srcRect l="7322" t="20621" r="23631" b="9081"/>
          <a:stretch/>
        </p:blipFill>
        <p:spPr>
          <a:xfrm>
            <a:off x="3730173" y="1627937"/>
            <a:ext cx="8418286" cy="4818743"/>
          </a:xfrm>
          <a:prstGeom prst="rect">
            <a:avLst/>
          </a:prstGeom>
        </p:spPr>
      </p:pic>
    </p:spTree>
    <p:extLst>
      <p:ext uri="{BB962C8B-B14F-4D97-AF65-F5344CB8AC3E}">
        <p14:creationId xmlns:p14="http://schemas.microsoft.com/office/powerpoint/2010/main" val="384207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3E832-B5CE-4569-BC37-F24E98F0E512}"/>
              </a:ext>
            </a:extLst>
          </p:cNvPr>
          <p:cNvSpPr>
            <a:spLocks noGrp="1"/>
          </p:cNvSpPr>
          <p:nvPr>
            <p:ph type="title"/>
          </p:nvPr>
        </p:nvSpPr>
        <p:spPr>
          <a:xfrm>
            <a:off x="838200" y="539293"/>
            <a:ext cx="10515600" cy="1325563"/>
          </a:xfrm>
        </p:spPr>
        <p:txBody>
          <a:bodyPr>
            <a:normAutofit/>
          </a:bodyPr>
          <a:lstStyle/>
          <a:p>
            <a:r>
              <a:rPr lang="en-US" sz="2800" b="1" dirty="0">
                <a:latin typeface="Caviar Dreams" panose="020B0402020204020504" pitchFamily="34" charset="0"/>
              </a:rPr>
              <a:t>(Q.1) Find out what percentage of bikes are returned to its initial location?</a:t>
            </a:r>
          </a:p>
        </p:txBody>
      </p:sp>
      <p:sp>
        <p:nvSpPr>
          <p:cNvPr id="2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24FFAA-91BF-4AD2-8F83-F6E43427FC46}"/>
              </a:ext>
            </a:extLst>
          </p:cNvPr>
          <p:cNvSpPr>
            <a:spLocks noGrp="1"/>
          </p:cNvSpPr>
          <p:nvPr>
            <p:ph idx="1"/>
          </p:nvPr>
        </p:nvSpPr>
        <p:spPr>
          <a:xfrm>
            <a:off x="838200" y="1927223"/>
            <a:ext cx="5664200" cy="2120855"/>
          </a:xfrm>
        </p:spPr>
        <p:txBody>
          <a:bodyPr>
            <a:normAutofit/>
          </a:bodyPr>
          <a:lstStyle/>
          <a:p>
            <a:pPr marL="0" indent="0" algn="just">
              <a:buNone/>
            </a:pPr>
            <a:r>
              <a:rPr lang="en-US" dirty="0">
                <a:latin typeface="Arial" panose="020B0604020202020204" pitchFamily="34" charset="0"/>
                <a:cs typeface="Arial" panose="020B0604020202020204" pitchFamily="34" charset="0"/>
              </a:rPr>
              <a:t>We will find if the bikes were returned to it's initial location using </a:t>
            </a:r>
            <a:r>
              <a:rPr lang="en-US" dirty="0" err="1">
                <a:latin typeface="Arial" panose="020B0604020202020204" pitchFamily="34" charset="0"/>
                <a:cs typeface="Arial" panose="020B0604020202020204" pitchFamily="34" charset="0"/>
              </a:rPr>
              <a:t>from_station_id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to_station_id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from_station_name</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to_station_name</a:t>
            </a:r>
            <a:r>
              <a:rPr lang="en-US" dirty="0">
                <a:latin typeface="Arial" panose="020B0604020202020204" pitchFamily="34" charset="0"/>
                <a:cs typeface="Arial" panose="020B0604020202020204" pitchFamily="34" charset="0"/>
              </a:rPr>
              <a:t> feature in each data set. If each feature is common, so the bikes were returned to it's initial location.</a:t>
            </a: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077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3E832-B5CE-4569-BC37-F24E98F0E512}"/>
              </a:ext>
            </a:extLst>
          </p:cNvPr>
          <p:cNvSpPr>
            <a:spLocks noGrp="1"/>
          </p:cNvSpPr>
          <p:nvPr>
            <p:ph type="title"/>
          </p:nvPr>
        </p:nvSpPr>
        <p:spPr>
          <a:xfrm>
            <a:off x="838200" y="792142"/>
            <a:ext cx="10515600" cy="688138"/>
          </a:xfrm>
        </p:spPr>
        <p:txBody>
          <a:bodyPr>
            <a:normAutofit fontScale="90000"/>
          </a:bodyPr>
          <a:lstStyle/>
          <a:p>
            <a:r>
              <a:rPr lang="en-US" sz="2400" dirty="0">
                <a:latin typeface="Arial" panose="020B0604020202020204" pitchFamily="34" charset="0"/>
                <a:cs typeface="Arial" panose="020B0604020202020204" pitchFamily="34" charset="0"/>
              </a:rPr>
              <a:t>As we can see, we can get the </a:t>
            </a:r>
            <a:r>
              <a:rPr lang="en-US" sz="2400" dirty="0" err="1">
                <a:latin typeface="Arial" panose="020B0604020202020204" pitchFamily="34" charset="0"/>
                <a:cs typeface="Arial" panose="020B0604020202020204" pitchFamily="34" charset="0"/>
              </a:rPr>
              <a:t>BikeShare</a:t>
            </a:r>
            <a:r>
              <a:rPr lang="en-US" sz="2400" dirty="0">
                <a:latin typeface="Arial" panose="020B0604020202020204" pitchFamily="34" charset="0"/>
                <a:cs typeface="Arial" panose="020B0604020202020204" pitchFamily="34" charset="0"/>
              </a:rPr>
              <a:t> Return rate that there are 4.9% of bike that returned to its original location and 96.1% not returned back.</a:t>
            </a:r>
          </a:p>
        </p:txBody>
      </p:sp>
      <p:sp>
        <p:nvSpPr>
          <p:cNvPr id="2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67218B4-8448-4CA0-9B74-A949756861E5}"/>
              </a:ext>
            </a:extLst>
          </p:cNvPr>
          <p:cNvPicPr>
            <a:picLocks noChangeAspect="1"/>
          </p:cNvPicPr>
          <p:nvPr/>
        </p:nvPicPr>
        <p:blipFill rotWithShape="1">
          <a:blip r:embed="rId2"/>
          <a:srcRect l="8450" t="38825" r="64226" b="53971"/>
          <a:stretch/>
        </p:blipFill>
        <p:spPr>
          <a:xfrm>
            <a:off x="1277480" y="4327934"/>
            <a:ext cx="5396847" cy="800010"/>
          </a:xfrm>
          <a:prstGeom prst="rect">
            <a:avLst/>
          </a:prstGeom>
        </p:spPr>
      </p:pic>
      <p:pic>
        <p:nvPicPr>
          <p:cNvPr id="5" name="Picture 4">
            <a:extLst>
              <a:ext uri="{FF2B5EF4-FFF2-40B4-BE49-F238E27FC236}">
                <a16:creationId xmlns:a16="http://schemas.microsoft.com/office/drawing/2014/main" id="{D5D0BC5A-9580-4569-AB25-4D556ED5D88B}"/>
              </a:ext>
            </a:extLst>
          </p:cNvPr>
          <p:cNvPicPr>
            <a:picLocks noChangeAspect="1"/>
          </p:cNvPicPr>
          <p:nvPr/>
        </p:nvPicPr>
        <p:blipFill rotWithShape="1">
          <a:blip r:embed="rId2"/>
          <a:srcRect l="7679" t="65330" r="69225" b="7526"/>
          <a:stretch/>
        </p:blipFill>
        <p:spPr>
          <a:xfrm>
            <a:off x="7292775" y="3290343"/>
            <a:ext cx="4843272" cy="3200400"/>
          </a:xfrm>
          <a:prstGeom prst="rect">
            <a:avLst/>
          </a:prstGeom>
        </p:spPr>
      </p:pic>
      <p:pic>
        <p:nvPicPr>
          <p:cNvPr id="6" name="Picture 5">
            <a:extLst>
              <a:ext uri="{FF2B5EF4-FFF2-40B4-BE49-F238E27FC236}">
                <a16:creationId xmlns:a16="http://schemas.microsoft.com/office/drawing/2014/main" id="{BE17C645-61B1-4ECA-8A4A-DC963A187B5D}"/>
              </a:ext>
            </a:extLst>
          </p:cNvPr>
          <p:cNvPicPr>
            <a:picLocks noChangeAspect="1"/>
          </p:cNvPicPr>
          <p:nvPr/>
        </p:nvPicPr>
        <p:blipFill rotWithShape="1">
          <a:blip r:embed="rId3"/>
          <a:srcRect l="2443" t="57269" r="54403" b="33906"/>
          <a:stretch/>
        </p:blipFill>
        <p:spPr>
          <a:xfrm>
            <a:off x="838200" y="1879305"/>
            <a:ext cx="7157835" cy="822960"/>
          </a:xfrm>
          <a:prstGeom prst="rect">
            <a:avLst/>
          </a:prstGeom>
        </p:spPr>
      </p:pic>
      <p:pic>
        <p:nvPicPr>
          <p:cNvPr id="7" name="Picture 6">
            <a:extLst>
              <a:ext uri="{FF2B5EF4-FFF2-40B4-BE49-F238E27FC236}">
                <a16:creationId xmlns:a16="http://schemas.microsoft.com/office/drawing/2014/main" id="{F77F4404-0D08-4723-8560-6F2039234581}"/>
              </a:ext>
            </a:extLst>
          </p:cNvPr>
          <p:cNvPicPr>
            <a:picLocks noChangeAspect="1"/>
          </p:cNvPicPr>
          <p:nvPr/>
        </p:nvPicPr>
        <p:blipFill rotWithShape="1">
          <a:blip r:embed="rId4"/>
          <a:srcRect l="2321" t="62757" r="50298" b="27878"/>
          <a:stretch/>
        </p:blipFill>
        <p:spPr>
          <a:xfrm>
            <a:off x="838200" y="2783319"/>
            <a:ext cx="7405648" cy="822960"/>
          </a:xfrm>
          <a:prstGeom prst="rect">
            <a:avLst/>
          </a:prstGeom>
        </p:spPr>
      </p:pic>
    </p:spTree>
    <p:extLst>
      <p:ext uri="{BB962C8B-B14F-4D97-AF65-F5344CB8AC3E}">
        <p14:creationId xmlns:p14="http://schemas.microsoft.com/office/powerpoint/2010/main" val="71099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3E832-B5CE-4569-BC37-F24E98F0E512}"/>
              </a:ext>
            </a:extLst>
          </p:cNvPr>
          <p:cNvSpPr>
            <a:spLocks noGrp="1"/>
          </p:cNvSpPr>
          <p:nvPr>
            <p:ph type="title"/>
          </p:nvPr>
        </p:nvSpPr>
        <p:spPr>
          <a:xfrm>
            <a:off x="838200" y="553807"/>
            <a:ext cx="10515600" cy="1325563"/>
          </a:xfrm>
        </p:spPr>
        <p:txBody>
          <a:bodyPr>
            <a:normAutofit/>
          </a:bodyPr>
          <a:lstStyle/>
          <a:p>
            <a:r>
              <a:rPr lang="en-US" sz="2800" b="1" dirty="0">
                <a:latin typeface="Caviar Dreams" panose="020B0402020204020504" pitchFamily="34" charset="0"/>
              </a:rPr>
              <a:t>(Q.2) How many bikeshare trips usually visit more than just start/end points, but visited some other points before the end of the day?</a:t>
            </a:r>
          </a:p>
        </p:txBody>
      </p:sp>
      <p:sp>
        <p:nvSpPr>
          <p:cNvPr id="2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24FFAA-91BF-4AD2-8F83-F6E43427FC46}"/>
              </a:ext>
            </a:extLst>
          </p:cNvPr>
          <p:cNvSpPr>
            <a:spLocks noGrp="1"/>
          </p:cNvSpPr>
          <p:nvPr>
            <p:ph idx="1"/>
          </p:nvPr>
        </p:nvSpPr>
        <p:spPr>
          <a:xfrm>
            <a:off x="1344637" y="2514939"/>
            <a:ext cx="6308188" cy="2239942"/>
          </a:xfrm>
        </p:spPr>
        <p:txBody>
          <a:bodyPr>
            <a:normAutofit/>
          </a:bodyPr>
          <a:lstStyle/>
          <a:p>
            <a:pPr marL="0" indent="0" algn="just">
              <a:buNone/>
            </a:pPr>
            <a:r>
              <a:rPr lang="en-US" dirty="0">
                <a:latin typeface="Arial" panose="020B0604020202020204" pitchFamily="34" charset="0"/>
                <a:cs typeface="Arial" panose="020B0604020202020204" pitchFamily="34" charset="0"/>
              </a:rPr>
              <a:t>Now we can assume if each trip id use more time than the average trip duration then the trip visited more than one point, so we need to find every single bikeshare trip which have trip duration greater than average trip duration in each day.</a:t>
            </a: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496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24FFAA-91BF-4AD2-8F83-F6E43427FC46}"/>
              </a:ext>
            </a:extLst>
          </p:cNvPr>
          <p:cNvSpPr>
            <a:spLocks noGrp="1"/>
          </p:cNvSpPr>
          <p:nvPr>
            <p:ph idx="1"/>
          </p:nvPr>
        </p:nvSpPr>
        <p:spPr>
          <a:xfrm>
            <a:off x="838199" y="816873"/>
            <a:ext cx="10505561" cy="1963883"/>
          </a:xfrm>
        </p:spPr>
        <p:txBody>
          <a:bodyPr>
            <a:normAutofit/>
          </a:bodyPr>
          <a:lstStyle/>
          <a:p>
            <a:pPr marL="0" indent="0" algn="just">
              <a:buNone/>
            </a:pPr>
            <a:r>
              <a:rPr lang="en-US" dirty="0">
                <a:latin typeface="Arial" panose="020B0604020202020204" pitchFamily="34" charset="0"/>
                <a:cs typeface="Arial" panose="020B0604020202020204" pitchFamily="34" charset="0"/>
              </a:rPr>
              <a:t>Because we want to find how many bikeshare trips usually visited some other points, we need to convert the time feature in pandas data frame. Below we will convert </a:t>
            </a:r>
            <a:r>
              <a:rPr lang="en-US" dirty="0" err="1">
                <a:latin typeface="Arial" panose="020B0604020202020204" pitchFamily="34" charset="0"/>
                <a:cs typeface="Arial" panose="020B0604020202020204" pitchFamily="34" charset="0"/>
              </a:rPr>
              <a:t>trip_start_time</a:t>
            </a:r>
            <a:r>
              <a:rPr lang="en-US" dirty="0">
                <a:latin typeface="Arial" panose="020B0604020202020204" pitchFamily="34" charset="0"/>
                <a:cs typeface="Arial" panose="020B0604020202020204" pitchFamily="34" charset="0"/>
              </a:rPr>
              <a:t> column into pandas datetime type so we can </a:t>
            </a:r>
            <a:r>
              <a:rPr lang="en-US" dirty="0" err="1">
                <a:latin typeface="Arial" panose="020B0604020202020204" pitchFamily="34" charset="0"/>
                <a:cs typeface="Arial" panose="020B0604020202020204" pitchFamily="34" charset="0"/>
              </a:rPr>
              <a:t>clasify</a:t>
            </a:r>
            <a:r>
              <a:rPr lang="en-US" dirty="0">
                <a:latin typeface="Arial" panose="020B0604020202020204" pitchFamily="34" charset="0"/>
                <a:cs typeface="Arial" panose="020B0604020202020204" pitchFamily="34" charset="0"/>
              </a:rPr>
              <a:t> the row into day value like Monday, Tuesday, Wednesday, and so on.</a:t>
            </a: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4AC7189-EF29-44A1-83BA-4F65E0939F5C}"/>
              </a:ext>
            </a:extLst>
          </p:cNvPr>
          <p:cNvPicPr>
            <a:picLocks noChangeAspect="1"/>
          </p:cNvPicPr>
          <p:nvPr/>
        </p:nvPicPr>
        <p:blipFill rotWithShape="1">
          <a:blip r:embed="rId2"/>
          <a:srcRect l="1608" t="37491" r="31487" b="24538"/>
          <a:stretch/>
        </p:blipFill>
        <p:spPr>
          <a:xfrm>
            <a:off x="1460921" y="2661220"/>
            <a:ext cx="10030295" cy="3200400"/>
          </a:xfrm>
          <a:prstGeom prst="rect">
            <a:avLst/>
          </a:prstGeom>
        </p:spPr>
      </p:pic>
    </p:spTree>
    <p:extLst>
      <p:ext uri="{BB962C8B-B14F-4D97-AF65-F5344CB8AC3E}">
        <p14:creationId xmlns:p14="http://schemas.microsoft.com/office/powerpoint/2010/main" val="328899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24FFAA-91BF-4AD2-8F83-F6E43427FC46}"/>
              </a:ext>
            </a:extLst>
          </p:cNvPr>
          <p:cNvSpPr>
            <a:spLocks noGrp="1"/>
          </p:cNvSpPr>
          <p:nvPr>
            <p:ph idx="1"/>
          </p:nvPr>
        </p:nvSpPr>
        <p:spPr>
          <a:xfrm>
            <a:off x="838199" y="816873"/>
            <a:ext cx="10505561" cy="1963883"/>
          </a:xfrm>
        </p:spPr>
        <p:txBody>
          <a:bodyPr>
            <a:normAutofit/>
          </a:bodyPr>
          <a:lstStyle/>
          <a:p>
            <a:pPr marL="0" indent="0" algn="just">
              <a:buNone/>
            </a:pPr>
            <a:r>
              <a:rPr lang="en-US" dirty="0">
                <a:latin typeface="Arial" panose="020B0604020202020204" pitchFamily="34" charset="0"/>
                <a:cs typeface="Arial" panose="020B0604020202020204" pitchFamily="34" charset="0"/>
              </a:rPr>
              <a:t>Now we have the feature of day in the dataset. Since we want to analyze how much bikeshare trip visited more than one point in a day using comparison between trip duration second each trip, so we could drop every column than </a:t>
            </a:r>
            <a:r>
              <a:rPr lang="en-US" dirty="0" err="1">
                <a:latin typeface="Arial" panose="020B0604020202020204" pitchFamily="34" charset="0"/>
                <a:cs typeface="Arial" panose="020B0604020202020204" pitchFamily="34" charset="0"/>
              </a:rPr>
              <a:t>unusefull</a:t>
            </a:r>
            <a:r>
              <a:rPr lang="en-US" dirty="0">
                <a:latin typeface="Arial" panose="020B0604020202020204" pitchFamily="34" charset="0"/>
                <a:cs typeface="Arial" panose="020B0604020202020204" pitchFamily="34" charset="0"/>
              </a:rPr>
              <a:t> for this. We just need column </a:t>
            </a:r>
            <a:r>
              <a:rPr lang="en-US" dirty="0" err="1">
                <a:latin typeface="Arial" panose="020B0604020202020204" pitchFamily="34" charset="0"/>
                <a:cs typeface="Arial" panose="020B0604020202020204" pitchFamily="34" charset="0"/>
              </a:rPr>
              <a:t>weekday_start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trip_duration_seconds</a:t>
            </a:r>
            <a:endParaRPr lang="en-US" dirty="0">
              <a:latin typeface="Arial" panose="020B0604020202020204" pitchFamily="34" charset="0"/>
              <a:cs typeface="Arial" panose="020B0604020202020204" pitchFamily="34" charset="0"/>
            </a:endParaRP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793478BA-EA10-4C13-B5E5-34768F724ADE}"/>
              </a:ext>
            </a:extLst>
          </p:cNvPr>
          <p:cNvPicPr>
            <a:picLocks noChangeAspect="1"/>
          </p:cNvPicPr>
          <p:nvPr/>
        </p:nvPicPr>
        <p:blipFill rotWithShape="1">
          <a:blip r:embed="rId2"/>
          <a:srcRect l="2441" t="31419" r="28750" b="22844"/>
          <a:stretch/>
        </p:blipFill>
        <p:spPr>
          <a:xfrm>
            <a:off x="1203790" y="2694906"/>
            <a:ext cx="9787468" cy="3657600"/>
          </a:xfrm>
          <a:prstGeom prst="rect">
            <a:avLst/>
          </a:prstGeom>
        </p:spPr>
      </p:pic>
    </p:spTree>
    <p:extLst>
      <p:ext uri="{BB962C8B-B14F-4D97-AF65-F5344CB8AC3E}">
        <p14:creationId xmlns:p14="http://schemas.microsoft.com/office/powerpoint/2010/main" val="2191862221"/>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Caviar Dreams</vt:lpstr>
      <vt:lpstr>Century Gothic</vt:lpstr>
      <vt:lpstr>Novecento Bold</vt:lpstr>
      <vt:lpstr>Novecento DemiBold</vt:lpstr>
      <vt:lpstr>ShapesVTI</vt:lpstr>
      <vt:lpstr>Challenge i TORONTO bikeshare ANALYSIS</vt:lpstr>
      <vt:lpstr>BUSINESS UNDERSTANDING</vt:lpstr>
      <vt:lpstr>PowerPoint Presentation</vt:lpstr>
      <vt:lpstr>DATA UNDERSTANDING</vt:lpstr>
      <vt:lpstr>(Q.1) Find out what percentage of bikes are returned to its initial location?</vt:lpstr>
      <vt:lpstr>As we can see, we can get the BikeShare Return rate that there are 4.9% of bike that returned to its original location and 96.1% not returned back.</vt:lpstr>
      <vt:lpstr>(Q.2) How many bikeshare trips usually visit more than just start/end points, but visited some other points before the end of the day?</vt:lpstr>
      <vt:lpstr>PowerPoint Presentation</vt:lpstr>
      <vt:lpstr>PowerPoint Presentation</vt:lpstr>
      <vt:lpstr>PowerPoint Presentation</vt:lpstr>
      <vt:lpstr>PowerPoint Presentation</vt:lpstr>
      <vt:lpstr>PowerPoint Presentation</vt:lpstr>
      <vt:lpstr>Comparison</vt:lpstr>
      <vt:lpstr>CONCLUSION</vt:lpstr>
      <vt:lpstr>NOTEBOOK</vt:lpstr>
      <vt:lpstr>BUHAN PIAN Ada yang handak BEtakun kah?   Artinya: Kalian ada yang mau bertanya kah?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i TORONTO bikeshare ANALYSIS</dc:title>
  <dc:creator>Tb Reja</dc:creator>
  <cp:lastModifiedBy>Tb Reja</cp:lastModifiedBy>
  <cp:revision>1</cp:revision>
  <dcterms:created xsi:type="dcterms:W3CDTF">2020-10-27T13:19:46Z</dcterms:created>
  <dcterms:modified xsi:type="dcterms:W3CDTF">2020-10-27T13:19:57Z</dcterms:modified>
</cp:coreProperties>
</file>