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2" r:id="rId2"/>
    <p:sldId id="287" r:id="rId3"/>
    <p:sldId id="362" r:id="rId4"/>
    <p:sldId id="368" r:id="rId5"/>
    <p:sldId id="369" r:id="rId6"/>
    <p:sldId id="347" r:id="rId7"/>
    <p:sldId id="348" r:id="rId8"/>
    <p:sldId id="349" r:id="rId9"/>
    <p:sldId id="364" r:id="rId10"/>
    <p:sldId id="350" r:id="rId11"/>
    <p:sldId id="365" r:id="rId12"/>
    <p:sldId id="366" r:id="rId13"/>
    <p:sldId id="367" r:id="rId14"/>
    <p:sldId id="351" r:id="rId15"/>
    <p:sldId id="352" r:id="rId16"/>
    <p:sldId id="353" r:id="rId17"/>
    <p:sldId id="371" r:id="rId18"/>
    <p:sldId id="323" r:id="rId19"/>
    <p:sldId id="324" r:id="rId20"/>
    <p:sldId id="376" r:id="rId21"/>
    <p:sldId id="377" r:id="rId22"/>
    <p:sldId id="378" r:id="rId23"/>
    <p:sldId id="375" r:id="rId24"/>
    <p:sldId id="372" r:id="rId25"/>
    <p:sldId id="360" r:id="rId26"/>
    <p:sldId id="361" r:id="rId27"/>
    <p:sldId id="374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3" autoAdjust="0"/>
  </p:normalViewPr>
  <p:slideViewPr>
    <p:cSldViewPr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0463-4C67-4544-9B63-47442FCAB013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3" csCatId="colorful" phldr="1"/>
      <dgm:spPr/>
    </dgm:pt>
    <dgm:pt modelId="{BA7AAD77-BB29-4057-9764-446FFC3BD82A}">
      <dgm:prSet phldrT="[Tekst]"/>
      <dgm:spPr/>
      <dgm:t>
        <a:bodyPr/>
        <a:lstStyle/>
        <a:p>
          <a:r>
            <a:rPr lang="nl-NL" dirty="0" smtClean="0"/>
            <a:t>Probleem</a:t>
          </a:r>
          <a:endParaRPr lang="nl-NL" dirty="0"/>
        </a:p>
      </dgm:t>
    </dgm:pt>
    <dgm:pt modelId="{5E8E3F3C-9A08-4B75-9D00-51F0971938A5}" type="parTrans" cxnId="{ABEDB1CB-65DD-4A5F-BDD6-560910E677FB}">
      <dgm:prSet/>
      <dgm:spPr/>
      <dgm:t>
        <a:bodyPr/>
        <a:lstStyle/>
        <a:p>
          <a:endParaRPr lang="nl-NL"/>
        </a:p>
      </dgm:t>
    </dgm:pt>
    <dgm:pt modelId="{E0A770C5-0317-4862-A5F4-4C4C097D2C15}" type="sibTrans" cxnId="{ABEDB1CB-65DD-4A5F-BDD6-560910E677FB}">
      <dgm:prSet/>
      <dgm:spPr/>
      <dgm:t>
        <a:bodyPr/>
        <a:lstStyle/>
        <a:p>
          <a:endParaRPr lang="nl-NL"/>
        </a:p>
      </dgm:t>
    </dgm:pt>
    <dgm:pt modelId="{1796DFDA-F40A-4F1A-9BF4-5AD629C5F902}">
      <dgm:prSet phldrT="[Tekst]"/>
      <dgm:spPr/>
      <dgm:t>
        <a:bodyPr/>
        <a:lstStyle/>
        <a:p>
          <a:r>
            <a:rPr lang="nl-NL" dirty="0" smtClean="0"/>
            <a:t>Implicatie</a:t>
          </a:r>
          <a:endParaRPr lang="nl-NL" dirty="0"/>
        </a:p>
      </dgm:t>
    </dgm:pt>
    <dgm:pt modelId="{CC66691A-C070-4A79-888A-2519914AE670}" type="parTrans" cxnId="{E33F2A87-B9D8-4ABC-8749-EEEA03C852E3}">
      <dgm:prSet/>
      <dgm:spPr/>
      <dgm:t>
        <a:bodyPr/>
        <a:lstStyle/>
        <a:p>
          <a:endParaRPr lang="nl-NL"/>
        </a:p>
      </dgm:t>
    </dgm:pt>
    <dgm:pt modelId="{FE091EAE-3042-4CB7-A353-660B8215F675}" type="sibTrans" cxnId="{E33F2A87-B9D8-4ABC-8749-EEEA03C852E3}">
      <dgm:prSet/>
      <dgm:spPr/>
      <dgm:t>
        <a:bodyPr/>
        <a:lstStyle/>
        <a:p>
          <a:endParaRPr lang="nl-NL"/>
        </a:p>
      </dgm:t>
    </dgm:pt>
    <dgm:pt modelId="{E6F027E1-6B8D-4585-99D1-77A70028C714}">
      <dgm:prSet phldrT="[Tekst]"/>
      <dgm:spPr/>
      <dgm:t>
        <a:bodyPr/>
        <a:lstStyle/>
        <a:p>
          <a:r>
            <a:rPr lang="nl-NL" dirty="0" smtClean="0"/>
            <a:t>Nut</a:t>
          </a:r>
          <a:endParaRPr lang="nl-NL" dirty="0"/>
        </a:p>
      </dgm:t>
    </dgm:pt>
    <dgm:pt modelId="{94C622D9-9CFE-46AB-8A12-7663FF232910}" type="parTrans" cxnId="{0B41309E-B914-404F-866E-3A70C1142771}">
      <dgm:prSet/>
      <dgm:spPr/>
      <dgm:t>
        <a:bodyPr/>
        <a:lstStyle/>
        <a:p>
          <a:endParaRPr lang="nl-NL"/>
        </a:p>
      </dgm:t>
    </dgm:pt>
    <dgm:pt modelId="{30D7DE1B-C3C4-425A-B640-B3B4FDCFC15A}" type="sibTrans" cxnId="{0B41309E-B914-404F-866E-3A70C1142771}">
      <dgm:prSet/>
      <dgm:spPr/>
      <dgm:t>
        <a:bodyPr/>
        <a:lstStyle/>
        <a:p>
          <a:endParaRPr lang="nl-NL"/>
        </a:p>
      </dgm:t>
    </dgm:pt>
    <dgm:pt modelId="{7F7EA2B1-05CC-479C-9831-5C52041013FA}">
      <dgm:prSet phldrT="[Tekst]"/>
      <dgm:spPr/>
      <dgm:t>
        <a:bodyPr/>
        <a:lstStyle/>
        <a:p>
          <a:r>
            <a:rPr lang="nl-NL" dirty="0" smtClean="0"/>
            <a:t>Situatie</a:t>
          </a:r>
          <a:endParaRPr lang="nl-NL" dirty="0"/>
        </a:p>
      </dgm:t>
    </dgm:pt>
    <dgm:pt modelId="{802E98D5-554F-4972-AFD1-7DFE62E5ABFC}" type="parTrans" cxnId="{03585557-5948-4DC4-9F5F-8F861E6DC0E2}">
      <dgm:prSet/>
      <dgm:spPr/>
      <dgm:t>
        <a:bodyPr/>
        <a:lstStyle/>
        <a:p>
          <a:endParaRPr lang="nl-NL"/>
        </a:p>
      </dgm:t>
    </dgm:pt>
    <dgm:pt modelId="{9B9D8762-26F9-4F86-94A2-BEBCB563E78E}" type="sibTrans" cxnId="{03585557-5948-4DC4-9F5F-8F861E6DC0E2}">
      <dgm:prSet/>
      <dgm:spPr/>
      <dgm:t>
        <a:bodyPr/>
        <a:lstStyle/>
        <a:p>
          <a:endParaRPr lang="nl-NL"/>
        </a:p>
      </dgm:t>
    </dgm:pt>
    <dgm:pt modelId="{B9274593-3219-4EEA-A8D3-3413D686351A}">
      <dgm:prSet custT="1"/>
      <dgm:spPr/>
      <dgm:t>
        <a:bodyPr/>
        <a:lstStyle/>
        <a:p>
          <a:pPr algn="ctr"/>
          <a:r>
            <a:rPr lang="nl-NL" sz="1200" dirty="0" smtClean="0">
              <a:solidFill>
                <a:schemeClr val="accent4">
                  <a:lumMod val="75000"/>
                </a:schemeClr>
              </a:solidFill>
            </a:rPr>
            <a:t>Situatie-vragen</a:t>
          </a:r>
        </a:p>
        <a:p>
          <a:pPr algn="ctr"/>
          <a:r>
            <a:rPr lang="nl-NL" sz="1200" dirty="0" smtClean="0">
              <a:solidFill>
                <a:schemeClr val="accent4">
                  <a:lumMod val="75000"/>
                </a:schemeClr>
              </a:solidFill>
            </a:rPr>
            <a:t> </a:t>
          </a:r>
        </a:p>
        <a:p>
          <a:pPr algn="ctr"/>
          <a:r>
            <a:rPr lang="nl-NL" sz="1200" dirty="0" smtClean="0">
              <a:solidFill>
                <a:schemeClr val="accent4">
                  <a:lumMod val="75000"/>
                </a:schemeClr>
              </a:solidFill>
            </a:rPr>
            <a:t> Doel: de feiten over de huidige situatie van de klant boven tafel te krijgen. </a:t>
          </a:r>
          <a:endParaRPr lang="nl-NL" sz="1200" dirty="0">
            <a:solidFill>
              <a:schemeClr val="accent4">
                <a:lumMod val="75000"/>
              </a:schemeClr>
            </a:solidFill>
          </a:endParaRPr>
        </a:p>
      </dgm:t>
    </dgm:pt>
    <dgm:pt modelId="{C0A149DB-9F64-43C8-B41A-139BD6FF6D82}" type="parTrans" cxnId="{30919F95-64F9-4347-829C-A4489560C4D6}">
      <dgm:prSet/>
      <dgm:spPr/>
      <dgm:t>
        <a:bodyPr/>
        <a:lstStyle/>
        <a:p>
          <a:endParaRPr lang="nl-NL"/>
        </a:p>
      </dgm:t>
    </dgm:pt>
    <dgm:pt modelId="{22BC06EF-C350-4FEF-8667-631DCD31F691}" type="sibTrans" cxnId="{30919F95-64F9-4347-829C-A4489560C4D6}">
      <dgm:prSet/>
      <dgm:spPr/>
      <dgm:t>
        <a:bodyPr/>
        <a:lstStyle/>
        <a:p>
          <a:endParaRPr lang="nl-NL"/>
        </a:p>
      </dgm:t>
    </dgm:pt>
    <dgm:pt modelId="{2151AA8D-409B-4B94-A89F-0FADCC12733A}">
      <dgm:prSet custT="1"/>
      <dgm:spPr/>
      <dgm:t>
        <a:bodyPr/>
        <a:lstStyle/>
        <a:p>
          <a:pPr algn="ctr"/>
          <a:r>
            <a:rPr lang="nl-NL" sz="1200" dirty="0" smtClean="0">
              <a:solidFill>
                <a:schemeClr val="accent5">
                  <a:lumMod val="50000"/>
                </a:schemeClr>
              </a:solidFill>
            </a:rPr>
            <a:t>Probleem-vragen</a:t>
          </a:r>
        </a:p>
        <a:p>
          <a:pPr algn="ctr"/>
          <a:endParaRPr lang="nl-NL" sz="1200" dirty="0" smtClean="0">
            <a:solidFill>
              <a:schemeClr val="accent5">
                <a:lumMod val="50000"/>
              </a:schemeClr>
            </a:solidFill>
          </a:endParaRPr>
        </a:p>
        <a:p>
          <a:pPr algn="ctr"/>
          <a:r>
            <a:rPr lang="nl-NL" sz="1200" dirty="0" smtClean="0">
              <a:solidFill>
                <a:schemeClr val="accent5">
                  <a:lumMod val="50000"/>
                </a:schemeClr>
              </a:solidFill>
            </a:rPr>
            <a:t>Doel: achterhalen welke problemen, moeilijkheden, ontevredenheid een klant ervaart in de huidige situatie. </a:t>
          </a:r>
          <a:endParaRPr lang="nl-NL" sz="1200" dirty="0">
            <a:solidFill>
              <a:schemeClr val="accent5">
                <a:lumMod val="50000"/>
              </a:schemeClr>
            </a:solidFill>
          </a:endParaRPr>
        </a:p>
      </dgm:t>
    </dgm:pt>
    <dgm:pt modelId="{98EA4892-F4F4-4C5C-8624-CB3B46A479D1}" type="parTrans" cxnId="{6BF62657-A773-4712-9625-B34494ADFA21}">
      <dgm:prSet/>
      <dgm:spPr/>
      <dgm:t>
        <a:bodyPr/>
        <a:lstStyle/>
        <a:p>
          <a:endParaRPr lang="nl-NL"/>
        </a:p>
      </dgm:t>
    </dgm:pt>
    <dgm:pt modelId="{B9DA76DD-9C07-43AE-9534-9D955E2C80D9}" type="sibTrans" cxnId="{6BF62657-A773-4712-9625-B34494ADFA21}">
      <dgm:prSet/>
      <dgm:spPr/>
      <dgm:t>
        <a:bodyPr/>
        <a:lstStyle/>
        <a:p>
          <a:endParaRPr lang="nl-NL"/>
        </a:p>
      </dgm:t>
    </dgm:pt>
    <dgm:pt modelId="{51778324-8E5E-4022-A34F-15CC29864F06}">
      <dgm:prSet custT="1"/>
      <dgm:spPr/>
      <dgm:t>
        <a:bodyPr/>
        <a:lstStyle/>
        <a:p>
          <a:pPr algn="ctr"/>
          <a:r>
            <a:rPr lang="nl-NL" sz="1200" dirty="0" smtClean="0">
              <a:solidFill>
                <a:srgbClr val="00B050"/>
              </a:solidFill>
            </a:rPr>
            <a:t>Implicatie-vragen</a:t>
          </a:r>
        </a:p>
        <a:p>
          <a:pPr algn="ctr"/>
          <a:endParaRPr lang="nl-NL" sz="1200" dirty="0" smtClean="0">
            <a:solidFill>
              <a:srgbClr val="00B050"/>
            </a:solidFill>
          </a:endParaRPr>
        </a:p>
        <a:p>
          <a:pPr algn="ctr"/>
          <a:r>
            <a:rPr lang="nl-NL" sz="1200" dirty="0" smtClean="0">
              <a:solidFill>
                <a:srgbClr val="00B050"/>
              </a:solidFill>
            </a:rPr>
            <a:t>Doel: de klant de consequenties en effecten van zijn problemen, moeilijkheden of ontevredenheid laten benoemen. </a:t>
          </a:r>
          <a:endParaRPr lang="nl-NL" sz="1200" dirty="0">
            <a:solidFill>
              <a:srgbClr val="00B050"/>
            </a:solidFill>
          </a:endParaRPr>
        </a:p>
      </dgm:t>
    </dgm:pt>
    <dgm:pt modelId="{C3E1C84E-1AE9-4A46-9ABB-92334E8F6DFB}" type="parTrans" cxnId="{E6C541AA-12C8-4C34-B2A8-C72799A04499}">
      <dgm:prSet/>
      <dgm:spPr/>
      <dgm:t>
        <a:bodyPr/>
        <a:lstStyle/>
        <a:p>
          <a:endParaRPr lang="nl-NL"/>
        </a:p>
      </dgm:t>
    </dgm:pt>
    <dgm:pt modelId="{08A5FABA-DE57-4B8D-9BCC-69165D8811B2}" type="sibTrans" cxnId="{E6C541AA-12C8-4C34-B2A8-C72799A04499}">
      <dgm:prSet/>
      <dgm:spPr/>
      <dgm:t>
        <a:bodyPr/>
        <a:lstStyle/>
        <a:p>
          <a:endParaRPr lang="nl-NL"/>
        </a:p>
      </dgm:t>
    </dgm:pt>
    <dgm:pt modelId="{0811A6AE-44C9-45DD-82EE-898D1B1B88D5}">
      <dgm:prSet custT="1"/>
      <dgm:spPr/>
      <dgm:t>
        <a:bodyPr/>
        <a:lstStyle/>
        <a:p>
          <a:pPr algn="ctr"/>
          <a:r>
            <a:rPr lang="nl-NL" sz="1200" dirty="0" smtClean="0">
              <a:solidFill>
                <a:schemeClr val="accent3">
                  <a:lumMod val="75000"/>
                </a:schemeClr>
              </a:solidFill>
            </a:rPr>
            <a:t>Nut effect-vragen</a:t>
          </a:r>
        </a:p>
        <a:p>
          <a:pPr algn="ctr"/>
          <a:endParaRPr lang="nl-NL" sz="1200" dirty="0" smtClean="0">
            <a:solidFill>
              <a:schemeClr val="accent3">
                <a:lumMod val="75000"/>
              </a:schemeClr>
            </a:solidFill>
          </a:endParaRPr>
        </a:p>
        <a:p>
          <a:pPr algn="ctr"/>
          <a:r>
            <a:rPr lang="nl-NL" sz="1200" dirty="0" smtClean="0">
              <a:solidFill>
                <a:schemeClr val="accent3">
                  <a:lumMod val="75000"/>
                </a:schemeClr>
              </a:solidFill>
            </a:rPr>
            <a:t>Doel: de klant vragen naar de waarde of het nut van een mogelijke oplossing van zijn onvrede over de huidige situatie.</a:t>
          </a:r>
          <a:endParaRPr lang="nl-NL" sz="1200" dirty="0">
            <a:solidFill>
              <a:schemeClr val="accent3">
                <a:lumMod val="75000"/>
              </a:schemeClr>
            </a:solidFill>
          </a:endParaRPr>
        </a:p>
      </dgm:t>
    </dgm:pt>
    <dgm:pt modelId="{F20CC747-5838-41E9-A751-F070D8AFA38B}" type="parTrans" cxnId="{5E550A86-C562-4D96-A56A-5EF5C1164162}">
      <dgm:prSet/>
      <dgm:spPr/>
      <dgm:t>
        <a:bodyPr/>
        <a:lstStyle/>
        <a:p>
          <a:endParaRPr lang="nl-NL"/>
        </a:p>
      </dgm:t>
    </dgm:pt>
    <dgm:pt modelId="{8FB4FB09-FA57-4E45-9588-0FAE3DA24F10}" type="sibTrans" cxnId="{5E550A86-C562-4D96-A56A-5EF5C1164162}">
      <dgm:prSet/>
      <dgm:spPr/>
      <dgm:t>
        <a:bodyPr/>
        <a:lstStyle/>
        <a:p>
          <a:endParaRPr lang="nl-NL"/>
        </a:p>
      </dgm:t>
    </dgm:pt>
    <dgm:pt modelId="{68B9A167-43E4-4A15-AB6B-5437DBC6DC81}" type="pres">
      <dgm:prSet presAssocID="{89EA0463-4C67-4544-9B63-47442FCAB013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F1424389-0BAE-4711-9BF3-5F0EECBC9060}" type="pres">
      <dgm:prSet presAssocID="{E6F027E1-6B8D-4585-99D1-77A70028C714}" presName="ChildAccent4" presStyleCnt="0"/>
      <dgm:spPr/>
    </dgm:pt>
    <dgm:pt modelId="{31CD2D11-9868-4FC3-8C0D-F0BA34C499A2}" type="pres">
      <dgm:prSet presAssocID="{E6F027E1-6B8D-4585-99D1-77A70028C714}" presName="ChildAccent" presStyleLbl="alignImgPlace1" presStyleIdx="0" presStyleCnt="4" custScaleY="60800"/>
      <dgm:spPr/>
      <dgm:t>
        <a:bodyPr/>
        <a:lstStyle/>
        <a:p>
          <a:endParaRPr lang="nl-NL"/>
        </a:p>
      </dgm:t>
    </dgm:pt>
    <dgm:pt modelId="{3D5A58F5-3BAA-4468-B770-E8942F564425}" type="pres">
      <dgm:prSet presAssocID="{E6F027E1-6B8D-4585-99D1-77A70028C714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91AA273-4D26-40B2-8B53-3F0660893BB6}" type="pres">
      <dgm:prSet presAssocID="{E6F027E1-6B8D-4585-99D1-77A70028C714}" presName="Parent4" presStyleLbl="node1" presStyleIdx="0" presStyleCnt="4" custLinFactNeighborX="333" custLinFactNeighborY="84157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6B2A3D7-5E3E-430B-BF95-BC6ED8C59B34}" type="pres">
      <dgm:prSet presAssocID="{1796DFDA-F40A-4F1A-9BF4-5AD629C5F902}" presName="ChildAccent3" presStyleCnt="0"/>
      <dgm:spPr/>
    </dgm:pt>
    <dgm:pt modelId="{433613B9-0163-4D54-88CE-3095F377F6E0}" type="pres">
      <dgm:prSet presAssocID="{1796DFDA-F40A-4F1A-9BF4-5AD629C5F902}" presName="ChildAccent" presStyleLbl="alignImgPlace1" presStyleIdx="1" presStyleCnt="4" custScaleY="72274"/>
      <dgm:spPr/>
      <dgm:t>
        <a:bodyPr/>
        <a:lstStyle/>
        <a:p>
          <a:endParaRPr lang="nl-NL"/>
        </a:p>
      </dgm:t>
    </dgm:pt>
    <dgm:pt modelId="{9726D253-D598-40DB-A433-6C8CCF273C8F}" type="pres">
      <dgm:prSet presAssocID="{1796DFDA-F40A-4F1A-9BF4-5AD629C5F90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28E3732-F257-431B-9F28-D1157184DE7E}" type="pres">
      <dgm:prSet presAssocID="{1796DFDA-F40A-4F1A-9BF4-5AD629C5F902}" presName="Parent3" presStyleLbl="node1" presStyleIdx="1" presStyleCnt="4" custLinFactNeighborX="89" custLinFactNeighborY="6354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EE63584-442A-4ECA-965F-8ABA626364E0}" type="pres">
      <dgm:prSet presAssocID="{BA7AAD77-BB29-4057-9764-446FFC3BD82A}" presName="ChildAccent2" presStyleCnt="0"/>
      <dgm:spPr/>
    </dgm:pt>
    <dgm:pt modelId="{2A437D32-6572-4106-91EF-280BD1642320}" type="pres">
      <dgm:prSet presAssocID="{BA7AAD77-BB29-4057-9764-446FFC3BD82A}" presName="ChildAccent" presStyleLbl="alignImgPlace1" presStyleIdx="2" presStyleCnt="4" custScaleX="100000" custScaleY="85537"/>
      <dgm:spPr/>
      <dgm:t>
        <a:bodyPr/>
        <a:lstStyle/>
        <a:p>
          <a:endParaRPr lang="nl-NL"/>
        </a:p>
      </dgm:t>
    </dgm:pt>
    <dgm:pt modelId="{7C249316-1E56-45EC-A20A-3E2622F638CC}" type="pres">
      <dgm:prSet presAssocID="{BA7AAD77-BB29-4057-9764-446FFC3BD82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551802D-EA09-4FD5-8750-4581A012D68E}" type="pres">
      <dgm:prSet presAssocID="{BA7AAD77-BB29-4057-9764-446FFC3BD82A}" presName="Parent2" presStyleLbl="node1" presStyleIdx="2" presStyleCnt="4" custLinFactNeighborX="308" custLinFactNeighborY="37649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CA0B6E6-817A-4794-8A3C-759FB118762F}" type="pres">
      <dgm:prSet presAssocID="{7F7EA2B1-05CC-479C-9831-5C52041013FA}" presName="ChildAccent1" presStyleCnt="0"/>
      <dgm:spPr/>
    </dgm:pt>
    <dgm:pt modelId="{E3B0DB28-8129-4C78-A042-D1C3D026AE6D}" type="pres">
      <dgm:prSet presAssocID="{7F7EA2B1-05CC-479C-9831-5C52041013FA}" presName="ChildAccent" presStyleLbl="alignImgPlace1" presStyleIdx="3" presStyleCnt="4"/>
      <dgm:spPr/>
      <dgm:t>
        <a:bodyPr/>
        <a:lstStyle/>
        <a:p>
          <a:endParaRPr lang="nl-NL"/>
        </a:p>
      </dgm:t>
    </dgm:pt>
    <dgm:pt modelId="{AE0A065A-F1E9-4348-97D8-528356F0224E}" type="pres">
      <dgm:prSet presAssocID="{7F7EA2B1-05CC-479C-9831-5C52041013F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9F77361-18BD-493B-ACE2-7E32BA511305}" type="pres">
      <dgm:prSet presAssocID="{7F7EA2B1-05CC-479C-9831-5C52041013FA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5E550A86-C562-4D96-A56A-5EF5C1164162}" srcId="{E6F027E1-6B8D-4585-99D1-77A70028C714}" destId="{0811A6AE-44C9-45DD-82EE-898D1B1B88D5}" srcOrd="0" destOrd="0" parTransId="{F20CC747-5838-41E9-A751-F070D8AFA38B}" sibTransId="{8FB4FB09-FA57-4E45-9588-0FAE3DA24F10}"/>
    <dgm:cxn modelId="{02A781D3-C8BC-47F2-8022-0D36A58B359E}" type="presOf" srcId="{2151AA8D-409B-4B94-A89F-0FADCC12733A}" destId="{7C249316-1E56-45EC-A20A-3E2622F638CC}" srcOrd="1" destOrd="0" presId="urn:microsoft.com/office/officeart/2011/layout/InterconnectedBlockProcess"/>
    <dgm:cxn modelId="{9DF139C6-9B63-4E2E-B2AF-869ACCFBDA80}" type="presOf" srcId="{89EA0463-4C67-4544-9B63-47442FCAB013}" destId="{68B9A167-43E4-4A15-AB6B-5437DBC6DC81}" srcOrd="0" destOrd="0" presId="urn:microsoft.com/office/officeart/2011/layout/InterconnectedBlockProcess"/>
    <dgm:cxn modelId="{6BF62657-A773-4712-9625-B34494ADFA21}" srcId="{BA7AAD77-BB29-4057-9764-446FFC3BD82A}" destId="{2151AA8D-409B-4B94-A89F-0FADCC12733A}" srcOrd="0" destOrd="0" parTransId="{98EA4892-F4F4-4C5C-8624-CB3B46A479D1}" sibTransId="{B9DA76DD-9C07-43AE-9534-9D955E2C80D9}"/>
    <dgm:cxn modelId="{C2F08F21-2DD1-419E-A3A9-3C4E8CFC54A1}" type="presOf" srcId="{B9274593-3219-4EEA-A8D3-3413D686351A}" destId="{AE0A065A-F1E9-4348-97D8-528356F0224E}" srcOrd="1" destOrd="0" presId="urn:microsoft.com/office/officeart/2011/layout/InterconnectedBlockProcess"/>
    <dgm:cxn modelId="{56A1F7FC-715C-4829-BFDA-1D29B6E700F2}" type="presOf" srcId="{7F7EA2B1-05CC-479C-9831-5C52041013FA}" destId="{C9F77361-18BD-493B-ACE2-7E32BA511305}" srcOrd="0" destOrd="0" presId="urn:microsoft.com/office/officeart/2011/layout/InterconnectedBlockProcess"/>
    <dgm:cxn modelId="{D16E4408-1BAA-4A73-BCE3-6BDDCA108EA9}" type="presOf" srcId="{2151AA8D-409B-4B94-A89F-0FADCC12733A}" destId="{2A437D32-6572-4106-91EF-280BD1642320}" srcOrd="0" destOrd="0" presId="urn:microsoft.com/office/officeart/2011/layout/InterconnectedBlockProcess"/>
    <dgm:cxn modelId="{0B41309E-B914-404F-866E-3A70C1142771}" srcId="{89EA0463-4C67-4544-9B63-47442FCAB013}" destId="{E6F027E1-6B8D-4585-99D1-77A70028C714}" srcOrd="3" destOrd="0" parTransId="{94C622D9-9CFE-46AB-8A12-7663FF232910}" sibTransId="{30D7DE1B-C3C4-425A-B640-B3B4FDCFC15A}"/>
    <dgm:cxn modelId="{E6C541AA-12C8-4C34-B2A8-C72799A04499}" srcId="{1796DFDA-F40A-4F1A-9BF4-5AD629C5F902}" destId="{51778324-8E5E-4022-A34F-15CC29864F06}" srcOrd="0" destOrd="0" parTransId="{C3E1C84E-1AE9-4A46-9ABB-92334E8F6DFB}" sibTransId="{08A5FABA-DE57-4B8D-9BCC-69165D8811B2}"/>
    <dgm:cxn modelId="{96AEBC53-4ED9-4409-B049-8200EB9910E1}" type="presOf" srcId="{51778324-8E5E-4022-A34F-15CC29864F06}" destId="{433613B9-0163-4D54-88CE-3095F377F6E0}" srcOrd="0" destOrd="0" presId="urn:microsoft.com/office/officeart/2011/layout/InterconnectedBlockProcess"/>
    <dgm:cxn modelId="{5C01E762-2A18-4225-813F-CAC4911EF797}" type="presOf" srcId="{0811A6AE-44C9-45DD-82EE-898D1B1B88D5}" destId="{3D5A58F5-3BAA-4468-B770-E8942F564425}" srcOrd="1" destOrd="0" presId="urn:microsoft.com/office/officeart/2011/layout/InterconnectedBlockProcess"/>
    <dgm:cxn modelId="{0D081C9B-C49A-416E-A071-588FB992DD92}" type="presOf" srcId="{51778324-8E5E-4022-A34F-15CC29864F06}" destId="{9726D253-D598-40DB-A433-6C8CCF273C8F}" srcOrd="1" destOrd="0" presId="urn:microsoft.com/office/officeart/2011/layout/InterconnectedBlockProcess"/>
    <dgm:cxn modelId="{36DA95BA-C60E-4EDD-8BA5-B45EFF290139}" type="presOf" srcId="{E6F027E1-6B8D-4585-99D1-77A70028C714}" destId="{391AA273-4D26-40B2-8B53-3F0660893BB6}" srcOrd="0" destOrd="0" presId="urn:microsoft.com/office/officeart/2011/layout/InterconnectedBlockProcess"/>
    <dgm:cxn modelId="{30919F95-64F9-4347-829C-A4489560C4D6}" srcId="{7F7EA2B1-05CC-479C-9831-5C52041013FA}" destId="{B9274593-3219-4EEA-A8D3-3413D686351A}" srcOrd="0" destOrd="0" parTransId="{C0A149DB-9F64-43C8-B41A-139BD6FF6D82}" sibTransId="{22BC06EF-C350-4FEF-8667-631DCD31F691}"/>
    <dgm:cxn modelId="{03585557-5948-4DC4-9F5F-8F861E6DC0E2}" srcId="{89EA0463-4C67-4544-9B63-47442FCAB013}" destId="{7F7EA2B1-05CC-479C-9831-5C52041013FA}" srcOrd="0" destOrd="0" parTransId="{802E98D5-554F-4972-AFD1-7DFE62E5ABFC}" sibTransId="{9B9D8762-26F9-4F86-94A2-BEBCB563E78E}"/>
    <dgm:cxn modelId="{8C287ED3-1637-438A-A6FA-669F516CA1F6}" type="presOf" srcId="{1796DFDA-F40A-4F1A-9BF4-5AD629C5F902}" destId="{C28E3732-F257-431B-9F28-D1157184DE7E}" srcOrd="0" destOrd="0" presId="urn:microsoft.com/office/officeart/2011/layout/InterconnectedBlockProcess"/>
    <dgm:cxn modelId="{ABEDB1CB-65DD-4A5F-BDD6-560910E677FB}" srcId="{89EA0463-4C67-4544-9B63-47442FCAB013}" destId="{BA7AAD77-BB29-4057-9764-446FFC3BD82A}" srcOrd="1" destOrd="0" parTransId="{5E8E3F3C-9A08-4B75-9D00-51F0971938A5}" sibTransId="{E0A770C5-0317-4862-A5F4-4C4C097D2C15}"/>
    <dgm:cxn modelId="{B0BDE74A-4690-4C5F-BB32-1E01917465FF}" type="presOf" srcId="{0811A6AE-44C9-45DD-82EE-898D1B1B88D5}" destId="{31CD2D11-9868-4FC3-8C0D-F0BA34C499A2}" srcOrd="0" destOrd="0" presId="urn:microsoft.com/office/officeart/2011/layout/InterconnectedBlockProcess"/>
    <dgm:cxn modelId="{E33F2A87-B9D8-4ABC-8749-EEEA03C852E3}" srcId="{89EA0463-4C67-4544-9B63-47442FCAB013}" destId="{1796DFDA-F40A-4F1A-9BF4-5AD629C5F902}" srcOrd="2" destOrd="0" parTransId="{CC66691A-C070-4A79-888A-2519914AE670}" sibTransId="{FE091EAE-3042-4CB7-A353-660B8215F675}"/>
    <dgm:cxn modelId="{61F1DC76-9567-4C2C-9F75-F3D3F284D378}" type="presOf" srcId="{B9274593-3219-4EEA-A8D3-3413D686351A}" destId="{E3B0DB28-8129-4C78-A042-D1C3D026AE6D}" srcOrd="0" destOrd="0" presId="urn:microsoft.com/office/officeart/2011/layout/InterconnectedBlockProcess"/>
    <dgm:cxn modelId="{62542025-969C-4210-8A72-86AE6F47B539}" type="presOf" srcId="{BA7AAD77-BB29-4057-9764-446FFC3BD82A}" destId="{D551802D-EA09-4FD5-8750-4581A012D68E}" srcOrd="0" destOrd="0" presId="urn:microsoft.com/office/officeart/2011/layout/InterconnectedBlockProcess"/>
    <dgm:cxn modelId="{B3E2D7C1-AC70-4896-8358-A1184491AACC}" type="presParOf" srcId="{68B9A167-43E4-4A15-AB6B-5437DBC6DC81}" destId="{F1424389-0BAE-4711-9BF3-5F0EECBC9060}" srcOrd="0" destOrd="0" presId="urn:microsoft.com/office/officeart/2011/layout/InterconnectedBlockProcess"/>
    <dgm:cxn modelId="{69F2A430-2334-49B4-AE44-D8611C85687D}" type="presParOf" srcId="{F1424389-0BAE-4711-9BF3-5F0EECBC9060}" destId="{31CD2D11-9868-4FC3-8C0D-F0BA34C499A2}" srcOrd="0" destOrd="0" presId="urn:microsoft.com/office/officeart/2011/layout/InterconnectedBlockProcess"/>
    <dgm:cxn modelId="{08C8FD21-DB76-4023-9375-C6C26C98F7F5}" type="presParOf" srcId="{68B9A167-43E4-4A15-AB6B-5437DBC6DC81}" destId="{3D5A58F5-3BAA-4468-B770-E8942F564425}" srcOrd="1" destOrd="0" presId="urn:microsoft.com/office/officeart/2011/layout/InterconnectedBlockProcess"/>
    <dgm:cxn modelId="{9E7E71FA-EC30-4957-8F3E-950831C6FF23}" type="presParOf" srcId="{68B9A167-43E4-4A15-AB6B-5437DBC6DC81}" destId="{391AA273-4D26-40B2-8B53-3F0660893BB6}" srcOrd="2" destOrd="0" presId="urn:microsoft.com/office/officeart/2011/layout/InterconnectedBlockProcess"/>
    <dgm:cxn modelId="{2BD39802-4A6E-4D9E-95A1-8362A3E36FCB}" type="presParOf" srcId="{68B9A167-43E4-4A15-AB6B-5437DBC6DC81}" destId="{36B2A3D7-5E3E-430B-BF95-BC6ED8C59B34}" srcOrd="3" destOrd="0" presId="urn:microsoft.com/office/officeart/2011/layout/InterconnectedBlockProcess"/>
    <dgm:cxn modelId="{2A8E4AA8-9E24-4167-9C11-E5B8237CC704}" type="presParOf" srcId="{36B2A3D7-5E3E-430B-BF95-BC6ED8C59B34}" destId="{433613B9-0163-4D54-88CE-3095F377F6E0}" srcOrd="0" destOrd="0" presId="urn:microsoft.com/office/officeart/2011/layout/InterconnectedBlockProcess"/>
    <dgm:cxn modelId="{C60A67D6-E4D7-45CF-B595-D820355053A9}" type="presParOf" srcId="{68B9A167-43E4-4A15-AB6B-5437DBC6DC81}" destId="{9726D253-D598-40DB-A433-6C8CCF273C8F}" srcOrd="4" destOrd="0" presId="urn:microsoft.com/office/officeart/2011/layout/InterconnectedBlockProcess"/>
    <dgm:cxn modelId="{0E4191F5-43E2-4E7E-ABAA-F1800671A5E2}" type="presParOf" srcId="{68B9A167-43E4-4A15-AB6B-5437DBC6DC81}" destId="{C28E3732-F257-431B-9F28-D1157184DE7E}" srcOrd="5" destOrd="0" presId="urn:microsoft.com/office/officeart/2011/layout/InterconnectedBlockProcess"/>
    <dgm:cxn modelId="{801DA40E-B3FF-4A6A-8C4F-489150E4BE1C}" type="presParOf" srcId="{68B9A167-43E4-4A15-AB6B-5437DBC6DC81}" destId="{7EE63584-442A-4ECA-965F-8ABA626364E0}" srcOrd="6" destOrd="0" presId="urn:microsoft.com/office/officeart/2011/layout/InterconnectedBlockProcess"/>
    <dgm:cxn modelId="{B5FDFA78-9318-407C-A1CC-0A8CFEB123C2}" type="presParOf" srcId="{7EE63584-442A-4ECA-965F-8ABA626364E0}" destId="{2A437D32-6572-4106-91EF-280BD1642320}" srcOrd="0" destOrd="0" presId="urn:microsoft.com/office/officeart/2011/layout/InterconnectedBlockProcess"/>
    <dgm:cxn modelId="{236218BC-83E5-412F-94B4-75DA5F56E3E8}" type="presParOf" srcId="{68B9A167-43E4-4A15-AB6B-5437DBC6DC81}" destId="{7C249316-1E56-45EC-A20A-3E2622F638CC}" srcOrd="7" destOrd="0" presId="urn:microsoft.com/office/officeart/2011/layout/InterconnectedBlockProcess"/>
    <dgm:cxn modelId="{12EACE00-CCB0-4AA5-BF05-4BED65C940DF}" type="presParOf" srcId="{68B9A167-43E4-4A15-AB6B-5437DBC6DC81}" destId="{D551802D-EA09-4FD5-8750-4581A012D68E}" srcOrd="8" destOrd="0" presId="urn:microsoft.com/office/officeart/2011/layout/InterconnectedBlockProcess"/>
    <dgm:cxn modelId="{BD81902E-7699-4965-8626-4D16E7E9969C}" type="presParOf" srcId="{68B9A167-43E4-4A15-AB6B-5437DBC6DC81}" destId="{6CA0B6E6-817A-4794-8A3C-759FB118762F}" srcOrd="9" destOrd="0" presId="urn:microsoft.com/office/officeart/2011/layout/InterconnectedBlockProcess"/>
    <dgm:cxn modelId="{D0AD946E-C45A-4DD4-9BB9-A50B8CF6AC0D}" type="presParOf" srcId="{6CA0B6E6-817A-4794-8A3C-759FB118762F}" destId="{E3B0DB28-8129-4C78-A042-D1C3D026AE6D}" srcOrd="0" destOrd="0" presId="urn:microsoft.com/office/officeart/2011/layout/InterconnectedBlockProcess"/>
    <dgm:cxn modelId="{3906FF78-A290-42BD-92DF-70036AD2B317}" type="presParOf" srcId="{68B9A167-43E4-4A15-AB6B-5437DBC6DC81}" destId="{AE0A065A-F1E9-4348-97D8-528356F0224E}" srcOrd="10" destOrd="0" presId="urn:microsoft.com/office/officeart/2011/layout/InterconnectedBlockProcess"/>
    <dgm:cxn modelId="{230E3686-4167-45C9-BCBF-E424DCD8BCD1}" type="presParOf" srcId="{68B9A167-43E4-4A15-AB6B-5437DBC6DC81}" destId="{C9F77361-18BD-493B-ACE2-7E32BA511305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824B21-B017-42E1-859A-1DFED19BF90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51BF5CA-B2A5-447B-AFDD-AC41523E5CD5}">
      <dgm:prSet phldrT="[Tekst]"/>
      <dgm:spPr/>
      <dgm:t>
        <a:bodyPr/>
        <a:lstStyle/>
        <a:p>
          <a:r>
            <a:rPr lang="nl-NL" dirty="0" smtClean="0"/>
            <a:t>Probleem gericht </a:t>
          </a:r>
          <a:endParaRPr lang="nl-NL" dirty="0"/>
        </a:p>
      </dgm:t>
    </dgm:pt>
    <dgm:pt modelId="{30B865A5-872B-499B-A39A-0573B0EB5F1A}" type="parTrans" cxnId="{96E57292-46F6-4C7A-A80E-1555D64DA420}">
      <dgm:prSet/>
      <dgm:spPr/>
      <dgm:t>
        <a:bodyPr/>
        <a:lstStyle/>
        <a:p>
          <a:endParaRPr lang="nl-NL"/>
        </a:p>
      </dgm:t>
    </dgm:pt>
    <dgm:pt modelId="{99B8A16A-1B87-4609-826B-B52FC29C7EE3}" type="sibTrans" cxnId="{96E57292-46F6-4C7A-A80E-1555D64DA420}">
      <dgm:prSet/>
      <dgm:spPr/>
      <dgm:t>
        <a:bodyPr/>
        <a:lstStyle/>
        <a:p>
          <a:endParaRPr lang="nl-NL"/>
        </a:p>
      </dgm:t>
    </dgm:pt>
    <dgm:pt modelId="{6DB620F9-4E48-43A5-BB48-F5BDB48D159C}">
      <dgm:prSet phldrT="[Tekst]"/>
      <dgm:spPr>
        <a:ln>
          <a:solidFill>
            <a:schemeClr val="accent1"/>
          </a:solidFill>
        </a:ln>
      </dgm:spPr>
      <dgm:t>
        <a:bodyPr/>
        <a:lstStyle/>
        <a:p>
          <a:r>
            <a:rPr lang="nl-NL" dirty="0" smtClean="0"/>
            <a:t>Oplossingsgericht </a:t>
          </a:r>
          <a:endParaRPr lang="nl-NL" dirty="0"/>
        </a:p>
      </dgm:t>
    </dgm:pt>
    <dgm:pt modelId="{653F9843-132D-428F-8862-4304EC4F811D}" type="parTrans" cxnId="{74877EC7-CB2E-4299-B37F-FEDE7A4FD1EA}">
      <dgm:prSet/>
      <dgm:spPr/>
      <dgm:t>
        <a:bodyPr/>
        <a:lstStyle/>
        <a:p>
          <a:endParaRPr lang="nl-NL"/>
        </a:p>
      </dgm:t>
    </dgm:pt>
    <dgm:pt modelId="{9FE7B648-1C7E-447D-8BEA-7FF20DDE5851}" type="sibTrans" cxnId="{74877EC7-CB2E-4299-B37F-FEDE7A4FD1EA}">
      <dgm:prSet/>
      <dgm:spPr/>
      <dgm:t>
        <a:bodyPr/>
        <a:lstStyle/>
        <a:p>
          <a:endParaRPr lang="nl-NL"/>
        </a:p>
      </dgm:t>
    </dgm:pt>
    <dgm:pt modelId="{3AE30CD8-2406-4648-8BD5-85B8FC94E630}" type="pres">
      <dgm:prSet presAssocID="{AA824B21-B017-42E1-859A-1DFED19BF902}" presName="compositeShape" presStyleCnt="0">
        <dgm:presLayoutVars>
          <dgm:dir/>
          <dgm:resizeHandles/>
        </dgm:presLayoutVars>
      </dgm:prSet>
      <dgm:spPr/>
    </dgm:pt>
    <dgm:pt modelId="{AD807BEE-DF9A-4517-A222-ED9696C17AA1}" type="pres">
      <dgm:prSet presAssocID="{AA824B21-B017-42E1-859A-1DFED19BF902}" presName="pyramid" presStyleLbl="node1" presStyleIdx="0" presStyleCnt="1" custScaleX="73756" custLinFactNeighborX="57898"/>
      <dgm:spPr/>
    </dgm:pt>
    <dgm:pt modelId="{293D422E-3523-40D7-8D53-42A548D3A52E}" type="pres">
      <dgm:prSet presAssocID="{AA824B21-B017-42E1-859A-1DFED19BF902}" presName="theList" presStyleCnt="0"/>
      <dgm:spPr/>
    </dgm:pt>
    <dgm:pt modelId="{5BE41F00-5214-4105-9756-7BC9B746F424}" type="pres">
      <dgm:prSet presAssocID="{551BF5CA-B2A5-447B-AFDD-AC41523E5CD5}" presName="aNode" presStyleLbl="fgAcc1" presStyleIdx="0" presStyleCnt="2" custScaleX="67089" custScaleY="8848" custLinFactX="-8175" custLinFactY="-28263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2779C2A-C9C9-4C24-8740-28D62EF551E9}" type="pres">
      <dgm:prSet presAssocID="{551BF5CA-B2A5-447B-AFDD-AC41523E5CD5}" presName="aSpace" presStyleCnt="0"/>
      <dgm:spPr/>
    </dgm:pt>
    <dgm:pt modelId="{90CC2160-1A20-4F58-946A-A2DA2168430F}" type="pres">
      <dgm:prSet presAssocID="{6DB620F9-4E48-43A5-BB48-F5BDB48D159C}" presName="aNode" presStyleLbl="fgAcc1" presStyleIdx="1" presStyleCnt="2" custScaleX="67089" custScaleY="8848" custLinFactX="-8175" custLinFactY="180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A5E5F7F-44AE-43BC-B29A-933623F7498E}" type="pres">
      <dgm:prSet presAssocID="{6DB620F9-4E48-43A5-BB48-F5BDB48D159C}" presName="aSpace" presStyleCnt="0"/>
      <dgm:spPr/>
    </dgm:pt>
  </dgm:ptLst>
  <dgm:cxnLst>
    <dgm:cxn modelId="{70185AAD-26E5-469B-9E4B-BC8C96955E87}" type="presOf" srcId="{6DB620F9-4E48-43A5-BB48-F5BDB48D159C}" destId="{90CC2160-1A20-4F58-946A-A2DA2168430F}" srcOrd="0" destOrd="0" presId="urn:microsoft.com/office/officeart/2005/8/layout/pyramid2"/>
    <dgm:cxn modelId="{FC06AE69-E8B7-4B30-B804-3CA19B82463B}" type="presOf" srcId="{551BF5CA-B2A5-447B-AFDD-AC41523E5CD5}" destId="{5BE41F00-5214-4105-9756-7BC9B746F424}" srcOrd="0" destOrd="0" presId="urn:microsoft.com/office/officeart/2005/8/layout/pyramid2"/>
    <dgm:cxn modelId="{DF4772E0-7EE9-46FD-9BFC-D0012B89F5D0}" type="presOf" srcId="{AA824B21-B017-42E1-859A-1DFED19BF902}" destId="{3AE30CD8-2406-4648-8BD5-85B8FC94E630}" srcOrd="0" destOrd="0" presId="urn:microsoft.com/office/officeart/2005/8/layout/pyramid2"/>
    <dgm:cxn modelId="{74877EC7-CB2E-4299-B37F-FEDE7A4FD1EA}" srcId="{AA824B21-B017-42E1-859A-1DFED19BF902}" destId="{6DB620F9-4E48-43A5-BB48-F5BDB48D159C}" srcOrd="1" destOrd="0" parTransId="{653F9843-132D-428F-8862-4304EC4F811D}" sibTransId="{9FE7B648-1C7E-447D-8BEA-7FF20DDE5851}"/>
    <dgm:cxn modelId="{96E57292-46F6-4C7A-A80E-1555D64DA420}" srcId="{AA824B21-B017-42E1-859A-1DFED19BF902}" destId="{551BF5CA-B2A5-447B-AFDD-AC41523E5CD5}" srcOrd="0" destOrd="0" parTransId="{30B865A5-872B-499B-A39A-0573B0EB5F1A}" sibTransId="{99B8A16A-1B87-4609-826B-B52FC29C7EE3}"/>
    <dgm:cxn modelId="{E1766DE7-803C-4C35-8553-17CECB5F290C}" type="presParOf" srcId="{3AE30CD8-2406-4648-8BD5-85B8FC94E630}" destId="{AD807BEE-DF9A-4517-A222-ED9696C17AA1}" srcOrd="0" destOrd="0" presId="urn:microsoft.com/office/officeart/2005/8/layout/pyramid2"/>
    <dgm:cxn modelId="{9F03406D-6665-4EAF-81AC-840298FBE1D9}" type="presParOf" srcId="{3AE30CD8-2406-4648-8BD5-85B8FC94E630}" destId="{293D422E-3523-40D7-8D53-42A548D3A52E}" srcOrd="1" destOrd="0" presId="urn:microsoft.com/office/officeart/2005/8/layout/pyramid2"/>
    <dgm:cxn modelId="{A6E856BB-FFD4-4B24-98BC-E607F45D0449}" type="presParOf" srcId="{293D422E-3523-40D7-8D53-42A548D3A52E}" destId="{5BE41F00-5214-4105-9756-7BC9B746F424}" srcOrd="0" destOrd="0" presId="urn:microsoft.com/office/officeart/2005/8/layout/pyramid2"/>
    <dgm:cxn modelId="{93F88AE0-CF4D-4096-B7FC-B78B2EC0BF3C}" type="presParOf" srcId="{293D422E-3523-40D7-8D53-42A548D3A52E}" destId="{92779C2A-C9C9-4C24-8740-28D62EF551E9}" srcOrd="1" destOrd="0" presId="urn:microsoft.com/office/officeart/2005/8/layout/pyramid2"/>
    <dgm:cxn modelId="{79D3BC4B-14D9-42D0-B3B8-DC20DA740F37}" type="presParOf" srcId="{293D422E-3523-40D7-8D53-42A548D3A52E}" destId="{90CC2160-1A20-4F58-946A-A2DA2168430F}" srcOrd="2" destOrd="0" presId="urn:microsoft.com/office/officeart/2005/8/layout/pyramid2"/>
    <dgm:cxn modelId="{E3BCF3DF-437C-4A55-AED4-3D1E373F7A7A}" type="presParOf" srcId="{293D422E-3523-40D7-8D53-42A548D3A52E}" destId="{5A5E5F7F-44AE-43BC-B29A-933623F7498E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Onderling verbonden blokproces"/>
  <dgm:desc val="Gebruik dit om opeenvolgende stappen in een proces weer te geven. Werkt het best met kleine hoeveelheden tekst op niveau 1 en middelgrote hoeveelheden tekst op niveau 2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2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04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</a:t>
            </a:r>
            <a:r>
              <a:rPr lang="nl-NL" baseline="0" dirty="0" smtClean="0"/>
              <a:t> ga je dit aanpakken </a:t>
            </a:r>
          </a:p>
          <a:p>
            <a:r>
              <a:rPr lang="nl-NL" baseline="0" dirty="0" smtClean="0"/>
              <a:t>Hoe ga je dit vastleggen (denk aan bron vermelding)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78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2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467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643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45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15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4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Indien er behoefte</a:t>
            </a:r>
            <a:r>
              <a:rPr lang="nl-NL" baseline="0" dirty="0" smtClean="0"/>
              <a:t> aan is een gesprek wederom klassikaal doen.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72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22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467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27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22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Bedenk nu met</a:t>
            </a:r>
            <a:r>
              <a:rPr lang="nl-NL" baseline="0" dirty="0" smtClean="0"/>
              <a:t> welk bedrijf  je je verkoopplan gaat maken</a:t>
            </a:r>
          </a:p>
          <a:p>
            <a:endParaRPr lang="nl-NL" baseline="0" dirty="0" smtClean="0"/>
          </a:p>
          <a:p>
            <a:r>
              <a:rPr lang="nl-NL" baseline="0" dirty="0" smtClean="0"/>
              <a:t>-  Zorg dat je de huidige situatie nu in beeld hebt </a:t>
            </a:r>
          </a:p>
          <a:p>
            <a:r>
              <a:rPr lang="nl-N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In je plan beschrijf je een gewenste situatie </a:t>
            </a:r>
          </a:p>
          <a:p>
            <a:pPr marL="1085850" lvl="2" indent="-171450">
              <a:buFontTx/>
              <a:buChar char="-"/>
            </a:pPr>
            <a:r>
              <a:rPr lang="nl-NL" baseline="0" dirty="0" smtClean="0"/>
              <a:t>verkopen aan een nieuwe doelgroep </a:t>
            </a:r>
          </a:p>
          <a:p>
            <a:pPr marL="1085850" lvl="2" indent="-171450">
              <a:buFontTx/>
              <a:buChar char="-"/>
            </a:pPr>
            <a:r>
              <a:rPr lang="nl-NL" baseline="0" dirty="0" smtClean="0"/>
              <a:t>Meer verkopen d.m.v. van verkoop acties </a:t>
            </a:r>
          </a:p>
          <a:p>
            <a:pPr marL="1085850" lvl="2" indent="-171450">
              <a:buFontTx/>
              <a:buChar char="-"/>
            </a:pPr>
            <a:r>
              <a:rPr lang="nl-NL" baseline="0" dirty="0" smtClean="0"/>
              <a:t>Een betere prijs krijgen voor je product</a:t>
            </a:r>
          </a:p>
          <a:p>
            <a:pPr marL="1085850" lvl="2" indent="-171450">
              <a:buFontTx/>
              <a:buChar char="-"/>
            </a:pPr>
            <a:r>
              <a:rPr lang="nl-NL" baseline="0" dirty="0" smtClean="0"/>
              <a:t>Een nieuw product  of product markt combinatie creëren </a:t>
            </a:r>
          </a:p>
          <a:p>
            <a:pPr marL="171450" lvl="0" indent="-171450">
              <a:buFontTx/>
              <a:buChar char="-"/>
            </a:pPr>
            <a:endParaRPr lang="nl-NL" baseline="0" dirty="0" smtClean="0"/>
          </a:p>
          <a:p>
            <a:pPr marL="171450" lvl="0" indent="-171450">
              <a:buFontTx/>
              <a:buChar char="-"/>
            </a:pPr>
            <a:r>
              <a:rPr lang="nl-NL" baseline="0" dirty="0" smtClean="0"/>
              <a:t>Ontwerp je sales plan, werkt dit uit en onderbouw je keuzes  en bereid je voor op een </a:t>
            </a:r>
            <a:r>
              <a:rPr lang="nl-NL" baseline="0" dirty="0" err="1" smtClean="0"/>
              <a:t>presetnatie</a:t>
            </a:r>
            <a:r>
              <a:rPr lang="nl-NL" baseline="0" dirty="0" smtClean="0"/>
              <a:t> met je management.    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97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Boek hoofdstuk 1 </a:t>
            </a:r>
            <a:r>
              <a:rPr lang="nl-NL" dirty="0" err="1" smtClean="0"/>
              <a:t>pag</a:t>
            </a:r>
            <a:r>
              <a:rPr lang="nl-NL" dirty="0" smtClean="0"/>
              <a:t> 16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1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Boek hoofdstuk 1 </a:t>
            </a:r>
            <a:r>
              <a:rPr lang="nl-NL" dirty="0" err="1" smtClean="0"/>
              <a:t>pag</a:t>
            </a:r>
            <a:r>
              <a:rPr lang="nl-NL" dirty="0" smtClean="0"/>
              <a:t> </a:t>
            </a:r>
            <a:r>
              <a:rPr lang="nl-NL" dirty="0" smtClean="0"/>
              <a:t>25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1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Boek hoofdstuk 1. staan de factoren</a:t>
            </a:r>
            <a:r>
              <a:rPr lang="nl-NL" baseline="0" dirty="0" smtClean="0"/>
              <a:t> afzonderlijk beschreven.</a:t>
            </a: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Waarom zouden we dit van onze organisatie willen weten?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 het als de kaders waarin</a:t>
            </a:r>
            <a:r>
              <a:rPr lang="nl-NL" baseline="0" dirty="0" smtClean="0"/>
              <a:t> je opereert.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Benoem voorbeelden.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79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Denk eens aan een auto </a:t>
            </a:r>
            <a:r>
              <a:rPr lang="nl-NL" dirty="0" err="1" smtClean="0"/>
              <a:t>Auto</a:t>
            </a:r>
            <a:r>
              <a:rPr lang="nl-NL" dirty="0" smtClean="0"/>
              <a:t> </a:t>
            </a:r>
            <a:r>
              <a:rPr lang="nl-NL" dirty="0" err="1" smtClean="0"/>
              <a:t>fabriakant</a:t>
            </a:r>
            <a:endParaRPr lang="nl-NL" dirty="0" smtClean="0"/>
          </a:p>
          <a:p>
            <a:r>
              <a:rPr lang="nl-NL" dirty="0" smtClean="0"/>
              <a:t>Drank leverancier   (bier, wijn fris) </a:t>
            </a:r>
          </a:p>
          <a:p>
            <a:r>
              <a:rPr lang="nl-NL" dirty="0" smtClean="0"/>
              <a:t>Banken 	(giraal, </a:t>
            </a:r>
            <a:r>
              <a:rPr lang="nl-NL" dirty="0" err="1" smtClean="0"/>
              <a:t>inernet</a:t>
            </a:r>
            <a:r>
              <a:rPr lang="nl-NL" dirty="0" smtClean="0"/>
              <a:t>, cash geld, lenen)</a:t>
            </a:r>
          </a:p>
          <a:p>
            <a:r>
              <a:rPr lang="nl-NL" dirty="0" smtClean="0"/>
              <a:t>Retail 	</a:t>
            </a:r>
          </a:p>
          <a:p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59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3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09" y="1196753"/>
            <a:ext cx="7359603" cy="1296144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" y="2708920"/>
            <a:ext cx="7357626" cy="432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468313" y="5013325"/>
            <a:ext cx="8207375" cy="1223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titel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1340768"/>
            <a:ext cx="8280920" cy="365125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2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fbeeldingen dia"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093296"/>
            <a:ext cx="8208912" cy="628179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alleen wit"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6021288"/>
            <a:ext cx="8229600" cy="8367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81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lom 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olom 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uze dia met onderschrift">
    <p:bg>
      <p:bgPr>
        <a:blipFill dpi="0" rotWithShape="1">
          <a:blip r:embed="rId2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5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4869160"/>
            <a:ext cx="8280920" cy="185231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4" r:id="rId4"/>
    <p:sldLayoutId id="2147483663" r:id="rId5"/>
    <p:sldLayoutId id="2147483653" r:id="rId6"/>
    <p:sldLayoutId id="2147483652" r:id="rId7"/>
    <p:sldLayoutId id="2147483661" r:id="rId8"/>
    <p:sldLayoutId id="2147483662" r:id="rId9"/>
    <p:sldLayoutId id="2147483651" r:id="rId10"/>
    <p:sldLayoutId id="21474836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el.uildriks@fontys.nl" TargetMode="External"/><Relationship Id="rId2" Type="http://schemas.openxmlformats.org/officeDocument/2006/relationships/hyperlink" Target="mailto:l.vanhinthum@fonty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WMF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ontys.mediamission.nl/Mediasite/Play/9b9086f9700e478f854f9434bbcf27b81d" TargetMode="External"/><Relationship Id="rId7" Type="http://schemas.openxmlformats.org/officeDocument/2006/relationships/hyperlink" Target="http://fontys.mediamission.nl/Mediasite/Play/8b0e79a0da714488adf8b7b076272e9b1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ntys.mediamission.nl/Mediasite/Play/102fda1a94934087a5bff9fac5f33e8b1d" TargetMode="External"/><Relationship Id="rId5" Type="http://schemas.openxmlformats.org/officeDocument/2006/relationships/hyperlink" Target="http://fontys.mediamission.nl/Mediasite/Play/d4a0dcdc65e943e8a9904a429fbc70721d" TargetMode="External"/><Relationship Id="rId4" Type="http://schemas.openxmlformats.org/officeDocument/2006/relationships/hyperlink" Target="http://fontys.mediamission.nl/Mediasite/Play/229247d6f4054d3882c676edbd74dd2d1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Sales CE1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Les 7: huidige situatie en SPIN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>
          <a:xfrm>
            <a:off x="323528" y="5949280"/>
            <a:ext cx="8207375" cy="719931"/>
          </a:xfrm>
        </p:spPr>
        <p:txBody>
          <a:bodyPr>
            <a:normAutofit/>
          </a:bodyPr>
          <a:lstStyle/>
          <a:p>
            <a:r>
              <a:rPr lang="nl-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Laura van </a:t>
            </a:r>
            <a:r>
              <a:rPr lang="nl-NL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Hinthum</a:t>
            </a:r>
            <a:r>
              <a:rPr lang="nl-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nl-NL" sz="1800" dirty="0"/>
              <a:t>Roel </a:t>
            </a:r>
            <a:r>
              <a:rPr lang="nl-NL" sz="1800" dirty="0" smtClean="0"/>
              <a:t>Uildriks</a:t>
            </a:r>
            <a:endParaRPr lang="nl-NL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nl-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l.vanhinthum@fontys.nl</a:t>
            </a:r>
            <a:r>
              <a:rPr lang="nl-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nl-NL" sz="1800" dirty="0">
                <a:hlinkClick r:id="rId3"/>
              </a:rPr>
              <a:t>roel.uildriks@fontys.nl</a:t>
            </a:r>
            <a:endParaRPr lang="nl-NL" sz="1800" dirty="0"/>
          </a:p>
          <a:p>
            <a:pPr marL="0" indent="0">
              <a:buNone/>
            </a:pPr>
            <a:endParaRPr lang="nl-NL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Trends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trends en ontwikkelingen doen zich voor, waarmee jouw bedrijf rekening dient te houden of op in kan spelen?</a:t>
            </a:r>
          </a:p>
        </p:txBody>
      </p:sp>
    </p:spTree>
    <p:extLst>
      <p:ext uri="{BB962C8B-B14F-4D97-AF65-F5344CB8AC3E}">
        <p14:creationId xmlns:p14="http://schemas.microsoft.com/office/powerpoint/2010/main" val="41692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/>
          <p:nvPr/>
        </p:nvPicPr>
        <p:blipFill rotWithShape="1">
          <a:blip r:embed="rId3"/>
          <a:srcRect l="36695" t="10949" r="17849" b="6199"/>
          <a:stretch/>
        </p:blipFill>
        <p:spPr bwMode="auto">
          <a:xfrm rot="21361202">
            <a:off x="2668740" y="-91218"/>
            <a:ext cx="4104456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1" t="13389" r="21587" b="8467"/>
          <a:stretch/>
        </p:blipFill>
        <p:spPr bwMode="auto">
          <a:xfrm rot="20653394">
            <a:off x="-91171" y="1233478"/>
            <a:ext cx="3661771" cy="522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6"/>
          <p:cNvPicPr/>
          <p:nvPr/>
        </p:nvPicPr>
        <p:blipFill rotWithShape="1">
          <a:blip r:embed="rId5"/>
          <a:srcRect l="43567" t="10537" r="19337" b="6819"/>
          <a:stretch/>
        </p:blipFill>
        <p:spPr bwMode="auto">
          <a:xfrm rot="20750175">
            <a:off x="6310113" y="1552124"/>
            <a:ext cx="3554514" cy="5231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21288"/>
            <a:ext cx="9144000" cy="836712"/>
          </a:xfrm>
        </p:spPr>
        <p:txBody>
          <a:bodyPr>
            <a:normAutofit/>
          </a:bodyPr>
          <a:lstStyle/>
          <a:p>
            <a:r>
              <a:rPr lang="nl-NL" sz="1200" dirty="0" smtClean="0"/>
              <a:t>Bron: http</a:t>
            </a:r>
            <a:r>
              <a:rPr lang="nl-NL" sz="1200" dirty="0"/>
              <a:t>://www.cbs.nl/nl-NL/menu/themas/dossiers/jongeren/publicaties/publicaties/archief/2013/2013-g93-pub.htm</a:t>
            </a:r>
          </a:p>
        </p:txBody>
      </p:sp>
    </p:spTree>
    <p:extLst>
      <p:ext uri="{BB962C8B-B14F-4D97-AF65-F5344CB8AC3E}">
        <p14:creationId xmlns:p14="http://schemas.microsoft.com/office/powerpoint/2010/main" val="16578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021288"/>
            <a:ext cx="8229600" cy="836712"/>
          </a:xfrm>
        </p:spPr>
        <p:txBody>
          <a:bodyPr/>
          <a:lstStyle/>
          <a:p>
            <a:r>
              <a:rPr lang="nl-NL" dirty="0" smtClean="0"/>
              <a:t>CBS: Centraal Bureau voor de Statistiek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 rotWithShape="1">
          <a:blip r:embed="rId3"/>
          <a:srcRect t="6198" r="2807" b="7025"/>
          <a:stretch/>
        </p:blipFill>
        <p:spPr bwMode="auto">
          <a:xfrm>
            <a:off x="1187624" y="620688"/>
            <a:ext cx="6184726" cy="480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06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Trends en ontwikkelingen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Onderzoeksbureaus en grote bedrijven doen onderzoek naar de ontwikkelingen in de markt.</a:t>
            </a:r>
          </a:p>
          <a:p>
            <a:r>
              <a:rPr lang="nl-NL" dirty="0" smtClean="0"/>
              <a:t>Kijk naar trendrapportages die aansluiten bij jouw onderwerp – branche.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5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Algemene omschrijving van bestaande producten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Welke producten en of diensten brengt de organisatie op dit moment op de markt.</a:t>
            </a:r>
          </a:p>
          <a:p>
            <a:r>
              <a:rPr lang="nl-NL" dirty="0" smtClean="0"/>
              <a:t>Bij grote organisaties kan het </a:t>
            </a:r>
            <a:r>
              <a:rPr lang="nl-NL" dirty="0" err="1" smtClean="0"/>
              <a:t>producten-gamma</a:t>
            </a:r>
            <a:r>
              <a:rPr lang="nl-NL" dirty="0" smtClean="0"/>
              <a:t> zeer uitgebreid zijn. Geef bij de inleiding al aan waar jij je op richt in jouw verslag. Bijvoorbeeld:</a:t>
            </a:r>
          </a:p>
          <a:p>
            <a:pPr lvl="1"/>
            <a:r>
              <a:rPr lang="nl-NL" dirty="0" smtClean="0"/>
              <a:t>Nederlandse markt.</a:t>
            </a:r>
          </a:p>
          <a:p>
            <a:pPr lvl="1"/>
            <a:r>
              <a:rPr lang="nl-NL" dirty="0" smtClean="0"/>
              <a:t>Alleen op jongeren tussen de 18 en 25 jaar.</a:t>
            </a:r>
          </a:p>
          <a:p>
            <a:pPr lvl="1"/>
            <a:r>
              <a:rPr lang="nl-NL" dirty="0" smtClean="0"/>
              <a:t>Alleen op festivals.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4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 deel 1.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Deel 1. Huidige situatie (wat doet het bedrijf nu) </a:t>
            </a:r>
          </a:p>
          <a:p>
            <a:r>
              <a:rPr lang="nl-NL" dirty="0"/>
              <a:t>a) Uitleg over de organisatie </a:t>
            </a:r>
          </a:p>
          <a:p>
            <a:r>
              <a:rPr lang="nl-NL" dirty="0"/>
              <a:t>b) Micro (Missie, Visie, Strategie) </a:t>
            </a:r>
          </a:p>
          <a:p>
            <a:r>
              <a:rPr lang="it-IT" dirty="0"/>
              <a:t>c) Meso (Branche info en </a:t>
            </a:r>
            <a:r>
              <a:rPr lang="it-IT" dirty="0" smtClean="0"/>
              <a:t>concurrentie analyse) </a:t>
            </a:r>
            <a:endParaRPr lang="it-IT" dirty="0"/>
          </a:p>
          <a:p>
            <a:r>
              <a:rPr lang="nl-NL" dirty="0"/>
              <a:t>d) Macro (DESTEP, trends en ontwikkelingen) </a:t>
            </a:r>
          </a:p>
          <a:p>
            <a:r>
              <a:rPr lang="nl-NL" dirty="0"/>
              <a:t>e) Algemene omschrijving van bestaande producten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9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 deel 1. 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 deel 1 van je verslag spreek je alleen over feiten. </a:t>
            </a:r>
          </a:p>
          <a:p>
            <a:r>
              <a:rPr lang="nl-NL" dirty="0" smtClean="0"/>
              <a:t>Alles wat hier beschreven staat heb je ergens vandaan (bronvermelding). </a:t>
            </a:r>
          </a:p>
          <a:p>
            <a:r>
              <a:rPr lang="nl-NL" dirty="0" smtClean="0"/>
              <a:t>Niets hiervan is zelfbedacht, met uitzondering van de </a:t>
            </a:r>
            <a:r>
              <a:rPr lang="nl-NL" dirty="0" err="1" smtClean="0"/>
              <a:t>kadering</a:t>
            </a:r>
            <a:r>
              <a:rPr lang="nl-NL" dirty="0" smtClean="0"/>
              <a:t> (bv alleen NL markt, alleen de online verkoop, alleen de consumenten diensten, etc.)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SPIN-methode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De complete analyse-fase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6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Verkoopgesprek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 smtClean="0"/>
              <a:t>Verkoopkompas:</a:t>
            </a:r>
          </a:p>
          <a:p>
            <a:pPr marL="0" lvl="0" indent="0">
              <a:buNone/>
            </a:pPr>
            <a:endParaRPr lang="nl-NL" dirty="0"/>
          </a:p>
          <a:p>
            <a:pPr lvl="0">
              <a:buFontTx/>
              <a:buChar char="-"/>
            </a:pPr>
            <a:r>
              <a:rPr lang="nl-NL" dirty="0" smtClean="0"/>
              <a:t>Contact</a:t>
            </a:r>
          </a:p>
          <a:p>
            <a:pPr lvl="0">
              <a:buFontTx/>
              <a:buChar char="-"/>
            </a:pPr>
            <a:r>
              <a:rPr lang="nl-NL" dirty="0" smtClean="0"/>
              <a:t>Analyse</a:t>
            </a:r>
            <a:endParaRPr lang="nl-NL" dirty="0"/>
          </a:p>
          <a:p>
            <a:endParaRPr lang="nl-NL" dirty="0"/>
          </a:p>
        </p:txBody>
      </p:sp>
      <p:grpSp>
        <p:nvGrpSpPr>
          <p:cNvPr id="19" name="Groep 18"/>
          <p:cNvGrpSpPr/>
          <p:nvPr/>
        </p:nvGrpSpPr>
        <p:grpSpPr>
          <a:xfrm>
            <a:off x="4499992" y="2060848"/>
            <a:ext cx="3528365" cy="3528365"/>
            <a:chOff x="2807817" y="1664817"/>
            <a:chExt cx="3528365" cy="3528365"/>
          </a:xfrm>
        </p:grpSpPr>
        <p:grpSp>
          <p:nvGrpSpPr>
            <p:cNvPr id="7" name="Groep 6"/>
            <p:cNvGrpSpPr/>
            <p:nvPr/>
          </p:nvGrpSpPr>
          <p:grpSpPr>
            <a:xfrm>
              <a:off x="2922422" y="1664817"/>
              <a:ext cx="3413760" cy="3413760"/>
              <a:chOff x="1380422" y="249817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17" name="Cirkel 16"/>
              <p:cNvSpPr/>
              <p:nvPr/>
            </p:nvSpPr>
            <p:spPr>
              <a:xfrm>
                <a:off x="1380422" y="249817"/>
                <a:ext cx="3413760" cy="3413760"/>
              </a:xfrm>
              <a:prstGeom prst="pie">
                <a:avLst>
                  <a:gd name="adj1" fmla="val 16200000"/>
                  <a:gd name="adj2" fmla="val 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Cirkel 4"/>
              <p:cNvSpPr/>
              <p:nvPr/>
            </p:nvSpPr>
            <p:spPr>
              <a:xfrm>
                <a:off x="3192560" y="957360"/>
                <a:ext cx="1259840" cy="93472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800" kern="1200" dirty="0" smtClean="0"/>
                  <a:t>Contact</a:t>
                </a:r>
                <a:endParaRPr lang="nl-NL" sz="1800" kern="1200" dirty="0"/>
              </a:p>
            </p:txBody>
          </p:sp>
        </p:grpSp>
        <p:grpSp>
          <p:nvGrpSpPr>
            <p:cNvPr id="8" name="Groep 7"/>
            <p:cNvGrpSpPr/>
            <p:nvPr/>
          </p:nvGrpSpPr>
          <p:grpSpPr>
            <a:xfrm>
              <a:off x="2922422" y="1779422"/>
              <a:ext cx="3413760" cy="3413760"/>
              <a:chOff x="1380422" y="364422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15" name="Cirkel 14"/>
              <p:cNvSpPr/>
              <p:nvPr/>
            </p:nvSpPr>
            <p:spPr>
              <a:xfrm>
                <a:off x="1380422" y="364422"/>
                <a:ext cx="3413760" cy="3413760"/>
              </a:xfrm>
              <a:prstGeom prst="pie">
                <a:avLst>
                  <a:gd name="adj1" fmla="val 0"/>
                  <a:gd name="adj2" fmla="val 540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1560506"/>
                  <a:satOff val="-1946"/>
                  <a:lumOff val="458"/>
                  <a:alphaOff val="0"/>
                </a:schemeClr>
              </a:fillRef>
              <a:effectRef idx="2">
                <a:schemeClr val="accent2">
                  <a:hueOff val="1560506"/>
                  <a:satOff val="-1946"/>
                  <a:lumOff val="45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Cirkel 6"/>
              <p:cNvSpPr/>
              <p:nvPr/>
            </p:nvSpPr>
            <p:spPr>
              <a:xfrm>
                <a:off x="3192560" y="2135920"/>
                <a:ext cx="1259840" cy="93472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800" kern="1200" dirty="0" smtClean="0"/>
                  <a:t>Analyse</a:t>
                </a:r>
                <a:endParaRPr lang="nl-NL" sz="1800" kern="1200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2807817" y="1779422"/>
              <a:ext cx="3413760" cy="3413760"/>
              <a:chOff x="1265817" y="364422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13" name="Cirkel 12"/>
              <p:cNvSpPr/>
              <p:nvPr/>
            </p:nvSpPr>
            <p:spPr>
              <a:xfrm>
                <a:off x="1265817" y="364422"/>
                <a:ext cx="3413760" cy="3413760"/>
              </a:xfrm>
              <a:prstGeom prst="pie">
                <a:avLst>
                  <a:gd name="adj1" fmla="val 5400000"/>
                  <a:gd name="adj2" fmla="val 1080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3121013"/>
                  <a:satOff val="-3893"/>
                  <a:lumOff val="915"/>
                  <a:alphaOff val="0"/>
                </a:schemeClr>
              </a:fillRef>
              <a:effectRef idx="2">
                <a:schemeClr val="accent2">
                  <a:hueOff val="3121013"/>
                  <a:satOff val="-3893"/>
                  <a:lumOff val="9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Cirkel 8"/>
              <p:cNvSpPr/>
              <p:nvPr/>
            </p:nvSpPr>
            <p:spPr>
              <a:xfrm>
                <a:off x="1607600" y="2135920"/>
                <a:ext cx="1259840" cy="93472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800" kern="1200" dirty="0" smtClean="0"/>
                  <a:t>Presenteren</a:t>
                </a:r>
                <a:endParaRPr lang="nl-NL" sz="1800" kern="1200" dirty="0"/>
              </a:p>
            </p:txBody>
          </p:sp>
        </p:grpSp>
        <p:grpSp>
          <p:nvGrpSpPr>
            <p:cNvPr id="10" name="Groep 9"/>
            <p:cNvGrpSpPr/>
            <p:nvPr/>
          </p:nvGrpSpPr>
          <p:grpSpPr>
            <a:xfrm>
              <a:off x="2807817" y="1664817"/>
              <a:ext cx="3413760" cy="3413760"/>
              <a:chOff x="1265817" y="249817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11" name="Cirkel 10"/>
              <p:cNvSpPr/>
              <p:nvPr/>
            </p:nvSpPr>
            <p:spPr>
              <a:xfrm>
                <a:off x="1265817" y="249817"/>
                <a:ext cx="3413760" cy="341376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2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irkel 10"/>
              <p:cNvSpPr/>
              <p:nvPr/>
            </p:nvSpPr>
            <p:spPr>
              <a:xfrm>
                <a:off x="1607600" y="957360"/>
                <a:ext cx="1259840" cy="93472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800" kern="1200" dirty="0" smtClean="0"/>
                  <a:t>Afsluiten</a:t>
                </a:r>
                <a:endParaRPr lang="nl-NL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8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 = SPIN-methode</a:t>
            </a:r>
            <a:endParaRPr lang="nl-NL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8090076"/>
              </p:ext>
            </p:extLst>
          </p:nvPr>
        </p:nvGraphicFramePr>
        <p:xfrm>
          <a:off x="539552" y="1052736"/>
          <a:ext cx="828092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1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week 7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Opdracht uitleg en waar staan we nu</a:t>
            </a:r>
          </a:p>
          <a:p>
            <a:r>
              <a:rPr lang="nl-NL" dirty="0"/>
              <a:t>Huidige situatie: macro omgeving</a:t>
            </a:r>
          </a:p>
          <a:p>
            <a:r>
              <a:rPr lang="nl-NL" dirty="0" smtClean="0"/>
              <a:t>Bonusopdracht verkoopgesprek oefenen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0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SPIN Methode 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493204" y="1143000"/>
          <a:ext cx="8229600" cy="525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611559" y="1619508"/>
            <a:ext cx="17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S</a:t>
            </a:r>
            <a:r>
              <a:rPr lang="nl-NL" dirty="0" smtClean="0"/>
              <a:t>ituatie Vragen 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93798" y="2500787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/>
              <a:t>robleem Vragen  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93798" y="3674413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I</a:t>
            </a:r>
            <a:r>
              <a:rPr lang="nl-NL" dirty="0" smtClean="0"/>
              <a:t>mplicatie Vragen </a:t>
            </a:r>
            <a:endParaRPr lang="nl-NL" dirty="0"/>
          </a:p>
        </p:txBody>
      </p:sp>
      <p:sp>
        <p:nvSpPr>
          <p:cNvPr id="9" name="PIJL-OMLAAG 8"/>
          <p:cNvSpPr/>
          <p:nvPr/>
        </p:nvSpPr>
        <p:spPr>
          <a:xfrm>
            <a:off x="1280493" y="1988840"/>
            <a:ext cx="345441" cy="41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RECHTS 9"/>
          <p:cNvSpPr/>
          <p:nvPr/>
        </p:nvSpPr>
        <p:spPr>
          <a:xfrm>
            <a:off x="2647586" y="2520361"/>
            <a:ext cx="3004534" cy="41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PIJL-OMLAAG 10"/>
          <p:cNvSpPr/>
          <p:nvPr/>
        </p:nvSpPr>
        <p:spPr>
          <a:xfrm rot="4733376">
            <a:off x="3959248" y="1989047"/>
            <a:ext cx="367168" cy="2504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2647586" y="3595410"/>
            <a:ext cx="3004534" cy="41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34886" y="4265377"/>
            <a:ext cx="8424936" cy="1947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43001" y="5310780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N</a:t>
            </a:r>
            <a:r>
              <a:rPr lang="nl-NL" dirty="0" smtClean="0"/>
              <a:t>ut Effect Vragen </a:t>
            </a:r>
            <a:endParaRPr lang="nl-NL" dirty="0"/>
          </a:p>
        </p:txBody>
      </p:sp>
      <p:sp>
        <p:nvSpPr>
          <p:cNvPr id="17" name="PIJL-OMLAAG 16"/>
          <p:cNvSpPr/>
          <p:nvPr/>
        </p:nvSpPr>
        <p:spPr>
          <a:xfrm rot="4669077">
            <a:off x="3801774" y="3235292"/>
            <a:ext cx="471141" cy="32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6103342" y="2803258"/>
            <a:ext cx="144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chemeClr val="accent6">
                    <a:lumMod val="75000"/>
                  </a:schemeClr>
                </a:solidFill>
              </a:rPr>
              <a:t>Verborgen behoefte </a:t>
            </a:r>
            <a:endParaRPr lang="nl-NL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5290022" y="5221514"/>
            <a:ext cx="321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accent6">
                    <a:lumMod val="75000"/>
                  </a:schemeClr>
                </a:solidFill>
              </a:rPr>
              <a:t>Uitgesproken behoefte </a:t>
            </a:r>
            <a:endParaRPr lang="nl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PIJL-RECHTS 20"/>
          <p:cNvSpPr/>
          <p:nvPr/>
        </p:nvSpPr>
        <p:spPr>
          <a:xfrm>
            <a:off x="2647586" y="5286936"/>
            <a:ext cx="2440126" cy="41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6237110" y="119255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>
                <a:solidFill>
                  <a:schemeClr val="accent6">
                    <a:lumMod val="75000"/>
                  </a:schemeClr>
                </a:solidFill>
              </a:rPr>
              <a:t>Nauwelijks  behoefte </a:t>
            </a:r>
            <a:endParaRPr lang="nl-NL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10" y="1408000"/>
            <a:ext cx="725906" cy="725906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48" y="2982608"/>
            <a:ext cx="657457" cy="657457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48" y="3677792"/>
            <a:ext cx="772867" cy="790310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41" y="2184816"/>
            <a:ext cx="739564" cy="739564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27" y="5593198"/>
            <a:ext cx="2070100" cy="130175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222582" y="2658750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</a:t>
            </a:r>
            <a:r>
              <a:rPr lang="nl-NL" dirty="0" err="1" smtClean="0">
                <a:solidFill>
                  <a:srgbClr val="FF0000"/>
                </a:solidFill>
              </a:rPr>
              <a:t>dentify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err="1" smtClean="0"/>
              <a:t>C</a:t>
            </a:r>
            <a:r>
              <a:rPr lang="nl-NL" dirty="0" err="1" smtClean="0">
                <a:solidFill>
                  <a:srgbClr val="FF0000"/>
                </a:solidFill>
              </a:rPr>
              <a:t>larify</a:t>
            </a:r>
            <a:endParaRPr lang="nl-NL" dirty="0" smtClean="0">
              <a:solidFill>
                <a:srgbClr val="FF0000"/>
              </a:solidFill>
            </a:endParaRPr>
          </a:p>
          <a:p>
            <a:endParaRPr lang="nl-NL" dirty="0" smtClean="0"/>
          </a:p>
          <a:p>
            <a:r>
              <a:rPr lang="nl-NL" dirty="0" err="1" smtClean="0"/>
              <a:t>E</a:t>
            </a:r>
            <a:r>
              <a:rPr lang="nl-NL" dirty="0" err="1" smtClean="0">
                <a:solidFill>
                  <a:srgbClr val="FF0000"/>
                </a:solidFill>
              </a:rPr>
              <a:t>xtend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786493" y="2764528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Follow up vragen 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3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 kant  (SPIN)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>
              <a:solidFill>
                <a:srgbClr val="FF0000"/>
              </a:solidFill>
            </a:endParaRPr>
          </a:p>
          <a:p>
            <a:pPr lvl="1"/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HUIDIGE SITUATIE</a:t>
            </a:r>
            <a:r>
              <a:rPr lang="nl-NL" dirty="0" smtClean="0"/>
              <a:t>		</a:t>
            </a:r>
            <a:r>
              <a:rPr lang="nl-NL" dirty="0" smtClean="0">
                <a:solidFill>
                  <a:srgbClr val="FF0000"/>
                </a:solidFill>
              </a:rPr>
              <a:t>KOSTEN OM TE VERANDEREN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 smtClean="0"/>
              <a:t>Problemen			- Tijd, Geld, </a:t>
            </a:r>
          </a:p>
          <a:p>
            <a:pPr lvl="1"/>
            <a:r>
              <a:rPr lang="nl-NL" dirty="0" smtClean="0"/>
              <a:t>Moeilijkheden			- Ontwrichting</a:t>
            </a:r>
          </a:p>
          <a:p>
            <a:pPr lvl="1"/>
            <a:r>
              <a:rPr lang="nl-NL" dirty="0" smtClean="0"/>
              <a:t>Ongemakken 			- Inspanning </a:t>
            </a:r>
          </a:p>
          <a:p>
            <a:pPr lvl="1"/>
            <a:endParaRPr lang="nl-NL" dirty="0"/>
          </a:p>
          <a:p>
            <a:pPr lvl="1"/>
            <a:r>
              <a:rPr lang="nl-NL" dirty="0" smtClean="0"/>
              <a:t>De Koper zal </a:t>
            </a:r>
            <a:r>
              <a:rPr lang="nl-NL" u="sng" dirty="0" smtClean="0"/>
              <a:t>niet</a:t>
            </a:r>
            <a:r>
              <a:rPr lang="nl-NL" dirty="0" smtClean="0"/>
              <a:t> kopen als “</a:t>
            </a:r>
            <a:r>
              <a:rPr lang="nl-NL" dirty="0" err="1" smtClean="0"/>
              <a:t>Cost</a:t>
            </a:r>
            <a:r>
              <a:rPr lang="nl-NL" dirty="0" smtClean="0"/>
              <a:t> of Change” groter is dan zijn problemen. </a:t>
            </a:r>
          </a:p>
          <a:p>
            <a:pPr lvl="1"/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7680" flipH="1">
            <a:off x="1953892" y="1474166"/>
            <a:ext cx="5236218" cy="24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kant (SPIN)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>
              <a:solidFill>
                <a:srgbClr val="FF0000"/>
              </a:solidFill>
            </a:endParaRPr>
          </a:p>
          <a:p>
            <a:pPr lvl="1"/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HUIDIGE SITUATIE</a:t>
            </a:r>
            <a:r>
              <a:rPr lang="nl-NL" dirty="0" smtClean="0"/>
              <a:t>		</a:t>
            </a:r>
            <a:r>
              <a:rPr lang="nl-NL" dirty="0" smtClean="0">
                <a:solidFill>
                  <a:srgbClr val="FF0000"/>
                </a:solidFill>
              </a:rPr>
              <a:t>KOSTEN OM TE VERANDEREN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 smtClean="0"/>
              <a:t>Nieuwe waarde (</a:t>
            </a:r>
            <a:r>
              <a:rPr lang="nl-NL" dirty="0" err="1" smtClean="0"/>
              <a:t>value</a:t>
            </a:r>
            <a:r>
              <a:rPr lang="nl-NL" dirty="0" smtClean="0"/>
              <a:t>)	- Tijd, Geld, </a:t>
            </a:r>
          </a:p>
          <a:p>
            <a:pPr lvl="1"/>
            <a:r>
              <a:rPr lang="nl-NL" dirty="0" smtClean="0"/>
              <a:t>Efficiency  			- Ontwrichting</a:t>
            </a:r>
          </a:p>
          <a:p>
            <a:pPr lvl="1"/>
            <a:r>
              <a:rPr lang="nl-NL" dirty="0" smtClean="0"/>
              <a:t>Besparing 			- Inspanning </a:t>
            </a:r>
          </a:p>
          <a:p>
            <a:pPr lvl="1"/>
            <a:endParaRPr lang="nl-NL" dirty="0"/>
          </a:p>
          <a:p>
            <a:pPr lvl="1"/>
            <a:r>
              <a:rPr lang="nl-NL" dirty="0" smtClean="0"/>
              <a:t>De Koper zal kopen als de “</a:t>
            </a:r>
            <a:r>
              <a:rPr lang="nl-NL" dirty="0" err="1" smtClean="0"/>
              <a:t>Cost</a:t>
            </a:r>
            <a:r>
              <a:rPr lang="nl-NL" dirty="0" smtClean="0"/>
              <a:t> of Change” lager is dan zijn problemen. </a:t>
            </a:r>
          </a:p>
          <a:p>
            <a:pPr lvl="1"/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2985" flipH="1">
            <a:off x="1963953" y="1312632"/>
            <a:ext cx="5637870" cy="26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100" dirty="0"/>
              <a:t>Afspraken voor </a:t>
            </a:r>
            <a:r>
              <a:rPr lang="nl-NL" sz="3100" dirty="0" smtClean="0"/>
              <a:t>bonusopdracht-verkoopgesprek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/>
          </a:bodyPr>
          <a:lstStyle/>
          <a:p>
            <a:r>
              <a:rPr lang="nl-NL" sz="2600" dirty="0" smtClean="0"/>
              <a:t>In les 8 zullen 4 gesprekken plaatsvinden per groep.</a:t>
            </a:r>
          </a:p>
          <a:p>
            <a:pPr lvl="1"/>
            <a:r>
              <a:rPr lang="nl-NL" sz="1800" dirty="0" smtClean="0"/>
              <a:t>5 minuten voorbereiden</a:t>
            </a:r>
          </a:p>
          <a:p>
            <a:pPr lvl="1"/>
            <a:r>
              <a:rPr lang="nl-NL" sz="1800" dirty="0" smtClean="0"/>
              <a:t>20 minuten verkoopgesprek</a:t>
            </a:r>
          </a:p>
          <a:p>
            <a:pPr lvl="1"/>
            <a:r>
              <a:rPr lang="nl-NL" sz="1800" dirty="0" smtClean="0"/>
              <a:t>5 minuten formulieren invullen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20 minuten verkoopgesprek</a:t>
            </a:r>
          </a:p>
          <a:p>
            <a:pPr lvl="1"/>
            <a:r>
              <a:rPr lang="nl-NL" sz="1800" dirty="0" smtClean="0"/>
              <a:t>5 minuten formulieren invullen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10 minuten pauze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20 </a:t>
            </a:r>
            <a:r>
              <a:rPr lang="nl-NL" sz="1800" dirty="0"/>
              <a:t>minuten verkoopgesprek</a:t>
            </a:r>
          </a:p>
          <a:p>
            <a:pPr lvl="1"/>
            <a:r>
              <a:rPr lang="nl-NL" sz="1800" dirty="0"/>
              <a:t>5 minuten formulieren invullen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20 </a:t>
            </a:r>
            <a:r>
              <a:rPr lang="nl-NL" sz="1800" dirty="0"/>
              <a:t>minuten verkoopgesprek</a:t>
            </a:r>
          </a:p>
          <a:p>
            <a:pPr lvl="1"/>
            <a:r>
              <a:rPr lang="nl-NL" sz="1800" dirty="0"/>
              <a:t>5 minuten formulieren </a:t>
            </a:r>
            <a:r>
              <a:rPr lang="nl-NL" sz="1800" dirty="0" smtClean="0"/>
              <a:t>invullen</a:t>
            </a:r>
          </a:p>
          <a:p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 rot="1018412">
            <a:off x="5148064" y="3069541"/>
            <a:ext cx="373042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l-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les </a:t>
            </a:r>
            <a:r>
              <a:rPr lang="nl-NL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 (vandaag dus!) </a:t>
            </a:r>
            <a:r>
              <a:rPr lang="nl-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oefenen we voor de laatste keer deze gesprekken</a:t>
            </a:r>
          </a:p>
        </p:txBody>
      </p:sp>
    </p:spTree>
    <p:extLst>
      <p:ext uri="{BB962C8B-B14F-4D97-AF65-F5344CB8AC3E}">
        <p14:creationId xmlns:p14="http://schemas.microsoft.com/office/powerpoint/2010/main" val="1347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baart kunst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Bewust oefenen zorgt straks voor onbewuste toepassing.</a:t>
            </a:r>
          </a:p>
          <a:p>
            <a:r>
              <a:rPr lang="nl-NL" dirty="0" smtClean="0"/>
              <a:t>Maak van kennis en inzicht je vaardigheden.</a:t>
            </a:r>
          </a:p>
          <a:p>
            <a:r>
              <a:rPr lang="nl-NL" dirty="0" smtClean="0"/>
              <a:t>Weet waar je kwaliteiten liggen.</a:t>
            </a:r>
          </a:p>
          <a:p>
            <a:endParaRPr lang="nl-NL" dirty="0"/>
          </a:p>
          <a:p>
            <a:r>
              <a:rPr lang="nl-NL" dirty="0" smtClean="0"/>
              <a:t>Oefen in je eigen groep het verkoopgesprek met Contact en SPIN.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8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(deel 1)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r>
              <a:rPr lang="nl-NL" sz="2600" dirty="0" smtClean="0"/>
              <a:t>Selecteer een bedrijf:</a:t>
            </a:r>
          </a:p>
          <a:p>
            <a:pPr lvl="1"/>
            <a:r>
              <a:rPr lang="nl-NL" sz="1800" dirty="0"/>
              <a:t>Ga op zoek naar een </a:t>
            </a:r>
            <a:r>
              <a:rPr lang="nl-NL" sz="1800" dirty="0" smtClean="0"/>
              <a:t>bedrijf dat je aanspreekt en bekijk of je hier voldoende informatie over kunt vinden.</a:t>
            </a:r>
          </a:p>
          <a:p>
            <a:pPr lvl="1"/>
            <a:r>
              <a:rPr lang="nl-NL" sz="1800" dirty="0" smtClean="0"/>
              <a:t>Het bedrijf dat je selecteert dient zowel als input bij je verkoopgesprek als je verkoopplan.</a:t>
            </a:r>
          </a:p>
          <a:p>
            <a:endParaRPr lang="nl-NL" dirty="0" smtClean="0"/>
          </a:p>
          <a:p>
            <a:r>
              <a:rPr lang="nl-NL" sz="2600" dirty="0" smtClean="0"/>
              <a:t>Omschrijf kort de huidige </a:t>
            </a:r>
            <a:r>
              <a:rPr lang="nl-NL" sz="2600" dirty="0"/>
              <a:t>situatie </a:t>
            </a:r>
            <a:r>
              <a:rPr lang="nl-NL" sz="2600" dirty="0" smtClean="0"/>
              <a:t>van dit bedrijf.</a:t>
            </a:r>
          </a:p>
          <a:p>
            <a:pPr marL="457200" lvl="1" indent="0">
              <a:buNone/>
            </a:pPr>
            <a:r>
              <a:rPr lang="nl-NL" sz="1300" i="1" dirty="0" smtClean="0"/>
              <a:t>In maximaal 2 A4 en noteer hierbij de bronnen die je gebruikt.</a:t>
            </a:r>
            <a:endParaRPr lang="nl-NL" sz="1300" i="1" dirty="0"/>
          </a:p>
          <a:p>
            <a:pPr marL="457200" lvl="1" indent="0">
              <a:buNone/>
            </a:pPr>
            <a:r>
              <a:rPr lang="nl-NL" sz="1500" dirty="0"/>
              <a:t>Uitleg over de </a:t>
            </a:r>
            <a:r>
              <a:rPr lang="nl-NL" sz="1500" dirty="0" smtClean="0"/>
              <a:t>organisatie, wat doen ze en waar staan ze voor:</a:t>
            </a:r>
            <a:endParaRPr lang="nl-NL" sz="1500" dirty="0"/>
          </a:p>
          <a:p>
            <a:pPr lvl="1"/>
            <a:r>
              <a:rPr lang="nl-NL" sz="1500" dirty="0"/>
              <a:t>Micro (Missie, Visie, Strategie)</a:t>
            </a:r>
          </a:p>
          <a:p>
            <a:pPr lvl="1"/>
            <a:r>
              <a:rPr lang="en-GB" sz="1500" dirty="0" err="1"/>
              <a:t>Meso</a:t>
            </a:r>
            <a:r>
              <a:rPr lang="en-GB" sz="1500" dirty="0"/>
              <a:t> (</a:t>
            </a:r>
            <a:r>
              <a:rPr lang="en-GB" sz="1500" dirty="0" err="1"/>
              <a:t>Branche</a:t>
            </a:r>
            <a:r>
              <a:rPr lang="en-GB" sz="1500" dirty="0"/>
              <a:t> info en Porter)</a:t>
            </a:r>
            <a:endParaRPr lang="nl-NL" sz="1500" dirty="0"/>
          </a:p>
          <a:p>
            <a:pPr lvl="1"/>
            <a:r>
              <a:rPr lang="nl-NL" sz="1500" dirty="0"/>
              <a:t>Macro (DESTEP, trends en ontwikkelingen)</a:t>
            </a:r>
          </a:p>
          <a:p>
            <a:pPr lvl="1"/>
            <a:r>
              <a:rPr lang="nl-NL" sz="1500" dirty="0"/>
              <a:t>Algemene omschrijving van bestaande </a:t>
            </a:r>
            <a:r>
              <a:rPr lang="nl-NL" sz="1500" dirty="0" smtClean="0"/>
              <a:t>producten</a:t>
            </a:r>
          </a:p>
          <a:p>
            <a:pPr lvl="1"/>
            <a:endParaRPr lang="nl-NL" sz="1500" dirty="0"/>
          </a:p>
        </p:txBody>
      </p:sp>
      <p:sp>
        <p:nvSpPr>
          <p:cNvPr id="4" name="Ovale toelichting 3"/>
          <p:cNvSpPr/>
          <p:nvPr/>
        </p:nvSpPr>
        <p:spPr>
          <a:xfrm>
            <a:off x="5652120" y="4941168"/>
            <a:ext cx="3131840" cy="1584176"/>
          </a:xfrm>
          <a:prstGeom prst="wedgeEllipseCallout">
            <a:avLst>
              <a:gd name="adj1" fmla="val -61738"/>
              <a:gd name="adj2" fmla="val -199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smtClean="0">
                <a:solidFill>
                  <a:schemeClr val="bg2">
                    <a:lumMod val="25000"/>
                  </a:schemeClr>
                </a:solidFill>
              </a:rPr>
              <a:t>Als je het nu goed omschrijft heb je deel 1 van je verkoopplan al klaar...</a:t>
            </a:r>
            <a:endParaRPr lang="nl-NL" sz="1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(deel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Mailen groepsindeling voor de verkoopgesprekken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Alle film en geluidsfragmenten van de SPIN op een rijtje:</a:t>
            </a:r>
            <a:endParaRPr lang="nl-NL" dirty="0"/>
          </a:p>
          <a:p>
            <a:pPr marL="457200" lvl="1" indent="0">
              <a:buNone/>
            </a:pPr>
            <a:r>
              <a:rPr lang="nl-NL" sz="2100" dirty="0"/>
              <a:t>Inleiding in SPIN</a:t>
            </a:r>
            <a:r>
              <a:rPr lang="nl-NL" sz="2100" dirty="0" smtClean="0"/>
              <a:t>: </a:t>
            </a:r>
            <a:r>
              <a:rPr lang="nl-NL" sz="2100" dirty="0">
                <a:hlinkClick r:id="rId3"/>
              </a:rPr>
              <a:t>http://fontys.mediamission.nl/Mediasite/Play/9b9086f9700e478f854f9434bbcf27b81d</a:t>
            </a:r>
            <a:endParaRPr lang="nl-NL" sz="2100" dirty="0"/>
          </a:p>
          <a:p>
            <a:pPr lvl="1"/>
            <a:endParaRPr lang="nl-NL" sz="2100" dirty="0" smtClean="0"/>
          </a:p>
          <a:p>
            <a:pPr marL="457200" lvl="1" indent="0">
              <a:buNone/>
            </a:pPr>
            <a:r>
              <a:rPr lang="nl-NL" sz="2100" dirty="0" smtClean="0"/>
              <a:t>De </a:t>
            </a:r>
            <a:r>
              <a:rPr lang="nl-NL" sz="2100" dirty="0"/>
              <a:t>S van Situatie-vragen: </a:t>
            </a:r>
            <a:r>
              <a:rPr lang="nl-NL" sz="2100" dirty="0" smtClean="0"/>
              <a:t> </a:t>
            </a:r>
            <a:r>
              <a:rPr lang="nl-NL" sz="2100" dirty="0" smtClean="0">
                <a:hlinkClick r:id="rId4"/>
              </a:rPr>
              <a:t>http</a:t>
            </a:r>
            <a:r>
              <a:rPr lang="nl-NL" sz="2100" dirty="0">
                <a:hlinkClick r:id="rId4"/>
              </a:rPr>
              <a:t>://fontys.mediamission.nl/Mediasite/Play/229247d6f4054d3882c676edbd74dd2d1d</a:t>
            </a:r>
            <a:endParaRPr lang="nl-NL" sz="2100" dirty="0"/>
          </a:p>
          <a:p>
            <a:pPr marL="457200" lvl="1" indent="0">
              <a:buNone/>
            </a:pPr>
            <a:endParaRPr lang="nl-NL" sz="2100" dirty="0" smtClean="0"/>
          </a:p>
          <a:p>
            <a:pPr marL="457200" lvl="1" indent="0">
              <a:buNone/>
            </a:pPr>
            <a:r>
              <a:rPr lang="nl-NL" sz="2100" dirty="0" smtClean="0"/>
              <a:t>De </a:t>
            </a:r>
            <a:r>
              <a:rPr lang="nl-NL" sz="2100" dirty="0"/>
              <a:t>P van Probleem-vragen: </a:t>
            </a:r>
            <a:r>
              <a:rPr lang="nl-NL" sz="2100" dirty="0" smtClean="0"/>
              <a:t> </a:t>
            </a:r>
            <a:r>
              <a:rPr lang="nl-NL" sz="2100" dirty="0">
                <a:hlinkClick r:id="rId5"/>
              </a:rPr>
              <a:t>http://fontys.mediamission.nl/Mediasite/Play/d4a0dcdc65e943e8a9904a429fbc70721d</a:t>
            </a:r>
            <a:endParaRPr lang="nl-NL" sz="2100" dirty="0"/>
          </a:p>
          <a:p>
            <a:pPr marL="457200" lvl="1" indent="0">
              <a:buNone/>
            </a:pPr>
            <a:endParaRPr lang="nl-NL" sz="2100" dirty="0" smtClean="0"/>
          </a:p>
          <a:p>
            <a:pPr marL="457200" lvl="1" indent="0">
              <a:buNone/>
            </a:pPr>
            <a:r>
              <a:rPr lang="nl-NL" sz="2100" dirty="0" smtClean="0"/>
              <a:t>De </a:t>
            </a:r>
            <a:r>
              <a:rPr lang="nl-NL" sz="2100" dirty="0"/>
              <a:t>I van Implicatie-vragen: </a:t>
            </a:r>
            <a:r>
              <a:rPr lang="nl-NL" sz="2100" dirty="0" smtClean="0"/>
              <a:t> </a:t>
            </a:r>
            <a:r>
              <a:rPr lang="nl-NL" sz="2100" dirty="0">
                <a:hlinkClick r:id="rId6"/>
              </a:rPr>
              <a:t>http://fontys.mediamission.nl/Mediasite/Play/102fda1a94934087a5bff9fac5f33e8b1d</a:t>
            </a:r>
            <a:endParaRPr lang="nl-NL" sz="2100" dirty="0"/>
          </a:p>
          <a:p>
            <a:pPr marL="457200" lvl="1" indent="0">
              <a:buNone/>
            </a:pPr>
            <a:endParaRPr lang="nl-NL" sz="2100" dirty="0" smtClean="0"/>
          </a:p>
          <a:p>
            <a:pPr marL="457200" lvl="1" indent="0">
              <a:buNone/>
            </a:pPr>
            <a:r>
              <a:rPr lang="nl-NL" sz="2100" dirty="0" smtClean="0"/>
              <a:t>De </a:t>
            </a:r>
            <a:r>
              <a:rPr lang="nl-NL" sz="2100" dirty="0"/>
              <a:t>N van Nuttig effect-vragen: </a:t>
            </a:r>
            <a:r>
              <a:rPr lang="nl-NL" sz="2100" dirty="0" smtClean="0"/>
              <a:t> </a:t>
            </a:r>
            <a:r>
              <a:rPr lang="nl-NL" sz="2100" dirty="0">
                <a:hlinkClick r:id="rId7"/>
              </a:rPr>
              <a:t>http://</a:t>
            </a:r>
            <a:r>
              <a:rPr lang="nl-NL" sz="2100" dirty="0" smtClean="0">
                <a:hlinkClick r:id="rId7"/>
              </a:rPr>
              <a:t>fontys.mediamission.nl/Mediasite/Play/8b0e79a0da714488adf8b7b076272e9b1d</a:t>
            </a:r>
            <a:endParaRPr lang="nl-NL" sz="2100" dirty="0"/>
          </a:p>
        </p:txBody>
      </p:sp>
      <p:sp>
        <p:nvSpPr>
          <p:cNvPr id="4" name="Ovale toelichting 3"/>
          <p:cNvSpPr/>
          <p:nvPr/>
        </p:nvSpPr>
        <p:spPr>
          <a:xfrm>
            <a:off x="7144749" y="1124000"/>
            <a:ext cx="1979712" cy="1152128"/>
          </a:xfrm>
          <a:prstGeom prst="wedgeEllipseCallout">
            <a:avLst>
              <a:gd name="adj1" fmla="val -57607"/>
              <a:gd name="adj2" fmla="val 4188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i="1" dirty="0" smtClean="0">
                <a:solidFill>
                  <a:schemeClr val="bg2">
                    <a:lumMod val="25000"/>
                  </a:schemeClr>
                </a:solidFill>
              </a:rPr>
              <a:t>Groepsindelingen klaar?</a:t>
            </a:r>
            <a:endParaRPr lang="nl-NL" sz="1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(deel 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r>
              <a:rPr lang="nl-NL" sz="2600" dirty="0" smtClean="0"/>
              <a:t>Het bedrijf dat je geselecteerd hebt:</a:t>
            </a:r>
          </a:p>
          <a:p>
            <a:pPr lvl="1"/>
            <a:r>
              <a:rPr lang="nl-NL" sz="1800" dirty="0" smtClean="0"/>
              <a:t>Dient zowel als input bij je verkoopgesprek als je verkoopplan.</a:t>
            </a:r>
          </a:p>
          <a:p>
            <a:pPr lvl="1"/>
            <a:r>
              <a:rPr lang="nl-NL" sz="1800" dirty="0" smtClean="0"/>
              <a:t>Bereid je verkoopgesprek voor.</a:t>
            </a:r>
          </a:p>
          <a:p>
            <a:pPr lvl="1"/>
            <a:r>
              <a:rPr lang="nl-NL" sz="1800" dirty="0" smtClean="0"/>
              <a:t>Werk deel 1. ‘Huidige situatie’ volledig uit.</a:t>
            </a:r>
          </a:p>
          <a:p>
            <a:pPr marL="457200" lvl="1" indent="0">
              <a:buNone/>
            </a:pPr>
            <a:endParaRPr lang="nl-NL" sz="1800" dirty="0" smtClean="0"/>
          </a:p>
          <a:p>
            <a:endParaRPr lang="nl-NL" dirty="0" smtClean="0"/>
          </a:p>
          <a:p>
            <a:pPr lvl="1"/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913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Huidige situatie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Macro analyse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80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Korte herhaling opdracht: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/>
              <a:t>Neem een bedrijf uit de EMEG branche.</a:t>
            </a:r>
          </a:p>
          <a:p>
            <a:r>
              <a:rPr lang="nl-NL" sz="1800" dirty="0"/>
              <a:t>Beschrijf de huidige situatie van dit bedrijf.</a:t>
            </a:r>
          </a:p>
          <a:p>
            <a:r>
              <a:rPr lang="nl-NL" sz="1800" dirty="0"/>
              <a:t>Pak een product of dienst van dat bedrijf of creëer voor het bedrijf een nieuw product/dienst.</a:t>
            </a:r>
          </a:p>
          <a:p>
            <a:r>
              <a:rPr lang="nl-NL" sz="1800" dirty="0"/>
              <a:t>Omschrijf de gewenste situatie voor dit bedrijf met het nieuwe product/dienst.</a:t>
            </a:r>
          </a:p>
          <a:p>
            <a:r>
              <a:rPr lang="nl-NL" sz="1800" dirty="0"/>
              <a:t>Bepaal je doelstelling voor dit product/dienst. </a:t>
            </a:r>
          </a:p>
          <a:p>
            <a:r>
              <a:rPr lang="nl-NL" sz="1800" dirty="0"/>
              <a:t>Implementatie en realisatie van je plan toelichten 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Het </a:t>
            </a:r>
            <a:r>
              <a:rPr lang="nl-NL" sz="1800" dirty="0"/>
              <a:t>verkoopplan bestaat uit drie delen:</a:t>
            </a:r>
          </a:p>
          <a:p>
            <a:pPr marL="811530" lvl="1" indent="-342900">
              <a:buFont typeface="+mj-lt"/>
              <a:buAutoNum type="arabicPeriod"/>
            </a:pPr>
            <a:r>
              <a:rPr lang="nl-NL" sz="1800" dirty="0"/>
              <a:t>Huidige situatie</a:t>
            </a:r>
          </a:p>
          <a:p>
            <a:pPr marL="811530" lvl="1" indent="-342900">
              <a:buFont typeface="+mj-lt"/>
              <a:buAutoNum type="arabicPeriod"/>
            </a:pPr>
            <a:r>
              <a:rPr lang="nl-NL" sz="1800" dirty="0"/>
              <a:t>Gewenste situatie</a:t>
            </a:r>
          </a:p>
          <a:p>
            <a:pPr marL="811530" lvl="1" indent="-342900">
              <a:buFont typeface="+mj-lt"/>
              <a:buAutoNum type="arabicPeriod"/>
            </a:pPr>
            <a:r>
              <a:rPr lang="nl-NL" sz="1800" dirty="0"/>
              <a:t>Implementatie en realisatie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0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Korte herhaling opdracht: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2600" dirty="0" smtClean="0"/>
              <a:t>Huidige situatie: Omschrijf </a:t>
            </a:r>
            <a:r>
              <a:rPr lang="nl-NL" sz="2600" dirty="0"/>
              <a:t>kort de huidige situatie van dit bedrijf.</a:t>
            </a:r>
          </a:p>
          <a:p>
            <a:pPr marL="457200" lvl="1" indent="0">
              <a:buNone/>
            </a:pPr>
            <a:r>
              <a:rPr lang="nl-NL" sz="1300" i="1" dirty="0"/>
              <a:t>In maximaal 2 A4 en noteer hierbij de bronnen die je gebruikt.</a:t>
            </a:r>
          </a:p>
          <a:p>
            <a:pPr marL="457200" lvl="1" indent="0">
              <a:buNone/>
            </a:pPr>
            <a:r>
              <a:rPr lang="nl-NL" sz="1500" dirty="0"/>
              <a:t>Uitleg over de organisatie, wat doen ze en waar staan ze voor:</a:t>
            </a:r>
          </a:p>
          <a:p>
            <a:pPr lvl="1"/>
            <a:r>
              <a:rPr lang="nl-NL" sz="1500" dirty="0"/>
              <a:t>Micro (Missie, Visie, Strategie</a:t>
            </a:r>
            <a:r>
              <a:rPr lang="nl-NL" sz="1500" dirty="0" smtClean="0"/>
              <a:t>) = BESPROKEN</a:t>
            </a:r>
            <a:endParaRPr lang="nl-NL" sz="1500" dirty="0"/>
          </a:p>
          <a:p>
            <a:pPr lvl="1"/>
            <a:r>
              <a:rPr lang="en-GB" sz="1500" dirty="0" err="1"/>
              <a:t>Meso</a:t>
            </a:r>
            <a:r>
              <a:rPr lang="en-GB" sz="1500" dirty="0"/>
              <a:t> (</a:t>
            </a:r>
            <a:r>
              <a:rPr lang="en-GB" sz="1500" dirty="0" err="1"/>
              <a:t>Branche</a:t>
            </a:r>
            <a:r>
              <a:rPr lang="en-GB" sz="1500" dirty="0"/>
              <a:t> info en </a:t>
            </a:r>
            <a:r>
              <a:rPr lang="en-GB" sz="1500" dirty="0" err="1"/>
              <a:t>concurrentie</a:t>
            </a:r>
            <a:r>
              <a:rPr lang="en-GB" sz="1500" dirty="0"/>
              <a:t> analyse</a:t>
            </a:r>
            <a:r>
              <a:rPr lang="en-GB" sz="1500" dirty="0" smtClean="0"/>
              <a:t>) = BESPROKEN</a:t>
            </a:r>
            <a:endParaRPr lang="nl-NL" sz="1500" dirty="0"/>
          </a:p>
          <a:p>
            <a:pPr lvl="1"/>
            <a:r>
              <a:rPr lang="nl-NL" sz="1500" dirty="0"/>
              <a:t>Macro (DESTEP, trends en ontwikkelingen</a:t>
            </a:r>
            <a:r>
              <a:rPr lang="nl-NL" sz="1500" dirty="0" smtClean="0"/>
              <a:t>) </a:t>
            </a:r>
            <a:r>
              <a:rPr lang="nl-NL" sz="1500" dirty="0" smtClean="0">
                <a:sym typeface="Wingdings" panose="05000000000000000000" pitchFamily="2" charset="2"/>
              </a:rPr>
              <a:t> VANDAAG</a:t>
            </a:r>
            <a:endParaRPr lang="nl-NL" sz="1500" dirty="0"/>
          </a:p>
          <a:p>
            <a:pPr lvl="1"/>
            <a:r>
              <a:rPr lang="nl-NL" sz="1500" dirty="0"/>
              <a:t>Algemene omschrijving van bestaande </a:t>
            </a:r>
            <a:r>
              <a:rPr lang="nl-NL" sz="1500" dirty="0" smtClean="0"/>
              <a:t>producten </a:t>
            </a:r>
            <a:r>
              <a:rPr lang="nl-NL" sz="1500" dirty="0" smtClean="0">
                <a:sym typeface="Wingdings" panose="05000000000000000000" pitchFamily="2" charset="2"/>
              </a:rPr>
              <a:t> VANDAAG</a:t>
            </a:r>
            <a:endParaRPr lang="nl-NL" sz="15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Macro-omgeving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de </a:t>
            </a:r>
            <a:r>
              <a:rPr lang="nl-NL" dirty="0" smtClean="0"/>
              <a:t>macro-omgeving </a:t>
            </a:r>
            <a:r>
              <a:rPr lang="nl-NL" dirty="0"/>
              <a:t>van een bedrijf?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24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Macro-omgeving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rest van de wereld en met name die facetten die wel voor de organisatie van belang zijn, maar waar de organisatie geen (directe) invloed op kan uitoefenen.</a:t>
            </a:r>
          </a:p>
          <a:p>
            <a:endParaRPr lang="nl-NL" dirty="0"/>
          </a:p>
          <a:p>
            <a:r>
              <a:rPr lang="nl-NL" dirty="0" smtClean="0"/>
              <a:t>DEPEST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DEPEST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Demografische factoren</a:t>
            </a:r>
          </a:p>
          <a:p>
            <a:r>
              <a:rPr lang="nl-NL" dirty="0" smtClean="0"/>
              <a:t>Economische factoren</a:t>
            </a:r>
          </a:p>
          <a:p>
            <a:r>
              <a:rPr lang="nl-NL" dirty="0" smtClean="0"/>
              <a:t>Politiek-juridische factoren</a:t>
            </a:r>
          </a:p>
          <a:p>
            <a:r>
              <a:rPr lang="nl-NL" dirty="0" smtClean="0"/>
              <a:t>Ecologische factoren</a:t>
            </a:r>
          </a:p>
          <a:p>
            <a:r>
              <a:rPr lang="nl-NL" dirty="0" smtClean="0"/>
              <a:t>Sociaal-culturele factoren</a:t>
            </a:r>
          </a:p>
          <a:p>
            <a:r>
              <a:rPr lang="nl-NL" dirty="0" smtClean="0"/>
              <a:t>Technologische factoren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600" dirty="0"/>
              <a:t>DESTEP - http://www.intemarketing.nl/marketing/analyses/destep</a:t>
            </a:r>
          </a:p>
        </p:txBody>
      </p:sp>
      <p:pic>
        <p:nvPicPr>
          <p:cNvPr id="1026" name="Picture 2" descr="http://www.intemarketing.nl/sites/intemarketing.nl/files/DESTEP%20voorbeeld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03110"/>
            <a:ext cx="6984776" cy="468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sources" ma:contentTypeID="0x01010084E067B3796B314FAD1E800AD645DD0100C960B3CF3CEB364DBDFC45C471DE2B99" ma:contentTypeVersion="4" ma:contentTypeDescription="" ma:contentTypeScope="" ma:versionID="ea8362ce54d85d51d4d1179392509f30">
  <xsd:schema xmlns:xsd="http://www.w3.org/2001/XMLSchema" xmlns:xs="http://www.w3.org/2001/XMLSchema" xmlns:p="http://schemas.microsoft.com/office/2006/metadata/properties" xmlns:ns2="4db5b3f5-1bd6-4216-9b34-e101b1708f12" xmlns:ns3="ce9c94c7-2ff9-4d55-bf72-939a33fed0ee" targetNamespace="http://schemas.microsoft.com/office/2006/metadata/properties" ma:root="true" ma:fieldsID="5426861ad037e4a8de8b8732b5afe473" ns2:_="" ns3:_="">
    <xsd:import namespace="4db5b3f5-1bd6-4216-9b34-e101b1708f12"/>
    <xsd:import namespace="ce9c94c7-2ff9-4d55-bf72-939a33fed0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67f55224ef7470baaf0223dcd88555f" minOccurs="0"/>
                <xsd:element ref="ns3:TaxCatchAll" minOccurs="0"/>
                <xsd:element ref="ns3:TaxCatchAllLabel" minOccurs="0"/>
                <xsd:element ref="ns2:kad186f5e0b04005af494c77ce94b30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5b3f5-1bd6-4216-9b34-e101b1708f1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67f55224ef7470baaf0223dcd88555f" ma:index="11" ma:taxonomy="true" ma:internalName="f67f55224ef7470baaf0223dcd88555f" ma:taxonomyFieldName="Course" ma:displayName="Course" ma:readOnly="false" ma:default="" ma:fieldId="{f67f5522-4ef7-470b-aaf0-223dcd88555f}" ma:taxonomyMulti="true" ma:sspId="62aa9a71-8a4d-482f-831e-9e7439517488" ma:termSetId="235f8093-b3d5-4ccf-ba18-146de3ddc16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d186f5e0b04005af494c77ce94b30b" ma:index="15" ma:taxonomy="true" ma:internalName="kad186f5e0b04005af494c77ce94b30b" ma:taxonomyFieldName="Academic_x0020_year" ma:displayName="Academic year" ma:readOnly="false" ma:fieldId="{4ad186f5-e0b0-4005-af49-4c77ce94b30b}" ma:sspId="62aa9a71-8a4d-482f-831e-9e7439517488" ma:termSetId="2b0a1918-7a57-41e5-89ba-7b800f50afc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c94c7-2ff9-4d55-bf72-939a33fed0e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e5e5cc-9b8d-4b86-a14b-d3ec45aaf9e3}" ma:internalName="TaxCatchAll" ma:showField="CatchAllData" ma:web="4db5b3f5-1bd6-4216-9b34-e101b1708f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ede5e5cc-9b8d-4b86-a14b-d3ec45aaf9e3}" ma:internalName="TaxCatchAllLabel" ma:readOnly="true" ma:showField="CatchAllDataLabel" ma:web="4db5b3f5-1bd6-4216-9b34-e101b1708f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d186f5e0b04005af494c77ce94b30b xmlns="4db5b3f5-1bd6-4216-9b34-e101b1708f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2014-2015</TermName>
          <TermId xmlns="http://schemas.microsoft.com/office/infopath/2007/PartnerControls">4ed16eca-f993-4100-ae07-65da591fddf9</TermId>
        </TermInfo>
      </Terms>
    </kad186f5e0b04005af494c77ce94b30b>
    <TaxCatchAll xmlns="ce9c94c7-2ff9-4d55-bf72-939a33fed0ee">
      <Value>137</Value>
      <Value>11</Value>
    </TaxCatchAll>
    <f67f55224ef7470baaf0223dcd88555f xmlns="4db5b3f5-1bd6-4216-9b34-e101b1708f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Sales</TermName>
          <TermId xmlns="http://schemas.microsoft.com/office/infopath/2007/PartnerControls">72dd7ddd-6e0c-4808-80ff-4302924546a5</TermId>
        </TermInfo>
      </Terms>
    </f67f55224ef7470baaf0223dcd88555f>
  </documentManagement>
</p:properties>
</file>

<file path=customXml/itemProps1.xml><?xml version="1.0" encoding="utf-8"?>
<ds:datastoreItem xmlns:ds="http://schemas.openxmlformats.org/officeDocument/2006/customXml" ds:itemID="{D21D9F4C-28D5-403D-9FDB-6762167A83E2}"/>
</file>

<file path=customXml/itemProps2.xml><?xml version="1.0" encoding="utf-8"?>
<ds:datastoreItem xmlns:ds="http://schemas.openxmlformats.org/officeDocument/2006/customXml" ds:itemID="{CE06CCE0-165B-4019-AB95-BDCA5040CDD7}"/>
</file>

<file path=customXml/itemProps3.xml><?xml version="1.0" encoding="utf-8"?>
<ds:datastoreItem xmlns:ds="http://schemas.openxmlformats.org/officeDocument/2006/customXml" ds:itemID="{DE1AD397-1C62-414E-9BD0-607CF497A439}"/>
</file>

<file path=customXml/itemProps4.xml><?xml version="1.0" encoding="utf-8"?>
<ds:datastoreItem xmlns:ds="http://schemas.openxmlformats.org/officeDocument/2006/customXml" ds:itemID="{667E7F0A-BBDF-4B99-9FA4-1AC4108BB4CD}"/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542</TotalTime>
  <Words>1147</Words>
  <Application>Microsoft Office PowerPoint</Application>
  <PresentationFormat>Diavoorstelling (4:3)</PresentationFormat>
  <Paragraphs>241</Paragraphs>
  <Slides>27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Arial</vt:lpstr>
      <vt:lpstr>Franklin Gothic Medium</vt:lpstr>
      <vt:lpstr>Wingdings</vt:lpstr>
      <vt:lpstr>Blank</vt:lpstr>
      <vt:lpstr>Sales CE1</vt:lpstr>
      <vt:lpstr>Agenda week 7</vt:lpstr>
      <vt:lpstr>Huidige situatie</vt:lpstr>
      <vt:lpstr>Korte herhaling opdracht:</vt:lpstr>
      <vt:lpstr>Korte herhaling opdracht:</vt:lpstr>
      <vt:lpstr>Macro-omgeving</vt:lpstr>
      <vt:lpstr>Macro-omgeving</vt:lpstr>
      <vt:lpstr>DEPEST</vt:lpstr>
      <vt:lpstr>DESTEP - http://www.intemarketing.nl/marketing/analyses/destep</vt:lpstr>
      <vt:lpstr>Trends</vt:lpstr>
      <vt:lpstr>Bron: http://www.cbs.nl/nl-NL/menu/themas/dossiers/jongeren/publicaties/publicaties/archief/2013/2013-g93-pub.htm</vt:lpstr>
      <vt:lpstr>CBS: Centraal Bureau voor de Statistiek</vt:lpstr>
      <vt:lpstr>Trends en ontwikkelingen</vt:lpstr>
      <vt:lpstr>Algemene omschrijving van bestaande producten</vt:lpstr>
      <vt:lpstr>Samenvatting deel 1.</vt:lpstr>
      <vt:lpstr>Samenvatting deel 1. vervolg</vt:lpstr>
      <vt:lpstr>SPIN-methode</vt:lpstr>
      <vt:lpstr>Verkoopgesprek</vt:lpstr>
      <vt:lpstr>Analyse = SPIN-methode</vt:lpstr>
      <vt:lpstr>SPIN Methode </vt:lpstr>
      <vt:lpstr>Probleem kant  (SPIN)</vt:lpstr>
      <vt:lpstr>Oplossing kant (SPIN)</vt:lpstr>
      <vt:lpstr>Afspraken voor bonusopdracht-verkoopgesprek</vt:lpstr>
      <vt:lpstr>Oefening baart kunst</vt:lpstr>
      <vt:lpstr>Huiswerk (deel 1)</vt:lpstr>
      <vt:lpstr>Huiswerk (deel 2)</vt:lpstr>
      <vt:lpstr>Huiswerk (deel 3)</vt:lpstr>
    </vt:vector>
  </TitlesOfParts>
  <Company>Fontys Hogescholen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Hinthum-Angenendt,Laura L.M. van</dc:creator>
  <cp:lastModifiedBy>RGU</cp:lastModifiedBy>
  <cp:revision>42</cp:revision>
  <cp:lastPrinted>2014-11-10T15:09:19Z</cp:lastPrinted>
  <dcterms:created xsi:type="dcterms:W3CDTF">2013-08-27T15:09:28Z</dcterms:created>
  <dcterms:modified xsi:type="dcterms:W3CDTF">2014-11-11T14:39:43Z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0x01010084E067B3796B314FAD1E800AD645DD0100C960B3CF3CEB364DBDFC45C471DE2B99</vt:lpwstr>
  </property>
  <property fmtid="{D5CDD505-2E9C-101B-9397-08002B2CF9AE}" pid="3" name="Course">
    <vt:lpwstr>137;#Sales|72dd7ddd-6e0c-4808-80ff-4302924546a5</vt:lpwstr>
  </property>
  <property fmtid="{D5CDD505-2E9C-101B-9397-08002B2CF9AE}" pid="4" name="Academic year">
    <vt:lpwstr>11;#2014-2015|4ed16eca-f993-4100-ae07-65da591fddf9</vt:lpwstr>
  </property>
</Properties>
</file>