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0" r:id="rId3"/>
    <p:sldId id="289" r:id="rId4"/>
    <p:sldId id="291" r:id="rId5"/>
    <p:sldId id="292" r:id="rId6"/>
    <p:sldId id="294" r:id="rId7"/>
    <p:sldId id="293" r:id="rId8"/>
    <p:sldId id="295" r:id="rId9"/>
    <p:sldId id="296" r:id="rId10"/>
    <p:sldId id="288" r:id="rId11"/>
  </p:sldIdLst>
  <p:sldSz cx="10077450" cy="7562850"/>
  <p:notesSz cx="6881813" cy="9296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9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504"/>
        <p:guide pos="196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81062" tIns="40531" rIns="81062" bIns="40531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81062" tIns="40531" rIns="81062" bIns="40531" rtlCol="0"/>
          <a:lstStyle>
            <a:lvl1pPr algn="r">
              <a:defRPr sz="1100"/>
            </a:lvl1pPr>
          </a:lstStyle>
          <a:p>
            <a:pPr>
              <a:defRPr/>
            </a:pPr>
            <a:fld id="{9F81D9C3-25D6-4529-92E6-B45D3FD978B7}" type="datetimeFigureOut">
              <a:rPr lang="en-US"/>
              <a:pPr>
                <a:defRPr/>
              </a:pPr>
              <a:t>2014-02-08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81062" tIns="40531" rIns="81062" bIns="40531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81062" tIns="40531" rIns="81062" bIns="40531" rtlCol="0" anchor="b"/>
          <a:lstStyle>
            <a:lvl1pPr algn="r">
              <a:defRPr sz="1100"/>
            </a:lvl1pPr>
          </a:lstStyle>
          <a:p>
            <a:pPr>
              <a:defRPr/>
            </a:pPr>
            <a:fld id="{697BE4A0-4E5D-4C23-B07E-275AB77DE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41463" y="874713"/>
            <a:ext cx="3992562" cy="299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79500" y="4162425"/>
            <a:ext cx="4922838" cy="3325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874713"/>
            <a:ext cx="3994150" cy="299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0" y="4162425"/>
            <a:ext cx="4924425" cy="3327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874713"/>
            <a:ext cx="3994150" cy="299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0" y="4162425"/>
            <a:ext cx="4924425" cy="3327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C9478-0FE7-489E-9D53-FA063C3FD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76E2C-9695-4238-AAA7-AB6717242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2963" y="627063"/>
            <a:ext cx="2149475" cy="6464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627063"/>
            <a:ext cx="6300788" cy="6464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6378C-900D-4D22-888A-08AF3CC52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2663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7BD90-9754-4AB7-9BBF-D1475633F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2663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2101850"/>
            <a:ext cx="4224338" cy="4989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16513" y="2101850"/>
            <a:ext cx="4225925" cy="4989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4CD37-0D7E-4645-BC65-EBB1892F5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32067-1B5E-4B46-988D-2E9CA8732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A57D9-F1BD-42E9-A34F-0999CB3DA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2101850"/>
            <a:ext cx="42243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01850"/>
            <a:ext cx="422592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C0E8-CF39-423F-B69E-4DDA0C6A3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787FC-A5C5-4B63-9CBE-D512228F8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84BFC-A738-406C-8DB4-115669063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E8D8B-B846-4F21-B1C6-DD9EC5344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A26D0-ADEB-4DAC-84FE-54683489B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54A43-AAEC-426E-BB03-0B428F6C6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0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627063"/>
            <a:ext cx="8602663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2101850"/>
            <a:ext cx="8602663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0" y="7483475"/>
            <a:ext cx="10077450" cy="77788"/>
          </a:xfrm>
          <a:prstGeom prst="roundRect">
            <a:avLst>
              <a:gd name="adj" fmla="val 2083"/>
            </a:avLst>
          </a:prstGeom>
          <a:solidFill>
            <a:srgbClr val="0062B1"/>
          </a:solidFill>
          <a:ln w="9525">
            <a:solidFill>
              <a:srgbClr val="0062B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F7AC8994-A94C-4F3C-B4C0-59EE499E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ygnus.com/" TargetMode="External"/><Relationship Id="rId4" Type="http://schemas.openxmlformats.org/officeDocument/2006/relationships/hyperlink" Target="mailto:tom.browder@mantech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tom.browder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ygnu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org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x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4162425"/>
            <a:ext cx="8696325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9072" rIns="0" bIns="0" anchor="ctr"/>
          <a:lstStyle/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 dirty="0">
                <a:solidFill>
                  <a:srgbClr val="FFFFFF"/>
                </a:solidFill>
                <a:latin typeface="Myriad Web" charset="0"/>
              </a:rPr>
              <a:t>Tom Browder</a:t>
            </a:r>
            <a:br>
              <a:rPr lang="en-US" sz="3600" dirty="0">
                <a:solidFill>
                  <a:srgbClr val="FFFFFF"/>
                </a:solidFill>
                <a:latin typeface="Myriad Web" charset="0"/>
              </a:rPr>
            </a:br>
            <a:r>
              <a:rPr lang="en-US" dirty="0">
                <a:solidFill>
                  <a:srgbClr val="FFFFFF"/>
                </a:solidFill>
                <a:latin typeface="Myriad Web" charset="0"/>
              </a:rPr>
              <a:t>ManTech International Corp</a:t>
            </a:r>
            <a:r>
              <a:rPr lang="en-US" dirty="0" smtClean="0">
                <a:solidFill>
                  <a:srgbClr val="FFFFFF"/>
                </a:solidFill>
                <a:latin typeface="Myriad Web" charset="0"/>
              </a:rPr>
              <a:t>.</a:t>
            </a: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dirty="0">
              <a:solidFill>
                <a:srgbClr val="FFFFFF"/>
              </a:solidFill>
              <a:latin typeface="Myriad Web" charset="0"/>
            </a:endParaRP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smtClean="0">
                <a:solidFill>
                  <a:srgbClr val="FFFFFF"/>
                </a:solidFill>
                <a:latin typeface="Myriad Web" charset="0"/>
                <a:hlinkClick r:id="rId4"/>
              </a:rPr>
              <a:t>tom.browder@mantech.com</a:t>
            </a:r>
            <a:endParaRPr lang="en-US" dirty="0" smtClean="0">
              <a:solidFill>
                <a:srgbClr val="FFFFFF"/>
              </a:solidFill>
              <a:latin typeface="Myriad Web" charset="0"/>
            </a:endParaRP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smtClean="0">
                <a:solidFill>
                  <a:srgbClr val="FFFFFF"/>
                </a:solidFill>
                <a:latin typeface="Myriad Web" charset="0"/>
                <a:hlinkClick r:id="rId5"/>
              </a:rPr>
              <a:t>&lt;https://mygnus.com/&gt;</a:t>
            </a:r>
            <a:endParaRPr lang="en-US" dirty="0">
              <a:solidFill>
                <a:srgbClr val="FFFFFF"/>
              </a:solidFill>
              <a:latin typeface="Myriad Web" charset="0"/>
            </a:endParaRPr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0" y="504825"/>
            <a:ext cx="86963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Computer Tech ‘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14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5" y="1876425"/>
            <a:ext cx="8686800" cy="2153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Virtual Classroom: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Online Coding Classes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Free Web Site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0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CE9CFE-B6F5-4F07-9126-4E183B136D7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>
          <a:xfrm>
            <a:off x="739775" y="627063"/>
            <a:ext cx="8604250" cy="973137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800" smtClean="0"/>
              <a:t>Thanks for Coming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3502025"/>
            <a:ext cx="9144000" cy="3479800"/>
          </a:xfrm>
        </p:spPr>
        <p:txBody>
          <a:bodyPr tIns="24695"/>
          <a:lstStyle/>
          <a:p>
            <a:pPr algn="ctr"/>
            <a:r>
              <a:rPr lang="en-US" sz="2800" b="1" dirty="0" smtClean="0">
                <a:latin typeface="+mj-lt"/>
              </a:rPr>
              <a:t>Tom Browder </a:t>
            </a:r>
            <a:r>
              <a:rPr lang="en-US" sz="2800" b="1" dirty="0" smtClean="0">
                <a:latin typeface="+mj-lt"/>
              </a:rPr>
              <a:t/>
            </a:r>
            <a:br>
              <a:rPr lang="en-US" sz="2800" b="1" dirty="0" smtClean="0">
                <a:latin typeface="+mj-lt"/>
              </a:rPr>
            </a:br>
            <a:r>
              <a:rPr lang="en-US" sz="2800" b="1" dirty="0" smtClean="0">
                <a:solidFill>
                  <a:srgbClr val="FF0000"/>
                </a:solidFill>
                <a:latin typeface="+mj-lt"/>
                <a:hlinkClick r:id="rId3"/>
              </a:rPr>
              <a:t>tom.browder@gmail.com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+mj-lt"/>
              </a:rPr>
            </a:br>
            <a:r>
              <a:rPr lang="en-US" sz="2800" b="1" dirty="0" smtClean="0">
                <a:solidFill>
                  <a:srgbClr val="FFFFFF"/>
                </a:solidFill>
                <a:latin typeface="Myriad Web" charset="0"/>
                <a:hlinkClick r:id="rId4"/>
              </a:rPr>
              <a:t>&lt;https://mygnus.com/&gt;</a:t>
            </a:r>
            <a:endParaRPr lang="en-US" sz="2800" b="1" dirty="0" smtClean="0">
              <a:solidFill>
                <a:srgbClr val="FF0000"/>
              </a:solidFill>
              <a:latin typeface="+mj-lt"/>
            </a:endParaRPr>
          </a:p>
          <a:p>
            <a:pPr algn="ctr"/>
            <a:endParaRPr lang="en-US" sz="2800" b="1" dirty="0" smtClean="0">
              <a:latin typeface="+mj-lt"/>
            </a:endParaRPr>
          </a:p>
          <a:p>
            <a:pPr algn="ctr"/>
            <a:r>
              <a:rPr lang="en-US" sz="2800" b="1" dirty="0" smtClean="0">
                <a:latin typeface="+mj-lt"/>
              </a:rPr>
              <a:t>E-mail me with questions or suggestions, put “[</a:t>
            </a:r>
            <a:r>
              <a:rPr lang="en-US" sz="2800" b="1" dirty="0" err="1" smtClean="0">
                <a:latin typeface="+mj-lt"/>
              </a:rPr>
              <a:t>computertech</a:t>
            </a:r>
            <a:r>
              <a:rPr lang="en-US" sz="2800" b="1" dirty="0" smtClean="0">
                <a:latin typeface="+mj-lt"/>
              </a:rPr>
              <a:t>]” in the subject (without the quotes).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627480"/>
            <a:ext cx="8604720" cy="12628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err="1"/>
              <a:t>Backgound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23925" y="2309760"/>
            <a:ext cx="8382000" cy="4353402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Engineer </a:t>
            </a:r>
            <a:r>
              <a:rPr lang="en-US" sz="2800" b="1" dirty="0">
                <a:latin typeface="+mj-lt"/>
                <a:cs typeface="Times New Roman" pitchFamily="18" charset="0"/>
              </a:rPr>
              <a:t>with ManTech International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Corporation</a:t>
            </a:r>
            <a:endParaRPr lang="en-US" sz="2800" b="1" dirty="0">
              <a:latin typeface="+mj-lt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Used </a:t>
            </a:r>
            <a:r>
              <a:rPr lang="en-US" sz="2800" b="1" dirty="0">
                <a:latin typeface="+mj-lt"/>
                <a:cs typeface="Times New Roman" pitchFamily="18" charset="0"/>
              </a:rPr>
              <a:t>Unix/Linux and FOSS professionally for over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20 years</a:t>
            </a:r>
          </a:p>
          <a:p>
            <a:pPr marL="0" lvl="0" indent="0">
              <a:buNone/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Had first computer programming experience in college in 1963 and loved it!</a:t>
            </a:r>
          </a:p>
          <a:p>
            <a:pPr marL="0" lvl="0" indent="0">
              <a:buNone/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Computer programming has been an avocation ever since, and a vocation since 1988</a:t>
            </a:r>
            <a:endParaRPr lang="en-US" sz="2800" b="1" dirty="0">
              <a:latin typeface="+mj-lt"/>
              <a:cs typeface="Times New Roman" pitchFamily="18" charset="0"/>
            </a:endParaRPr>
          </a:p>
          <a:p>
            <a:pPr marL="0" lvl="0" indent="0">
              <a:buNone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57225"/>
            <a:ext cx="10077450" cy="768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 </a:t>
            </a: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will use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Internet!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81359" y="1872556"/>
            <a:ext cx="7043566" cy="40424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ctr" anchorCtr="0" compatLnSpc="1">
            <a:prstTxWarp prst="textNoShape">
              <a:avLst/>
            </a:prstTxWarp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 eaLnBrk="0">
              <a:buNone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It’s like the Biblical Tree of Knowledge</a:t>
            </a:r>
          </a:p>
          <a:p>
            <a:pPr marL="864000" marR="0" lvl="1" indent="-288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1134"/>
              </a:spcAft>
              <a:buClr>
                <a:srgbClr val="000000"/>
              </a:buClr>
              <a:buSzPct val="75000"/>
              <a:buFont typeface="StarSymbol"/>
              <a:buChar char="–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Good</a:t>
            </a:r>
          </a:p>
          <a:p>
            <a:pPr marL="1296000" marR="0" lvl="2" indent="-216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Infinite resources for good</a:t>
            </a:r>
          </a:p>
          <a:p>
            <a:pPr marL="1296000" marR="0" lvl="2" indent="-216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  <a:defRPr/>
            </a:pPr>
            <a:r>
              <a:rPr lang="en-US" sz="2800" b="1" kern="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Our purpose today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Times New Roman" pitchFamily="18" charset="0"/>
            </a:endParaRPr>
          </a:p>
          <a:p>
            <a:pPr marL="864000" marR="0" lvl="1" indent="-288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1134"/>
              </a:spcAft>
              <a:buClr>
                <a:srgbClr val="000000"/>
              </a:buClr>
              <a:buSzPct val="75000"/>
              <a:buFont typeface="StarSymbol"/>
              <a:buChar char="–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And Evil</a:t>
            </a:r>
          </a:p>
          <a:p>
            <a:pPr marL="1296000" marR="0" lvl="2" indent="-216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Criminals, terrorists, and mischief makers abound</a:t>
            </a:r>
          </a:p>
          <a:p>
            <a:pPr lvl="2" eaLnBrk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You must be on the alert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57225"/>
            <a:ext cx="10077450" cy="768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Online Coding Classes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8172" y="2105025"/>
            <a:ext cx="3220753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+mj-lt"/>
                <a:hlinkClick r:id="rId2"/>
              </a:rPr>
              <a:t>&lt;http://code.org/&gt;</a:t>
            </a:r>
            <a:endParaRPr lang="en-US" sz="28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325" y="3095625"/>
            <a:ext cx="9144000" cy="2496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Start</a:t>
            </a:r>
          </a:p>
          <a:p>
            <a:r>
              <a:rPr lang="en-US" sz="2800" dirty="0" smtClean="0">
                <a:latin typeface="+mj-lt"/>
              </a:rPr>
              <a:t>	+ Practice an hour of code: for beginners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Beyond an hour of code</a:t>
            </a:r>
          </a:p>
          <a:p>
            <a:r>
              <a:rPr lang="en-US" sz="2800" dirty="0" smtClean="0">
                <a:latin typeface="+mj-lt"/>
              </a:rPr>
              <a:t>	+ Take an online course in a programming language</a:t>
            </a:r>
          </a:p>
          <a:p>
            <a:r>
              <a:rPr lang="en-US" sz="2800" dirty="0" smtClean="0">
                <a:latin typeface="+mj-lt"/>
              </a:rPr>
              <a:t>		of your choice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Why Learn Coding?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7325" y="2790825"/>
            <a:ext cx="8449867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It improves problem-solving skills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It improves reading and writing skills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It gives one a feel of how our app world is created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It’s fun!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2988939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Demonstrations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Free Web Site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7525" y="2105025"/>
            <a:ext cx="3994491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hlinkClick r:id="rId2"/>
              </a:rPr>
              <a:t>&lt;http://</a:t>
            </a:r>
            <a:r>
              <a:rPr lang="en-US" sz="2800" b="1" dirty="0" smtClean="0">
                <a:latin typeface="+mj-lt"/>
                <a:hlinkClick r:id="rId2"/>
              </a:rPr>
              <a:t>www.wix.com</a:t>
            </a:r>
            <a:r>
              <a:rPr lang="en-US" sz="2800" b="1" dirty="0" smtClean="0">
                <a:hlinkClick r:id="rId2"/>
              </a:rPr>
              <a:t>/&gt;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2925" y="3248025"/>
            <a:ext cx="9005094" cy="129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It’s lots of work but they make it as easy as it can be.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You might want to take the web site course at code.org.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2988939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Demonstrations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803401"/>
            <a:ext cx="10077450" cy="768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Other Learning Resources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4333" y="2562225"/>
            <a:ext cx="3360792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Khan Academy</a:t>
            </a:r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YouTube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Office Theme">
      <a:majorFont>
        <a:latin typeface="Arial"/>
        <a:ea typeface="msmincho"/>
        <a:cs typeface="msmincho"/>
      </a:majorFont>
      <a:minorFont>
        <a:latin typeface="Times New Roman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189</Words>
  <Application>Microsoft Office PowerPoint</Application>
  <PresentationFormat>Custom</PresentationFormat>
  <Paragraphs>61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Backgound</vt:lpstr>
      <vt:lpstr>Slide 3</vt:lpstr>
      <vt:lpstr>Slide 4</vt:lpstr>
      <vt:lpstr>Slide 5</vt:lpstr>
      <vt:lpstr>Slide 6</vt:lpstr>
      <vt:lpstr>Slide 7</vt:lpstr>
      <vt:lpstr>Slide 8</vt:lpstr>
      <vt:lpstr>Slide 9</vt:lpstr>
      <vt:lpstr>Thanks for Coming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</dc:title>
  <dc:creator>Tom Browder</dc:creator>
  <cp:lastModifiedBy>TMB</cp:lastModifiedBy>
  <cp:revision>86</cp:revision>
  <cp:lastPrinted>2009-09-18T03:07:08Z</cp:lastPrinted>
  <dcterms:created xsi:type="dcterms:W3CDTF">2009-03-17T23:46:44Z</dcterms:created>
  <dcterms:modified xsi:type="dcterms:W3CDTF">2014-02-08T11:47:52Z</dcterms:modified>
</cp:coreProperties>
</file>