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077450" cy="756285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14" y="-108"/>
      </p:cViewPr>
      <p:guideLst>
        <p:guide orient="horz" pos="2382"/>
        <p:guide pos="31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608138" y="874713"/>
            <a:ext cx="3994150" cy="29972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1099472" y="4162794"/>
            <a:ext cx="5016428" cy="33267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US" sz="2000" b="0" i="0" u="none" strike="noStrike">
        <a:ln>
          <a:noFill/>
        </a:ln>
        <a:latin typeface="Nimbus Roman No9 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608138" y="874713"/>
            <a:ext cx="3994150" cy="29972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99472" y="4162794"/>
            <a:ext cx="5016428" cy="30777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608138" y="874713"/>
            <a:ext cx="3994150" cy="29972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99472" y="4162794"/>
            <a:ext cx="5016428" cy="30777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608138" y="874713"/>
            <a:ext cx="3994150" cy="29972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99472" y="4162794"/>
            <a:ext cx="5016428" cy="30777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608138" y="874713"/>
            <a:ext cx="3994150" cy="29972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99472" y="4162794"/>
            <a:ext cx="5016428" cy="30777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608138" y="874713"/>
            <a:ext cx="3994150" cy="29972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99472" y="4162794"/>
            <a:ext cx="5016428" cy="30777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608138" y="874713"/>
            <a:ext cx="3994150" cy="29972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99472" y="4162794"/>
            <a:ext cx="5016428" cy="332704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608138" y="874713"/>
            <a:ext cx="3994150" cy="29972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99472" y="4162794"/>
            <a:ext cx="5016428" cy="30777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608138" y="874713"/>
            <a:ext cx="3994150" cy="29972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99472" y="4162794"/>
            <a:ext cx="5016428" cy="30777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608138" y="874713"/>
            <a:ext cx="3994150" cy="29972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99472" y="4162794"/>
            <a:ext cx="5016428" cy="30777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608138" y="874713"/>
            <a:ext cx="3994150" cy="29972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99472" y="4162794"/>
            <a:ext cx="5016428" cy="30777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608138" y="874713"/>
            <a:ext cx="3994150" cy="29972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99472" y="4162794"/>
            <a:ext cx="5016428" cy="30777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608138" y="874713"/>
            <a:ext cx="3994150" cy="29972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99472" y="4162794"/>
            <a:ext cx="5016428" cy="30777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608138" y="874713"/>
            <a:ext cx="3994150" cy="29972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99472" y="4162794"/>
            <a:ext cx="5016428" cy="30777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608138" y="874713"/>
            <a:ext cx="3994150" cy="29972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99472" y="4162794"/>
            <a:ext cx="5016428" cy="30777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10" y="2349387"/>
            <a:ext cx="8565833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619" y="4285615"/>
            <a:ext cx="7054215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DE60-107E-4F7B-8B88-E6A58B830CA6}" type="datetimeFigureOut">
              <a:rPr lang="en-US" smtClean="0"/>
              <a:t>01/10/2016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D60E28-6592-4FC9-A9D3-1EA007E9536F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DE60-107E-4F7B-8B88-E6A58B830CA6}" type="datetimeFigureOut">
              <a:rPr lang="en-US" smtClean="0"/>
              <a:t>01/10/2016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FFB639-900E-4035-B794-299C006FB7B0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3213" y="334378"/>
            <a:ext cx="2498368" cy="711643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612" y="334378"/>
            <a:ext cx="7330645" cy="711643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DE60-107E-4F7B-8B88-E6A58B830CA6}" type="datetimeFigureOut">
              <a:rPr lang="en-US" smtClean="0"/>
              <a:t>01/10/2016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105E69-FDDC-43BE-BC62-E0FE16680DA7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DE60-107E-4F7B-8B88-E6A58B830CA6}" type="datetimeFigureOut">
              <a:rPr lang="en-US" smtClean="0"/>
              <a:t>01/10/2016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DD8589-C1C7-4A61-B6E6-9D302DE35E9A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50" y="4859833"/>
            <a:ext cx="8565833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050" y="3205460"/>
            <a:ext cx="8565833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DE60-107E-4F7B-8B88-E6A58B830CA6}" type="datetimeFigureOut">
              <a:rPr lang="en-US" smtClean="0"/>
              <a:t>01/10/2016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4A35CC-1132-4644-9143-28E4740CB962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612" y="1946734"/>
            <a:ext cx="4914506" cy="550407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7075" y="1946734"/>
            <a:ext cx="4914507" cy="550407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DE60-107E-4F7B-8B88-E6A58B830CA6}" type="datetimeFigureOut">
              <a:rPr lang="en-US" smtClean="0"/>
              <a:t>01/10/2016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E8734F-C633-4136-954D-18F51E0696F4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4" y="302866"/>
            <a:ext cx="906970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2" y="1692890"/>
            <a:ext cx="4452624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2" y="2398405"/>
            <a:ext cx="4452624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206" y="1692890"/>
            <a:ext cx="4454373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206" y="2398405"/>
            <a:ext cx="4454373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DE60-107E-4F7B-8B88-E6A58B830CA6}" type="datetimeFigureOut">
              <a:rPr lang="en-US" smtClean="0"/>
              <a:t>01/10/2016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C05A3A-F828-4AC9-9ED5-EC2C2B985C19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DE60-107E-4F7B-8B88-E6A58B830CA6}" type="datetimeFigureOut">
              <a:rPr lang="en-US" smtClean="0"/>
              <a:t>01/10/2016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7C69F0-C215-4C04-9FCC-B36E8D2F9906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DE60-107E-4F7B-8B88-E6A58B830CA6}" type="datetimeFigureOut">
              <a:rPr lang="en-US" smtClean="0"/>
              <a:t>01/10/2016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FCC036-C10C-4619-88E2-34370BDAD646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4" y="301113"/>
            <a:ext cx="331541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003" y="301115"/>
            <a:ext cx="5633574" cy="64546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4" y="1582598"/>
            <a:ext cx="331541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DE60-107E-4F7B-8B88-E6A58B830CA6}" type="datetimeFigureOut">
              <a:rPr lang="en-US" smtClean="0"/>
              <a:t>01/10/2016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4E1628-8E42-4336-A084-228DB73E37E6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251" y="5293995"/>
            <a:ext cx="6046470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251" y="675755"/>
            <a:ext cx="6046470" cy="4537710"/>
          </a:xfrm>
        </p:spPr>
        <p:txBody>
          <a:bodyPr/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251" y="5918981"/>
            <a:ext cx="6046470" cy="887584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DE60-107E-4F7B-8B88-E6A58B830CA6}" type="datetimeFigureOut">
              <a:rPr lang="en-US" smtClean="0"/>
              <a:t>01/10/2016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3A38BB-3557-43D0-B6F8-BE72B93B98A3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874" y="302866"/>
            <a:ext cx="9069705" cy="1260475"/>
          </a:xfrm>
          <a:prstGeom prst="rect">
            <a:avLst/>
          </a:prstGeom>
        </p:spPr>
        <p:txBody>
          <a:bodyPr vert="horz" lIns="100783" tIns="50392" rIns="100783" bIns="5039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64667"/>
            <a:ext cx="9069705" cy="4991131"/>
          </a:xfrm>
          <a:prstGeom prst="rect">
            <a:avLst/>
          </a:prstGeom>
        </p:spPr>
        <p:txBody>
          <a:bodyPr vert="horz" lIns="100783" tIns="50392" rIns="100783" bIns="5039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874" y="7009643"/>
            <a:ext cx="2351405" cy="402652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DE60-107E-4F7B-8B88-E6A58B830CA6}" type="datetimeFigureOut">
              <a:rPr lang="en-US" smtClean="0"/>
              <a:t>01/10/2016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3130" y="7009643"/>
            <a:ext cx="3191193" cy="402652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2174" y="7009643"/>
            <a:ext cx="2351405" cy="402652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4534F8F-D96F-4695-BD96-08F9CB904266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007838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40" indent="-377940" algn="l" defTabSz="1007838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869" indent="-314949" algn="l" defTabSz="1007838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799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7" indent="-251960" algn="l" defTabSz="1007838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637" indent="-251960" algn="l" defTabSz="1007838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l.dropbox.com/u/18447611/browder-handout-computech11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tom.browder@mantech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1089025"/>
            <a:ext cx="8823325" cy="3825875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Free and</a:t>
            </a:r>
            <a:br>
              <a:rPr lang="en-US"/>
            </a:br>
            <a:r>
              <a:rPr lang="en-US"/>
              <a:t>Open Source Software</a:t>
            </a:r>
            <a:br>
              <a:rPr lang="en-US"/>
            </a:br>
            <a:r>
              <a:rPr lang="en-US"/>
              <a:t>(FOSS)</a:t>
            </a:r>
            <a:br>
              <a:rPr lang="en-US"/>
            </a:br>
            <a:r>
              <a:rPr lang="en-US"/>
              <a:t>for</a:t>
            </a:r>
            <a:br>
              <a:rPr lang="en-US"/>
            </a:br>
            <a:r>
              <a:rPr lang="en-US"/>
              <a:t>Windows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4324350" y="5497513"/>
            <a:ext cx="5753100" cy="612775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r">
              <a:buNone/>
            </a:pPr>
            <a:r>
              <a:rPr lang="en-US" sz="3600">
                <a:solidFill>
                  <a:srgbClr val="FFFFFF"/>
                </a:solidFill>
                <a:latin typeface="Myriad Web" pitchFamily="34"/>
              </a:rPr>
              <a:t>Tom Browder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06060C-0CDB-4D34-84D5-FF7431DEBAFC}" type="slidenum">
              <a:rPr/>
              <a:pPr lvl="0"/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71613" y="627063"/>
            <a:ext cx="8605837" cy="126365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/>
              <a:t>Browser security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59025" y="2101850"/>
            <a:ext cx="7718425" cy="4764088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lvl="0" indent="0"/>
            <a:r>
              <a:rPr lang="en-US" sz="2800"/>
              <a:t>Firefox</a:t>
            </a:r>
          </a:p>
          <a:p>
            <a:pPr lvl="1" rtl="0" hangingPunct="0"/>
            <a:r>
              <a:rPr lang="en-US"/>
              <a:t>LastPass add-on</a:t>
            </a:r>
          </a:p>
          <a:p>
            <a:pPr lvl="2" rtl="0" hangingPunct="0"/>
            <a:r>
              <a:rPr lang="en-US" sz="2800"/>
              <a:t>strong passwords</a:t>
            </a:r>
          </a:p>
          <a:p>
            <a:pPr lvl="2" rtl="0" hangingPunct="0"/>
            <a:r>
              <a:rPr lang="en-US" sz="2800"/>
              <a:t>unique password for every site</a:t>
            </a:r>
          </a:p>
          <a:p>
            <a:pPr marL="0" lvl="0" indent="0"/>
            <a:r>
              <a:rPr lang="en-US" sz="2800"/>
              <a:t>Use https where available</a:t>
            </a:r>
          </a:p>
          <a:p>
            <a:pPr lvl="1" rtl="0" hangingPunct="0"/>
            <a:r>
              <a:rPr lang="en-US"/>
              <a:t>Encrypted comm between you and recipient</a:t>
            </a:r>
          </a:p>
          <a:p>
            <a:pPr lvl="1" rtl="0" hangingPunct="0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6AA4F2-9011-455E-931D-5D88795B231A}" type="slidenum">
              <a:rPr/>
              <a:pPr lvl="0"/>
              <a:t>11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71613" y="627063"/>
            <a:ext cx="8605837" cy="126365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/>
              <a:t>Authentication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59025" y="2317750"/>
            <a:ext cx="7718425" cy="315595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lvl="0" indent="0"/>
            <a:r>
              <a:rPr lang="en-US" sz="2800"/>
              <a:t>Use check sums to check downloaded files</a:t>
            </a:r>
          </a:p>
          <a:p>
            <a:pPr lvl="1" rtl="0" hangingPunct="0"/>
            <a:r>
              <a:rPr lang="en-US"/>
              <a:t>Jacksum</a:t>
            </a:r>
          </a:p>
          <a:p>
            <a:pPr marL="0" lvl="0" indent="0"/>
            <a:r>
              <a:rPr lang="en-US" sz="2800"/>
              <a:t>Use public key encryption when appropriate</a:t>
            </a:r>
          </a:p>
          <a:p>
            <a:pPr lvl="1" rtl="0" hangingPunct="0"/>
            <a:r>
              <a:rPr lang="en-US"/>
              <a:t>GNU Privacy Guard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6F9890-F69F-4094-8466-2CE57150F6AB}" type="slidenum">
              <a:rPr/>
              <a:pPr lvl="0"/>
              <a:t>12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71613" y="627063"/>
            <a:ext cx="8605837" cy="126365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/>
              <a:t>Preparation for using FOSS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291013" y="2236788"/>
            <a:ext cx="5786437" cy="263525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lvl="0" indent="0"/>
            <a:r>
              <a:rPr lang="en-US" sz="2800"/>
              <a:t>Install a zip program</a:t>
            </a:r>
          </a:p>
          <a:p>
            <a:pPr marL="0" lvl="0" indent="0"/>
            <a:r>
              <a:rPr lang="en-US" sz="2800"/>
              <a:t>Install Windows Power Shell</a:t>
            </a:r>
          </a:p>
          <a:p>
            <a:pPr marL="0" lvl="0" indent="0"/>
            <a:r>
              <a:rPr lang="en-US" sz="2800"/>
              <a:t>Install a check sums program</a:t>
            </a:r>
          </a:p>
          <a:p>
            <a:pPr marL="0" lvl="0" indent="0"/>
            <a:r>
              <a:rPr lang="en-US" sz="2800"/>
              <a:t>Install a public key program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52FE12-4CBB-4575-A766-19020C6B39AD}" type="slidenum">
              <a:rPr/>
              <a:pPr lvl="0"/>
              <a:t>13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71613" y="722313"/>
            <a:ext cx="8605837" cy="1362075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/>
              <a:t>Tour of free programs and resources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47850" y="3460750"/>
            <a:ext cx="8229600" cy="205740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lvl="0" indent="0"/>
            <a:r>
              <a:rPr lang="en-US" sz="2800"/>
              <a:t>Using my handout available online at</a:t>
            </a:r>
          </a:p>
          <a:p>
            <a:pPr lvl="1" rtl="0" hangingPunct="0">
              <a:buNone/>
            </a:pPr>
            <a:r>
              <a:rPr lang="en-US" sz="1800">
                <a:hlinkClick r:id="rId3"/>
              </a:rPr>
              <a:t>http://dl.dropbox.com/u/18447611/browder-handout-computech11.pdf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D85305-4DDB-400D-8F43-A87F42A28E81}" type="slidenum">
              <a:rPr/>
              <a:pPr lvl="0"/>
              <a:t>14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71613" y="627063"/>
            <a:ext cx="8605837" cy="126365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2400" y="2142360"/>
            <a:ext cx="8229600" cy="48034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Today we have looked at a few of the thousands of free programs available for Windows.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>
              <a:ln>
                <a:noFill/>
              </a:ln>
              <a:latin typeface="Nimbus Roman No9 L" pitchFamily="18"/>
              <a:ea typeface="HG Mincho Light J" pitchFamily="2"/>
              <a:cs typeface="Tahoma" pitchFamily="2"/>
            </a:endParaRP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There is something out there for nearly any interest—I encourage you to venture forth, have fun, and expand your knowledge and skills.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>
              <a:ln>
                <a:noFill/>
              </a:ln>
              <a:latin typeface="Nimbus Roman No9 L" pitchFamily="18"/>
              <a:ea typeface="HG Mincho Light J" pitchFamily="2"/>
              <a:cs typeface="Tahoma" pitchFamily="2"/>
            </a:endParaRP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I am glad to help via e-mail:</a:t>
            </a:r>
          </a:p>
          <a:p>
            <a:pPr marL="0" marR="0" lvl="2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>
              <a:ln>
                <a:noFill/>
              </a:ln>
              <a:latin typeface="Nimbus Roman No9 L" pitchFamily="18"/>
              <a:ea typeface="HG Mincho Light J" pitchFamily="2"/>
              <a:cs typeface="Tahoma" pitchFamily="2"/>
            </a:endParaRPr>
          </a:p>
          <a:p>
            <a:pPr marL="0" marR="0" lvl="2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&lt;</a:t>
            </a:r>
            <a:r>
              <a: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  <a:hlinkClick r:id="rId3"/>
              </a:rPr>
              <a:t>tom.browder@mantech.com</a:t>
            </a:r>
            <a:r>
              <a: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&gt;</a:t>
            </a:r>
          </a:p>
          <a:p>
            <a:pPr marL="0" marR="0" lvl="2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>
              <a:ln>
                <a:noFill/>
              </a:ln>
              <a:latin typeface="Nimbus Roman No9 L" pitchFamily="18"/>
              <a:ea typeface="HG Mincho Light J" pitchFamily="2"/>
              <a:cs typeface="Tahoma" pitchFamily="2"/>
            </a:endParaRPr>
          </a:p>
          <a:p>
            <a:pPr marL="0" marR="0" lvl="2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rPr>
              <a:t>(please mention CompuTech 11 in the subject)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>
              <a:ln>
                <a:noFill/>
              </a:ln>
              <a:latin typeface="Nimbus Roman No9 L" pitchFamily="18"/>
              <a:ea typeface="HG Mincho Light J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>
              <a:ln>
                <a:noFill/>
              </a:ln>
              <a:latin typeface="Nimbus Roman No9 L" pitchFamily="18"/>
              <a:ea typeface="HG Mincho Light J" pitchFamily="2"/>
              <a:cs typeface="Tahoma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71613" y="627063"/>
            <a:ext cx="8605837" cy="126365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/>
              <a:t>Backgound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076450" y="2309813"/>
            <a:ext cx="8001000" cy="3405187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lvl="0" indent="0"/>
            <a:r>
              <a:rPr lang="en-US" sz="2800"/>
              <a:t>I'm an engineer with ManTech International Corporation</a:t>
            </a:r>
          </a:p>
          <a:p>
            <a:pPr marL="0" lvl="0" indent="0"/>
            <a:r>
              <a:rPr lang="en-US" sz="2800"/>
              <a:t>I've been using Unix/Linux and FOSS professionally for over 20 years</a:t>
            </a:r>
          </a:p>
          <a:p>
            <a:pPr marL="0" lvl="0" indent="0"/>
            <a:endParaRPr 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436637-C5A7-44A2-A248-28DBECE7CBC0}" type="slidenum">
              <a:rPr/>
              <a:pPr lvl="0"/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71613" y="627063"/>
            <a:ext cx="8605837" cy="126365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/>
              <a:t>Kudos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076450" y="2309813"/>
            <a:ext cx="8001000" cy="3698875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lvl="0" indent="0"/>
            <a:r>
              <a:rPr lang="en-US" sz="2800"/>
              <a:t>Windows is not my O/S of choice, but I thank Bill Gates for making the PC widely available</a:t>
            </a:r>
          </a:p>
          <a:p>
            <a:pPr marL="0" lvl="0" indent="0"/>
            <a:r>
              <a:rPr lang="en-US" sz="2800"/>
              <a:t>For Linux and FOSS we need to thank:</a:t>
            </a:r>
          </a:p>
          <a:p>
            <a:pPr lvl="1" rtl="0" hangingPunct="0"/>
            <a:r>
              <a:rPr lang="en-US"/>
              <a:t>Richard Stallman (originator of the Free Software Foundation and much GNU software)</a:t>
            </a:r>
          </a:p>
          <a:p>
            <a:pPr lvl="1" rtl="0" hangingPunct="0"/>
            <a:r>
              <a:rPr lang="en-US"/>
              <a:t>Linus Torvalds (originator of the Linux kernel)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6BC9DF-CDDC-4DD8-A72D-5078685AB37B}" type="slidenum">
              <a:rPr/>
              <a:pPr lvl="0"/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71613" y="627063"/>
            <a:ext cx="8605837" cy="126365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/>
              <a:t>Why do we have FOSS?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8553450" cy="5178425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lvl="0" indent="0"/>
            <a:r>
              <a:rPr lang="en-US" sz="2800"/>
              <a:t>Source is available for inspection</a:t>
            </a:r>
          </a:p>
          <a:p>
            <a:pPr marL="0" lvl="0" indent="0"/>
            <a:r>
              <a:rPr lang="en-US" sz="2800"/>
              <a:t>Fixes are available faster from community of developers</a:t>
            </a:r>
          </a:p>
          <a:p>
            <a:pPr marL="0" lvl="0" indent="0"/>
            <a:r>
              <a:rPr lang="en-US" sz="2800"/>
              <a:t>Two major variants:</a:t>
            </a:r>
          </a:p>
          <a:p>
            <a:pPr lvl="1" rtl="0" hangingPunct="0"/>
            <a:r>
              <a:rPr lang="en-US"/>
              <a:t>Free for non-commercial use</a:t>
            </a:r>
          </a:p>
          <a:p>
            <a:pPr lvl="1" rtl="0" hangingPunct="0"/>
            <a:r>
              <a:rPr lang="en-US"/>
              <a:t>Free for any use</a:t>
            </a:r>
          </a:p>
          <a:p>
            <a:pPr lvl="0"/>
            <a:r>
              <a:rPr lang="en-US" sz="2800"/>
              <a:t>Why do developers work on FOSS?</a:t>
            </a:r>
          </a:p>
          <a:p>
            <a:pPr lvl="1" rtl="0" hangingPunct="0"/>
            <a:r>
              <a:rPr lang="en-US"/>
              <a:t>Fun, pride, self-interest, altruism, competition, ...</a:t>
            </a:r>
          </a:p>
          <a:p>
            <a:pPr lvl="0"/>
            <a:r>
              <a:rPr lang="en-US" sz="2800"/>
              <a:t>Why do companies give it away?</a:t>
            </a:r>
          </a:p>
          <a:p>
            <a:pPr lvl="1" rtl="0" hangingPunct="0"/>
            <a:r>
              <a:rPr lang="en-US"/>
              <a:t>Sell support services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071E09-2209-46F7-974F-F144F102267D}" type="slidenum">
              <a:rPr/>
              <a:pPr lvl="0"/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71613" y="627063"/>
            <a:ext cx="8605837" cy="126365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/>
              <a:t>Topics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086100" y="2286000"/>
            <a:ext cx="6991350" cy="329565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lvl="0" indent="0"/>
            <a:r>
              <a:rPr lang="en-US" sz="2800"/>
              <a:t>Windows versus Linux</a:t>
            </a:r>
          </a:p>
          <a:p>
            <a:pPr marL="0" lvl="0" indent="0"/>
            <a:r>
              <a:rPr lang="en-US" sz="2800"/>
              <a:t>Internet considerations</a:t>
            </a:r>
          </a:p>
          <a:p>
            <a:pPr marL="0" lvl="0" indent="0"/>
            <a:r>
              <a:rPr lang="en-US" sz="2800"/>
              <a:t>Downloading</a:t>
            </a:r>
          </a:p>
          <a:p>
            <a:pPr marL="0" lvl="0" indent="0"/>
            <a:r>
              <a:rPr lang="en-US" sz="2800"/>
              <a:t>Authenticating</a:t>
            </a:r>
          </a:p>
          <a:p>
            <a:pPr marL="0" lvl="0" indent="0"/>
            <a:r>
              <a:rPr lang="en-US" sz="2800"/>
              <a:t>Tour of free programs and resources</a:t>
            </a:r>
          </a:p>
          <a:p>
            <a:pPr marL="0" lvl="0" indent="0"/>
            <a:endParaRPr 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4A122D-CB29-4BE6-8DF0-DCB91011C3BE}" type="slidenum">
              <a:rPr/>
              <a:pPr lvl="0"/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71613" y="627063"/>
            <a:ext cx="8605837" cy="126365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/>
              <a:t>Windows vs. Linux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076450" y="2022475"/>
            <a:ext cx="8001000" cy="4852988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lvl="0" indent="0"/>
            <a:r>
              <a:rPr lang="en-US" sz="2800"/>
              <a:t>Windows is everywhere</a:t>
            </a:r>
          </a:p>
          <a:p>
            <a:pPr marL="0" lvl="0" indent="0"/>
            <a:r>
              <a:rPr lang="en-US" sz="2800"/>
              <a:t>It's primarily a GUI operation</a:t>
            </a:r>
          </a:p>
          <a:p>
            <a:pPr marL="0" lvl="0" indent="0"/>
            <a:r>
              <a:rPr lang="en-US" sz="2800"/>
              <a:t>Expensive</a:t>
            </a:r>
          </a:p>
          <a:p>
            <a:pPr marL="0" lvl="0" indent="0"/>
            <a:r>
              <a:rPr lang="en-US" sz="2800"/>
              <a:t>Hides internals</a:t>
            </a:r>
          </a:p>
          <a:p>
            <a:pPr marL="0" lvl="0" indent="0"/>
            <a:r>
              <a:rPr lang="en-US" sz="2800"/>
              <a:t>Linux is pretty much the opposite</a:t>
            </a:r>
          </a:p>
          <a:p>
            <a:pPr marL="0" lvl="0" indent="0"/>
            <a:r>
              <a:rPr lang="en-US" sz="2800"/>
              <a:t>Linux is unparalleled for the scientist or engineer: a powerful, programmable calculator</a:t>
            </a:r>
          </a:p>
          <a:p>
            <a:pPr marL="0" lvl="0" indent="0"/>
            <a:r>
              <a:rPr lang="en-US" sz="2800"/>
              <a:t>Linux is free</a:t>
            </a:r>
          </a:p>
          <a:p>
            <a:pPr marL="0" lvl="0" indent="0"/>
            <a:endParaRPr 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F774D1-D187-48DB-BEDE-C22F00E91B4D}" type="slidenum">
              <a:rPr/>
              <a:pPr lvl="0"/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71613" y="627063"/>
            <a:ext cx="8605837" cy="126365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/>
              <a:t>Fundamentals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59025" y="2101850"/>
            <a:ext cx="7718425" cy="4764088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lvl="0" indent="0"/>
            <a:r>
              <a:rPr lang="en-US" sz="2800"/>
              <a:t>I assume familiarity with getting around your computer and the internet and</a:t>
            </a:r>
          </a:p>
          <a:p>
            <a:pPr lvl="1" rtl="0" hangingPunct="0"/>
            <a:r>
              <a:rPr lang="en-US"/>
              <a:t>Files and directories (folders)</a:t>
            </a:r>
          </a:p>
          <a:p>
            <a:pPr lvl="1" rtl="0" hangingPunct="0"/>
            <a:r>
              <a:rPr lang="en-US"/>
              <a:t>Searching (local and web)</a:t>
            </a:r>
          </a:p>
          <a:p>
            <a:pPr lvl="1" rtl="0" hangingPunct="0"/>
            <a:r>
              <a:rPr lang="en-US"/>
              <a:t>Downloading and installing</a:t>
            </a:r>
          </a:p>
          <a:p>
            <a:pPr lvl="1" rtl="0" hangingPunct="0"/>
            <a:r>
              <a:rPr lang="en-US"/>
              <a:t>Browsing</a:t>
            </a:r>
          </a:p>
          <a:p>
            <a:pPr lvl="1" rtl="0" hangingPunct="0"/>
            <a:r>
              <a:rPr lang="en-US"/>
              <a:t>Getting help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64FA2C-88A7-4690-ABDE-7BCF14C0AAD9}" type="slidenum">
              <a:rPr/>
              <a:pPr lvl="0"/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71613" y="627063"/>
            <a:ext cx="8605837" cy="126365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/>
              <a:t>Internet considerations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59025" y="2101850"/>
            <a:ext cx="7718425" cy="4764088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lvl="0" indent="0"/>
            <a:r>
              <a:rPr lang="en-US" sz="2800"/>
              <a:t>Like the Biblical Tree of Knowledge</a:t>
            </a:r>
          </a:p>
          <a:p>
            <a:pPr lvl="1" rtl="0" hangingPunct="0"/>
            <a:r>
              <a:rPr lang="en-US"/>
              <a:t>Good</a:t>
            </a:r>
          </a:p>
          <a:p>
            <a:pPr lvl="2" rtl="0" hangingPunct="0"/>
            <a:r>
              <a:rPr lang="en-US" sz="2800"/>
              <a:t>Infinite resources for good</a:t>
            </a:r>
          </a:p>
          <a:p>
            <a:pPr lvl="1" rtl="0" hangingPunct="0"/>
            <a:r>
              <a:rPr lang="en-US"/>
              <a:t>Evil</a:t>
            </a:r>
          </a:p>
          <a:p>
            <a:pPr lvl="2" rtl="0" hangingPunct="0"/>
            <a:r>
              <a:rPr lang="en-US" sz="2800"/>
              <a:t>Criminals, terrorists, and mischief makers abound</a:t>
            </a:r>
          </a:p>
          <a:p>
            <a:pPr lvl="0"/>
            <a:r>
              <a:rPr lang="en-US" sz="2800"/>
              <a:t>You must be on the alert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619F46-8B2C-44C1-8A50-C41DD5F4FCBE}" type="slidenum">
              <a:rPr/>
              <a:pPr lvl="0"/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71613" y="627063"/>
            <a:ext cx="8605837" cy="126365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/>
              <a:t>Security concerns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59025" y="2101850"/>
            <a:ext cx="7718425" cy="4764088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lvl="0" indent="0"/>
            <a:r>
              <a:rPr lang="en-US" sz="2800"/>
              <a:t>Browser security</a:t>
            </a:r>
          </a:p>
          <a:p>
            <a:pPr marL="0" lvl="0" indent="0"/>
            <a:r>
              <a:rPr lang="en-US" sz="2800"/>
              <a:t>Download authentication</a:t>
            </a:r>
          </a:p>
          <a:p>
            <a:pPr marL="0" lvl="0" indent="0"/>
            <a:r>
              <a:rPr lang="en-US" sz="2800"/>
              <a:t>Encrypted communications (https)</a:t>
            </a:r>
          </a:p>
          <a:p>
            <a:pPr marL="0" lvl="0" indent="0"/>
            <a:r>
              <a:rPr lang="en-US" sz="2800"/>
              <a:t>DNS spoofing</a:t>
            </a:r>
          </a:p>
          <a:p>
            <a:pPr lvl="1" rtl="0" hangingPunct="0"/>
            <a:r>
              <a:rPr lang="en-US"/>
              <a:t>google.com =&gt; translates to IP address by a DNS server</a:t>
            </a:r>
          </a:p>
          <a:p>
            <a:pPr lvl="1" rtl="0" hangingPunct="0"/>
            <a:r>
              <a:rPr lang="en-US"/>
              <a:t>DNS servers can be hijacked</a:t>
            </a:r>
          </a:p>
          <a:p>
            <a:pPr lvl="1" rtl="0" hangingPunct="0"/>
            <a:r>
              <a:rPr lang="en-US"/>
              <a:t>Familiar home pages can be faked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432</Words>
  <Application>Microsoft Office PowerPoint</Application>
  <PresentationFormat>Custom</PresentationFormat>
  <Paragraphs>99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Free and Open Source Software (FOSS) for Windows</vt:lpstr>
      <vt:lpstr>Backgound</vt:lpstr>
      <vt:lpstr>Kudos</vt:lpstr>
      <vt:lpstr>Why do we have FOSS?</vt:lpstr>
      <vt:lpstr>Topics</vt:lpstr>
      <vt:lpstr>Windows vs. Linux</vt:lpstr>
      <vt:lpstr>Fundamentals</vt:lpstr>
      <vt:lpstr>Internet considerations</vt:lpstr>
      <vt:lpstr>Security concerns</vt:lpstr>
      <vt:lpstr>Browser security</vt:lpstr>
      <vt:lpstr>Authentication</vt:lpstr>
      <vt:lpstr>Preparation for using FOSS</vt:lpstr>
      <vt:lpstr>Tour of free programs and resources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</dc:title>
  <dc:creator>Tom Browder</dc:creator>
  <cp:lastModifiedBy>Tom</cp:lastModifiedBy>
  <cp:revision>51</cp:revision>
  <dcterms:created xsi:type="dcterms:W3CDTF">2009-03-17T17:46:44Z</dcterms:created>
  <dcterms:modified xsi:type="dcterms:W3CDTF">2016-01-10T20:59:49Z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