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90" r:id="rId3"/>
    <p:sldId id="289" r:id="rId4"/>
    <p:sldId id="291" r:id="rId5"/>
    <p:sldId id="292" r:id="rId6"/>
    <p:sldId id="293" r:id="rId7"/>
    <p:sldId id="294" r:id="rId8"/>
    <p:sldId id="288" r:id="rId9"/>
  </p:sldIdLst>
  <p:sldSz cx="10077450" cy="7562850"/>
  <p:notesSz cx="6881813" cy="9296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990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504"/>
        <p:guide pos="1967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5138"/>
          </a:xfrm>
          <a:prstGeom prst="rect">
            <a:avLst/>
          </a:prstGeom>
        </p:spPr>
        <p:txBody>
          <a:bodyPr vert="horz" lIns="81062" tIns="40531" rIns="81062" bIns="40531" rtlCol="0"/>
          <a:lstStyle>
            <a:lvl1pPr algn="l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5138"/>
          </a:xfrm>
          <a:prstGeom prst="rect">
            <a:avLst/>
          </a:prstGeom>
        </p:spPr>
        <p:txBody>
          <a:bodyPr vert="horz" lIns="81062" tIns="40531" rIns="81062" bIns="40531" rtlCol="0"/>
          <a:lstStyle>
            <a:lvl1pPr algn="r">
              <a:defRPr sz="1100"/>
            </a:lvl1pPr>
          </a:lstStyle>
          <a:p>
            <a:pPr>
              <a:defRPr/>
            </a:pPr>
            <a:fld id="{9F81D9C3-25D6-4529-92E6-B45D3FD978B7}" type="datetimeFigureOut">
              <a:rPr lang="en-US"/>
              <a:pPr>
                <a:defRPr/>
              </a:pPr>
              <a:t>2014-02-08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5138"/>
          </a:xfrm>
          <a:prstGeom prst="rect">
            <a:avLst/>
          </a:prstGeom>
        </p:spPr>
        <p:txBody>
          <a:bodyPr vert="horz" lIns="81062" tIns="40531" rIns="81062" bIns="40531" rtlCol="0" anchor="b"/>
          <a:lstStyle>
            <a:lvl1pPr algn="l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</p:spPr>
        <p:txBody>
          <a:bodyPr vert="horz" lIns="81062" tIns="40531" rIns="81062" bIns="40531" rtlCol="0" anchor="b"/>
          <a:lstStyle>
            <a:lvl1pPr algn="r">
              <a:defRPr sz="1100"/>
            </a:lvl1pPr>
          </a:lstStyle>
          <a:p>
            <a:pPr>
              <a:defRPr/>
            </a:pPr>
            <a:fld id="{697BE4A0-4E5D-4C23-B07E-275AB77DE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41463" y="874713"/>
            <a:ext cx="3992562" cy="299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1079500" y="4162425"/>
            <a:ext cx="4922838" cy="33258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41463" y="874713"/>
            <a:ext cx="3994150" cy="29972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56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79500" y="4162425"/>
            <a:ext cx="4924425" cy="33274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79306" y="4162794"/>
            <a:ext cx="4924415" cy="184666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41463" y="874713"/>
            <a:ext cx="3994150" cy="29972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71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79500" y="4162425"/>
            <a:ext cx="4924425" cy="33274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9500"/>
            <a:ext cx="8566150" cy="16208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300" y="4286250"/>
            <a:ext cx="7054850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CC9478-0FE7-489E-9D53-FA063C3FDC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76E2C-9695-4238-AAA7-AB67172429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2963" y="627063"/>
            <a:ext cx="2149475" cy="6464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9775" y="627063"/>
            <a:ext cx="6300788" cy="6464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6378C-900D-4D22-888A-08AF3CC528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75" y="627063"/>
            <a:ext cx="8602663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E7BD90-9754-4AB7-9BBF-D1475633FD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75" y="627063"/>
            <a:ext cx="8602663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39775" y="2101850"/>
            <a:ext cx="4224338" cy="4989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116513" y="2101850"/>
            <a:ext cx="4225925" cy="498951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4CD37-0D7E-4645-BC65-EBB1892F5C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32067-1B5E-4B46-988D-2E9CA87328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859338"/>
            <a:ext cx="856615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05163"/>
            <a:ext cx="856615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A57D9-F1BD-42E9-A34F-0999CB3DAC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9775" y="2101850"/>
            <a:ext cx="4224338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6513" y="2101850"/>
            <a:ext cx="4225925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BC0E8-CF39-423F-B69E-4DDA0C6A32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3213"/>
            <a:ext cx="907097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692275"/>
            <a:ext cx="4452937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398713"/>
            <a:ext cx="4452937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688" y="1692275"/>
            <a:ext cx="4454525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688" y="2398713"/>
            <a:ext cx="4454525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9787FC-A5C5-4B63-9CBE-D512228F8C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B84BFC-A738-406C-8DB4-115669063D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AE8D8B-B846-4F21-B1C6-DD9EC5344D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3316287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175" y="301625"/>
            <a:ext cx="5634038" cy="64547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582738"/>
            <a:ext cx="3316287" cy="5173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2A26D0-ADEB-4DAC-84FE-54683489B8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850" y="5294313"/>
            <a:ext cx="6046788" cy="6238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4850" y="676275"/>
            <a:ext cx="6046788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4850" y="5918200"/>
            <a:ext cx="6046788" cy="88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54A43-AAEC-426E-BB03-0B428F6C63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0"/>
            </a:gs>
            <a:gs pos="100000">
              <a:srgbClr val="FFFF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39775" y="627063"/>
            <a:ext cx="8602663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9775" y="2101850"/>
            <a:ext cx="8602663" cy="4989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AutoShape 3"/>
          <p:cNvSpPr>
            <a:spLocks noChangeArrowheads="1"/>
          </p:cNvSpPr>
          <p:nvPr/>
        </p:nvSpPr>
        <p:spPr bwMode="auto">
          <a:xfrm>
            <a:off x="0" y="7483475"/>
            <a:ext cx="10077450" cy="77788"/>
          </a:xfrm>
          <a:prstGeom prst="roundRect">
            <a:avLst>
              <a:gd name="adj" fmla="val 2083"/>
            </a:avLst>
          </a:prstGeom>
          <a:solidFill>
            <a:srgbClr val="0062B1"/>
          </a:solidFill>
          <a:ln w="9525">
            <a:solidFill>
              <a:srgbClr val="0062B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224713" y="6889750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cs typeface="Arial" charset="0"/>
              </a:defRPr>
            </a:lvl1pPr>
          </a:lstStyle>
          <a:p>
            <a:pPr>
              <a:defRPr/>
            </a:pPr>
            <a:fld id="{F7AC8994-A94C-4F3C-B4C0-59EE499E78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Arial" charset="0"/>
          <a:ea typeface="msmincho" charset="0"/>
          <a:cs typeface="msmincho" charset="0"/>
        </a:defRPr>
      </a:lvl2pPr>
      <a:lvl3pPr algn="ctr" defTabSz="457200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Arial" charset="0"/>
          <a:ea typeface="msmincho" charset="0"/>
          <a:cs typeface="msmincho" charset="0"/>
        </a:defRPr>
      </a:lvl3pPr>
      <a:lvl4pPr algn="ctr" defTabSz="457200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Arial" charset="0"/>
          <a:ea typeface="msmincho" charset="0"/>
          <a:cs typeface="msmincho" charset="0"/>
        </a:defRPr>
      </a:lvl4pPr>
      <a:lvl5pPr algn="ctr" defTabSz="457200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Arial" charset="0"/>
          <a:ea typeface="msmincho" charset="0"/>
          <a:cs typeface="msmincho" charset="0"/>
        </a:defRPr>
      </a:lvl5pPr>
      <a:lvl6pPr marL="2514600" indent="-228600" algn="ctr" defTabSz="457200" rtl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Arial" charset="0"/>
          <a:ea typeface="msmincho" charset="0"/>
          <a:cs typeface="msmincho" charset="0"/>
        </a:defRPr>
      </a:lvl6pPr>
      <a:lvl7pPr marL="2971800" indent="-228600" algn="ctr" defTabSz="457200" rtl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Arial" charset="0"/>
          <a:ea typeface="msmincho" charset="0"/>
          <a:cs typeface="msmincho" charset="0"/>
        </a:defRPr>
      </a:lvl7pPr>
      <a:lvl8pPr marL="3429000" indent="-228600" algn="ctr" defTabSz="457200" rtl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Arial" charset="0"/>
          <a:ea typeface="msmincho" charset="0"/>
          <a:cs typeface="msmincho" charset="0"/>
        </a:defRPr>
      </a:lvl8pPr>
      <a:lvl9pPr marL="3886200" indent="-228600" algn="ctr" defTabSz="457200" rtl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Arial" charset="0"/>
          <a:ea typeface="msmincho" charset="0"/>
          <a:cs typeface="msmincho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mygnus.com/" TargetMode="External"/><Relationship Id="rId4" Type="http://schemas.openxmlformats.org/officeDocument/2006/relationships/hyperlink" Target="mailto:tom.browder@mantech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bian.org/intro/free" TargetMode="External"/><Relationship Id="rId2" Type="http://schemas.openxmlformats.org/officeDocument/2006/relationships/hyperlink" Target="http://www.debian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debian.org/distrib/package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tom.browder@gmail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mygnu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0" y="4162425"/>
            <a:ext cx="8696325" cy="2362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9072" rIns="0" bIns="0" anchor="ctr"/>
          <a:lstStyle/>
          <a:p>
            <a:pPr algn="ctr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sz="3600" dirty="0">
                <a:solidFill>
                  <a:srgbClr val="FFFFFF"/>
                </a:solidFill>
                <a:latin typeface="Myriad Web" charset="0"/>
              </a:rPr>
              <a:t>Tom Browder</a:t>
            </a:r>
            <a:br>
              <a:rPr lang="en-US" sz="3600" dirty="0">
                <a:solidFill>
                  <a:srgbClr val="FFFFFF"/>
                </a:solidFill>
                <a:latin typeface="Myriad Web" charset="0"/>
              </a:rPr>
            </a:br>
            <a:r>
              <a:rPr lang="en-US" dirty="0">
                <a:solidFill>
                  <a:srgbClr val="FFFFFF"/>
                </a:solidFill>
                <a:latin typeface="Myriad Web" charset="0"/>
              </a:rPr>
              <a:t>ManTech International Corp</a:t>
            </a:r>
            <a:r>
              <a:rPr lang="en-US" dirty="0" smtClean="0">
                <a:solidFill>
                  <a:srgbClr val="FFFFFF"/>
                </a:solidFill>
                <a:latin typeface="Myriad Web" charset="0"/>
              </a:rPr>
              <a:t>.</a:t>
            </a:r>
          </a:p>
          <a:p>
            <a:pPr algn="ctr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dirty="0">
              <a:solidFill>
                <a:srgbClr val="FFFFFF"/>
              </a:solidFill>
              <a:latin typeface="Myriad Web" charset="0"/>
            </a:endParaRPr>
          </a:p>
          <a:p>
            <a:pPr algn="ctr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dirty="0" smtClean="0">
                <a:solidFill>
                  <a:srgbClr val="FFFFFF"/>
                </a:solidFill>
                <a:latin typeface="Myriad Web" charset="0"/>
                <a:hlinkClick r:id="rId4"/>
              </a:rPr>
              <a:t>tom.browder@mantech.com</a:t>
            </a:r>
            <a:endParaRPr lang="en-US" dirty="0" smtClean="0">
              <a:solidFill>
                <a:srgbClr val="FFFFFF"/>
              </a:solidFill>
              <a:latin typeface="Myriad Web" charset="0"/>
            </a:endParaRPr>
          </a:p>
          <a:p>
            <a:pPr algn="ctr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dirty="0" smtClean="0">
                <a:solidFill>
                  <a:srgbClr val="FFFFFF"/>
                </a:solidFill>
                <a:latin typeface="Myriad Web" charset="0"/>
                <a:hlinkClick r:id="rId5"/>
              </a:rPr>
              <a:t>&lt;https://mygnus.com/&gt;</a:t>
            </a:r>
            <a:endParaRPr lang="en-US" dirty="0">
              <a:solidFill>
                <a:srgbClr val="FFFFFF"/>
              </a:solidFill>
              <a:latin typeface="Myriad Web" charset="0"/>
            </a:endParaRPr>
          </a:p>
        </p:txBody>
      </p:sp>
      <p:sp>
        <p:nvSpPr>
          <p:cNvPr id="2052" name="TextBox 3"/>
          <p:cNvSpPr txBox="1">
            <a:spLocks noChangeArrowheads="1"/>
          </p:cNvSpPr>
          <p:nvPr/>
        </p:nvSpPr>
        <p:spPr bwMode="auto">
          <a:xfrm>
            <a:off x="0" y="504825"/>
            <a:ext cx="8696325" cy="66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+mj-lt"/>
              </a:rPr>
              <a:t>Computer Tech ‘</a:t>
            </a: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14</a:t>
            </a:r>
            <a:endParaRPr 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25" y="1876425"/>
            <a:ext cx="8686800" cy="146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+mj-lt"/>
              </a:rPr>
              <a:t>Installing Debian 7 on Oracle’s VirtualBox</a:t>
            </a:r>
            <a:endParaRPr lang="en-US" sz="48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B6C54BA-EB5C-4823-9E9E-6FE2426C8575}" type="slidenum">
              <a:rPr/>
              <a:pPr lvl="0"/>
              <a:t>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40159" y="627480"/>
            <a:ext cx="8604720" cy="126288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800" dirty="0" err="1"/>
              <a:t>Backgound</a:t>
            </a:r>
            <a:endParaRPr lang="en-US" sz="48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923925" y="2309760"/>
            <a:ext cx="8382000" cy="4353402"/>
          </a:xfrm>
        </p:spPr>
        <p:txBody>
          <a:bodyPr wrap="square" lIns="182880" rIns="91440" anchor="ctr" anchorCtr="0"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9pPr>
          </a:lstStyle>
          <a:p>
            <a:pPr marL="0" indent="0">
              <a:buNone/>
            </a:pPr>
            <a:r>
              <a:rPr lang="en-US" sz="2800" b="1" dirty="0" smtClean="0">
                <a:latin typeface="+mj-lt"/>
                <a:cs typeface="Times New Roman" pitchFamily="18" charset="0"/>
              </a:rPr>
              <a:t>Engineer </a:t>
            </a:r>
            <a:r>
              <a:rPr lang="en-US" sz="2800" b="1" dirty="0">
                <a:latin typeface="+mj-lt"/>
                <a:cs typeface="Times New Roman" pitchFamily="18" charset="0"/>
              </a:rPr>
              <a:t>with ManTech International </a:t>
            </a:r>
            <a:r>
              <a:rPr lang="en-US" sz="2800" b="1" dirty="0" smtClean="0">
                <a:latin typeface="+mj-lt"/>
                <a:cs typeface="Times New Roman" pitchFamily="18" charset="0"/>
              </a:rPr>
              <a:t>Corporation</a:t>
            </a:r>
            <a:endParaRPr lang="en-US" sz="2800" b="1" dirty="0">
              <a:latin typeface="+mj-lt"/>
              <a:cs typeface="Times New Roman" pitchFamily="18" charset="0"/>
            </a:endParaRPr>
          </a:p>
          <a:p>
            <a:pPr marL="0" lvl="0" indent="0">
              <a:buNone/>
            </a:pPr>
            <a:r>
              <a:rPr lang="en-US" sz="2800" b="1" dirty="0" smtClean="0">
                <a:latin typeface="+mj-lt"/>
                <a:cs typeface="Times New Roman" pitchFamily="18" charset="0"/>
              </a:rPr>
              <a:t>Used </a:t>
            </a:r>
            <a:r>
              <a:rPr lang="en-US" sz="2800" b="1" dirty="0">
                <a:latin typeface="+mj-lt"/>
                <a:cs typeface="Times New Roman" pitchFamily="18" charset="0"/>
              </a:rPr>
              <a:t>Unix/Linux and FOSS professionally for over </a:t>
            </a:r>
            <a:r>
              <a:rPr lang="en-US" sz="2800" b="1" dirty="0" smtClean="0">
                <a:latin typeface="+mj-lt"/>
                <a:cs typeface="Times New Roman" pitchFamily="18" charset="0"/>
              </a:rPr>
              <a:t>20 years</a:t>
            </a:r>
          </a:p>
          <a:p>
            <a:pPr marL="0" lvl="0" indent="0">
              <a:buNone/>
            </a:pPr>
            <a:r>
              <a:rPr lang="en-US" sz="2800" b="1" dirty="0" smtClean="0">
                <a:latin typeface="+mj-lt"/>
                <a:cs typeface="Times New Roman" pitchFamily="18" charset="0"/>
              </a:rPr>
              <a:t>Had first computer programming experience in college in 1963 and loved it!</a:t>
            </a:r>
          </a:p>
          <a:p>
            <a:pPr marL="0" lvl="0" indent="0">
              <a:buNone/>
            </a:pPr>
            <a:r>
              <a:rPr lang="en-US" sz="2800" b="1" dirty="0" smtClean="0">
                <a:latin typeface="+mj-lt"/>
                <a:cs typeface="Times New Roman" pitchFamily="18" charset="0"/>
              </a:rPr>
              <a:t>Computer programming has been an avocation ever since, and a vocation since 1988</a:t>
            </a:r>
            <a:endParaRPr lang="en-US" sz="2800" b="1" dirty="0">
              <a:latin typeface="+mj-lt"/>
              <a:cs typeface="Times New Roman" pitchFamily="18" charset="0"/>
            </a:endParaRPr>
          </a:p>
          <a:p>
            <a:pPr marL="0" lvl="0" indent="0">
              <a:buNone/>
            </a:pP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24840" y="6888960"/>
            <a:ext cx="2347200" cy="521280"/>
          </a:xfrm>
        </p:spPr>
        <p:txBody>
          <a:bodyPr/>
          <a:lstStyle/>
          <a:p>
            <a:pPr lvl="0"/>
            <a:fld id="{AE64FA2C-88A7-4690-ABDE-7BCF14C0AAD9}" type="slidenum">
              <a:rPr/>
              <a:pPr lvl="0"/>
              <a:t>3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0" y="657225"/>
            <a:ext cx="10077450" cy="7682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defTabSz="457200" rtl="0" eaLnBrk="0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We </a:t>
            </a:r>
            <a:r>
              <a:rPr lang="en-US" sz="4800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will use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Internet!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881359" y="1872556"/>
            <a:ext cx="7043566" cy="404241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28224" rIns="0" bIns="0" numCol="1" anchor="ctr" anchorCtr="0" compatLnSpc="1">
            <a:prstTxWarp prst="textNoShape">
              <a:avLst/>
            </a:prstTxWarp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9pPr>
          </a:lstStyle>
          <a:p>
            <a:pPr marL="0" indent="0" eaLnBrk="0">
              <a:buNone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Times New Roman" pitchFamily="18" charset="0"/>
              </a:rPr>
              <a:t>It’s like the Biblical Tree of Knowledge</a:t>
            </a:r>
          </a:p>
          <a:p>
            <a:pPr marL="864000" marR="0" lvl="1" indent="-288000" algn="l" defTabSz="457200" rtl="0" eaLnBrk="0" fontAlgn="base" latinLnBrk="0" hangingPunct="0">
              <a:lnSpc>
                <a:spcPct val="93000"/>
              </a:lnSpc>
              <a:spcBef>
                <a:spcPts val="0"/>
              </a:spcBef>
              <a:spcAft>
                <a:spcPts val="1134"/>
              </a:spcAft>
              <a:buClr>
                <a:srgbClr val="000000"/>
              </a:buClr>
              <a:buSzPct val="75000"/>
              <a:buFont typeface="StarSymbol"/>
              <a:buChar char="–"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Times New Roman" pitchFamily="18" charset="0"/>
              </a:rPr>
              <a:t>Good</a:t>
            </a:r>
          </a:p>
          <a:p>
            <a:pPr marL="1296000" marR="0" lvl="2" indent="-216000" algn="l" defTabSz="457200" rtl="0" eaLnBrk="0" fontAlgn="base" latinLnBrk="0" hangingPunct="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StarSymbol"/>
              <a:buChar char="●"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Times New Roman" pitchFamily="18" charset="0"/>
              </a:rPr>
              <a:t>Infinite resources for good</a:t>
            </a:r>
          </a:p>
          <a:p>
            <a:pPr marL="1296000" marR="0" lvl="2" indent="-216000" algn="l" defTabSz="457200" rtl="0" eaLnBrk="0" fontAlgn="base" latinLnBrk="0" hangingPunct="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StarSymbol"/>
              <a:buChar char="●"/>
              <a:tabLst/>
              <a:defRPr/>
            </a:pPr>
            <a:r>
              <a:rPr lang="en-US" sz="2800" b="1" kern="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Our purpose today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Times New Roman" pitchFamily="18" charset="0"/>
            </a:endParaRPr>
          </a:p>
          <a:p>
            <a:pPr marL="864000" marR="0" lvl="1" indent="-288000" algn="l" defTabSz="457200" rtl="0" eaLnBrk="0" fontAlgn="base" latinLnBrk="0" hangingPunct="0">
              <a:lnSpc>
                <a:spcPct val="93000"/>
              </a:lnSpc>
              <a:spcBef>
                <a:spcPts val="0"/>
              </a:spcBef>
              <a:spcAft>
                <a:spcPts val="1134"/>
              </a:spcAft>
              <a:buClr>
                <a:srgbClr val="000000"/>
              </a:buClr>
              <a:buSzPct val="75000"/>
              <a:buFont typeface="StarSymbol"/>
              <a:buChar char="–"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Times New Roman" pitchFamily="18" charset="0"/>
              </a:rPr>
              <a:t>And Evil</a:t>
            </a:r>
          </a:p>
          <a:p>
            <a:pPr marL="1296000" marR="0" lvl="2" indent="-216000" algn="l" defTabSz="457200" rtl="0" eaLnBrk="0" fontAlgn="base" latinLnBrk="0" hangingPunct="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StarSymbol"/>
              <a:buChar char="●"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Times New Roman" pitchFamily="18" charset="0"/>
              </a:rPr>
              <a:t>Criminals, terrorists, and mischief makers abound</a:t>
            </a:r>
          </a:p>
          <a:p>
            <a:pPr lvl="2" eaLnBrk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Times New Roman" pitchFamily="18" charset="0"/>
              </a:rPr>
              <a:t>You must be on the alert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24840" y="6888960"/>
            <a:ext cx="2347200" cy="521280"/>
          </a:xfrm>
        </p:spPr>
        <p:txBody>
          <a:bodyPr/>
          <a:lstStyle/>
          <a:p>
            <a:pPr lvl="0"/>
            <a:fld id="{AE64FA2C-88A7-4690-ABDE-7BCF14C0AAD9}" type="slidenum">
              <a:rPr/>
              <a:pPr lvl="0"/>
              <a:t>4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0" y="657225"/>
            <a:ext cx="10077450" cy="7682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defTabSz="457200" rtl="0" eaLnBrk="0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None/>
              <a:tabLst/>
              <a:defRPr/>
            </a:pPr>
            <a:r>
              <a:rPr lang="en-US" sz="4800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What </a:t>
            </a:r>
            <a:r>
              <a:rPr lang="en-US" sz="4800" kern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is Debian 7?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6325" y="1952625"/>
            <a:ext cx="8382000" cy="4099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latin typeface="+mj-lt"/>
                <a:hlinkClick r:id="rId2"/>
              </a:rPr>
              <a:t>Debian</a:t>
            </a:r>
            <a:r>
              <a:rPr lang="en-US" sz="2800" dirty="0" smtClean="0">
                <a:latin typeface="+mj-lt"/>
              </a:rPr>
              <a:t> is a </a:t>
            </a:r>
            <a:r>
              <a:rPr lang="en-US" sz="2800" u="sng" dirty="0" smtClean="0">
                <a:latin typeface="+mj-lt"/>
                <a:hlinkClick r:id="rId3"/>
              </a:rPr>
              <a:t>free</a:t>
            </a:r>
            <a:r>
              <a:rPr lang="en-US" sz="2800" dirty="0" smtClean="0">
                <a:latin typeface="+mj-lt"/>
              </a:rPr>
              <a:t> operating system (OS) for your computer. An operating system is the set of basic programs and utilities that make your computer run.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Debian provides more than a pure OS: it comes with over 37500 </a:t>
            </a:r>
            <a:r>
              <a:rPr lang="en-US" sz="2800" u="sng" dirty="0" smtClean="0">
                <a:latin typeface="+mj-lt"/>
                <a:hlinkClick r:id="rId4"/>
              </a:rPr>
              <a:t>packages</a:t>
            </a:r>
            <a:r>
              <a:rPr lang="en-US" sz="2800" dirty="0" smtClean="0">
                <a:latin typeface="+mj-lt"/>
              </a:rPr>
              <a:t>, precompiled software bundled up in a nice format for easy installation on your machine.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Debian 7.3 is the latest stable release.</a:t>
            </a:r>
            <a:endParaRPr lang="en-US" sz="2800" dirty="0"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24840" y="6888960"/>
            <a:ext cx="2347200" cy="521280"/>
          </a:xfrm>
        </p:spPr>
        <p:txBody>
          <a:bodyPr/>
          <a:lstStyle/>
          <a:p>
            <a:pPr lvl="0"/>
            <a:fld id="{AE64FA2C-88A7-4690-ABDE-7BCF14C0AAD9}" type="slidenum">
              <a:rPr/>
              <a:pPr lvl="0"/>
              <a:t>5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0" y="683194"/>
            <a:ext cx="10077450" cy="7162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defTabSz="457200" rtl="0" eaLnBrk="0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None/>
              <a:tabLst/>
              <a:defRPr/>
            </a:pPr>
            <a:r>
              <a:rPr lang="en-US" sz="4800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Use Cases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6325" y="2257425"/>
            <a:ext cx="8305770" cy="3298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Excellent programming environment</a:t>
            </a:r>
          </a:p>
          <a:p>
            <a:r>
              <a:rPr lang="en-US" sz="2800" dirty="0" smtClean="0">
                <a:latin typeface="+mj-lt"/>
              </a:rPr>
              <a:t>Home server (when installed on bare metal)</a:t>
            </a:r>
          </a:p>
          <a:p>
            <a:r>
              <a:rPr lang="en-US" sz="2800" dirty="0" smtClean="0">
                <a:latin typeface="+mj-lt"/>
              </a:rPr>
              <a:t>	+ Backup</a:t>
            </a:r>
          </a:p>
          <a:p>
            <a:r>
              <a:rPr lang="en-US" sz="2800" dirty="0" smtClean="0">
                <a:latin typeface="+mj-lt"/>
              </a:rPr>
              <a:t>	+ Host version control</a:t>
            </a:r>
          </a:p>
          <a:p>
            <a:r>
              <a:rPr lang="en-US" sz="2800" dirty="0" smtClean="0">
                <a:latin typeface="+mj-lt"/>
              </a:rPr>
              <a:t>	+ Web server</a:t>
            </a:r>
          </a:p>
          <a:p>
            <a:r>
              <a:rPr lang="en-US" sz="2800" dirty="0" smtClean="0">
                <a:latin typeface="+mj-lt"/>
              </a:rPr>
              <a:t>Remote server</a:t>
            </a:r>
          </a:p>
          <a:p>
            <a:r>
              <a:rPr lang="en-US" sz="2800" dirty="0" smtClean="0">
                <a:latin typeface="+mj-lt"/>
              </a:rPr>
              <a:t>	+ Virtual (e.g., Rackspace Cloud)</a:t>
            </a:r>
          </a:p>
          <a:p>
            <a:r>
              <a:rPr lang="en-US" sz="2800" dirty="0" smtClean="0">
                <a:latin typeface="+mj-lt"/>
              </a:rPr>
              <a:t>	+ PC server (e.g., Sago Net)</a:t>
            </a:r>
            <a:endParaRPr lang="en-US" sz="2800" dirty="0"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24840" y="6888960"/>
            <a:ext cx="2347200" cy="521280"/>
          </a:xfrm>
        </p:spPr>
        <p:txBody>
          <a:bodyPr/>
          <a:lstStyle/>
          <a:p>
            <a:pPr lvl="0"/>
            <a:fld id="{AE64FA2C-88A7-4690-ABDE-7BCF14C0AAD9}" type="slidenum">
              <a:rPr/>
              <a:pPr lvl="0"/>
              <a:t>6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0" y="683194"/>
            <a:ext cx="10077450" cy="7162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defTabSz="457200" rtl="0" eaLnBrk="0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None/>
              <a:tabLst/>
              <a:defRPr/>
            </a:pPr>
            <a:r>
              <a:rPr lang="en-US" sz="4800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Demonstrations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7725" y="2257425"/>
            <a:ext cx="8305770" cy="1809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Installation</a:t>
            </a:r>
          </a:p>
          <a:p>
            <a:pPr algn="ctr"/>
            <a:endParaRPr lang="en-US" sz="4000" dirty="0" smtClean="0">
              <a:latin typeface="+mj-lt"/>
            </a:endParaRPr>
          </a:p>
          <a:p>
            <a:pPr algn="ctr"/>
            <a:r>
              <a:rPr lang="en-US" sz="4000" dirty="0" smtClean="0">
                <a:latin typeface="+mj-lt"/>
              </a:rPr>
              <a:t>Post-installation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24840" y="6888960"/>
            <a:ext cx="2347200" cy="521280"/>
          </a:xfrm>
        </p:spPr>
        <p:txBody>
          <a:bodyPr/>
          <a:lstStyle/>
          <a:p>
            <a:pPr lvl="0"/>
            <a:fld id="{AE64FA2C-88A7-4690-ABDE-7BCF14C0AAD9}" type="slidenum">
              <a:rPr/>
              <a:pPr lvl="0"/>
              <a:t>7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0" y="681526"/>
            <a:ext cx="10077450" cy="7196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 eaLnBrk="0">
              <a:lnSpc>
                <a:spcPct val="104000"/>
              </a:lnSpc>
              <a:buNone/>
              <a:defRPr/>
            </a:pPr>
            <a:r>
              <a:rPr lang="en-US" sz="4800" dirty="0" smtClean="0">
                <a:latin typeface="+mj-lt"/>
              </a:rPr>
              <a:t>Post-installation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3925" y="2105025"/>
            <a:ext cx="8871403" cy="3870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Login to Gnome Classic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Settings: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  Applications | System Tools | Preferences | Advanced Settings:</a:t>
            </a:r>
          </a:p>
          <a:p>
            <a:r>
              <a:rPr lang="en-US" dirty="0" smtClean="0">
                <a:latin typeface="+mj-lt"/>
              </a:rPr>
              <a:t>    Theme:</a:t>
            </a:r>
          </a:p>
          <a:p>
            <a:r>
              <a:rPr lang="en-US" dirty="0" smtClean="0">
                <a:latin typeface="+mj-lt"/>
              </a:rPr>
              <a:t>      Cursor:           		</a:t>
            </a:r>
            <a:r>
              <a:rPr lang="en-US" dirty="0" err="1" smtClean="0">
                <a:latin typeface="+mj-lt"/>
              </a:rPr>
              <a:t>Adwaita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      </a:t>
            </a:r>
            <a:r>
              <a:rPr lang="en-US" dirty="0" err="1" smtClean="0">
                <a:latin typeface="+mj-lt"/>
              </a:rPr>
              <a:t>Keybinding</a:t>
            </a:r>
            <a:r>
              <a:rPr lang="en-US" dirty="0" smtClean="0">
                <a:latin typeface="+mj-lt"/>
              </a:rPr>
              <a:t> theme: 	Default</a:t>
            </a:r>
          </a:p>
          <a:p>
            <a:r>
              <a:rPr lang="en-US" dirty="0" smtClean="0">
                <a:latin typeface="+mj-lt"/>
              </a:rPr>
              <a:t>      Icon theme:       		Gnome</a:t>
            </a:r>
          </a:p>
          <a:p>
            <a:r>
              <a:rPr lang="en-US" dirty="0" smtClean="0">
                <a:latin typeface="+mj-lt"/>
              </a:rPr>
              <a:t>      GTK+ theme:       	</a:t>
            </a:r>
            <a:r>
              <a:rPr lang="en-US" dirty="0" err="1" smtClean="0">
                <a:latin typeface="+mj-lt"/>
              </a:rPr>
              <a:t>Adwaita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      Window theme</a:t>
            </a:r>
            <a:r>
              <a:rPr lang="en-US" smtClean="0">
                <a:latin typeface="+mj-lt"/>
              </a:rPr>
              <a:t>:    	*</a:t>
            </a:r>
            <a:r>
              <a:rPr lang="en-US" dirty="0" smtClean="0">
                <a:latin typeface="+mj-lt"/>
              </a:rPr>
              <a:t>Bright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0"/>
            </a:gs>
            <a:gs pos="100000">
              <a:srgbClr val="FFFF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ACE9CFE-B6F5-4F07-9126-4E183B136D7D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3555" name="Rectangle 1"/>
          <p:cNvSpPr>
            <a:spLocks noGrp="1" noChangeArrowheads="1"/>
          </p:cNvSpPr>
          <p:nvPr>
            <p:ph type="title"/>
          </p:nvPr>
        </p:nvSpPr>
        <p:spPr>
          <a:xfrm>
            <a:off x="739775" y="627063"/>
            <a:ext cx="8604250" cy="973137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800" smtClean="0"/>
              <a:t>Thanks for Coming</a:t>
            </a: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6725" y="3502025"/>
            <a:ext cx="9144000" cy="3479800"/>
          </a:xfrm>
        </p:spPr>
        <p:txBody>
          <a:bodyPr tIns="24695"/>
          <a:lstStyle/>
          <a:p>
            <a:pPr algn="ctr"/>
            <a:r>
              <a:rPr lang="en-US" sz="2800" b="1" dirty="0" smtClean="0">
                <a:latin typeface="+mj-lt"/>
              </a:rPr>
              <a:t>Tom Browder </a:t>
            </a:r>
            <a:br>
              <a:rPr lang="en-US" sz="2800" b="1" dirty="0" smtClean="0">
                <a:latin typeface="+mj-lt"/>
              </a:rPr>
            </a:br>
            <a:r>
              <a:rPr lang="en-US" sz="2800" b="1" dirty="0" smtClean="0">
                <a:solidFill>
                  <a:srgbClr val="FF0000"/>
                </a:solidFill>
                <a:latin typeface="+mj-lt"/>
                <a:hlinkClick r:id="rId3"/>
              </a:rPr>
              <a:t>tom.browder@gmail.com</a:t>
            </a:r>
            <a:r>
              <a:rPr lang="en-US" sz="2800" b="1" dirty="0" smtClean="0">
                <a:solidFill>
                  <a:srgbClr val="FF0000"/>
                </a:solidFill>
                <a:latin typeface="+mj-lt"/>
              </a:rPr>
              <a:t/>
            </a:r>
            <a:br>
              <a:rPr lang="en-US" sz="2800" b="1" dirty="0" smtClean="0">
                <a:solidFill>
                  <a:srgbClr val="FF0000"/>
                </a:solidFill>
                <a:latin typeface="+mj-lt"/>
              </a:rPr>
            </a:br>
            <a:r>
              <a:rPr lang="en-US" sz="2800" b="1" dirty="0" smtClean="0">
                <a:solidFill>
                  <a:srgbClr val="FFFFFF"/>
                </a:solidFill>
                <a:latin typeface="Myriad Web" charset="0"/>
                <a:hlinkClick r:id="rId4"/>
              </a:rPr>
              <a:t>&lt;https://mygnus.com/&gt;</a:t>
            </a:r>
            <a:endParaRPr lang="en-US" sz="2800" b="1" dirty="0" smtClean="0">
              <a:solidFill>
                <a:srgbClr val="FF0000"/>
              </a:solidFill>
              <a:latin typeface="+mj-lt"/>
            </a:endParaRPr>
          </a:p>
          <a:p>
            <a:pPr algn="ctr"/>
            <a:endParaRPr lang="en-US" sz="2800" b="1" dirty="0" smtClean="0">
              <a:latin typeface="+mj-lt"/>
            </a:endParaRPr>
          </a:p>
          <a:p>
            <a:pPr algn="ctr"/>
            <a:r>
              <a:rPr lang="en-US" sz="2800" b="1" dirty="0" smtClean="0">
                <a:latin typeface="+mj-lt"/>
              </a:rPr>
              <a:t>E-mail me with questions or suggestions, put “[</a:t>
            </a:r>
            <a:r>
              <a:rPr lang="en-US" sz="2800" b="1" dirty="0" err="1" smtClean="0">
                <a:latin typeface="+mj-lt"/>
              </a:rPr>
              <a:t>computertech</a:t>
            </a:r>
            <a:r>
              <a:rPr lang="en-US" sz="2800" b="1" dirty="0" smtClean="0">
                <a:latin typeface="+mj-lt"/>
              </a:rPr>
              <a:t>]” in the subject (without the quotes).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0000"/>
      </a:hlink>
      <a:folHlink>
        <a:srgbClr val="FF0000"/>
      </a:folHlink>
    </a:clrScheme>
    <a:fontScheme name="Office Theme">
      <a:majorFont>
        <a:latin typeface="Arial"/>
        <a:ea typeface="msmincho"/>
        <a:cs typeface="msmincho"/>
      </a:majorFont>
      <a:minorFont>
        <a:latin typeface="Times New Roman"/>
        <a:ea typeface="msmincho"/>
        <a:cs typeface="msminch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150</Words>
  <Application>Microsoft Office PowerPoint</Application>
  <PresentationFormat>Custom</PresentationFormat>
  <Paragraphs>61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Backgound</vt:lpstr>
      <vt:lpstr>Slide 3</vt:lpstr>
      <vt:lpstr>Slide 4</vt:lpstr>
      <vt:lpstr>Slide 5</vt:lpstr>
      <vt:lpstr>Slide 6</vt:lpstr>
      <vt:lpstr>Slide 7</vt:lpstr>
      <vt:lpstr>Thanks for Coming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Default</dc:title>
  <dc:creator>Tom Browder</dc:creator>
  <cp:lastModifiedBy>TMB</cp:lastModifiedBy>
  <cp:revision>83</cp:revision>
  <cp:lastPrinted>2009-09-18T03:07:08Z</cp:lastPrinted>
  <dcterms:created xsi:type="dcterms:W3CDTF">2009-03-17T23:46:44Z</dcterms:created>
  <dcterms:modified xsi:type="dcterms:W3CDTF">2014-02-08T11:49:32Z</dcterms:modified>
</cp:coreProperties>
</file>