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283"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80" r:id="rId20"/>
    <p:sldId id="284" r:id="rId21"/>
    <p:sldId id="287" r:id="rId22"/>
    <p:sldId id="288" r:id="rId23"/>
  </p:sldIdLst>
  <p:sldSz cx="10077450" cy="7562850"/>
  <p:notesSz cx="6881813" cy="9296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sz="2400" kern="1200">
        <a:solidFill>
          <a:schemeClr val="tx1"/>
        </a:solidFill>
        <a:latin typeface="Times New Roman" pitchFamily="16"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sz="2400" kern="1200">
        <a:solidFill>
          <a:schemeClr val="tx1"/>
        </a:solidFill>
        <a:latin typeface="Times New Roman" pitchFamily="16"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sz="2400" kern="1200">
        <a:solidFill>
          <a:schemeClr val="tx1"/>
        </a:solidFill>
        <a:latin typeface="Times New Roman" pitchFamily="16"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sz="2400" kern="1200">
        <a:solidFill>
          <a:schemeClr val="tx1"/>
        </a:solidFill>
        <a:latin typeface="Times New Roman" pitchFamily="16"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9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504"/>
        <p:guide pos="196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81062" tIns="40531" rIns="81062" bIns="40531" rtlCol="0"/>
          <a:lstStyle>
            <a:lvl1pPr algn="l">
              <a:defRPr sz="1100"/>
            </a:lvl1pPr>
          </a:lstStyle>
          <a:p>
            <a:pPr>
              <a:defRPr/>
            </a:pPr>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81062" tIns="40531" rIns="81062" bIns="40531" rtlCol="0"/>
          <a:lstStyle>
            <a:lvl1pPr algn="r">
              <a:defRPr sz="1100"/>
            </a:lvl1pPr>
          </a:lstStyle>
          <a:p>
            <a:pPr>
              <a:defRPr/>
            </a:pPr>
            <a:fld id="{9F81D9C3-25D6-4529-92E6-B45D3FD978B7}" type="datetimeFigureOut">
              <a:rPr lang="en-US"/>
              <a:pPr>
                <a:defRPr/>
              </a:pPr>
              <a:t>2014-02-07</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81062" tIns="40531" rIns="81062" bIns="40531" rtlCol="0" anchor="b"/>
          <a:lstStyle>
            <a:lvl1pPr algn="l">
              <a:defRPr sz="1100"/>
            </a:lvl1pPr>
          </a:lstStyle>
          <a:p>
            <a:pPr>
              <a:defRPr/>
            </a:pPr>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81062" tIns="40531" rIns="81062" bIns="40531" rtlCol="0" anchor="b"/>
          <a:lstStyle>
            <a:lvl1pPr algn="r">
              <a:defRPr sz="1100"/>
            </a:lvl1pPr>
          </a:lstStyle>
          <a:p>
            <a:pPr>
              <a:defRPr/>
            </a:pPr>
            <a:fld id="{697BE4A0-4E5D-4C23-B07E-275AB77DEACD}"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sldImg"/>
          </p:nvPr>
        </p:nvSpPr>
        <p:spPr bwMode="auto">
          <a:xfrm>
            <a:off x="1541463" y="874713"/>
            <a:ext cx="3992562" cy="2995612"/>
          </a:xfrm>
          <a:prstGeom prst="rect">
            <a:avLst/>
          </a:prstGeom>
          <a:noFill/>
          <a:ln w="9525">
            <a:noFill/>
            <a:round/>
            <a:headEnd/>
            <a:tailEnd/>
          </a:ln>
        </p:spPr>
      </p:sp>
      <p:sp>
        <p:nvSpPr>
          <p:cNvPr id="2050" name="Rectangle 2"/>
          <p:cNvSpPr>
            <a:spLocks noGrp="1" noChangeArrowheads="1"/>
          </p:cNvSpPr>
          <p:nvPr>
            <p:ph type="body"/>
          </p:nvPr>
        </p:nvSpPr>
        <p:spPr bwMode="auto">
          <a:xfrm>
            <a:off x="1079500" y="4162425"/>
            <a:ext cx="4922838" cy="3325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25603"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4819"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5843"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6867"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7891"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8915"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9939"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0963"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1987"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3011"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4035"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26627"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5059"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6083"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47107"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27651"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28675"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29699"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0723"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1747"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2771"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ChangeArrowheads="1" noTextEdit="1"/>
          </p:cNvSpPr>
          <p:nvPr>
            <p:ph type="sldImg"/>
          </p:nvPr>
        </p:nvSpPr>
        <p:spPr>
          <a:xfrm>
            <a:off x="1541463" y="874713"/>
            <a:ext cx="3994150" cy="2997200"/>
          </a:xfrm>
          <a:solidFill>
            <a:srgbClr val="FFFFFF"/>
          </a:solidFill>
          <a:ln>
            <a:solidFill>
              <a:srgbClr val="000000"/>
            </a:solidFill>
            <a:miter lim="800000"/>
          </a:ln>
        </p:spPr>
      </p:sp>
      <p:sp>
        <p:nvSpPr>
          <p:cNvPr id="33795" name="Rectangle 2"/>
          <p:cNvSpPr>
            <a:spLocks noChangeArrowheads="1"/>
          </p:cNvSpPr>
          <p:nvPr>
            <p:ph type="body" idx="1"/>
          </p:nvPr>
        </p:nvSpPr>
        <p:spPr>
          <a:xfrm>
            <a:off x="1079500" y="4162425"/>
            <a:ext cx="4924425" cy="33274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6150"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4850"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81CC9478-0FE7-489E-9D53-FA063C3FDC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15876E2C-9695-4238-AAA7-AB671724290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2963" y="627063"/>
            <a:ext cx="2149475" cy="6464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0788" cy="6464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DE06378C-900D-4D22-888A-08AF3CC5283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39775" y="627063"/>
            <a:ext cx="8602663" cy="1260475"/>
          </a:xfrm>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FFE7BD90-9754-4AB7-9BBF-D1475633FD8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39775" y="627063"/>
            <a:ext cx="8602663" cy="1260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39775" y="2101850"/>
            <a:ext cx="4224338"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6513" y="2101850"/>
            <a:ext cx="4225925" cy="4989513"/>
          </a:xfrm>
        </p:spPr>
        <p:txBody>
          <a:bodyPr/>
          <a:lstStyle/>
          <a:p>
            <a:pPr lvl="0"/>
            <a:endParaRPr lang="en-US" noProof="0" smtClean="0"/>
          </a:p>
        </p:txBody>
      </p:sp>
      <p:sp>
        <p:nvSpPr>
          <p:cNvPr id="5" name="Rectangle 4"/>
          <p:cNvSpPr>
            <a:spLocks noGrp="1" noChangeArrowheads="1"/>
          </p:cNvSpPr>
          <p:nvPr>
            <p:ph type="sldNum" idx="10"/>
          </p:nvPr>
        </p:nvSpPr>
        <p:spPr>
          <a:ln/>
        </p:spPr>
        <p:txBody>
          <a:bodyPr/>
          <a:lstStyle>
            <a:lvl1pPr>
              <a:defRPr/>
            </a:lvl1pPr>
          </a:lstStyle>
          <a:p>
            <a:pPr>
              <a:defRPr/>
            </a:pPr>
            <a:fld id="{DBB4CD37-0D7E-4645-BC65-EBB1892F5C9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7FD32067-1B5E-4B46-988D-2E9CA87328F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6150"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pPr>
              <a:defRPr/>
            </a:pPr>
            <a:fld id="{0AFA57D9-F1BD-42E9-A34F-0999CB3DAC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4338"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2101850"/>
            <a:ext cx="422592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0B5BC0E8-CF39-423F-B69E-4DDA0C6A32C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7097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688"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9688"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pPr>
              <a:defRPr/>
            </a:pPr>
            <a:fld id="{399787FC-A5C5-4B63-9CBE-D512228F8C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83B84BFC-A738-406C-8DB4-115669063D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pPr>
              <a:defRPr/>
            </a:pPr>
            <a:fld id="{E1AE8D8B-B846-4F21-B1C6-DD9EC5344DD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6287"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4038"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6287"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7B2A26D0-ADEB-4DAC-84FE-54683489B8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6788"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6788"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6788"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40754A43-AAEC-426E-BB03-0B428F6C639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39775" y="627063"/>
            <a:ext cx="8602663"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a:t>
            </a:r>
          </a:p>
        </p:txBody>
      </p:sp>
      <p:sp>
        <p:nvSpPr>
          <p:cNvPr id="1027" name="Rectangle 2"/>
          <p:cNvSpPr>
            <a:spLocks noGrp="1" noChangeArrowheads="1"/>
          </p:cNvSpPr>
          <p:nvPr>
            <p:ph type="body" idx="1"/>
          </p:nvPr>
        </p:nvSpPr>
        <p:spPr bwMode="auto">
          <a:xfrm>
            <a:off x="739775" y="2101850"/>
            <a:ext cx="8602663" cy="4989513"/>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AutoShape 3"/>
          <p:cNvSpPr>
            <a:spLocks noChangeArrowheads="1"/>
          </p:cNvSpPr>
          <p:nvPr/>
        </p:nvSpPr>
        <p:spPr bwMode="auto">
          <a:xfrm>
            <a:off x="0" y="7483475"/>
            <a:ext cx="10077450" cy="77788"/>
          </a:xfrm>
          <a:prstGeom prst="roundRect">
            <a:avLst>
              <a:gd name="adj" fmla="val 2083"/>
            </a:avLst>
          </a:prstGeom>
          <a:solidFill>
            <a:srgbClr val="0062B1"/>
          </a:solidFill>
          <a:ln w="9525">
            <a:solidFill>
              <a:srgbClr val="0062B1"/>
            </a:solidFill>
            <a:round/>
            <a:headEnd/>
            <a:tailEnd/>
          </a:ln>
          <a:effectLst/>
        </p:spPr>
        <p:txBody>
          <a:bodyPr wrap="none" anchor="ctr"/>
          <a:lstStyle/>
          <a:p>
            <a:pPr>
              <a:defRPr/>
            </a:pPr>
            <a:endParaRPr lang="en-US"/>
          </a:p>
        </p:txBody>
      </p:sp>
      <p:sp>
        <p:nvSpPr>
          <p:cNvPr id="1028" name="Rectangle 4"/>
          <p:cNvSpPr>
            <a:spLocks noGrp="1" noChangeArrowheads="1"/>
          </p:cNvSpPr>
          <p:nvPr>
            <p:ph type="sldNum"/>
          </p:nvPr>
        </p:nvSpPr>
        <p:spPr bwMode="auto">
          <a:xfrm>
            <a:off x="7224713" y="6889750"/>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cs typeface="Arial" charset="0"/>
              </a:defRPr>
            </a:lvl1pPr>
          </a:lstStyle>
          <a:p>
            <a:pPr>
              <a:defRPr/>
            </a:pPr>
            <a:fld id="{F7AC8994-A94C-4F3C-B4C0-59EE499E78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mj-lt"/>
          <a:ea typeface="+mj-ea"/>
          <a:cs typeface="+mj-cs"/>
        </a:defRPr>
      </a:lvl1pPr>
      <a:lvl2pPr algn="ctr" defTabSz="457200"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2pPr>
      <a:lvl3pPr algn="ctr" defTabSz="457200"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3pPr>
      <a:lvl4pPr algn="ctr" defTabSz="457200"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4pPr>
      <a:lvl5pPr algn="ctr" defTabSz="457200"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5pPr>
      <a:lvl6pPr marL="2514600" indent="-228600" algn="ctr" defTabSz="457200"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6pPr>
      <a:lvl7pPr marL="2971800" indent="-228600" algn="ctr" defTabSz="457200"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7pPr>
      <a:lvl8pPr marL="3429000" indent="-228600" algn="ctr" defTabSz="457200"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8pPr>
      <a:lvl9pPr marL="3886200" indent="-228600" algn="ctr" defTabSz="457200"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0" y="2151063"/>
            <a:ext cx="8696325" cy="1700212"/>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Ubuntu Linux</a:t>
            </a:r>
            <a:br>
              <a:rPr lang="en-US" smtClean="0"/>
            </a:br>
            <a:r>
              <a:rPr lang="en-US" sz="3600" smtClean="0"/>
              <a:t>Free Software</a:t>
            </a:r>
            <a:br>
              <a:rPr lang="en-US" sz="3600" smtClean="0"/>
            </a:br>
            <a:r>
              <a:rPr lang="en-US" sz="3600" smtClean="0"/>
              <a:t>for the World</a:t>
            </a:r>
          </a:p>
        </p:txBody>
      </p:sp>
      <p:sp>
        <p:nvSpPr>
          <p:cNvPr id="2051" name="Text Box 2"/>
          <p:cNvSpPr txBox="1">
            <a:spLocks noChangeArrowheads="1"/>
          </p:cNvSpPr>
          <p:nvPr/>
        </p:nvSpPr>
        <p:spPr bwMode="auto">
          <a:xfrm>
            <a:off x="2247900" y="4543425"/>
            <a:ext cx="5753100" cy="1371600"/>
          </a:xfrm>
          <a:prstGeom prst="rect">
            <a:avLst/>
          </a:prstGeom>
          <a:noFill/>
          <a:ln w="9525">
            <a:noFill/>
            <a:round/>
            <a:headEnd/>
            <a:tailEnd/>
          </a:ln>
        </p:spPr>
        <p:txBody>
          <a:bodyPr lIns="0" tIns="9072" rIns="0" bIns="0" anchor="ctr"/>
          <a:lstStyle/>
          <a:p>
            <a:pPr algn="r">
              <a:lnSpc>
                <a:spcPct val="98000"/>
              </a:lnSpc>
              <a:tabLst>
                <a:tab pos="723900" algn="l"/>
                <a:tab pos="1447800" algn="l"/>
                <a:tab pos="2171700" algn="l"/>
                <a:tab pos="2895600" algn="l"/>
                <a:tab pos="3619500" algn="l"/>
                <a:tab pos="4343400" algn="l"/>
                <a:tab pos="5067300" algn="l"/>
              </a:tabLst>
            </a:pPr>
            <a:r>
              <a:rPr lang="en-US" sz="3600">
                <a:solidFill>
                  <a:srgbClr val="FFFFFF"/>
                </a:solidFill>
                <a:latin typeface="Myriad Web" charset="0"/>
              </a:rPr>
              <a:t>Tom Browder</a:t>
            </a:r>
            <a:br>
              <a:rPr lang="en-US" sz="3600">
                <a:solidFill>
                  <a:srgbClr val="FFFFFF"/>
                </a:solidFill>
                <a:latin typeface="Myriad Web" charset="0"/>
              </a:rPr>
            </a:br>
            <a:r>
              <a:rPr lang="en-US">
                <a:solidFill>
                  <a:srgbClr val="FFFFFF"/>
                </a:solidFill>
                <a:latin typeface="Myriad Web" charset="0"/>
              </a:rPr>
              <a:t>ManTech International Corp.</a:t>
            </a:r>
          </a:p>
          <a:p>
            <a:pPr algn="r">
              <a:lnSpc>
                <a:spcPct val="98000"/>
              </a:lnSpc>
              <a:tabLst>
                <a:tab pos="723900" algn="l"/>
                <a:tab pos="1447800" algn="l"/>
                <a:tab pos="2171700" algn="l"/>
                <a:tab pos="2895600" algn="l"/>
                <a:tab pos="3619500" algn="l"/>
                <a:tab pos="4343400" algn="l"/>
                <a:tab pos="5067300" algn="l"/>
              </a:tabLst>
            </a:pPr>
            <a:r>
              <a:rPr lang="en-US">
                <a:solidFill>
                  <a:srgbClr val="FFFFFF"/>
                </a:solidFill>
                <a:latin typeface="Myriad Web" charset="0"/>
              </a:rPr>
              <a:t>tom.browder@mantech.com</a:t>
            </a:r>
          </a:p>
        </p:txBody>
      </p:sp>
      <p:sp>
        <p:nvSpPr>
          <p:cNvPr id="2052" name="TextBox 3"/>
          <p:cNvSpPr txBox="1">
            <a:spLocks noChangeArrowheads="1"/>
          </p:cNvSpPr>
          <p:nvPr/>
        </p:nvSpPr>
        <p:spPr bwMode="auto">
          <a:xfrm>
            <a:off x="1687513" y="504825"/>
            <a:ext cx="4951412" cy="779463"/>
          </a:xfrm>
          <a:prstGeom prst="rect">
            <a:avLst/>
          </a:prstGeom>
          <a:noFill/>
          <a:ln w="9525">
            <a:noFill/>
            <a:miter lim="800000"/>
            <a:headEnd/>
            <a:tailEnd/>
          </a:ln>
        </p:spPr>
        <p:txBody>
          <a:bodyPr wrap="none">
            <a:spAutoFit/>
          </a:bodyPr>
          <a:lstStyle/>
          <a:p>
            <a:r>
              <a:rPr lang="en-US" sz="4800">
                <a:solidFill>
                  <a:schemeClr val="bg1"/>
                </a:solidFill>
              </a:rPr>
              <a:t>Computer Tech ‘10</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1266" name="Slide Number Placeholder 4"/>
          <p:cNvSpPr>
            <a:spLocks noGrp="1"/>
          </p:cNvSpPr>
          <p:nvPr>
            <p:ph type="sldNum" sz="quarter" idx="10"/>
          </p:nvPr>
        </p:nvSpPr>
        <p:spPr>
          <a:noFill/>
        </p:spPr>
        <p:txBody>
          <a:bodyPr/>
          <a:lstStyle/>
          <a:p>
            <a:fld id="{3016FF7E-C668-4FC5-9BB7-7ED8BB097A29}" type="slidenum">
              <a:rPr lang="en-US" smtClean="0"/>
              <a:pPr/>
              <a:t>10</a:t>
            </a:fld>
            <a:endParaRPr lang="en-US" smtClean="0"/>
          </a:p>
        </p:txBody>
      </p:sp>
      <p:sp>
        <p:nvSpPr>
          <p:cNvPr id="11267"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Windows Versus Linux (3)</a:t>
            </a:r>
          </a:p>
        </p:txBody>
      </p:sp>
      <p:sp>
        <p:nvSpPr>
          <p:cNvPr id="11268" name="Rectangle 2"/>
          <p:cNvSpPr>
            <a:spLocks noGrp="1" noChangeArrowheads="1"/>
          </p:cNvSpPr>
          <p:nvPr>
            <p:ph type="body" idx="1"/>
          </p:nvPr>
        </p:nvSpPr>
        <p:spPr>
          <a:xfrm>
            <a:off x="1371600" y="1395413"/>
            <a:ext cx="7718425" cy="5559425"/>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Windows installation and recovery</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Painful (personal files not protected)</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Catch 22 for recovery</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REGISTRY is binary</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Linux</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Less painful (personal files better isolated from OS)</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More recovery options</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System configuration files are ASCII</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noFill/>
        </p:spPr>
        <p:txBody>
          <a:bodyPr/>
          <a:lstStyle/>
          <a:p>
            <a:fld id="{84DE87F8-68BA-4624-BDEB-62CD5198CED4}" type="slidenum">
              <a:rPr lang="en-US" smtClean="0"/>
              <a:pPr/>
              <a:t>11</a:t>
            </a:fld>
            <a:endParaRPr lang="en-US" smtClean="0"/>
          </a:p>
        </p:txBody>
      </p:sp>
      <p:sp>
        <p:nvSpPr>
          <p:cNvPr id="12291"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Windows Versus Linux (4)</a:t>
            </a:r>
          </a:p>
        </p:txBody>
      </p:sp>
      <p:sp>
        <p:nvSpPr>
          <p:cNvPr id="12292" name="Rectangle 2"/>
          <p:cNvSpPr>
            <a:spLocks noGrp="1" noChangeArrowheads="1"/>
          </p:cNvSpPr>
          <p:nvPr>
            <p:ph type="body" idx="1"/>
          </p:nvPr>
        </p:nvSpPr>
        <p:spPr>
          <a:xfrm>
            <a:off x="1371600" y="1395413"/>
            <a:ext cx="7718425" cy="37846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Windows</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Latest version takes powerful hardware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Linux</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Can run on very old hardware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3314" name="Slide Number Placeholder 4"/>
          <p:cNvSpPr>
            <a:spLocks noGrp="1"/>
          </p:cNvSpPr>
          <p:nvPr>
            <p:ph type="sldNum" sz="quarter" idx="10"/>
          </p:nvPr>
        </p:nvSpPr>
        <p:spPr>
          <a:noFill/>
        </p:spPr>
        <p:txBody>
          <a:bodyPr/>
          <a:lstStyle/>
          <a:p>
            <a:fld id="{DE817044-192C-40AD-B736-B8297ED458E0}" type="slidenum">
              <a:rPr lang="en-US" smtClean="0"/>
              <a:pPr/>
              <a:t>12</a:t>
            </a:fld>
            <a:endParaRPr lang="en-US" smtClean="0"/>
          </a:p>
        </p:txBody>
      </p:sp>
      <p:sp>
        <p:nvSpPr>
          <p:cNvPr id="13315" name="Rectangle 1"/>
          <p:cNvSpPr>
            <a:spLocks noGrp="1" noChangeArrowheads="1"/>
          </p:cNvSpPr>
          <p:nvPr>
            <p:ph type="title"/>
          </p:nvPr>
        </p:nvSpPr>
        <p:spPr>
          <a:xfrm>
            <a:off x="739775" y="533400"/>
            <a:ext cx="8604250" cy="1449388"/>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Windows Versus Linux</a:t>
            </a:r>
            <a:r>
              <a:rPr lang="en-US" sz="4800" smtClean="0"/>
              <a:t/>
            </a:r>
            <a:br>
              <a:rPr lang="en-US" sz="4800" smtClean="0"/>
            </a:br>
            <a:r>
              <a:rPr lang="en-US" sz="4800" smtClean="0"/>
              <a:t>My View</a:t>
            </a:r>
          </a:p>
        </p:txBody>
      </p:sp>
      <p:sp>
        <p:nvSpPr>
          <p:cNvPr id="13316" name="Rectangle 2"/>
          <p:cNvSpPr>
            <a:spLocks noGrp="1" noChangeArrowheads="1"/>
          </p:cNvSpPr>
          <p:nvPr>
            <p:ph type="body" idx="1"/>
          </p:nvPr>
        </p:nvSpPr>
        <p:spPr>
          <a:xfrm>
            <a:off x="1425575" y="1966913"/>
            <a:ext cx="7718425" cy="5018087"/>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Windows is not going away soon, if ever, for business and government use.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Linux is a viable Windows replacement for small business or home use.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Linux is the OS of choice for many researchers in mathematics and the natural sciences as well as for owners of data centers of all kinds.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I use both, but I'm fortunate to be able to use Linux primarily for work and pleasure.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a:noFill/>
        </p:spPr>
        <p:txBody>
          <a:bodyPr/>
          <a:lstStyle/>
          <a:p>
            <a:fld id="{50CE6EB9-62D2-4C62-8878-8F2A3E81DFF0}" type="slidenum">
              <a:rPr lang="en-US" smtClean="0"/>
              <a:pPr/>
              <a:t>13</a:t>
            </a:fld>
            <a:endParaRPr lang="en-US" smtClean="0"/>
          </a:p>
        </p:txBody>
      </p:sp>
      <p:sp>
        <p:nvSpPr>
          <p:cNvPr id="14339" name="Rectangle 1"/>
          <p:cNvSpPr>
            <a:spLocks noGrp="1" noChangeArrowheads="1"/>
          </p:cNvSpPr>
          <p:nvPr>
            <p:ph type="title"/>
          </p:nvPr>
        </p:nvSpPr>
        <p:spPr>
          <a:xfrm>
            <a:off x="739775" y="533400"/>
            <a:ext cx="8604250" cy="1449388"/>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Windows Versus Linux</a:t>
            </a:r>
            <a:r>
              <a:rPr lang="en-US" sz="4800" smtClean="0"/>
              <a:t/>
            </a:r>
            <a:br>
              <a:rPr lang="en-US" sz="4800" smtClean="0"/>
            </a:br>
            <a:r>
              <a:rPr lang="en-US" sz="4800" smtClean="0"/>
              <a:t>My View (2)</a:t>
            </a:r>
          </a:p>
        </p:txBody>
      </p:sp>
      <p:sp>
        <p:nvSpPr>
          <p:cNvPr id="14340" name="Rectangle 2"/>
          <p:cNvSpPr>
            <a:spLocks noGrp="1" noChangeArrowheads="1"/>
          </p:cNvSpPr>
          <p:nvPr>
            <p:ph type="body" idx="1"/>
          </p:nvPr>
        </p:nvSpPr>
        <p:spPr>
          <a:xfrm>
            <a:off x="1425575" y="1966913"/>
            <a:ext cx="7718425" cy="37846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From my experience with many hardware failures over the years, Linux provides an easier recovery experience compared to Windows, and backup solutions are both cheaper and more reliable.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p:spPr>
        <p:txBody>
          <a:bodyPr/>
          <a:lstStyle/>
          <a:p>
            <a:fld id="{597452CF-2370-4435-B111-3B027CF88B36}" type="slidenum">
              <a:rPr lang="en-US" smtClean="0"/>
              <a:pPr/>
              <a:t>14</a:t>
            </a:fld>
            <a:endParaRPr lang="en-US" smtClean="0"/>
          </a:p>
        </p:txBody>
      </p:sp>
      <p:sp>
        <p:nvSpPr>
          <p:cNvPr id="15363" name="Rectangle 1"/>
          <p:cNvSpPr>
            <a:spLocks noGrp="1" noChangeArrowheads="1"/>
          </p:cNvSpPr>
          <p:nvPr>
            <p:ph type="title"/>
          </p:nvPr>
        </p:nvSpPr>
        <p:spPr>
          <a:xfrm>
            <a:off x="768350" y="347663"/>
            <a:ext cx="8604250" cy="138747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Linux Uses</a:t>
            </a:r>
            <a:br>
              <a:rPr lang="en-US" sz="4400" smtClean="0"/>
            </a:br>
            <a:r>
              <a:rPr lang="en-US" sz="4400" smtClean="0"/>
              <a:t>For Individuals</a:t>
            </a:r>
          </a:p>
        </p:txBody>
      </p:sp>
      <p:sp>
        <p:nvSpPr>
          <p:cNvPr id="15364" name="Rectangle 2"/>
          <p:cNvSpPr>
            <a:spLocks noGrp="1" noChangeArrowheads="1"/>
          </p:cNvSpPr>
          <p:nvPr>
            <p:ph type="body" idx="1"/>
          </p:nvPr>
        </p:nvSpPr>
        <p:spPr>
          <a:xfrm>
            <a:off x="3071813" y="1547813"/>
            <a:ext cx="4122737" cy="3975100"/>
          </a:xfrm>
        </p:spPr>
        <p:txBody>
          <a:bodyPr tIns="24695"/>
          <a:lstStyle/>
          <a:p>
            <a:pPr marL="431800" indent="-323850" eaLnBrk="1">
              <a:buSzPct val="45000"/>
              <a:buFont typeface="Symbol" charset="2"/>
              <a:buNone/>
              <a:tabLst>
                <a:tab pos="723900" algn="l"/>
                <a:tab pos="1447800" algn="l"/>
                <a:tab pos="2171700" algn="l"/>
                <a:tab pos="2895600" algn="l"/>
                <a:tab pos="36195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Lst>
            </a:pPr>
            <a:r>
              <a:rPr lang="en-US" sz="2800" smtClean="0"/>
              <a:t>E-mail, Web Browsing</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Home office, finance</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Gaming</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Software development</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Scientific research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0BB01CB4-BCAE-4572-9742-4421793F8300}" type="slidenum">
              <a:rPr lang="en-US" smtClean="0"/>
              <a:pPr/>
              <a:t>15</a:t>
            </a:fld>
            <a:endParaRPr lang="en-US" smtClean="0"/>
          </a:p>
        </p:txBody>
      </p:sp>
      <p:sp>
        <p:nvSpPr>
          <p:cNvPr id="16387" name="Rectangle 1"/>
          <p:cNvSpPr>
            <a:spLocks noGrp="1" noChangeArrowheads="1"/>
          </p:cNvSpPr>
          <p:nvPr>
            <p:ph type="title"/>
          </p:nvPr>
        </p:nvSpPr>
        <p:spPr>
          <a:xfrm>
            <a:off x="768350" y="347663"/>
            <a:ext cx="8604250" cy="138747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Linux Uses</a:t>
            </a:r>
            <a:br>
              <a:rPr lang="en-US" sz="4400" smtClean="0"/>
            </a:br>
            <a:r>
              <a:rPr lang="en-US" sz="4400" smtClean="0"/>
              <a:t>For Business and Government</a:t>
            </a:r>
          </a:p>
        </p:txBody>
      </p:sp>
      <p:sp>
        <p:nvSpPr>
          <p:cNvPr id="16388" name="Rectangle 2"/>
          <p:cNvSpPr>
            <a:spLocks noGrp="1" noChangeArrowheads="1"/>
          </p:cNvSpPr>
          <p:nvPr>
            <p:ph type="body" idx="1"/>
          </p:nvPr>
        </p:nvSpPr>
        <p:spPr>
          <a:xfrm>
            <a:off x="2711450" y="1763713"/>
            <a:ext cx="6575425" cy="44704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E-mail, Web Browsing</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Business applications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Software development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Scientific research</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Clustering (many compute nodes)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Data servers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Simulation and modeling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p>
            <a:fld id="{30673F28-D724-46B1-9A5D-12A068A5EC0B}" type="slidenum">
              <a:rPr lang="en-US" smtClean="0"/>
              <a:pPr/>
              <a:t>16</a:t>
            </a:fld>
            <a:endParaRPr lang="en-US" smtClean="0"/>
          </a:p>
        </p:txBody>
      </p:sp>
      <p:sp>
        <p:nvSpPr>
          <p:cNvPr id="17411"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How to Get Linux</a:t>
            </a:r>
          </a:p>
        </p:txBody>
      </p:sp>
      <p:sp>
        <p:nvSpPr>
          <p:cNvPr id="17412" name="Rectangle 2"/>
          <p:cNvSpPr>
            <a:spLocks noGrp="1" noChangeArrowheads="1"/>
          </p:cNvSpPr>
          <p:nvPr>
            <p:ph type="body" idx="1"/>
          </p:nvPr>
        </p:nvSpPr>
        <p:spPr>
          <a:xfrm>
            <a:off x="2019300" y="1371600"/>
            <a:ext cx="6400800" cy="5775325"/>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z="2800" smtClean="0"/>
              <a:t>Download (many distributions)</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mtClean="0"/>
              <a:t>Fedora, Centos, Ubuntu</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mtClean="0"/>
              <a:t>Red Hat (commercial)</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z="2800" smtClean="0"/>
              <a:t>Download/install</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mtClean="0"/>
              <a:t>Wubuntu, Cygwin, MingW</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z="2800" smtClean="0"/>
              <a:t>On CD/DVD with in many books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sz="2800" smtClean="0"/>
              <a:t>Buy from on-line distributors, e.g.,</a:t>
            </a:r>
          </a:p>
          <a:p>
            <a:pPr marL="1727200" lvl="1" indent="-573088" eaLnBrk="1">
              <a:buSzPct val="75000"/>
              <a:buFont typeface="Symbol" charset="2"/>
              <a:buNone/>
              <a:tabLst>
                <a:tab pos="723900" algn="l"/>
                <a:tab pos="1447800" algn="l"/>
                <a:tab pos="2171700" algn="l"/>
                <a:tab pos="2895600" algn="l"/>
                <a:tab pos="3619500" algn="l"/>
                <a:tab pos="4343400" algn="l"/>
                <a:tab pos="5067300" algn="l"/>
                <a:tab pos="5791200" algn="l"/>
              </a:tabLst>
            </a:pPr>
            <a:r>
              <a:rPr lang="en-US" smtClean="0"/>
              <a:t>www.cheapbytes.com</a:t>
            </a:r>
          </a:p>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Lst>
            </a:pPr>
            <a:endParaRPr lang="en-US" sz="28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A72E8CF7-A50D-4EBD-813D-52A9B5652E54}" type="slidenum">
              <a:rPr lang="en-US" smtClean="0"/>
              <a:pPr/>
              <a:t>17</a:t>
            </a:fld>
            <a:endParaRPr lang="en-US" smtClean="0"/>
          </a:p>
        </p:txBody>
      </p:sp>
      <p:sp>
        <p:nvSpPr>
          <p:cNvPr id="18435" name="Rectangle 1"/>
          <p:cNvSpPr>
            <a:spLocks noGrp="1" noChangeArrowheads="1"/>
          </p:cNvSpPr>
          <p:nvPr>
            <p:ph type="title"/>
          </p:nvPr>
        </p:nvSpPr>
        <p:spPr>
          <a:xfrm>
            <a:off x="884238" y="51911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How to Install Linux</a:t>
            </a:r>
          </a:p>
        </p:txBody>
      </p:sp>
      <p:sp>
        <p:nvSpPr>
          <p:cNvPr id="18436" name="Rectangle 2"/>
          <p:cNvSpPr>
            <a:spLocks noGrp="1" noChangeArrowheads="1"/>
          </p:cNvSpPr>
          <p:nvPr>
            <p:ph type="body" idx="1"/>
          </p:nvPr>
        </p:nvSpPr>
        <p:spPr>
          <a:xfrm>
            <a:off x="3228975" y="1284288"/>
            <a:ext cx="4343400" cy="40894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Removable hard drive</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Dual boot</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Virtual computer</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Cygwin, MingW</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Bootable USB drive</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Live CD/DVD</a:t>
            </a:r>
          </a:p>
        </p:txBody>
      </p:sp>
      <p:sp>
        <p:nvSpPr>
          <p:cNvPr id="18437" name="Text Box 3"/>
          <p:cNvSpPr txBox="1">
            <a:spLocks noChangeArrowheads="1"/>
          </p:cNvSpPr>
          <p:nvPr/>
        </p:nvSpPr>
        <p:spPr bwMode="auto">
          <a:xfrm>
            <a:off x="1143000" y="5843588"/>
            <a:ext cx="8229600" cy="738187"/>
          </a:xfrm>
          <a:prstGeom prst="rect">
            <a:avLst/>
          </a:prstGeom>
          <a:noFill/>
          <a:ln w="9525">
            <a:noFill/>
            <a:round/>
            <a:headEnd/>
            <a:tailEnd/>
          </a:ln>
        </p:spPr>
        <p:txBody>
          <a:bodyPr lIns="0" tIns="21168"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00"/>
                </a:solidFill>
              </a:rPr>
              <a:t>(I'll demonstrate a Linux installation on a jump drive.)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9458" name="Slide Number Placeholder 4"/>
          <p:cNvSpPr>
            <a:spLocks noGrp="1"/>
          </p:cNvSpPr>
          <p:nvPr>
            <p:ph type="sldNum" sz="quarter" idx="10"/>
          </p:nvPr>
        </p:nvSpPr>
        <p:spPr>
          <a:noFill/>
        </p:spPr>
        <p:txBody>
          <a:bodyPr/>
          <a:lstStyle/>
          <a:p>
            <a:fld id="{5D3026AF-AA83-4067-BBF5-BE9B9AE18998}" type="slidenum">
              <a:rPr lang="en-US" smtClean="0"/>
              <a:pPr/>
              <a:t>18</a:t>
            </a:fld>
            <a:endParaRPr lang="en-US" smtClean="0"/>
          </a:p>
        </p:txBody>
      </p:sp>
      <p:sp>
        <p:nvSpPr>
          <p:cNvPr id="19459" name="Rectangle 1"/>
          <p:cNvSpPr>
            <a:spLocks noGrp="1" noChangeArrowheads="1"/>
          </p:cNvSpPr>
          <p:nvPr>
            <p:ph type="title"/>
          </p:nvPr>
        </p:nvSpPr>
        <p:spPr>
          <a:xfrm>
            <a:off x="739775" y="51911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How to Get Help</a:t>
            </a:r>
          </a:p>
        </p:txBody>
      </p:sp>
      <p:sp>
        <p:nvSpPr>
          <p:cNvPr id="19460" name="Rectangle 2"/>
          <p:cNvSpPr>
            <a:spLocks noGrp="1" noChangeArrowheads="1"/>
          </p:cNvSpPr>
          <p:nvPr>
            <p:ph type="body" idx="1"/>
          </p:nvPr>
        </p:nvSpPr>
        <p:spPr>
          <a:xfrm>
            <a:off x="3263900" y="1284288"/>
            <a:ext cx="4343400" cy="2601912"/>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Local Linux system</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On-line</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Books</a:t>
            </a:r>
          </a:p>
        </p:txBody>
      </p:sp>
      <p:sp>
        <p:nvSpPr>
          <p:cNvPr id="19461" name="Text Box 3"/>
          <p:cNvSpPr txBox="1">
            <a:spLocks noChangeArrowheads="1"/>
          </p:cNvSpPr>
          <p:nvPr/>
        </p:nvSpPr>
        <p:spPr bwMode="auto">
          <a:xfrm>
            <a:off x="927100" y="4102100"/>
            <a:ext cx="8229600" cy="1371600"/>
          </a:xfrm>
          <a:prstGeom prst="rect">
            <a:avLst/>
          </a:prstGeom>
          <a:noFill/>
          <a:ln w="9525">
            <a:noFill/>
            <a:round/>
            <a:headEnd/>
            <a:tailEnd/>
          </a:ln>
        </p:spPr>
        <p:txBody>
          <a:bodyPr lIns="0" tIns="42336" rIns="0" bIns="0" anchor="ctr" anchorCtr="1"/>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a:solidFill>
                  <a:srgbClr val="FFFFFF"/>
                </a:solidFill>
              </a:rPr>
              <a:t>Linux for Dummies (9</a:t>
            </a:r>
            <a:r>
              <a:rPr lang="en-US" sz="4800" baseline="33000">
                <a:solidFill>
                  <a:srgbClr val="FFFFFF"/>
                </a:solidFill>
              </a:rPr>
              <a:t>th</a:t>
            </a:r>
            <a:r>
              <a:rPr lang="en-US" sz="4800">
                <a:solidFill>
                  <a:srgbClr val="FFFFFF"/>
                </a:solidFill>
              </a:rPr>
              <a:t> Edition)</a:t>
            </a:r>
          </a:p>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00"/>
                </a:solidFill>
              </a:rPr>
              <a:t>$23.09 at Amazon (new)</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20482" name="Slide Number Placeholder 4"/>
          <p:cNvSpPr>
            <a:spLocks noGrp="1"/>
          </p:cNvSpPr>
          <p:nvPr>
            <p:ph type="sldNum" sz="quarter" idx="10"/>
          </p:nvPr>
        </p:nvSpPr>
        <p:spPr>
          <a:noFill/>
        </p:spPr>
        <p:txBody>
          <a:bodyPr/>
          <a:lstStyle/>
          <a:p>
            <a:fld id="{2587C6A0-86AC-4055-94DB-523368AE92AF}" type="slidenum">
              <a:rPr lang="en-US" smtClean="0"/>
              <a:pPr/>
              <a:t>19</a:t>
            </a:fld>
            <a:endParaRPr lang="en-US" smtClean="0"/>
          </a:p>
        </p:txBody>
      </p:sp>
      <p:sp>
        <p:nvSpPr>
          <p:cNvPr id="20483"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Recovery Example</a:t>
            </a:r>
            <a:br>
              <a:rPr lang="en-US" sz="4800" smtClean="0"/>
            </a:br>
            <a:r>
              <a:rPr lang="en-US" sz="2600" smtClean="0"/>
              <a:t>(Very Personal!)</a:t>
            </a:r>
          </a:p>
        </p:txBody>
      </p:sp>
      <p:sp>
        <p:nvSpPr>
          <p:cNvPr id="20484" name="Rectangle 2"/>
          <p:cNvSpPr>
            <a:spLocks noGrp="1" noChangeArrowheads="1"/>
          </p:cNvSpPr>
          <p:nvPr>
            <p:ph type="body" idx="1"/>
          </p:nvPr>
        </p:nvSpPr>
        <p:spPr>
          <a:xfrm>
            <a:off x="2286000" y="2159000"/>
            <a:ext cx="6858000" cy="46990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Main drive failure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Booted with Ubuntu Live CD</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Plugged failed drive into system as USB</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Copied files onto my tertiary disk</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Install Ubuntu onto new drive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Copy files back into place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Lst>
            </a:pPr>
            <a:r>
              <a:rPr lang="en-US" sz="2800" smtClean="0"/>
              <a:t>Up and running again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3074" name="Slide Number Placeholder 4"/>
          <p:cNvSpPr>
            <a:spLocks noGrp="1"/>
          </p:cNvSpPr>
          <p:nvPr>
            <p:ph type="sldNum" sz="quarter" idx="10"/>
          </p:nvPr>
        </p:nvSpPr>
        <p:spPr>
          <a:noFill/>
        </p:spPr>
        <p:txBody>
          <a:bodyPr/>
          <a:lstStyle/>
          <a:p>
            <a:fld id="{2CED1AA3-51B5-42E3-B2E1-20CF24E6AC47}" type="slidenum">
              <a:rPr lang="en-US" smtClean="0"/>
              <a:pPr/>
              <a:t>2</a:t>
            </a:fld>
            <a:endParaRPr lang="en-US" smtClean="0"/>
          </a:p>
        </p:txBody>
      </p:sp>
      <p:sp>
        <p:nvSpPr>
          <p:cNvPr id="3075" name="Rectangle 1"/>
          <p:cNvSpPr>
            <a:spLocks noGrp="1" noChangeArrowheads="1"/>
          </p:cNvSpPr>
          <p:nvPr>
            <p:ph type="title"/>
          </p:nvPr>
        </p:nvSpPr>
        <p:spPr>
          <a:xfrm>
            <a:off x="739775" y="627063"/>
            <a:ext cx="8604250" cy="973137"/>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Introduction</a:t>
            </a:r>
          </a:p>
        </p:txBody>
      </p:sp>
      <p:sp>
        <p:nvSpPr>
          <p:cNvPr id="3076" name="Rectangle 2"/>
          <p:cNvSpPr>
            <a:spLocks noGrp="1" noChangeArrowheads="1"/>
          </p:cNvSpPr>
          <p:nvPr>
            <p:ph type="body" idx="1"/>
          </p:nvPr>
        </p:nvSpPr>
        <p:spPr>
          <a:xfrm>
            <a:off x="2524125" y="2038350"/>
            <a:ext cx="5638800" cy="3479800"/>
          </a:xfrm>
        </p:spPr>
        <p:txBody>
          <a:bodyPr tIns="24695"/>
          <a:lstStyle/>
          <a:p>
            <a:pPr marL="431800" indent="-323850" eaLnBrk="1">
              <a:buSzPct val="45000"/>
              <a:buFont typeface="Wingdings" charset="2"/>
              <a:buChar char=""/>
              <a:tabLst>
                <a:tab pos="723900" algn="l"/>
                <a:tab pos="1447800" algn="l"/>
                <a:tab pos="2171700" algn="l"/>
                <a:tab pos="2895600" algn="l"/>
                <a:tab pos="3619500" algn="l"/>
              </a:tabLst>
            </a:pPr>
            <a:r>
              <a:rPr lang="en-US" sz="2800" smtClean="0"/>
              <a:t>What is Linux?</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Windows v. Linux</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Linux uses</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How to get it</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How to install it</a:t>
            </a:r>
          </a:p>
          <a:p>
            <a:pPr marL="431800" indent="-323850" eaLnBrk="1">
              <a:buSzPct val="45000"/>
              <a:buFont typeface="Wingdings" charset="2"/>
              <a:buChar char=""/>
              <a:tabLst>
                <a:tab pos="723900" algn="l"/>
                <a:tab pos="1447800" algn="l"/>
                <a:tab pos="2171700" algn="l"/>
                <a:tab pos="2895600" algn="l"/>
                <a:tab pos="3619500" algn="l"/>
              </a:tabLst>
            </a:pPr>
            <a:r>
              <a:rPr lang="en-US" sz="2800" smtClean="0"/>
              <a:t>Free software (for Windows, too!)</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21506" name="Slide Number Placeholder 4"/>
          <p:cNvSpPr>
            <a:spLocks noGrp="1"/>
          </p:cNvSpPr>
          <p:nvPr>
            <p:ph type="sldNum" sz="quarter" idx="10"/>
          </p:nvPr>
        </p:nvSpPr>
        <p:spPr>
          <a:noFill/>
        </p:spPr>
        <p:txBody>
          <a:bodyPr/>
          <a:lstStyle/>
          <a:p>
            <a:fld id="{676EE929-77AB-4EA9-90C4-93718E2F920A}" type="slidenum">
              <a:rPr lang="en-US" smtClean="0"/>
              <a:pPr/>
              <a:t>20</a:t>
            </a:fld>
            <a:endParaRPr lang="en-US" smtClean="0"/>
          </a:p>
        </p:txBody>
      </p:sp>
      <p:sp>
        <p:nvSpPr>
          <p:cNvPr id="21507" name="Rectangle 1"/>
          <p:cNvSpPr>
            <a:spLocks noGrp="1" noChangeArrowheads="1"/>
          </p:cNvSpPr>
          <p:nvPr>
            <p:ph type="title"/>
          </p:nvPr>
        </p:nvSpPr>
        <p:spPr>
          <a:xfrm>
            <a:off x="739775" y="627063"/>
            <a:ext cx="8604250" cy="973137"/>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A Linux Tour</a:t>
            </a:r>
          </a:p>
        </p:txBody>
      </p:sp>
      <p:sp>
        <p:nvSpPr>
          <p:cNvPr id="21508" name="Rectangle 2"/>
          <p:cNvSpPr>
            <a:spLocks noGrp="1" noChangeArrowheads="1"/>
          </p:cNvSpPr>
          <p:nvPr>
            <p:ph type="body" idx="1"/>
          </p:nvPr>
        </p:nvSpPr>
        <p:spPr>
          <a:xfrm>
            <a:off x="2933700" y="2038350"/>
            <a:ext cx="5572125" cy="4089400"/>
          </a:xfrm>
        </p:spPr>
        <p:txBody>
          <a:bodyPr tIns="24695"/>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“Logging in”</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Configuring the desktop</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Moving around</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Using applications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Synaptic Package Manager</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z="2800" smtClean="0"/>
              <a:t>A PostScript Demonstration</a:t>
            </a:r>
          </a:p>
          <a:p>
            <a:pPr marL="431800" indent="-323850" eaLnBrk="1">
              <a:buClrTx/>
              <a:buSzTx/>
              <a:buFontTx/>
              <a:buNone/>
              <a:tabLst>
                <a:tab pos="723900" algn="l"/>
                <a:tab pos="1447800" algn="l"/>
                <a:tab pos="2171700" algn="l"/>
                <a:tab pos="2895600" algn="l"/>
                <a:tab pos="3619500" algn="l"/>
                <a:tab pos="4343400" algn="l"/>
                <a:tab pos="5067300" algn="l"/>
              </a:tabLst>
            </a:pPr>
            <a:endParaRPr lang="en-US" sz="28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p:spPr>
        <p:txBody>
          <a:bodyPr/>
          <a:lstStyle/>
          <a:p>
            <a:fld id="{25F49D61-CC06-4E01-AC22-1A73BE68B38A}" type="slidenum">
              <a:rPr lang="en-US" smtClean="0"/>
              <a:pPr/>
              <a:t>21</a:t>
            </a:fld>
            <a:endParaRPr lang="en-US" smtClean="0"/>
          </a:p>
        </p:txBody>
      </p:sp>
      <p:sp>
        <p:nvSpPr>
          <p:cNvPr id="22531" name="Rectangle 1"/>
          <p:cNvSpPr>
            <a:spLocks noGrp="1" noChangeArrowheads="1"/>
          </p:cNvSpPr>
          <p:nvPr>
            <p:ph type="title"/>
          </p:nvPr>
        </p:nvSpPr>
        <p:spPr>
          <a:xfrm>
            <a:off x="739775" y="627063"/>
            <a:ext cx="8604250" cy="973137"/>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smtClean="0"/>
              <a:t>Some Cross-Platform</a:t>
            </a:r>
            <a:br>
              <a:rPr lang="en-US" sz="3600" smtClean="0"/>
            </a:br>
            <a:r>
              <a:rPr lang="en-US" sz="3600" smtClean="0"/>
              <a:t>Free Software</a:t>
            </a:r>
          </a:p>
        </p:txBody>
      </p:sp>
      <p:sp>
        <p:nvSpPr>
          <p:cNvPr id="22532" name="Rectangle 2"/>
          <p:cNvSpPr>
            <a:spLocks noGrp="1" noChangeArrowheads="1"/>
          </p:cNvSpPr>
          <p:nvPr>
            <p:ph type="body" idx="1"/>
          </p:nvPr>
        </p:nvSpPr>
        <p:spPr>
          <a:xfrm>
            <a:off x="2524125" y="2028825"/>
            <a:ext cx="5943600" cy="4800600"/>
          </a:xfrm>
        </p:spPr>
        <p:txBody>
          <a:bodyPr tIns="24695"/>
          <a:lstStyle/>
          <a:p>
            <a:pPr marL="431800" indent="-323850" eaLnBrk="1">
              <a:buClrTx/>
              <a:buSzTx/>
              <a:buFontTx/>
              <a:buNone/>
              <a:tabLst>
                <a:tab pos="723900" algn="l"/>
                <a:tab pos="1447800" algn="l"/>
                <a:tab pos="2171700" algn="l"/>
                <a:tab pos="2895600" algn="l"/>
                <a:tab pos="3619500" algn="l"/>
                <a:tab pos="4343400" algn="l"/>
              </a:tabLst>
            </a:pPr>
            <a:r>
              <a:rPr lang="en-US" sz="2800" smtClean="0"/>
              <a:t>Perl (</a:t>
            </a:r>
            <a:r>
              <a:rPr lang="en-US" sz="2800" smtClean="0">
                <a:solidFill>
                  <a:srgbClr val="FF0000"/>
                </a:solidFill>
              </a:rPr>
              <a:t>www.perl.org</a:t>
            </a:r>
            <a:r>
              <a:rPr lang="en-US" sz="2800" smtClean="0"/>
              <a:t>)</a:t>
            </a:r>
          </a:p>
          <a:p>
            <a:pPr marL="431800" indent="-323850" eaLnBrk="1">
              <a:buClrTx/>
              <a:buSzTx/>
              <a:buFontTx/>
              <a:buNone/>
              <a:tabLst>
                <a:tab pos="723900" algn="l"/>
                <a:tab pos="1447800" algn="l"/>
                <a:tab pos="2171700" algn="l"/>
                <a:tab pos="2895600" algn="l"/>
                <a:tab pos="3619500" algn="l"/>
                <a:tab pos="4343400" algn="l"/>
              </a:tabLst>
            </a:pPr>
            <a:r>
              <a:rPr lang="en-US" sz="2800" smtClean="0"/>
              <a:t>	powerful scripting language</a:t>
            </a:r>
          </a:p>
          <a:p>
            <a:pPr marL="431800" indent="-323850" eaLnBrk="1">
              <a:buClrTx/>
              <a:buSzTx/>
              <a:buFontTx/>
              <a:buNone/>
              <a:tabLst>
                <a:tab pos="723900" algn="l"/>
                <a:tab pos="1447800" algn="l"/>
                <a:tab pos="2171700" algn="l"/>
                <a:tab pos="2895600" algn="l"/>
                <a:tab pos="3619500" algn="l"/>
                <a:tab pos="4343400" algn="l"/>
              </a:tabLst>
            </a:pPr>
            <a:r>
              <a:rPr lang="en-US" sz="2800" smtClean="0"/>
              <a:t>Open Office (</a:t>
            </a:r>
            <a:r>
              <a:rPr lang="en-US" sz="2800" smtClean="0">
                <a:solidFill>
                  <a:srgbClr val="FF0000"/>
                </a:solidFill>
              </a:rPr>
              <a:t>www.openoffice.org</a:t>
            </a:r>
            <a:r>
              <a:rPr lang="en-US" sz="2800" smtClean="0"/>
              <a:t>)</a:t>
            </a:r>
          </a:p>
          <a:p>
            <a:pPr marL="431800" indent="-323850" eaLnBrk="1">
              <a:buClrTx/>
              <a:buSzTx/>
              <a:buFontTx/>
              <a:buNone/>
              <a:tabLst>
                <a:tab pos="723900" algn="l"/>
                <a:tab pos="1447800" algn="l"/>
                <a:tab pos="2171700" algn="l"/>
                <a:tab pos="2895600" algn="l"/>
                <a:tab pos="3619500" algn="l"/>
                <a:tab pos="4343400" algn="l"/>
              </a:tabLst>
            </a:pPr>
            <a:r>
              <a:rPr lang="en-US" sz="2800" smtClean="0"/>
              <a:t>	utility of MS Office</a:t>
            </a:r>
          </a:p>
          <a:p>
            <a:pPr marL="431800" indent="-323850" eaLnBrk="1">
              <a:buClrTx/>
              <a:buSzTx/>
              <a:buFontTx/>
              <a:buNone/>
              <a:tabLst>
                <a:tab pos="723900" algn="l"/>
                <a:tab pos="1447800" algn="l"/>
                <a:tab pos="2171700" algn="l"/>
                <a:tab pos="2895600" algn="l"/>
                <a:tab pos="3619500" algn="l"/>
                <a:tab pos="4343400" algn="l"/>
              </a:tabLst>
            </a:pPr>
            <a:r>
              <a:rPr lang="en-US" sz="2800" smtClean="0"/>
              <a:t>GnuCash (</a:t>
            </a:r>
            <a:r>
              <a:rPr lang="en-US" sz="2800" smtClean="0">
                <a:solidFill>
                  <a:srgbClr val="FF0000"/>
                </a:solidFill>
              </a:rPr>
              <a:t>www.gnucash.org</a:t>
            </a:r>
            <a:r>
              <a:rPr lang="en-US" sz="2800" smtClean="0"/>
              <a:t>)</a:t>
            </a:r>
          </a:p>
          <a:p>
            <a:pPr marL="431800" indent="-323850" eaLnBrk="1">
              <a:buClrTx/>
              <a:buSzTx/>
              <a:buFontTx/>
              <a:buNone/>
              <a:tabLst>
                <a:tab pos="723900" algn="l"/>
                <a:tab pos="1447800" algn="l"/>
                <a:tab pos="2171700" algn="l"/>
                <a:tab pos="2895600" algn="l"/>
                <a:tab pos="3619500" algn="l"/>
                <a:tab pos="4343400" algn="l"/>
              </a:tabLst>
            </a:pPr>
            <a:r>
              <a:rPr lang="en-US" sz="2800" smtClean="0"/>
              <a:t>	better than Quicken</a:t>
            </a:r>
          </a:p>
          <a:p>
            <a:pPr marL="431800" indent="-323850" eaLnBrk="1">
              <a:buClrTx/>
              <a:buSzTx/>
              <a:buFontTx/>
              <a:buNone/>
              <a:tabLst>
                <a:tab pos="723900" algn="l"/>
                <a:tab pos="1447800" algn="l"/>
                <a:tab pos="2171700" algn="l"/>
                <a:tab pos="2895600" algn="l"/>
                <a:tab pos="3619500" algn="l"/>
                <a:tab pos="4343400" algn="l"/>
              </a:tabLst>
            </a:pPr>
            <a:r>
              <a:rPr lang="en-US" sz="2800" smtClean="0"/>
              <a:t>GimPhoto</a:t>
            </a:r>
            <a:r>
              <a:rPr lang="en-US" sz="2800" b="1" smtClean="0"/>
              <a:t> </a:t>
            </a:r>
            <a:r>
              <a:rPr lang="en-US" sz="2800" smtClean="0"/>
              <a:t>(</a:t>
            </a:r>
            <a:r>
              <a:rPr lang="en-US" sz="2800" smtClean="0">
                <a:solidFill>
                  <a:srgbClr val="FF0000"/>
                </a:solidFill>
              </a:rPr>
              <a:t>www.gimphoto.com</a:t>
            </a:r>
            <a:r>
              <a:rPr lang="en-US" sz="2800" smtClean="0"/>
              <a:t>)</a:t>
            </a:r>
          </a:p>
          <a:p>
            <a:pPr marL="431800" indent="-323850" eaLnBrk="1">
              <a:buClrTx/>
              <a:buSzTx/>
              <a:buFontTx/>
              <a:buNone/>
              <a:tabLst>
                <a:tab pos="723900" algn="l"/>
                <a:tab pos="1447800" algn="l"/>
                <a:tab pos="2171700" algn="l"/>
                <a:tab pos="2895600" algn="l"/>
                <a:tab pos="3619500" algn="l"/>
                <a:tab pos="4343400" algn="l"/>
              </a:tabLst>
            </a:pPr>
            <a:r>
              <a:rPr lang="en-US" sz="2800" smtClean="0"/>
              <a:t>	PhotoShop clone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p:spPr>
        <p:txBody>
          <a:bodyPr/>
          <a:lstStyle/>
          <a:p>
            <a:fld id="{EACE9CFE-B6F5-4F07-9126-4E183B136D7D}" type="slidenum">
              <a:rPr lang="en-US" smtClean="0"/>
              <a:pPr/>
              <a:t>22</a:t>
            </a:fld>
            <a:endParaRPr lang="en-US" smtClean="0"/>
          </a:p>
        </p:txBody>
      </p:sp>
      <p:sp>
        <p:nvSpPr>
          <p:cNvPr id="23555" name="Rectangle 1"/>
          <p:cNvSpPr>
            <a:spLocks noGrp="1" noChangeArrowheads="1"/>
          </p:cNvSpPr>
          <p:nvPr>
            <p:ph type="title"/>
          </p:nvPr>
        </p:nvSpPr>
        <p:spPr>
          <a:xfrm>
            <a:off x="739775" y="627063"/>
            <a:ext cx="8604250" cy="973137"/>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Thanks for Coming</a:t>
            </a:r>
          </a:p>
        </p:txBody>
      </p:sp>
      <p:sp>
        <p:nvSpPr>
          <p:cNvPr id="23556" name="Rectangle 2"/>
          <p:cNvSpPr>
            <a:spLocks noGrp="1" noChangeArrowheads="1"/>
          </p:cNvSpPr>
          <p:nvPr>
            <p:ph type="body" idx="1"/>
          </p:nvPr>
        </p:nvSpPr>
        <p:spPr>
          <a:xfrm>
            <a:off x="1000125" y="3502025"/>
            <a:ext cx="8077200" cy="3479800"/>
          </a:xfrm>
        </p:spPr>
        <p:txBody>
          <a:bodyPr tIns="24695"/>
          <a:lstStyle/>
          <a:p>
            <a:pPr algn="ctr"/>
            <a:r>
              <a:rPr lang="en-US" sz="2800" smtClean="0"/>
              <a:t>Tom Browder </a:t>
            </a:r>
            <a:r>
              <a:rPr lang="en-US" sz="2800" smtClean="0">
                <a:solidFill>
                  <a:srgbClr val="FF0000"/>
                </a:solidFill>
              </a:rPr>
              <a:t>&lt;tom.browder@gmail.com&gt;</a:t>
            </a:r>
          </a:p>
          <a:p>
            <a:pPr algn="ctr"/>
            <a:endParaRPr lang="en-US" sz="2800" smtClean="0"/>
          </a:p>
          <a:p>
            <a:pPr algn="ctr"/>
            <a:r>
              <a:rPr lang="en-US" sz="2800" smtClean="0"/>
              <a:t>E-mail me with questions or suggestions, put “[computertech]” in the subject (without the quotes).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4098" name="Slide Number Placeholder 4"/>
          <p:cNvSpPr>
            <a:spLocks noGrp="1"/>
          </p:cNvSpPr>
          <p:nvPr>
            <p:ph type="sldNum" sz="quarter" idx="10"/>
          </p:nvPr>
        </p:nvSpPr>
        <p:spPr>
          <a:noFill/>
        </p:spPr>
        <p:txBody>
          <a:bodyPr/>
          <a:lstStyle/>
          <a:p>
            <a:fld id="{5C9C5344-28EC-4CC2-8AA1-F5EF03285524}" type="slidenum">
              <a:rPr lang="en-US" smtClean="0"/>
              <a:pPr/>
              <a:t>3</a:t>
            </a:fld>
            <a:endParaRPr lang="en-US" smtClean="0"/>
          </a:p>
        </p:txBody>
      </p:sp>
      <p:sp>
        <p:nvSpPr>
          <p:cNvPr id="4099"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What is Linux?</a:t>
            </a:r>
          </a:p>
        </p:txBody>
      </p:sp>
      <p:sp>
        <p:nvSpPr>
          <p:cNvPr id="4100" name="Rectangle 2"/>
          <p:cNvSpPr>
            <a:spLocks noGrp="1" noChangeArrowheads="1"/>
          </p:cNvSpPr>
          <p:nvPr>
            <p:ph type="body" idx="1"/>
          </p:nvPr>
        </p:nvSpPr>
        <p:spPr>
          <a:xfrm>
            <a:off x="1371600" y="1930400"/>
            <a:ext cx="7718425" cy="4470400"/>
          </a:xfrm>
        </p:spPr>
        <p:txBody>
          <a:bodyPr tIns="24695"/>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An operating system (OS)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An OS started by, and still directed by, Linus Torvalds, aided by thousands of helpers (paid and unpaid)</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What is an OS?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Examples of other OSs?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5122" name="Slide Number Placeholder 4"/>
          <p:cNvSpPr>
            <a:spLocks noGrp="1"/>
          </p:cNvSpPr>
          <p:nvPr>
            <p:ph type="sldNum" sz="quarter" idx="10"/>
          </p:nvPr>
        </p:nvSpPr>
        <p:spPr>
          <a:noFill/>
        </p:spPr>
        <p:txBody>
          <a:bodyPr/>
          <a:lstStyle/>
          <a:p>
            <a:fld id="{073FD299-383A-48C1-A792-9084FBBAAD7D}" type="slidenum">
              <a:rPr lang="en-US" smtClean="0"/>
              <a:pPr/>
              <a:t>4</a:t>
            </a:fld>
            <a:endParaRPr lang="en-US" smtClean="0"/>
          </a:p>
        </p:txBody>
      </p:sp>
      <p:sp>
        <p:nvSpPr>
          <p:cNvPr id="5123" name="Rectangle 1"/>
          <p:cNvSpPr>
            <a:spLocks noGrp="1" noChangeArrowheads="1"/>
          </p:cNvSpPr>
          <p:nvPr>
            <p:ph type="title"/>
          </p:nvPr>
        </p:nvSpPr>
        <p:spPr>
          <a:xfrm>
            <a:off x="739775" y="231775"/>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Examples of other OSs?</a:t>
            </a:r>
          </a:p>
        </p:txBody>
      </p:sp>
      <p:sp>
        <p:nvSpPr>
          <p:cNvPr id="5124" name="Rectangle 2"/>
          <p:cNvSpPr>
            <a:spLocks noGrp="1" noChangeArrowheads="1"/>
          </p:cNvSpPr>
          <p:nvPr>
            <p:ph type="body" idx="1"/>
          </p:nvPr>
        </p:nvSpPr>
        <p:spPr>
          <a:xfrm>
            <a:off x="1533525" y="1822450"/>
            <a:ext cx="6945313" cy="4470400"/>
          </a:xfrm>
        </p:spPr>
        <p:txBody>
          <a:bodyPr tIns="21168"/>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MS Windows 95, 98, NT, XP, Vista, 7</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Mac OS X</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Unix, FreeBSd, OpenBSD, Open SunOS, IRIX, AIX</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DOS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VMS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System 360</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IRIX</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400" smtClean="0"/>
              <a:t>AIX</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p>
            <a:fld id="{305CB239-1638-49D1-960B-4ABFF4DD220B}" type="slidenum">
              <a:rPr lang="en-US" smtClean="0"/>
              <a:pPr/>
              <a:t>5</a:t>
            </a:fld>
            <a:endParaRPr lang="en-US" smtClean="0"/>
          </a:p>
        </p:txBody>
      </p:sp>
      <p:sp>
        <p:nvSpPr>
          <p:cNvPr id="6147"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How to Pronounce Linux?</a:t>
            </a:r>
            <a:br>
              <a:rPr lang="en-US" sz="4800" smtClean="0"/>
            </a:br>
            <a:r>
              <a:rPr lang="en-US" sz="2000" smtClean="0"/>
              <a:t>(quotation from http://mostlylinux.ca/pronounce/)</a:t>
            </a:r>
          </a:p>
        </p:txBody>
      </p:sp>
      <p:sp>
        <p:nvSpPr>
          <p:cNvPr id="6148" name="Rectangle 2"/>
          <p:cNvSpPr>
            <a:spLocks noGrp="1" noChangeArrowheads="1"/>
          </p:cNvSpPr>
          <p:nvPr>
            <p:ph type="body" idx="1"/>
          </p:nvPr>
        </p:nvSpPr>
        <p:spPr>
          <a:xfrm>
            <a:off x="1143000" y="2200275"/>
            <a:ext cx="8229600" cy="4470400"/>
          </a:xfrm>
        </p:spPr>
        <p:txBody>
          <a:bodyPr tIns="2116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Ever wonder how to pronounce Linux? Ever wonder why so many people pronounce it differently? Well, you can stop wondering.</a:t>
            </a:r>
          </a:p>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There are three common pronunciations of Linux. All three are quite acceptable, because everyone knows what is being talked about when you use any of them, and that's all that is important. However, if you are wondering what truly is the "proper" way, it will be explained here.</a:t>
            </a:r>
          </a:p>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The only proper pronunciation is the one used by Linus Torvalds himself. The name Linux is a derivative of his name, and thus is pronounced like his name. Linus pronounces his name "Lee-noos", so Linux is properly pronounced "Lee-nooks".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p>
            <a:fld id="{48058387-017D-4448-86CB-724FD1E134EE}" type="slidenum">
              <a:rPr lang="en-US" smtClean="0"/>
              <a:pPr/>
              <a:t>6</a:t>
            </a:fld>
            <a:endParaRPr lang="en-US" smtClean="0"/>
          </a:p>
        </p:txBody>
      </p:sp>
      <p:sp>
        <p:nvSpPr>
          <p:cNvPr id="7171"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How to Pronounce Linux? (2)</a:t>
            </a:r>
            <a:br>
              <a:rPr lang="en-US" sz="4800" smtClean="0"/>
            </a:br>
            <a:r>
              <a:rPr lang="en-US" sz="2000" smtClean="0"/>
              <a:t>(quotation from from http://mostlylinux.ca/pronounce/)</a:t>
            </a:r>
          </a:p>
        </p:txBody>
      </p:sp>
      <p:sp>
        <p:nvSpPr>
          <p:cNvPr id="7172" name="Rectangle 2"/>
          <p:cNvSpPr>
            <a:spLocks noGrp="1" noChangeArrowheads="1"/>
          </p:cNvSpPr>
          <p:nvPr>
            <p:ph type="body" idx="1"/>
          </p:nvPr>
        </p:nvSpPr>
        <p:spPr>
          <a:xfrm>
            <a:off x="1143000" y="2217738"/>
            <a:ext cx="8229600" cy="4470400"/>
          </a:xfrm>
        </p:spPr>
        <p:txBody>
          <a:bodyPr tIns="2116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A linguistically acceptable pronunciation is based on the Anglicized pronunciation of Linus, which is "Lie-nus". Hence, an acceptable Anglicized pronunciation of Linux is "Lie-nuks".</a:t>
            </a:r>
          </a:p>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However, there is a third common pronunciation of Linux, which is "Lin-icks" (or sometimes "Lin-ucks"). This pronunciation has no basis as a linguistic derivative. It does, however, sound more like "Unix", which is probably the reason it came about.</a:t>
            </a:r>
          </a:p>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In the end, it is irrelevant. You say to-mah-to, I say to-may-to. Who cares? Either way, it's still a juicy red fruit that tastes good on a hamburger. How you pronounce Linux is far less important than whether you use it or not!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p:spPr>
        <p:txBody>
          <a:bodyPr/>
          <a:lstStyle/>
          <a:p>
            <a:fld id="{891BB6B9-CA3F-4799-AD21-20F5DF42C5E5}" type="slidenum">
              <a:rPr lang="en-US" smtClean="0"/>
              <a:pPr/>
              <a:t>7</a:t>
            </a:fld>
            <a:endParaRPr lang="en-US" smtClean="0"/>
          </a:p>
        </p:txBody>
      </p:sp>
      <p:sp>
        <p:nvSpPr>
          <p:cNvPr id="8195"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Why is Linux Important?</a:t>
            </a:r>
          </a:p>
        </p:txBody>
      </p:sp>
      <p:sp>
        <p:nvSpPr>
          <p:cNvPr id="8196" name="Rectangle 2"/>
          <p:cNvSpPr>
            <a:spLocks noGrp="1" noChangeArrowheads="1"/>
          </p:cNvSpPr>
          <p:nvPr>
            <p:ph type="body" idx="1"/>
          </p:nvPr>
        </p:nvSpPr>
        <p:spPr>
          <a:xfrm>
            <a:off x="1076325" y="1930400"/>
            <a:ext cx="8162925" cy="3784600"/>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It's “free” and has brought the power of the computer to some of the poorest among us.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It enables interested users to get under the hood and fix problems.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It has a powerful CLI (command line interface)</a:t>
            </a:r>
          </a:p>
          <a:p>
            <a:pPr marL="831850" lvl="1" indent="-323850" eaLnBrk="1">
              <a:buSzPct val="45000"/>
              <a:buFont typeface="Wingdings" charset="2"/>
              <a:buChar char="Ø"/>
              <a:tabLst>
                <a:tab pos="723900" algn="l"/>
                <a:tab pos="1447800" algn="l"/>
                <a:tab pos="2171700" algn="l"/>
                <a:tab pos="2895600" algn="l"/>
                <a:tab pos="3619500" algn="l"/>
                <a:tab pos="4343400" algn="l"/>
                <a:tab pos="5067300" algn="l"/>
                <a:tab pos="5791200" algn="l"/>
                <a:tab pos="6515100" algn="l"/>
                <a:tab pos="7239000" algn="l"/>
              </a:tabLst>
            </a:pPr>
            <a:r>
              <a:rPr lang="en-US" sz="2400" smtClean="0"/>
              <a:t>Enables rapid prototyping and eases one-off data handling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noFill/>
        </p:spPr>
        <p:txBody>
          <a:bodyPr/>
          <a:lstStyle/>
          <a:p>
            <a:fld id="{48199910-11E8-4951-A5E0-C56207FA56E8}" type="slidenum">
              <a:rPr lang="en-US" smtClean="0"/>
              <a:pPr/>
              <a:t>8</a:t>
            </a:fld>
            <a:endParaRPr lang="en-US" smtClean="0"/>
          </a:p>
        </p:txBody>
      </p:sp>
      <p:sp>
        <p:nvSpPr>
          <p:cNvPr id="9219"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Windows Versus Linux</a:t>
            </a:r>
          </a:p>
        </p:txBody>
      </p:sp>
      <p:sp>
        <p:nvSpPr>
          <p:cNvPr id="9220" name="Rectangle 2"/>
          <p:cNvSpPr>
            <a:spLocks noGrp="1" noChangeArrowheads="1"/>
          </p:cNvSpPr>
          <p:nvPr>
            <p:ph type="body" idx="1"/>
          </p:nvPr>
        </p:nvSpPr>
        <p:spPr>
          <a:xfrm>
            <a:off x="2667000" y="1408113"/>
            <a:ext cx="5029200" cy="5129212"/>
          </a:xfrm>
        </p:spPr>
        <p:txBody>
          <a:bodyPr tIns="24695"/>
          <a:lstStyle/>
          <a:p>
            <a:pPr marL="431800" indent="-323850" eaLnBrk="1">
              <a:buSzPct val="45000"/>
              <a:buFont typeface="Symbol" charset="2"/>
              <a:buNone/>
              <a:tabLst>
                <a:tab pos="723900" algn="l"/>
                <a:tab pos="1447800" algn="l"/>
                <a:tab pos="2171700" algn="l"/>
                <a:tab pos="2895600" algn="l"/>
                <a:tab pos="3619500" algn="l"/>
                <a:tab pos="4343400" algn="l"/>
              </a:tabLst>
            </a:pPr>
            <a:endParaRPr lang="en-US" sz="2800" smtClean="0"/>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Windows</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Expensive</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Closed source</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Single user</a:t>
            </a:r>
          </a:p>
          <a:p>
            <a:pPr marL="431800" indent="-323850" eaLnBrk="1">
              <a:buSzPct val="45000"/>
              <a:buFont typeface="Wingdings" charset="2"/>
              <a:buChar char=""/>
              <a:tabLst>
                <a:tab pos="723900" algn="l"/>
                <a:tab pos="1447800" algn="l"/>
                <a:tab pos="2171700" algn="l"/>
                <a:tab pos="2895600" algn="l"/>
                <a:tab pos="3619500" algn="l"/>
                <a:tab pos="4343400" algn="l"/>
              </a:tabLst>
            </a:pPr>
            <a:r>
              <a:rPr lang="en-US" sz="2800" smtClean="0"/>
              <a:t>Linux</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Free</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Open source</a:t>
            </a:r>
          </a:p>
          <a:p>
            <a:pPr marL="1727200" lvl="1" indent="-573088" eaLnBrk="1">
              <a:buSzPct val="45000"/>
              <a:buFont typeface="Wingdings" charset="2"/>
              <a:buChar char=""/>
              <a:tabLst>
                <a:tab pos="723900" algn="l"/>
                <a:tab pos="1447800" algn="l"/>
                <a:tab pos="2171700" algn="l"/>
                <a:tab pos="2895600" algn="l"/>
                <a:tab pos="3619500" algn="l"/>
                <a:tab pos="4343400" algn="l"/>
              </a:tabLst>
            </a:pPr>
            <a:r>
              <a:rPr lang="en-US" smtClean="0"/>
              <a:t>Multi-user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FFFFFF"/>
            </a:gs>
          </a:gsLst>
          <a:lin ang="2700000" scaled="1"/>
        </a:gradFill>
        <a:effectLst/>
      </p:bgPr>
    </p:bg>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a:noFill/>
        </p:spPr>
        <p:txBody>
          <a:bodyPr/>
          <a:lstStyle/>
          <a:p>
            <a:fld id="{6BD91C84-F0EE-4F0D-98E6-797F65FDF847}" type="slidenum">
              <a:rPr lang="en-US" smtClean="0"/>
              <a:pPr/>
              <a:t>9</a:t>
            </a:fld>
            <a:endParaRPr lang="en-US" smtClean="0"/>
          </a:p>
        </p:txBody>
      </p:sp>
      <p:sp>
        <p:nvSpPr>
          <p:cNvPr id="10243" name="Rectangle 1"/>
          <p:cNvSpPr>
            <a:spLocks noGrp="1" noChangeArrowheads="1"/>
          </p:cNvSpPr>
          <p:nvPr>
            <p:ph type="title"/>
          </p:nvPr>
        </p:nvSpPr>
        <p:spPr>
          <a:xfrm>
            <a:off x="739775" y="627063"/>
            <a:ext cx="8604250"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800" smtClean="0"/>
              <a:t>Windows Versus Linux (2)</a:t>
            </a:r>
          </a:p>
        </p:txBody>
      </p:sp>
      <p:sp>
        <p:nvSpPr>
          <p:cNvPr id="10244" name="Rectangle 2"/>
          <p:cNvSpPr>
            <a:spLocks noGrp="1" noChangeArrowheads="1"/>
          </p:cNvSpPr>
          <p:nvPr>
            <p:ph type="body" idx="1"/>
          </p:nvPr>
        </p:nvSpPr>
        <p:spPr>
          <a:xfrm>
            <a:off x="1425575" y="1778000"/>
            <a:ext cx="7718425" cy="5129213"/>
          </a:xfrm>
        </p:spPr>
        <p:txBody>
          <a:bodyPr tIns="24695"/>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Windows file system</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NTFS (journaling, CR/LF, </a:t>
            </a:r>
            <a:r>
              <a:rPr lang="en-US" smtClean="0">
                <a:solidFill>
                  <a:srgbClr val="FF0000"/>
                </a:solidFill>
              </a:rPr>
              <a:t>case insensitive</a:t>
            </a:r>
            <a:r>
              <a:rPr lang="en-US" smtClean="0"/>
              <a:t>)</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GUI primary</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CLI is a desperation measure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800" smtClean="0"/>
              <a:t>Linux</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ext4 (journaling, LF, </a:t>
            </a:r>
            <a:r>
              <a:rPr lang="en-US" smtClean="0">
                <a:solidFill>
                  <a:srgbClr val="FF0000"/>
                </a:solidFill>
              </a:rPr>
              <a:t>case sensitive</a:t>
            </a:r>
            <a:r>
              <a:rPr lang="en-US" smtClean="0"/>
              <a:t>)</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GUI default for casual users</a:t>
            </a:r>
          </a:p>
          <a:p>
            <a:pPr marL="1727200" lvl="1" indent="-573088"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mtClean="0"/>
              <a:t>CLI power is unmatched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mincho"/>
        <a:cs typeface="msmincho"/>
      </a:majorFont>
      <a:minorFont>
        <a:latin typeface="Times New Roman"/>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919</Words>
  <Application>Microsoft Office PowerPoint</Application>
  <PresentationFormat>Custom</PresentationFormat>
  <Paragraphs>175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msmincho</vt:lpstr>
      <vt:lpstr>Arial</vt:lpstr>
      <vt:lpstr>Myriad Web</vt:lpstr>
      <vt:lpstr>Wingdings</vt:lpstr>
      <vt:lpstr>Symbol</vt:lpstr>
      <vt:lpstr>Office Theme</vt:lpstr>
      <vt:lpstr>Ubuntu Linux Free Software for the World</vt:lpstr>
      <vt:lpstr>Introduction</vt:lpstr>
      <vt:lpstr>What is Linux?</vt:lpstr>
      <vt:lpstr>Examples of other OSs?</vt:lpstr>
      <vt:lpstr>How to Pronounce Linux? (quotation from http://mostlylinux.ca/pronounce/)</vt:lpstr>
      <vt:lpstr>How to Pronounce Linux? (2) (quotation from from http://mostlylinux.ca/pronounce/)</vt:lpstr>
      <vt:lpstr>Why is Linux Important?</vt:lpstr>
      <vt:lpstr>Windows Versus Linux</vt:lpstr>
      <vt:lpstr>Windows Versus Linux (2)</vt:lpstr>
      <vt:lpstr>Windows Versus Linux (3)</vt:lpstr>
      <vt:lpstr>Windows Versus Linux (4)</vt:lpstr>
      <vt:lpstr>Windows Versus Linux My View</vt:lpstr>
      <vt:lpstr>Windows Versus Linux My View (2)</vt:lpstr>
      <vt:lpstr>Linux Uses For Individuals</vt:lpstr>
      <vt:lpstr>Linux Uses For Business and Government</vt:lpstr>
      <vt:lpstr>How to Get Linux</vt:lpstr>
      <vt:lpstr>How to Install Linux</vt:lpstr>
      <vt:lpstr>How to Get Help</vt:lpstr>
      <vt:lpstr>Recovery Example (Very Personal!)</vt:lpstr>
      <vt:lpstr>A Linux Tour</vt:lpstr>
      <vt:lpstr>Some Cross-Platform Free Software</vt:lpstr>
      <vt:lpstr>Thanks for Coming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dc:title>
  <dc:creator>Tom Browder</dc:creator>
  <cp:lastModifiedBy>TMB</cp:lastModifiedBy>
  <cp:revision>67</cp:revision>
  <cp:lastPrinted>2009-09-18T03:07:08Z</cp:lastPrinted>
  <dcterms:created xsi:type="dcterms:W3CDTF">2009-03-17T23:46:44Z</dcterms:created>
  <dcterms:modified xsi:type="dcterms:W3CDTF">2014-02-07T14:08:07Z</dcterms:modified>
</cp:coreProperties>
</file>