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7" r:id="rId12"/>
    <p:sldId id="268" r:id="rId13"/>
    <p:sldId id="266"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cGinnis, Cynthia" initials="MC" lastIdx="1" clrIdx="0">
    <p:extLst>
      <p:ext uri="{19B8F6BF-5375-455C-9EA6-DF929625EA0E}">
        <p15:presenceInfo xmlns:p15="http://schemas.microsoft.com/office/powerpoint/2012/main" userId="S-1-5-21-1369535751-429457914-9522986-126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1-19T16:17:28.582" idx="1">
    <p:pos x="10" y="10"/>
    <p:text>Washington Post January 20, 2014</p:text>
    <p:extLst>
      <p:ext uri="{C676402C-5697-4E1C-873F-D02D1690AC5C}">
        <p15:threadingInfo xmlns:p15="http://schemas.microsoft.com/office/powerpoint/2012/main" timeZoneBias="36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2018-02-10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2018-02-10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2018-02-10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2018-02-10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2018-02-10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2018-02-10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2018-02-10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2018-02-10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2018-02-10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2018-02-10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2018-02-10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2018-02-10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2018-02-10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2018-02-10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2018-02-10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2018-02-10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2018-02-10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2018-02-10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ncbi.nlm.nih.gov/pubmed/21694556"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4029" y="1304642"/>
            <a:ext cx="10382596" cy="1825096"/>
          </a:xfrm>
        </p:spPr>
        <p:txBody>
          <a:bodyPr/>
          <a:lstStyle/>
          <a:p>
            <a:r>
              <a:rPr lang="en-US" dirty="0"/>
              <a:t>Fitness</a:t>
            </a:r>
          </a:p>
        </p:txBody>
      </p:sp>
      <p:sp>
        <p:nvSpPr>
          <p:cNvPr id="3" name="Subtitle 2"/>
          <p:cNvSpPr>
            <a:spLocks noGrp="1"/>
          </p:cNvSpPr>
          <p:nvPr>
            <p:ph type="subTitle" idx="1"/>
          </p:nvPr>
        </p:nvSpPr>
        <p:spPr/>
        <p:txBody>
          <a:bodyPr>
            <a:normAutofit/>
          </a:bodyPr>
          <a:lstStyle/>
          <a:p>
            <a:r>
              <a:rPr lang="en-US" sz="3600" dirty="0"/>
              <a:t>One minute at a time</a:t>
            </a:r>
          </a:p>
        </p:txBody>
      </p:sp>
    </p:spTree>
    <p:extLst>
      <p:ext uri="{BB962C8B-B14F-4D97-AF65-F5344CB8AC3E}">
        <p14:creationId xmlns:p14="http://schemas.microsoft.com/office/powerpoint/2010/main" val="571619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7088" y="764373"/>
            <a:ext cx="7529111" cy="1293028"/>
          </a:xfrm>
        </p:spPr>
        <p:txBody>
          <a:bodyPr/>
          <a:lstStyle/>
          <a:p>
            <a:r>
              <a:rPr lang="en-US" dirty="0"/>
              <a:t>Equipment to leave under your desk</a:t>
            </a:r>
          </a:p>
        </p:txBody>
      </p:sp>
      <p:pic>
        <p:nvPicPr>
          <p:cNvPr id="4" name="Content Placeholder 3"/>
          <p:cNvPicPr>
            <a:picLocks noGrp="1" noChangeAspect="1"/>
          </p:cNvPicPr>
          <p:nvPr>
            <p:ph idx="1"/>
          </p:nvPr>
        </p:nvPicPr>
        <p:blipFill>
          <a:blip r:embed="rId2"/>
          <a:stretch>
            <a:fillRect/>
          </a:stretch>
        </p:blipFill>
        <p:spPr>
          <a:xfrm>
            <a:off x="594911" y="642641"/>
            <a:ext cx="3022294" cy="1725985"/>
          </a:xfrm>
          <a:prstGeom prst="rect">
            <a:avLst/>
          </a:prstGeom>
        </p:spPr>
      </p:pic>
      <p:pic>
        <p:nvPicPr>
          <p:cNvPr id="5" name="Picture 4"/>
          <p:cNvPicPr>
            <a:picLocks noChangeAspect="1"/>
          </p:cNvPicPr>
          <p:nvPr/>
        </p:nvPicPr>
        <p:blipFill>
          <a:blip r:embed="rId3"/>
          <a:stretch>
            <a:fillRect/>
          </a:stretch>
        </p:blipFill>
        <p:spPr>
          <a:xfrm>
            <a:off x="7275148" y="2001713"/>
            <a:ext cx="2962275" cy="2324100"/>
          </a:xfrm>
          <a:prstGeom prst="rect">
            <a:avLst/>
          </a:prstGeom>
        </p:spPr>
      </p:pic>
      <p:pic>
        <p:nvPicPr>
          <p:cNvPr id="6" name="Picture 5"/>
          <p:cNvPicPr>
            <a:picLocks noChangeAspect="1"/>
          </p:cNvPicPr>
          <p:nvPr/>
        </p:nvPicPr>
        <p:blipFill>
          <a:blip r:embed="rId4"/>
          <a:stretch>
            <a:fillRect/>
          </a:stretch>
        </p:blipFill>
        <p:spPr>
          <a:xfrm>
            <a:off x="9873408" y="4391578"/>
            <a:ext cx="2095500" cy="2343150"/>
          </a:xfrm>
          <a:prstGeom prst="rect">
            <a:avLst/>
          </a:prstGeom>
        </p:spPr>
      </p:pic>
      <p:pic>
        <p:nvPicPr>
          <p:cNvPr id="7" name="Picture 6"/>
          <p:cNvPicPr>
            <a:picLocks noChangeAspect="1"/>
          </p:cNvPicPr>
          <p:nvPr/>
        </p:nvPicPr>
        <p:blipFill>
          <a:blip r:embed="rId5"/>
          <a:stretch>
            <a:fillRect/>
          </a:stretch>
        </p:blipFill>
        <p:spPr>
          <a:xfrm>
            <a:off x="676389" y="3205908"/>
            <a:ext cx="4229100" cy="3200400"/>
          </a:xfrm>
          <a:prstGeom prst="rect">
            <a:avLst/>
          </a:prstGeom>
        </p:spPr>
      </p:pic>
      <p:pic>
        <p:nvPicPr>
          <p:cNvPr id="8" name="Picture 7"/>
          <p:cNvPicPr>
            <a:picLocks noChangeAspect="1"/>
          </p:cNvPicPr>
          <p:nvPr/>
        </p:nvPicPr>
        <p:blipFill>
          <a:blip r:embed="rId6"/>
          <a:stretch>
            <a:fillRect/>
          </a:stretch>
        </p:blipFill>
        <p:spPr>
          <a:xfrm>
            <a:off x="5312768" y="4748958"/>
            <a:ext cx="2428875" cy="1600200"/>
          </a:xfrm>
          <a:prstGeom prst="rect">
            <a:avLst/>
          </a:prstGeom>
        </p:spPr>
      </p:pic>
      <p:pic>
        <p:nvPicPr>
          <p:cNvPr id="9" name="Picture 8"/>
          <p:cNvPicPr>
            <a:picLocks noChangeAspect="1"/>
          </p:cNvPicPr>
          <p:nvPr/>
        </p:nvPicPr>
        <p:blipFill>
          <a:blip r:embed="rId7"/>
          <a:stretch>
            <a:fillRect/>
          </a:stretch>
        </p:blipFill>
        <p:spPr>
          <a:xfrm>
            <a:off x="5025297" y="1776526"/>
            <a:ext cx="1962150" cy="2181225"/>
          </a:xfrm>
          <a:prstGeom prst="rect">
            <a:avLst/>
          </a:prstGeom>
        </p:spPr>
      </p:pic>
    </p:spTree>
    <p:extLst>
      <p:ext uri="{BB962C8B-B14F-4D97-AF65-F5344CB8AC3E}">
        <p14:creationId xmlns:p14="http://schemas.microsoft.com/office/powerpoint/2010/main" val="231545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2158" y="764373"/>
            <a:ext cx="5524041" cy="1293028"/>
          </a:xfrm>
        </p:spPr>
        <p:txBody>
          <a:bodyPr/>
          <a:lstStyle/>
          <a:p>
            <a:r>
              <a:rPr lang="en-US" dirty="0"/>
              <a:t>Now for the fun!</a:t>
            </a:r>
          </a:p>
        </p:txBody>
      </p:sp>
      <p:pic>
        <p:nvPicPr>
          <p:cNvPr id="4" name="Content Placeholder 3"/>
          <p:cNvPicPr>
            <a:picLocks noGrp="1" noChangeAspect="1"/>
          </p:cNvPicPr>
          <p:nvPr>
            <p:ph idx="1"/>
          </p:nvPr>
        </p:nvPicPr>
        <p:blipFill>
          <a:blip r:embed="rId2"/>
          <a:stretch>
            <a:fillRect/>
          </a:stretch>
        </p:blipFill>
        <p:spPr>
          <a:xfrm>
            <a:off x="197558" y="1521055"/>
            <a:ext cx="2953267" cy="1686565"/>
          </a:xfrm>
          <a:prstGeom prst="rect">
            <a:avLst/>
          </a:prstGeom>
        </p:spPr>
      </p:pic>
      <p:sp>
        <p:nvSpPr>
          <p:cNvPr id="5" name="TextBox 4"/>
          <p:cNvSpPr txBox="1"/>
          <p:nvPr/>
        </p:nvSpPr>
        <p:spPr>
          <a:xfrm>
            <a:off x="4076241" y="1841529"/>
            <a:ext cx="6312665" cy="646331"/>
          </a:xfrm>
          <a:prstGeom prst="rect">
            <a:avLst/>
          </a:prstGeom>
          <a:noFill/>
        </p:spPr>
        <p:txBody>
          <a:bodyPr wrap="square" rtlCol="0">
            <a:spAutoFit/>
          </a:bodyPr>
          <a:lstStyle/>
          <a:p>
            <a:r>
              <a:rPr lang="en-US" sz="3600" dirty="0" err="1"/>
              <a:t>Dumbells</a:t>
            </a:r>
            <a:r>
              <a:rPr lang="en-US" sz="3600" dirty="0"/>
              <a:t> </a:t>
            </a:r>
          </a:p>
        </p:txBody>
      </p:sp>
      <p:sp>
        <p:nvSpPr>
          <p:cNvPr id="6" name="TextBox 5"/>
          <p:cNvSpPr txBox="1"/>
          <p:nvPr/>
        </p:nvSpPr>
        <p:spPr>
          <a:xfrm>
            <a:off x="3602516" y="2864385"/>
            <a:ext cx="7006727" cy="3816429"/>
          </a:xfrm>
          <a:prstGeom prst="rect">
            <a:avLst/>
          </a:prstGeom>
          <a:noFill/>
        </p:spPr>
        <p:txBody>
          <a:bodyPr wrap="square" rtlCol="0">
            <a:spAutoFit/>
          </a:bodyPr>
          <a:lstStyle/>
          <a:p>
            <a:pPr marL="285750" indent="-285750">
              <a:buFont typeface="Arial" panose="020B0604020202020204" pitchFamily="34" charset="0"/>
              <a:buChar char="•"/>
            </a:pPr>
            <a:r>
              <a:rPr lang="en-US" sz="2800" dirty="0"/>
              <a:t>Triceps</a:t>
            </a:r>
          </a:p>
          <a:p>
            <a:pPr marL="285750" indent="-285750">
              <a:buFont typeface="Arial" panose="020B0604020202020204" pitchFamily="34" charset="0"/>
              <a:buChar char="•"/>
            </a:pPr>
            <a:r>
              <a:rPr lang="en-US" sz="2800" dirty="0"/>
              <a:t>Biceps</a:t>
            </a:r>
          </a:p>
          <a:p>
            <a:pPr marL="285750" indent="-285750">
              <a:buFont typeface="Arial" panose="020B0604020202020204" pitchFamily="34" charset="0"/>
              <a:buChar char="•"/>
            </a:pPr>
            <a:r>
              <a:rPr lang="en-US" sz="2800" dirty="0"/>
              <a:t>Sitting Fly's</a:t>
            </a:r>
          </a:p>
          <a:p>
            <a:pPr marL="285750" indent="-285750">
              <a:buFont typeface="Arial" panose="020B0604020202020204" pitchFamily="34" charset="0"/>
              <a:buChar char="•"/>
            </a:pPr>
            <a:r>
              <a:rPr lang="en-US" sz="2800" dirty="0"/>
              <a:t>Shoulder rolls</a:t>
            </a:r>
          </a:p>
          <a:p>
            <a:pPr marL="285750" indent="-285750">
              <a:buFont typeface="Arial" panose="020B0604020202020204" pitchFamily="34" charset="0"/>
              <a:buChar char="•"/>
            </a:pPr>
            <a:r>
              <a:rPr lang="en-US" sz="2800" dirty="0"/>
              <a:t>Lateral raises</a:t>
            </a:r>
          </a:p>
          <a:p>
            <a:pPr marL="285750" indent="-285750">
              <a:buFont typeface="Arial" panose="020B0604020202020204" pitchFamily="34" charset="0"/>
              <a:buChar char="•"/>
            </a:pPr>
            <a:r>
              <a:rPr lang="en-US" sz="2800" dirty="0"/>
              <a:t>Lateral side bends</a:t>
            </a:r>
          </a:p>
          <a:p>
            <a:pPr marL="285750" indent="-285750">
              <a:buFont typeface="Arial" panose="020B0604020202020204" pitchFamily="34" charset="0"/>
              <a:buChar char="•"/>
            </a:pPr>
            <a:r>
              <a:rPr lang="en-US" sz="2800" dirty="0"/>
              <a:t>Rear Lateral Raises</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8787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Resistance bands or tubes</a:t>
            </a:r>
          </a:p>
        </p:txBody>
      </p:sp>
      <p:sp>
        <p:nvSpPr>
          <p:cNvPr id="3" name="Content Placeholder 2"/>
          <p:cNvSpPr>
            <a:spLocks noGrp="1"/>
          </p:cNvSpPr>
          <p:nvPr>
            <p:ph idx="1"/>
          </p:nvPr>
        </p:nvSpPr>
        <p:spPr/>
        <p:txBody>
          <a:bodyPr/>
          <a:lstStyle/>
          <a:p>
            <a:r>
              <a:rPr lang="en-US" dirty="0"/>
              <a:t>Overhead Press</a:t>
            </a:r>
          </a:p>
          <a:p>
            <a:r>
              <a:rPr lang="en-US" dirty="0"/>
              <a:t>Chest Pull</a:t>
            </a:r>
          </a:p>
          <a:p>
            <a:r>
              <a:rPr lang="en-US" dirty="0" err="1"/>
              <a:t>Lat</a:t>
            </a:r>
            <a:r>
              <a:rPr lang="en-US" dirty="0"/>
              <a:t> pull down</a:t>
            </a:r>
          </a:p>
          <a:p>
            <a:r>
              <a:rPr lang="en-US" dirty="0"/>
              <a:t>Leg press</a:t>
            </a:r>
          </a:p>
          <a:p>
            <a:r>
              <a:rPr lang="en-US" dirty="0"/>
              <a:t>Bicep curls</a:t>
            </a:r>
          </a:p>
          <a:p>
            <a:r>
              <a:rPr lang="en-US" dirty="0"/>
              <a:t>Triceps </a:t>
            </a:r>
          </a:p>
        </p:txBody>
      </p:sp>
    </p:spTree>
    <p:extLst>
      <p:ext uri="{BB962C8B-B14F-4D97-AF65-F5344CB8AC3E}">
        <p14:creationId xmlns:p14="http://schemas.microsoft.com/office/powerpoint/2010/main" val="1810986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4858" y="308472"/>
            <a:ext cx="3761342" cy="1748929"/>
          </a:xfrm>
        </p:spPr>
        <p:txBody>
          <a:bodyPr>
            <a:normAutofit fontScale="90000"/>
          </a:bodyPr>
          <a:lstStyle/>
          <a:p>
            <a:r>
              <a:rPr lang="en-US" dirty="0"/>
              <a:t>Power Bands</a:t>
            </a:r>
            <a:br>
              <a:rPr lang="en-US" dirty="0"/>
            </a:br>
            <a:br>
              <a:rPr lang="en-US" dirty="0"/>
            </a:br>
            <a:endParaRPr lang="en-US" dirty="0"/>
          </a:p>
        </p:txBody>
      </p:sp>
      <p:sp>
        <p:nvSpPr>
          <p:cNvPr id="3" name="Content Placeholder 2"/>
          <p:cNvSpPr>
            <a:spLocks noGrp="1"/>
          </p:cNvSpPr>
          <p:nvPr>
            <p:ph idx="1"/>
          </p:nvPr>
        </p:nvSpPr>
        <p:spPr/>
        <p:txBody>
          <a:bodyPr/>
          <a:lstStyle/>
          <a:p>
            <a:r>
              <a:rPr lang="en-US" dirty="0"/>
              <a:t>Behind the back pulses</a:t>
            </a:r>
          </a:p>
          <a:p>
            <a:r>
              <a:rPr lang="en-US" dirty="0"/>
              <a:t>Overhead pulses</a:t>
            </a:r>
          </a:p>
          <a:p>
            <a:r>
              <a:rPr lang="en-US" dirty="0"/>
              <a:t>Outer thigh</a:t>
            </a:r>
          </a:p>
          <a:p>
            <a:endParaRPr lang="en-US" dirty="0"/>
          </a:p>
          <a:p>
            <a:r>
              <a:rPr lang="en-US" dirty="0"/>
              <a:t>Standing:  Hamstring curls</a:t>
            </a:r>
          </a:p>
          <a:p>
            <a:r>
              <a:rPr lang="en-US" dirty="0"/>
              <a:t>Walking:  Lateral Walks with band above ankles</a:t>
            </a:r>
          </a:p>
          <a:p>
            <a:r>
              <a:rPr lang="en-US" dirty="0"/>
              <a:t>Standing:  Outer thigh lifts</a:t>
            </a:r>
          </a:p>
        </p:txBody>
      </p:sp>
      <p:pic>
        <p:nvPicPr>
          <p:cNvPr id="4" name="Picture 3"/>
          <p:cNvPicPr>
            <a:picLocks noChangeAspect="1"/>
          </p:cNvPicPr>
          <p:nvPr/>
        </p:nvPicPr>
        <p:blipFill>
          <a:blip r:embed="rId2"/>
          <a:stretch>
            <a:fillRect/>
          </a:stretch>
        </p:blipFill>
        <p:spPr>
          <a:xfrm>
            <a:off x="5631914" y="139067"/>
            <a:ext cx="1782438" cy="1993090"/>
          </a:xfrm>
          <a:prstGeom prst="rect">
            <a:avLst/>
          </a:prstGeom>
        </p:spPr>
      </p:pic>
    </p:spTree>
    <p:extLst>
      <p:ext uri="{BB962C8B-B14F-4D97-AF65-F5344CB8AC3E}">
        <p14:creationId xmlns:p14="http://schemas.microsoft.com/office/powerpoint/2010/main" val="89438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672" y="665221"/>
            <a:ext cx="3992698" cy="1293028"/>
          </a:xfrm>
        </p:spPr>
        <p:txBody>
          <a:bodyPr/>
          <a:lstStyle/>
          <a:p>
            <a:r>
              <a:rPr lang="en-US" dirty="0" err="1"/>
              <a:t>swiss</a:t>
            </a:r>
            <a:r>
              <a:rPr lang="en-US" dirty="0"/>
              <a:t> Ball</a:t>
            </a:r>
          </a:p>
        </p:txBody>
      </p:sp>
      <p:sp>
        <p:nvSpPr>
          <p:cNvPr id="3" name="Content Placeholder 2"/>
          <p:cNvSpPr>
            <a:spLocks noGrp="1"/>
          </p:cNvSpPr>
          <p:nvPr>
            <p:ph idx="1"/>
          </p:nvPr>
        </p:nvSpPr>
        <p:spPr>
          <a:xfrm>
            <a:off x="608682" y="2712353"/>
            <a:ext cx="10820400" cy="2443541"/>
          </a:xfrm>
        </p:spPr>
        <p:txBody>
          <a:bodyPr/>
          <a:lstStyle/>
          <a:p>
            <a:r>
              <a:rPr lang="en-US" dirty="0"/>
              <a:t>Inner Thigh squeeze</a:t>
            </a:r>
          </a:p>
          <a:p>
            <a:r>
              <a:rPr lang="en-US" dirty="0"/>
              <a:t>Squeeze between palms</a:t>
            </a:r>
          </a:p>
          <a:p>
            <a:r>
              <a:rPr lang="en-US" dirty="0"/>
              <a:t>Squeeze Release hand exercise</a:t>
            </a:r>
          </a:p>
          <a:p>
            <a:r>
              <a:rPr lang="en-US" dirty="0"/>
              <a:t>Use your hand to Roll on desk</a:t>
            </a:r>
          </a:p>
          <a:p>
            <a:r>
              <a:rPr lang="en-US" dirty="0"/>
              <a:t>Arm circles</a:t>
            </a:r>
          </a:p>
          <a:p>
            <a:pPr marL="0" indent="0">
              <a:buNone/>
            </a:pPr>
            <a:endParaRPr lang="en-US" dirty="0"/>
          </a:p>
        </p:txBody>
      </p:sp>
      <p:pic>
        <p:nvPicPr>
          <p:cNvPr id="4" name="Picture 3"/>
          <p:cNvPicPr>
            <a:picLocks noChangeAspect="1"/>
          </p:cNvPicPr>
          <p:nvPr/>
        </p:nvPicPr>
        <p:blipFill>
          <a:blip r:embed="rId2"/>
          <a:stretch>
            <a:fillRect/>
          </a:stretch>
        </p:blipFill>
        <p:spPr>
          <a:xfrm>
            <a:off x="5194797" y="232043"/>
            <a:ext cx="2428875" cy="1600200"/>
          </a:xfrm>
          <a:prstGeom prst="rect">
            <a:avLst/>
          </a:prstGeom>
        </p:spPr>
      </p:pic>
    </p:spTree>
    <p:extLst>
      <p:ext uri="{BB962C8B-B14F-4D97-AF65-F5344CB8AC3E}">
        <p14:creationId xmlns:p14="http://schemas.microsoft.com/office/powerpoint/2010/main" val="3155278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6722" y="764373"/>
            <a:ext cx="3849477" cy="1293028"/>
          </a:xfrm>
        </p:spPr>
        <p:txBody>
          <a:bodyPr/>
          <a:lstStyle/>
          <a:p>
            <a:r>
              <a:rPr lang="en-US" dirty="0"/>
              <a:t>Kettle Bell</a:t>
            </a:r>
          </a:p>
        </p:txBody>
      </p:sp>
      <p:sp>
        <p:nvSpPr>
          <p:cNvPr id="3" name="Content Placeholder 2"/>
          <p:cNvSpPr>
            <a:spLocks noGrp="1"/>
          </p:cNvSpPr>
          <p:nvPr>
            <p:ph idx="1"/>
          </p:nvPr>
        </p:nvSpPr>
        <p:spPr/>
        <p:txBody>
          <a:bodyPr/>
          <a:lstStyle/>
          <a:p>
            <a:r>
              <a:rPr lang="en-US" dirty="0"/>
              <a:t>Curl/Press</a:t>
            </a:r>
          </a:p>
          <a:p>
            <a:r>
              <a:rPr lang="en-US" dirty="0"/>
              <a:t>Squats</a:t>
            </a:r>
          </a:p>
          <a:p>
            <a:r>
              <a:rPr lang="en-US" dirty="0"/>
              <a:t>Swings</a:t>
            </a:r>
          </a:p>
          <a:p>
            <a:r>
              <a:rPr lang="en-US" dirty="0"/>
              <a:t>One arm row</a:t>
            </a:r>
          </a:p>
          <a:p>
            <a:r>
              <a:rPr lang="en-US" dirty="0"/>
              <a:t>Halo</a:t>
            </a:r>
          </a:p>
          <a:p>
            <a:r>
              <a:rPr lang="en-US" dirty="0"/>
              <a:t>Hip Halo</a:t>
            </a:r>
          </a:p>
          <a:p>
            <a:endParaRPr lang="en-US" dirty="0"/>
          </a:p>
        </p:txBody>
      </p:sp>
      <p:pic>
        <p:nvPicPr>
          <p:cNvPr id="4" name="Picture 3"/>
          <p:cNvPicPr>
            <a:picLocks noChangeAspect="1"/>
          </p:cNvPicPr>
          <p:nvPr/>
        </p:nvPicPr>
        <p:blipFill>
          <a:blip r:embed="rId2"/>
          <a:stretch>
            <a:fillRect/>
          </a:stretch>
        </p:blipFill>
        <p:spPr>
          <a:xfrm>
            <a:off x="5928680" y="627214"/>
            <a:ext cx="1463637" cy="1627053"/>
          </a:xfrm>
          <a:prstGeom prst="rect">
            <a:avLst/>
          </a:prstGeom>
        </p:spPr>
      </p:pic>
    </p:spTree>
    <p:extLst>
      <p:ext uri="{BB962C8B-B14F-4D97-AF65-F5344CB8AC3E}">
        <p14:creationId xmlns:p14="http://schemas.microsoft.com/office/powerpoint/2010/main" val="760762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8254" y="764373"/>
            <a:ext cx="4807945" cy="1293028"/>
          </a:xfrm>
        </p:spPr>
        <p:txBody>
          <a:bodyPr/>
          <a:lstStyle/>
          <a:p>
            <a:r>
              <a:rPr lang="en-US" dirty="0"/>
              <a:t>No equipment</a:t>
            </a:r>
          </a:p>
        </p:txBody>
      </p:sp>
      <p:sp>
        <p:nvSpPr>
          <p:cNvPr id="3" name="Content Placeholder 2"/>
          <p:cNvSpPr>
            <a:spLocks noGrp="1"/>
          </p:cNvSpPr>
          <p:nvPr>
            <p:ph idx="1"/>
          </p:nvPr>
        </p:nvSpPr>
        <p:spPr>
          <a:xfrm>
            <a:off x="685800" y="1674564"/>
            <a:ext cx="10820400" cy="4544121"/>
          </a:xfrm>
        </p:spPr>
        <p:txBody>
          <a:bodyPr>
            <a:normAutofit/>
          </a:bodyPr>
          <a:lstStyle/>
          <a:p>
            <a:r>
              <a:rPr lang="en-US" dirty="0"/>
              <a:t>Squats at your desk</a:t>
            </a:r>
          </a:p>
          <a:p>
            <a:r>
              <a:rPr lang="en-US" dirty="0"/>
              <a:t>Push ups on the wall</a:t>
            </a:r>
          </a:p>
          <a:p>
            <a:r>
              <a:rPr lang="en-US" dirty="0"/>
              <a:t>Wall squat</a:t>
            </a:r>
          </a:p>
          <a:p>
            <a:r>
              <a:rPr lang="en-US" dirty="0"/>
              <a:t>Raise up on toes</a:t>
            </a:r>
          </a:p>
          <a:p>
            <a:r>
              <a:rPr lang="en-US" dirty="0"/>
              <a:t>Tap toes</a:t>
            </a:r>
          </a:p>
          <a:p>
            <a:r>
              <a:rPr lang="en-US" dirty="0"/>
              <a:t>Wiggle fingers</a:t>
            </a:r>
          </a:p>
          <a:p>
            <a:r>
              <a:rPr lang="en-US" dirty="0"/>
              <a:t>Boxer punches</a:t>
            </a:r>
          </a:p>
          <a:p>
            <a:r>
              <a:rPr lang="en-US" dirty="0"/>
              <a:t>Foot circles</a:t>
            </a:r>
          </a:p>
          <a:p>
            <a:r>
              <a:rPr lang="en-US" dirty="0"/>
              <a:t>Arm circles</a:t>
            </a:r>
          </a:p>
          <a:p>
            <a:r>
              <a:rPr lang="en-US" dirty="0"/>
              <a:t>Sitting Knee to chest (abs)</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173964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9088" y="764373"/>
            <a:ext cx="2957111" cy="1293028"/>
          </a:xfrm>
        </p:spPr>
        <p:txBody>
          <a:bodyPr/>
          <a:lstStyle/>
          <a:p>
            <a:r>
              <a:rPr lang="en-US" dirty="0"/>
              <a:t>Cardio</a:t>
            </a:r>
          </a:p>
        </p:txBody>
      </p:sp>
      <p:sp>
        <p:nvSpPr>
          <p:cNvPr id="3" name="Content Placeholder 2"/>
          <p:cNvSpPr>
            <a:spLocks noGrp="1"/>
          </p:cNvSpPr>
          <p:nvPr>
            <p:ph idx="1"/>
          </p:nvPr>
        </p:nvSpPr>
        <p:spPr/>
        <p:txBody>
          <a:bodyPr/>
          <a:lstStyle/>
          <a:p>
            <a:r>
              <a:rPr lang="en-US" dirty="0"/>
              <a:t>Jog at your desk – you can do this sitting or standing</a:t>
            </a:r>
          </a:p>
          <a:p>
            <a:r>
              <a:rPr lang="en-US" dirty="0"/>
              <a:t>Jumping Jack – you can do this sitting or standing</a:t>
            </a:r>
          </a:p>
          <a:p>
            <a:r>
              <a:rPr lang="en-US" dirty="0"/>
              <a:t>Skip down the hall (come on! Its fun!)</a:t>
            </a:r>
          </a:p>
          <a:p>
            <a:r>
              <a:rPr lang="en-US" dirty="0"/>
              <a:t>March down the hall (Pick up your knees!)</a:t>
            </a:r>
          </a:p>
          <a:p>
            <a:r>
              <a:rPr lang="en-US" dirty="0"/>
              <a:t>Clapping wall push ups</a:t>
            </a:r>
          </a:p>
          <a:p>
            <a:r>
              <a:rPr lang="en-US" dirty="0"/>
              <a:t>Walk the stairs</a:t>
            </a:r>
          </a:p>
          <a:p>
            <a:r>
              <a:rPr lang="en-US" dirty="0"/>
              <a:t>Walk around your building</a:t>
            </a:r>
          </a:p>
          <a:p>
            <a:endParaRPr lang="en-US" dirty="0"/>
          </a:p>
        </p:txBody>
      </p:sp>
    </p:spTree>
    <p:extLst>
      <p:ext uri="{BB962C8B-B14F-4D97-AF65-F5344CB8AC3E}">
        <p14:creationId xmlns:p14="http://schemas.microsoft.com/office/powerpoint/2010/main" val="954734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6240" y="764373"/>
            <a:ext cx="7429959" cy="1293028"/>
          </a:xfrm>
        </p:spPr>
        <p:txBody>
          <a:bodyPr/>
          <a:lstStyle/>
          <a:p>
            <a:r>
              <a:rPr lang="en-US" dirty="0"/>
              <a:t>Don’t forget to stretch!</a:t>
            </a:r>
          </a:p>
        </p:txBody>
      </p:sp>
      <p:sp>
        <p:nvSpPr>
          <p:cNvPr id="3" name="Content Placeholder 2"/>
          <p:cNvSpPr>
            <a:spLocks noGrp="1"/>
          </p:cNvSpPr>
          <p:nvPr>
            <p:ph idx="1"/>
          </p:nvPr>
        </p:nvSpPr>
        <p:spPr/>
        <p:txBody>
          <a:bodyPr/>
          <a:lstStyle/>
          <a:p>
            <a:r>
              <a:rPr lang="en-US" dirty="0"/>
              <a:t>Use the band to pull your toe toward you – calf stretch</a:t>
            </a:r>
          </a:p>
          <a:p>
            <a:r>
              <a:rPr lang="en-US" dirty="0"/>
              <a:t>Clasp your hands behind you pull up.</a:t>
            </a:r>
          </a:p>
          <a:p>
            <a:r>
              <a:rPr lang="en-US" dirty="0"/>
              <a:t>Cat – Cow – back stretch</a:t>
            </a:r>
          </a:p>
          <a:p>
            <a:r>
              <a:rPr lang="en-US" dirty="0"/>
              <a:t>Shoulder Stretch – cross arms in front pull one arm over</a:t>
            </a:r>
          </a:p>
          <a:p>
            <a:r>
              <a:rPr lang="en-US" dirty="0"/>
              <a:t>Wrist Stretch</a:t>
            </a:r>
          </a:p>
          <a:p>
            <a:r>
              <a:rPr lang="en-US" dirty="0"/>
              <a:t>Hand and finger stretch</a:t>
            </a:r>
          </a:p>
          <a:p>
            <a:r>
              <a:rPr lang="en-US" dirty="0"/>
              <a:t>Reach for the sky</a:t>
            </a:r>
          </a:p>
          <a:p>
            <a:r>
              <a:rPr lang="en-US" dirty="0"/>
              <a:t>Trunk twist</a:t>
            </a:r>
          </a:p>
          <a:p>
            <a:r>
              <a:rPr lang="en-US" dirty="0"/>
              <a:t>Standing thigh Stretch</a:t>
            </a:r>
          </a:p>
          <a:p>
            <a:endParaRPr lang="en-US" dirty="0"/>
          </a:p>
        </p:txBody>
      </p:sp>
    </p:spTree>
    <p:extLst>
      <p:ext uri="{BB962C8B-B14F-4D97-AF65-F5344CB8AC3E}">
        <p14:creationId xmlns:p14="http://schemas.microsoft.com/office/powerpoint/2010/main" val="3581981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If you work 8 hours a day that’s 8x60 = 480 minutes per day</a:t>
            </a:r>
          </a:p>
        </p:txBody>
      </p:sp>
      <p:sp>
        <p:nvSpPr>
          <p:cNvPr id="3" name="Content Placeholder 2"/>
          <p:cNvSpPr>
            <a:spLocks noGrp="1"/>
          </p:cNvSpPr>
          <p:nvPr>
            <p:ph idx="1"/>
          </p:nvPr>
        </p:nvSpPr>
        <p:spPr/>
        <p:txBody>
          <a:bodyPr>
            <a:normAutofit/>
          </a:bodyPr>
          <a:lstStyle/>
          <a:p>
            <a:pPr marL="0" indent="0">
              <a:buNone/>
            </a:pPr>
            <a:r>
              <a:rPr lang="en-US" sz="4000" dirty="0"/>
              <a:t>That’s a lot of minutes!  You only need 30 of them for fitness.  </a:t>
            </a:r>
          </a:p>
          <a:p>
            <a:pPr marL="0" indent="0">
              <a:buNone/>
            </a:pPr>
            <a:endParaRPr lang="en-US" sz="4000" dirty="0"/>
          </a:p>
          <a:p>
            <a:pPr marL="0" indent="0">
              <a:buNone/>
            </a:pPr>
            <a:r>
              <a:rPr lang="en-US" sz="4000" dirty="0"/>
              <a:t>1 minute of exercise every 15 minutes </a:t>
            </a:r>
          </a:p>
          <a:p>
            <a:pPr marL="0" indent="0">
              <a:buNone/>
            </a:pPr>
            <a:r>
              <a:rPr lang="en-US" sz="4000" dirty="0"/>
              <a:t>4 minutes per hour = 32 minutes of exercise</a:t>
            </a:r>
          </a:p>
        </p:txBody>
      </p:sp>
    </p:spTree>
    <p:extLst>
      <p:ext uri="{BB962C8B-B14F-4D97-AF65-F5344CB8AC3E}">
        <p14:creationId xmlns:p14="http://schemas.microsoft.com/office/powerpoint/2010/main" val="182027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14390" y="52159"/>
            <a:ext cx="6048261" cy="6747652"/>
          </a:xfrm>
          <a:prstGeom prst="rect">
            <a:avLst/>
          </a:prstGeom>
          <a:solidFill>
            <a:schemeClr val="bg1"/>
          </a:solidFill>
        </p:spPr>
      </p:pic>
      <p:sp>
        <p:nvSpPr>
          <p:cNvPr id="5" name="TextBox 4"/>
          <p:cNvSpPr txBox="1"/>
          <p:nvPr/>
        </p:nvSpPr>
        <p:spPr>
          <a:xfrm>
            <a:off x="8516039" y="1388125"/>
            <a:ext cx="3404212" cy="646331"/>
          </a:xfrm>
          <a:prstGeom prst="rect">
            <a:avLst/>
          </a:prstGeom>
          <a:noFill/>
        </p:spPr>
        <p:txBody>
          <a:bodyPr wrap="square" rtlCol="0">
            <a:spAutoFit/>
          </a:bodyPr>
          <a:lstStyle/>
          <a:p>
            <a:r>
              <a:rPr lang="en-US" dirty="0" err="1"/>
              <a:t>Washinton</a:t>
            </a:r>
            <a:r>
              <a:rPr lang="en-US" dirty="0"/>
              <a:t> Post </a:t>
            </a:r>
          </a:p>
          <a:p>
            <a:r>
              <a:rPr lang="en-US" dirty="0"/>
              <a:t>January 20, 2014</a:t>
            </a:r>
          </a:p>
        </p:txBody>
      </p:sp>
    </p:spTree>
    <p:extLst>
      <p:ext uri="{BB962C8B-B14F-4D97-AF65-F5344CB8AC3E}">
        <p14:creationId xmlns:p14="http://schemas.microsoft.com/office/powerpoint/2010/main" val="1407910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Cardiorespiratory Exercise</a:t>
            </a:r>
          </a:p>
        </p:txBody>
      </p:sp>
      <p:sp>
        <p:nvSpPr>
          <p:cNvPr id="3" name="Content Placeholder 2"/>
          <p:cNvSpPr>
            <a:spLocks noGrp="1"/>
          </p:cNvSpPr>
          <p:nvPr>
            <p:ph idx="1"/>
          </p:nvPr>
        </p:nvSpPr>
        <p:spPr>
          <a:xfrm>
            <a:off x="685800" y="1972020"/>
            <a:ext cx="10820400" cy="4246666"/>
          </a:xfrm>
        </p:spPr>
        <p:txBody>
          <a:bodyPr>
            <a:normAutofit lnSpcReduction="10000"/>
          </a:bodyPr>
          <a:lstStyle/>
          <a:p>
            <a:pPr marL="0" indent="0">
              <a:buNone/>
            </a:pPr>
            <a:r>
              <a:rPr lang="en-US" sz="3600" dirty="0"/>
              <a:t>ASCM – recommendation </a:t>
            </a:r>
          </a:p>
          <a:p>
            <a:pPr marL="0" indent="0">
              <a:buNone/>
            </a:pPr>
            <a:endParaRPr lang="en-US" sz="3600" dirty="0"/>
          </a:p>
          <a:p>
            <a:pPr marL="0" indent="0">
              <a:buNone/>
            </a:pPr>
            <a:r>
              <a:rPr lang="en-US" sz="3600" dirty="0"/>
              <a:t>Moderate Intensity for 30 minutes</a:t>
            </a:r>
          </a:p>
          <a:p>
            <a:pPr marL="0" indent="0">
              <a:buNone/>
            </a:pPr>
            <a:endParaRPr lang="en-US" sz="3600" dirty="0"/>
          </a:p>
          <a:p>
            <a:pPr marL="0" indent="0">
              <a:buNone/>
            </a:pPr>
            <a:r>
              <a:rPr lang="en-US" sz="3600" dirty="0"/>
              <a:t>Vigorous Intensity for 20 minutes</a:t>
            </a:r>
          </a:p>
          <a:p>
            <a:pPr marL="0" indent="0">
              <a:buNone/>
            </a:pPr>
            <a:endParaRPr lang="en-US" sz="3600" dirty="0"/>
          </a:p>
          <a:p>
            <a:pPr marL="0" indent="0">
              <a:buNone/>
            </a:pPr>
            <a:r>
              <a:rPr lang="en-US" sz="3600" dirty="0"/>
              <a:t>3 days a week</a:t>
            </a:r>
          </a:p>
        </p:txBody>
      </p:sp>
    </p:spTree>
    <p:extLst>
      <p:ext uri="{BB962C8B-B14F-4D97-AF65-F5344CB8AC3E}">
        <p14:creationId xmlns:p14="http://schemas.microsoft.com/office/powerpoint/2010/main" val="3997212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0294" y="764373"/>
            <a:ext cx="5435906" cy="1293028"/>
          </a:xfrm>
        </p:spPr>
        <p:txBody>
          <a:bodyPr/>
          <a:lstStyle/>
          <a:p>
            <a:r>
              <a:rPr lang="en-US" dirty="0" err="1"/>
              <a:t>Acsm</a:t>
            </a:r>
            <a:r>
              <a:rPr lang="en-US" dirty="0"/>
              <a:t> guidelines</a:t>
            </a:r>
          </a:p>
        </p:txBody>
      </p:sp>
      <p:sp>
        <p:nvSpPr>
          <p:cNvPr id="3" name="Content Placeholder 2"/>
          <p:cNvSpPr>
            <a:spLocks noGrp="1"/>
          </p:cNvSpPr>
          <p:nvPr>
            <p:ph idx="1"/>
          </p:nvPr>
        </p:nvSpPr>
        <p:spPr>
          <a:xfrm>
            <a:off x="762918" y="1930155"/>
            <a:ext cx="10820400" cy="4024125"/>
          </a:xfrm>
        </p:spPr>
        <p:txBody>
          <a:bodyPr>
            <a:normAutofit fontScale="92500" lnSpcReduction="10000"/>
          </a:bodyPr>
          <a:lstStyle/>
          <a:p>
            <a:pPr marL="0" indent="0">
              <a:buNone/>
            </a:pPr>
            <a:r>
              <a:rPr lang="en-US" sz="4000" dirty="0"/>
              <a:t>Good News!</a:t>
            </a:r>
          </a:p>
          <a:p>
            <a:pPr marL="0" indent="0">
              <a:buNone/>
            </a:pPr>
            <a:r>
              <a:rPr lang="en-US" sz="3200" dirty="0"/>
              <a:t>Adults who are unable or unwilling to meet the exercise targets outlined can still benefit from engaging in amounts of exercise less than recommended.  In addition to exercising regularly, there are health benefits in concurrently reducing total time engaged in sedentary pursuits and also by interspersing frequent, short bouts of standing and physical activity between periods of sedentary activity. https://www.ncbi.nlm.nih.gov/pubmed/21694556</a:t>
            </a:r>
          </a:p>
        </p:txBody>
      </p:sp>
    </p:spTree>
    <p:extLst>
      <p:ext uri="{BB962C8B-B14F-4D97-AF65-F5344CB8AC3E}">
        <p14:creationId xmlns:p14="http://schemas.microsoft.com/office/powerpoint/2010/main" val="1361513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9277" y="158445"/>
            <a:ext cx="5579126" cy="1293028"/>
          </a:xfrm>
        </p:spPr>
        <p:txBody>
          <a:bodyPr/>
          <a:lstStyle/>
          <a:p>
            <a:r>
              <a:rPr lang="en-US" dirty="0"/>
              <a:t>Organ damage</a:t>
            </a:r>
          </a:p>
        </p:txBody>
      </p:sp>
      <p:sp>
        <p:nvSpPr>
          <p:cNvPr id="3" name="Content Placeholder 2"/>
          <p:cNvSpPr>
            <a:spLocks noGrp="1"/>
          </p:cNvSpPr>
          <p:nvPr>
            <p:ph idx="1"/>
          </p:nvPr>
        </p:nvSpPr>
        <p:spPr>
          <a:xfrm>
            <a:off x="707834" y="1632699"/>
            <a:ext cx="10820400" cy="4024125"/>
          </a:xfrm>
        </p:spPr>
        <p:txBody>
          <a:bodyPr/>
          <a:lstStyle/>
          <a:p>
            <a:r>
              <a:rPr lang="en-US" dirty="0"/>
              <a:t>Blood flow is sluggish allowing fatty acids to clog the heart</a:t>
            </a:r>
          </a:p>
          <a:p>
            <a:r>
              <a:rPr lang="en-US" dirty="0"/>
              <a:t>Prolonged sitting has been linked to high blood pressure</a:t>
            </a:r>
          </a:p>
          <a:p>
            <a:r>
              <a:rPr lang="en-US" dirty="0"/>
              <a:t>Elevated cholesterol</a:t>
            </a:r>
          </a:p>
          <a:p>
            <a:r>
              <a:rPr lang="en-US" dirty="0"/>
              <a:t>Greater risk of colon cancer</a:t>
            </a:r>
          </a:p>
          <a:p>
            <a:r>
              <a:rPr lang="en-US" dirty="0"/>
              <a:t>Greater risk of diabetes</a:t>
            </a:r>
          </a:p>
          <a:p>
            <a:r>
              <a:rPr lang="en-US" dirty="0"/>
              <a:t>Muscle degeneration</a:t>
            </a:r>
          </a:p>
          <a:p>
            <a:r>
              <a:rPr lang="en-US" dirty="0"/>
              <a:t>Foggy Brain – lack of oxygen flow</a:t>
            </a:r>
          </a:p>
          <a:p>
            <a:r>
              <a:rPr lang="en-US" dirty="0"/>
              <a:t>Strained neck</a:t>
            </a:r>
          </a:p>
          <a:p>
            <a:r>
              <a:rPr lang="en-US" dirty="0"/>
              <a:t>Bad back</a:t>
            </a:r>
          </a:p>
          <a:p>
            <a:endParaRPr lang="en-US" dirty="0"/>
          </a:p>
          <a:p>
            <a:endParaRPr lang="en-US" dirty="0"/>
          </a:p>
        </p:txBody>
      </p:sp>
    </p:spTree>
    <p:extLst>
      <p:ext uri="{BB962C8B-B14F-4D97-AF65-F5344CB8AC3E}">
        <p14:creationId xmlns:p14="http://schemas.microsoft.com/office/powerpoint/2010/main" val="3377192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11715" y="182812"/>
            <a:ext cx="10168568" cy="2228850"/>
          </a:xfrm>
          <a:prstGeom prst="rect">
            <a:avLst/>
          </a:prstGeom>
        </p:spPr>
      </p:pic>
      <p:pic>
        <p:nvPicPr>
          <p:cNvPr id="4" name="Content Placeholder 3"/>
          <p:cNvPicPr>
            <a:picLocks noGrp="1" noChangeAspect="1"/>
          </p:cNvPicPr>
          <p:nvPr>
            <p:ph idx="1"/>
          </p:nvPr>
        </p:nvPicPr>
        <p:blipFill>
          <a:blip r:embed="rId3"/>
          <a:stretch>
            <a:fillRect/>
          </a:stretch>
        </p:blipFill>
        <p:spPr>
          <a:xfrm>
            <a:off x="99152" y="2566930"/>
            <a:ext cx="11909234" cy="4120309"/>
          </a:xfrm>
          <a:prstGeom prst="rect">
            <a:avLst/>
          </a:prstGeom>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3144479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7118" y="-110169"/>
            <a:ext cx="12114881" cy="1752383"/>
          </a:xfrm>
          <a:prstGeom prst="rect">
            <a:avLst/>
          </a:prstGeom>
        </p:spPr>
      </p:pic>
      <p:sp>
        <p:nvSpPr>
          <p:cNvPr id="3" name="Content Placeholder 2"/>
          <p:cNvSpPr>
            <a:spLocks noGrp="1"/>
          </p:cNvSpPr>
          <p:nvPr>
            <p:ph idx="1"/>
          </p:nvPr>
        </p:nvSpPr>
        <p:spPr>
          <a:xfrm>
            <a:off x="231354" y="1729648"/>
            <a:ext cx="11732964" cy="4946574"/>
          </a:xfrm>
        </p:spPr>
        <p:txBody>
          <a:bodyPr>
            <a:normAutofit/>
          </a:bodyPr>
          <a:lstStyle/>
          <a:p>
            <a:pPr marL="0" indent="0">
              <a:buNone/>
            </a:pPr>
            <a:r>
              <a:rPr lang="fr-FR" sz="2800" dirty="0">
                <a:hlinkClick r:id="rId3"/>
              </a:rPr>
              <a:t>ACSM Position </a:t>
            </a:r>
            <a:r>
              <a:rPr lang="fr-FR" sz="2800" dirty="0" err="1">
                <a:hlinkClick r:id="rId3"/>
              </a:rPr>
              <a:t>Statement</a:t>
            </a:r>
            <a:r>
              <a:rPr lang="fr-FR" sz="2800" dirty="0">
                <a:hlinkClick r:id="rId3"/>
              </a:rPr>
              <a:t> on </a:t>
            </a:r>
            <a:r>
              <a:rPr lang="fr-FR" sz="2800" dirty="0" err="1">
                <a:hlinkClick r:id="rId3"/>
              </a:rPr>
              <a:t>Exercise</a:t>
            </a:r>
            <a:endParaRPr lang="en-US" sz="2800" dirty="0"/>
          </a:p>
          <a:p>
            <a:pPr marL="0" indent="0">
              <a:buNone/>
            </a:pPr>
            <a:endParaRPr lang="fr-FR" sz="2800" dirty="0"/>
          </a:p>
          <a:p>
            <a:pPr marL="0" indent="0">
              <a:buNone/>
            </a:pPr>
            <a:r>
              <a:rPr lang="fr-FR" sz="2800" dirty="0"/>
              <a:t>….  The </a:t>
            </a:r>
            <a:r>
              <a:rPr lang="fr-FR" sz="2800" dirty="0" err="1"/>
              <a:t>scientific</a:t>
            </a:r>
            <a:r>
              <a:rPr lang="fr-FR" sz="2800" dirty="0"/>
              <a:t> </a:t>
            </a:r>
            <a:r>
              <a:rPr lang="fr-FR" sz="2800" dirty="0" err="1"/>
              <a:t>evidence</a:t>
            </a:r>
            <a:r>
              <a:rPr lang="fr-FR" sz="2800" dirty="0"/>
              <a:t> </a:t>
            </a:r>
            <a:r>
              <a:rPr lang="fr-FR" sz="2800" dirty="0" err="1"/>
              <a:t>demonstrating</a:t>
            </a:r>
            <a:r>
              <a:rPr lang="fr-FR" sz="2800" dirty="0"/>
              <a:t> the </a:t>
            </a:r>
            <a:r>
              <a:rPr lang="fr-FR" sz="2800" dirty="0" err="1"/>
              <a:t>beneficial</a:t>
            </a:r>
            <a:r>
              <a:rPr lang="fr-FR" sz="2800" dirty="0"/>
              <a:t> </a:t>
            </a:r>
            <a:r>
              <a:rPr lang="fr-FR" sz="2800" dirty="0" err="1"/>
              <a:t>effect</a:t>
            </a:r>
            <a:r>
              <a:rPr lang="fr-FR" sz="2800" dirty="0"/>
              <a:t> of </a:t>
            </a:r>
            <a:r>
              <a:rPr lang="fr-FR" sz="2800" dirty="0" err="1"/>
              <a:t>exercise</a:t>
            </a:r>
            <a:r>
              <a:rPr lang="fr-FR" sz="2800" dirty="0"/>
              <a:t> </a:t>
            </a:r>
            <a:r>
              <a:rPr lang="fr-FR" sz="2800" dirty="0" err="1"/>
              <a:t>is</a:t>
            </a:r>
            <a:r>
              <a:rPr lang="fr-FR" sz="2800" dirty="0"/>
              <a:t> indisputable, and the </a:t>
            </a:r>
            <a:r>
              <a:rPr lang="fr-FR" sz="2800" dirty="0" err="1"/>
              <a:t>benefits</a:t>
            </a:r>
            <a:r>
              <a:rPr lang="fr-FR" sz="2800" dirty="0"/>
              <a:t> of </a:t>
            </a:r>
            <a:r>
              <a:rPr lang="fr-FR" sz="2800" dirty="0" err="1"/>
              <a:t>exercise</a:t>
            </a:r>
            <a:r>
              <a:rPr lang="fr-FR" sz="2800" dirty="0"/>
              <a:t> far </a:t>
            </a:r>
            <a:r>
              <a:rPr lang="fr-FR" sz="2800" dirty="0" err="1"/>
              <a:t>outweigh</a:t>
            </a:r>
            <a:r>
              <a:rPr lang="fr-FR" sz="2800" dirty="0"/>
              <a:t> the </a:t>
            </a:r>
            <a:r>
              <a:rPr lang="fr-FR" sz="2800" dirty="0" err="1"/>
              <a:t>risks</a:t>
            </a:r>
            <a:r>
              <a:rPr lang="fr-FR" sz="2800" dirty="0"/>
              <a:t> in </a:t>
            </a:r>
            <a:r>
              <a:rPr lang="fr-FR" sz="2800" dirty="0" err="1"/>
              <a:t>most</a:t>
            </a:r>
            <a:r>
              <a:rPr lang="fr-FR" sz="2800" dirty="0"/>
              <a:t> </a:t>
            </a:r>
            <a:r>
              <a:rPr lang="fr-FR" sz="2800" dirty="0" err="1"/>
              <a:t>adults</a:t>
            </a:r>
            <a:r>
              <a:rPr lang="fr-FR" sz="2800" dirty="0"/>
              <a:t>.  A program of </a:t>
            </a:r>
            <a:r>
              <a:rPr lang="fr-FR" sz="2800" dirty="0" err="1"/>
              <a:t>regular</a:t>
            </a:r>
            <a:r>
              <a:rPr lang="fr-FR" sz="2800" dirty="0"/>
              <a:t> </a:t>
            </a:r>
            <a:r>
              <a:rPr lang="fr-FR" sz="2800" dirty="0" err="1"/>
              <a:t>exercise</a:t>
            </a:r>
            <a:r>
              <a:rPr lang="fr-FR" sz="2800" dirty="0"/>
              <a:t> </a:t>
            </a:r>
            <a:r>
              <a:rPr lang="fr-FR" sz="2800" dirty="0" err="1"/>
              <a:t>that</a:t>
            </a:r>
            <a:r>
              <a:rPr lang="fr-FR" sz="2800" dirty="0"/>
              <a:t> </a:t>
            </a:r>
            <a:r>
              <a:rPr lang="fr-FR" sz="2800" dirty="0" err="1"/>
              <a:t>includes</a:t>
            </a:r>
            <a:r>
              <a:rPr lang="fr-FR" sz="2800" dirty="0"/>
              <a:t> </a:t>
            </a:r>
            <a:r>
              <a:rPr lang="fr-FR" sz="2800" dirty="0" err="1"/>
              <a:t>cardiorespiratory</a:t>
            </a:r>
            <a:r>
              <a:rPr lang="fr-FR" sz="2800" dirty="0"/>
              <a:t>, </a:t>
            </a:r>
            <a:r>
              <a:rPr lang="fr-FR" sz="2800" dirty="0" err="1"/>
              <a:t>resistance</a:t>
            </a:r>
            <a:r>
              <a:rPr lang="fr-FR" sz="2800" dirty="0"/>
              <a:t>, </a:t>
            </a:r>
            <a:r>
              <a:rPr lang="fr-FR" sz="2800" dirty="0" err="1"/>
              <a:t>flexibliity</a:t>
            </a:r>
            <a:r>
              <a:rPr lang="fr-FR" sz="2800" dirty="0"/>
              <a:t> and </a:t>
            </a:r>
            <a:r>
              <a:rPr lang="fr-FR" sz="2800" dirty="0" err="1"/>
              <a:t>neuromotor</a:t>
            </a:r>
            <a:r>
              <a:rPr lang="fr-FR" sz="2800" dirty="0"/>
              <a:t> </a:t>
            </a:r>
            <a:r>
              <a:rPr lang="fr-FR" sz="2800" dirty="0" err="1"/>
              <a:t>exercise</a:t>
            </a:r>
            <a:r>
              <a:rPr lang="fr-FR" sz="2800" dirty="0"/>
              <a:t> training </a:t>
            </a:r>
            <a:r>
              <a:rPr lang="fr-FR" sz="2800" dirty="0" err="1"/>
              <a:t>beyond</a:t>
            </a:r>
            <a:r>
              <a:rPr lang="fr-FR" sz="2800" dirty="0"/>
              <a:t> </a:t>
            </a:r>
            <a:r>
              <a:rPr lang="fr-FR" sz="2800" dirty="0" err="1"/>
              <a:t>activities</a:t>
            </a:r>
            <a:r>
              <a:rPr lang="fr-FR" sz="2800" dirty="0"/>
              <a:t> of </a:t>
            </a:r>
            <a:r>
              <a:rPr lang="fr-FR" sz="2800" dirty="0" err="1"/>
              <a:t>daily</a:t>
            </a:r>
            <a:r>
              <a:rPr lang="fr-FR" sz="2800" dirty="0"/>
              <a:t> living to </a:t>
            </a:r>
            <a:r>
              <a:rPr lang="fr-FR" sz="2800" dirty="0" err="1"/>
              <a:t>improve</a:t>
            </a:r>
            <a:r>
              <a:rPr lang="fr-FR" sz="2800" dirty="0"/>
              <a:t> and </a:t>
            </a:r>
            <a:r>
              <a:rPr lang="fr-FR" sz="2800" dirty="0" err="1"/>
              <a:t>maintain</a:t>
            </a:r>
            <a:r>
              <a:rPr lang="fr-FR" sz="2800" dirty="0"/>
              <a:t> </a:t>
            </a:r>
            <a:r>
              <a:rPr lang="fr-FR" sz="2800" dirty="0" err="1"/>
              <a:t>physical</a:t>
            </a:r>
            <a:r>
              <a:rPr lang="fr-FR" sz="2800" dirty="0"/>
              <a:t> fitness and </a:t>
            </a:r>
            <a:r>
              <a:rPr lang="fr-FR" sz="2800" dirty="0" err="1"/>
              <a:t>health</a:t>
            </a:r>
            <a:r>
              <a:rPr lang="fr-FR" sz="2800" dirty="0"/>
              <a:t> </a:t>
            </a:r>
            <a:r>
              <a:rPr lang="fr-FR" sz="2800" dirty="0" err="1"/>
              <a:t>is</a:t>
            </a:r>
            <a:r>
              <a:rPr lang="fr-FR" sz="2800" dirty="0"/>
              <a:t> essential for </a:t>
            </a:r>
            <a:r>
              <a:rPr lang="fr-FR" sz="2800" dirty="0" err="1"/>
              <a:t>most</a:t>
            </a:r>
            <a:r>
              <a:rPr lang="fr-FR" sz="2800" dirty="0"/>
              <a:t> </a:t>
            </a:r>
            <a:r>
              <a:rPr lang="fr-FR" sz="2800" dirty="0" err="1"/>
              <a:t>adults</a:t>
            </a:r>
            <a:r>
              <a:rPr lang="fr-FR" sz="2800" dirty="0"/>
              <a:t>.  The ASCM </a:t>
            </a:r>
            <a:r>
              <a:rPr lang="fr-FR" sz="2800" dirty="0" err="1"/>
              <a:t>recommends</a:t>
            </a:r>
            <a:r>
              <a:rPr lang="fr-FR" sz="2800" dirty="0"/>
              <a:t> </a:t>
            </a:r>
            <a:r>
              <a:rPr lang="fr-FR" sz="2800" dirty="0" err="1"/>
              <a:t>that</a:t>
            </a:r>
            <a:r>
              <a:rPr lang="fr-FR" sz="2800" dirty="0"/>
              <a:t> </a:t>
            </a:r>
            <a:r>
              <a:rPr lang="fr-FR" sz="2800" dirty="0" err="1"/>
              <a:t>most</a:t>
            </a:r>
            <a:r>
              <a:rPr lang="fr-FR" sz="2800" dirty="0"/>
              <a:t> </a:t>
            </a:r>
            <a:r>
              <a:rPr lang="fr-FR" sz="2800" dirty="0" err="1"/>
              <a:t>adults</a:t>
            </a:r>
            <a:r>
              <a:rPr lang="fr-FR" sz="2800" dirty="0"/>
              <a:t> engage in </a:t>
            </a:r>
            <a:r>
              <a:rPr lang="fr-FR" sz="2800" dirty="0" err="1"/>
              <a:t>moderate-intensity</a:t>
            </a:r>
            <a:r>
              <a:rPr lang="fr-FR" sz="2800" dirty="0"/>
              <a:t> </a:t>
            </a:r>
            <a:r>
              <a:rPr lang="fr-FR" sz="2800" dirty="0" err="1"/>
              <a:t>cardiorespiratory</a:t>
            </a:r>
            <a:r>
              <a:rPr lang="fr-FR" sz="2800" dirty="0"/>
              <a:t> </a:t>
            </a:r>
            <a:r>
              <a:rPr lang="fr-FR" sz="2800" dirty="0" err="1"/>
              <a:t>exercise</a:t>
            </a:r>
            <a:r>
              <a:rPr lang="fr-FR" sz="2800" dirty="0"/>
              <a:t> training for at least 30 minutes 5 to 7 </a:t>
            </a:r>
            <a:r>
              <a:rPr lang="fr-FR" sz="2800" dirty="0" err="1"/>
              <a:t>days</a:t>
            </a:r>
            <a:r>
              <a:rPr lang="fr-FR" sz="2800" dirty="0"/>
              <a:t> of the </a:t>
            </a:r>
            <a:r>
              <a:rPr lang="fr-FR" sz="2800" dirty="0" err="1"/>
              <a:t>week</a:t>
            </a:r>
            <a:r>
              <a:rPr lang="fr-FR" sz="2800" dirty="0"/>
              <a:t> for a total of at least 150 minutes a </a:t>
            </a:r>
            <a:r>
              <a:rPr lang="fr-FR" sz="2800" dirty="0" err="1"/>
              <a:t>week</a:t>
            </a:r>
            <a:endParaRPr lang="en-US" sz="2800" dirty="0"/>
          </a:p>
        </p:txBody>
      </p:sp>
    </p:spTree>
    <p:extLst>
      <p:ext uri="{BB962C8B-B14F-4D97-AF65-F5344CB8AC3E}">
        <p14:creationId xmlns:p14="http://schemas.microsoft.com/office/powerpoint/2010/main" val="4056163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BuTTTTTTT</a:t>
            </a:r>
            <a:r>
              <a:rPr lang="en-US" dirty="0"/>
              <a:t>!!!!!!!  </a:t>
            </a:r>
            <a:br>
              <a:rPr lang="en-US" dirty="0"/>
            </a:br>
            <a:r>
              <a:rPr lang="en-US" dirty="0"/>
              <a:t> I don’t have time to exercise!</a:t>
            </a:r>
          </a:p>
        </p:txBody>
      </p:sp>
      <p:sp>
        <p:nvSpPr>
          <p:cNvPr id="3" name="Content Placeholder 2"/>
          <p:cNvSpPr>
            <a:spLocks noGrp="1"/>
          </p:cNvSpPr>
          <p:nvPr>
            <p:ph idx="1"/>
          </p:nvPr>
        </p:nvSpPr>
        <p:spPr/>
        <p:txBody>
          <a:bodyPr>
            <a:normAutofit/>
          </a:bodyPr>
          <a:lstStyle/>
          <a:p>
            <a:pPr marL="0" indent="0">
              <a:buNone/>
            </a:pPr>
            <a:r>
              <a:rPr lang="en-US" sz="5400" dirty="0"/>
              <a:t>I have a solution!  </a:t>
            </a:r>
          </a:p>
        </p:txBody>
      </p:sp>
    </p:spTree>
    <p:extLst>
      <p:ext uri="{BB962C8B-B14F-4D97-AF65-F5344CB8AC3E}">
        <p14:creationId xmlns:p14="http://schemas.microsoft.com/office/powerpoint/2010/main" val="2212495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1334" y="610135"/>
            <a:ext cx="9254169" cy="1483069"/>
          </a:xfrm>
        </p:spPr>
        <p:txBody>
          <a:bodyPr>
            <a:normAutofit fontScale="90000"/>
          </a:bodyPr>
          <a:lstStyle/>
          <a:p>
            <a:pPr algn="l"/>
            <a:r>
              <a:rPr lang="en-US" dirty="0"/>
              <a:t>Some people are overwhelmed by the thought of joining a gym and working out for 30 minutes!</a:t>
            </a:r>
          </a:p>
        </p:txBody>
      </p:sp>
      <p:sp>
        <p:nvSpPr>
          <p:cNvPr id="3" name="Content Placeholder 2"/>
          <p:cNvSpPr>
            <a:spLocks noGrp="1"/>
          </p:cNvSpPr>
          <p:nvPr>
            <p:ph idx="1"/>
          </p:nvPr>
        </p:nvSpPr>
        <p:spPr>
          <a:xfrm>
            <a:off x="696817" y="2441338"/>
            <a:ext cx="10820400" cy="1275752"/>
          </a:xfrm>
        </p:spPr>
        <p:txBody>
          <a:bodyPr>
            <a:normAutofit/>
          </a:bodyPr>
          <a:lstStyle/>
          <a:p>
            <a:pPr marL="0" indent="0">
              <a:buNone/>
            </a:pPr>
            <a:endParaRPr lang="en-US" sz="2800" dirty="0"/>
          </a:p>
          <a:p>
            <a:pPr marL="0" indent="0">
              <a:buNone/>
            </a:pPr>
            <a:r>
              <a:rPr lang="en-US" sz="2800" dirty="0"/>
              <a:t>Some people think of fitness as all or nothing </a:t>
            </a:r>
          </a:p>
          <a:p>
            <a:pPr marL="0" indent="0">
              <a:buNone/>
            </a:pPr>
            <a:endParaRPr lang="en-US" sz="2800" dirty="0"/>
          </a:p>
          <a:p>
            <a:pPr marL="0" indent="0">
              <a:buNone/>
            </a:pPr>
            <a:endParaRPr lang="en-US" sz="2800" dirty="0"/>
          </a:p>
        </p:txBody>
      </p:sp>
      <p:sp>
        <p:nvSpPr>
          <p:cNvPr id="4" name="TextBox 3"/>
          <p:cNvSpPr txBox="1"/>
          <p:nvPr/>
        </p:nvSpPr>
        <p:spPr>
          <a:xfrm>
            <a:off x="1013552" y="4065224"/>
            <a:ext cx="9221118" cy="1107996"/>
          </a:xfrm>
          <a:prstGeom prst="rect">
            <a:avLst/>
          </a:prstGeom>
          <a:noFill/>
        </p:spPr>
        <p:txBody>
          <a:bodyPr wrap="square" rtlCol="0">
            <a:spAutoFit/>
          </a:bodyPr>
          <a:lstStyle/>
          <a:p>
            <a:r>
              <a:rPr lang="en-US" sz="2400" dirty="0"/>
              <a:t>---- &gt;    The people who sell fitness programs on TV are the</a:t>
            </a:r>
          </a:p>
          <a:p>
            <a:r>
              <a:rPr lang="en-US" sz="2400" dirty="0"/>
              <a:t>            biggest deterrent for the average person!</a:t>
            </a:r>
          </a:p>
          <a:p>
            <a:endParaRPr lang="en-US" dirty="0"/>
          </a:p>
        </p:txBody>
      </p:sp>
    </p:spTree>
    <p:extLst>
      <p:ext uri="{BB962C8B-B14F-4D97-AF65-F5344CB8AC3E}">
        <p14:creationId xmlns:p14="http://schemas.microsoft.com/office/powerpoint/2010/main" val="2365118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Fitness one minute at a time</a:t>
            </a:r>
          </a:p>
        </p:txBody>
      </p:sp>
      <p:sp>
        <p:nvSpPr>
          <p:cNvPr id="3" name="Content Placeholder 2"/>
          <p:cNvSpPr>
            <a:spLocks noGrp="1"/>
          </p:cNvSpPr>
          <p:nvPr>
            <p:ph idx="1"/>
          </p:nvPr>
        </p:nvSpPr>
        <p:spPr/>
        <p:txBody>
          <a:bodyPr>
            <a:normAutofit/>
          </a:bodyPr>
          <a:lstStyle/>
          <a:p>
            <a:pPr marL="0" indent="0">
              <a:buNone/>
            </a:pPr>
            <a:r>
              <a:rPr lang="en-US" sz="3600" dirty="0"/>
              <a:t>Instead of big blocks of time – break your WELNESS into little one minute bites.</a:t>
            </a:r>
          </a:p>
          <a:p>
            <a:pPr marL="0" indent="0">
              <a:buNone/>
            </a:pPr>
            <a:endParaRPr lang="en-US" sz="3600" dirty="0"/>
          </a:p>
          <a:p>
            <a:pPr marL="0" indent="0">
              <a:buNone/>
            </a:pPr>
            <a:r>
              <a:rPr lang="en-US" sz="3600" dirty="0"/>
              <a:t>You can do anything for one minute!</a:t>
            </a:r>
          </a:p>
        </p:txBody>
      </p:sp>
    </p:spTree>
    <p:extLst>
      <p:ext uri="{BB962C8B-B14F-4D97-AF65-F5344CB8AC3E}">
        <p14:creationId xmlns:p14="http://schemas.microsoft.com/office/powerpoint/2010/main" val="379127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564704" y="330506"/>
            <a:ext cx="3110640" cy="6405161"/>
          </a:xfrm>
          <a:prstGeom prst="rect">
            <a:avLst/>
          </a:prstGeom>
        </p:spPr>
      </p:pic>
      <p:sp>
        <p:nvSpPr>
          <p:cNvPr id="5" name="TextBox 4"/>
          <p:cNvSpPr txBox="1"/>
          <p:nvPr/>
        </p:nvSpPr>
        <p:spPr>
          <a:xfrm>
            <a:off x="848298" y="2269474"/>
            <a:ext cx="5475384" cy="646331"/>
          </a:xfrm>
          <a:prstGeom prst="rect">
            <a:avLst/>
          </a:prstGeom>
          <a:noFill/>
        </p:spPr>
        <p:txBody>
          <a:bodyPr wrap="square" rtlCol="0">
            <a:spAutoFit/>
          </a:bodyPr>
          <a:lstStyle/>
          <a:p>
            <a:r>
              <a:rPr lang="en-US" sz="3600" dirty="0"/>
              <a:t>Sit on a Fitness Ball </a:t>
            </a:r>
          </a:p>
        </p:txBody>
      </p:sp>
    </p:spTree>
    <p:extLst>
      <p:ext uri="{BB962C8B-B14F-4D97-AF65-F5344CB8AC3E}">
        <p14:creationId xmlns:p14="http://schemas.microsoft.com/office/powerpoint/2010/main" val="216149937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1601</TotalTime>
  <Words>643</Words>
  <Application>Microsoft Office PowerPoint</Application>
  <PresentationFormat>Widescreen</PresentationFormat>
  <Paragraphs>113</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Century Gothic</vt:lpstr>
      <vt:lpstr>Vapor Trail</vt:lpstr>
      <vt:lpstr>Fitness</vt:lpstr>
      <vt:lpstr>PowerPoint Presentation</vt:lpstr>
      <vt:lpstr>Organ damage</vt:lpstr>
      <vt:lpstr>PowerPoint Presentation</vt:lpstr>
      <vt:lpstr>PowerPoint Presentation</vt:lpstr>
      <vt:lpstr>BuTTTTTTT!!!!!!!    I don’t have time to exercise!</vt:lpstr>
      <vt:lpstr>Some people are overwhelmed by the thought of joining a gym and working out for 30 minutes!</vt:lpstr>
      <vt:lpstr>Fitness one minute at a time</vt:lpstr>
      <vt:lpstr>PowerPoint Presentation</vt:lpstr>
      <vt:lpstr>Equipment to leave under your desk</vt:lpstr>
      <vt:lpstr>Now for the fun!</vt:lpstr>
      <vt:lpstr>Resistance bands or tubes</vt:lpstr>
      <vt:lpstr>Power Bands  </vt:lpstr>
      <vt:lpstr>swiss Ball</vt:lpstr>
      <vt:lpstr>Kettle Bell</vt:lpstr>
      <vt:lpstr>No equipment</vt:lpstr>
      <vt:lpstr>Cardio</vt:lpstr>
      <vt:lpstr>Don’t forget to stretch!</vt:lpstr>
      <vt:lpstr>If you work 8 hours a day that’s 8x60 = 480 minutes per day</vt:lpstr>
      <vt:lpstr>Cardiorespiratory Exercise</vt:lpstr>
      <vt:lpstr>Acsm guidelines</vt:lpstr>
    </vt:vector>
  </TitlesOfParts>
  <Company>Northwest Florida State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Fitness</dc:title>
  <dc:creator>McGinnis, Cynthia</dc:creator>
  <cp:lastModifiedBy>Thomas Browder</cp:lastModifiedBy>
  <cp:revision>15</cp:revision>
  <dcterms:created xsi:type="dcterms:W3CDTF">2018-01-19T22:03:58Z</dcterms:created>
  <dcterms:modified xsi:type="dcterms:W3CDTF">2018-02-11T01:13:24Z</dcterms:modified>
</cp:coreProperties>
</file>