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89" r:id="rId4"/>
    <p:sldId id="296" r:id="rId5"/>
    <p:sldId id="291" r:id="rId6"/>
    <p:sldId id="300" r:id="rId7"/>
    <p:sldId id="302" r:id="rId8"/>
    <p:sldId id="293" r:id="rId9"/>
    <p:sldId id="299" r:id="rId10"/>
    <p:sldId id="297" r:id="rId11"/>
    <p:sldId id="298" r:id="rId12"/>
    <p:sldId id="303" r:id="rId13"/>
    <p:sldId id="295" r:id="rId14"/>
    <p:sldId id="301" r:id="rId15"/>
    <p:sldId id="288" r:id="rId16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4" autoAdjust="0"/>
    <p:restoredTop sz="94691" autoAdjust="0"/>
  </p:normalViewPr>
  <p:slideViewPr>
    <p:cSldViewPr>
      <p:cViewPr varScale="1">
        <p:scale>
          <a:sx n="69" d="100"/>
          <a:sy n="69" d="100"/>
        </p:scale>
        <p:origin x="-99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2014-02-08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gnus.com/" TargetMode="External"/><Relationship Id="rId4" Type="http://schemas.openxmlformats.org/officeDocument/2006/relationships/hyperlink" Target="mailto:tom.browder@mantech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gnu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breoffice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4162425"/>
            <a:ext cx="8696325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solidFill>
                  <a:srgbClr val="FFFFFF"/>
                </a:solidFill>
                <a:latin typeface="Myriad Web" charset="0"/>
              </a:rPr>
              <a:t>Tom Browder</a:t>
            </a:r>
            <a:br>
              <a:rPr lang="en-US" sz="3600" dirty="0">
                <a:solidFill>
                  <a:srgbClr val="FFFFFF"/>
                </a:solidFill>
                <a:latin typeface="Myriad Web" charset="0"/>
              </a:rPr>
            </a:br>
            <a:r>
              <a:rPr lang="en-US" dirty="0">
                <a:solidFill>
                  <a:srgbClr val="FFFFFF"/>
                </a:solidFill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u="sng" dirty="0" smtClean="0">
                <a:solidFill>
                  <a:srgbClr val="FFFFFF"/>
                </a:solidFill>
                <a:latin typeface="Myriad Web" charset="0"/>
                <a:hlinkClick r:id="rId4"/>
              </a:rPr>
              <a:t>tom.browder@mantech.com</a:t>
            </a:r>
            <a:endParaRPr lang="en-US" u="sng" dirty="0" smtClean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5"/>
              </a:rPr>
              <a:t>&lt;https://mygnus.com/&gt;</a:t>
            </a:r>
            <a:endParaRPr lang="en-US" dirty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0" y="504825"/>
            <a:ext cx="86963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Computer Tech ‘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14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" y="1876425"/>
            <a:ext cx="86868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A Look at MS Word, Mail Merge, and Excel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504825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Mail Merge (3)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26" y="1495425"/>
            <a:ext cx="9144000" cy="558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Step 3, select “Use an existing list”</a:t>
            </a:r>
          </a:p>
          <a:p>
            <a:pPr marL="457200" indent="-457200"/>
            <a:r>
              <a:rPr lang="en-US" dirty="0" smtClean="0">
                <a:latin typeface="+mj-lt"/>
              </a:rPr>
              <a:t>		Select “Browse” and find and select your “addresses.xlsx” 		Excel 	file</a:t>
            </a:r>
          </a:p>
          <a:p>
            <a:pPr marL="457200" indent="-457200"/>
            <a:r>
              <a:rPr lang="en-US" dirty="0" smtClean="0">
                <a:latin typeface="+mj-lt"/>
              </a:rPr>
              <a:t>	As you select your address data file you will be given the opportunity to choose various options including selecting or adding recipients.</a:t>
            </a:r>
          </a:p>
          <a:p>
            <a:pPr marL="457200" indent="-457200"/>
            <a:endParaRPr lang="en-US" dirty="0" smtClean="0">
              <a:latin typeface="+mj-lt"/>
            </a:endParaRPr>
          </a:p>
          <a:p>
            <a:pPr marL="457200" indent="-457200"/>
            <a:r>
              <a:rPr lang="en-US" dirty="0" smtClean="0">
                <a:latin typeface="+mj-lt"/>
              </a:rPr>
              <a:t>	Step 4, “Write your letter”</a:t>
            </a:r>
          </a:p>
          <a:p>
            <a:pPr marL="457200" indent="-457200"/>
            <a:r>
              <a:rPr lang="en-US" dirty="0" smtClean="0">
                <a:latin typeface="+mj-lt"/>
              </a:rPr>
              <a:t>		Click in the letter and then select such items as:</a:t>
            </a:r>
          </a:p>
          <a:p>
            <a:pPr marL="457200" indent="-457200"/>
            <a:r>
              <a:rPr lang="en-US" dirty="0" smtClean="0">
                <a:latin typeface="+mj-lt"/>
              </a:rPr>
              <a:t>			Address block</a:t>
            </a:r>
          </a:p>
          <a:p>
            <a:pPr marL="457200" indent="-457200"/>
            <a:r>
              <a:rPr lang="en-US" dirty="0" smtClean="0">
                <a:latin typeface="+mj-lt"/>
              </a:rPr>
              <a:t>			Greeting line</a:t>
            </a:r>
          </a:p>
          <a:p>
            <a:pPr marL="457200" indent="-457200"/>
            <a:r>
              <a:rPr lang="en-US" dirty="0" smtClean="0">
                <a:latin typeface="+mj-lt"/>
              </a:rPr>
              <a:t>	Step 5, “Preview your letters”</a:t>
            </a:r>
          </a:p>
          <a:p>
            <a:pPr marL="457200" indent="-457200"/>
            <a:r>
              <a:rPr lang="en-US" dirty="0" smtClean="0">
                <a:latin typeface="+mj-lt"/>
              </a:rPr>
              <a:t>		You can view and edit all letters</a:t>
            </a:r>
          </a:p>
          <a:p>
            <a:pPr marL="457200" indent="-457200"/>
            <a:r>
              <a:rPr lang="en-US" dirty="0" smtClean="0">
                <a:latin typeface="+mj-lt"/>
              </a:rPr>
              <a:t>	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504825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Mail Merge (4)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26" y="1495425"/>
            <a:ext cx="9144000" cy="38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/>
              <a:t>		</a:t>
            </a:r>
            <a:r>
              <a:rPr lang="en-US" dirty="0" smtClean="0">
                <a:latin typeface="+mj-lt"/>
              </a:rPr>
              <a:t>Step 6, “Complete the merge”</a:t>
            </a:r>
          </a:p>
          <a:p>
            <a:pPr marL="457200" indent="-457200"/>
            <a:r>
              <a:rPr lang="en-US" dirty="0" smtClean="0">
                <a:latin typeface="+mj-lt"/>
              </a:rPr>
              <a:t>			Select one of two options</a:t>
            </a:r>
          </a:p>
          <a:p>
            <a:pPr marL="457200" indent="-457200"/>
            <a:r>
              <a:rPr lang="en-US" dirty="0" smtClean="0">
                <a:latin typeface="+mj-lt"/>
              </a:rPr>
              <a:t>				Print (CAUTION!!!!)</a:t>
            </a:r>
          </a:p>
          <a:p>
            <a:pPr marL="457200" indent="-457200"/>
            <a:r>
              <a:rPr lang="en-US" dirty="0" smtClean="0">
                <a:latin typeface="+mj-lt"/>
              </a:rPr>
              <a:t>				Edit individual letters</a:t>
            </a:r>
          </a:p>
          <a:p>
            <a:pPr marL="457200" indent="-457200"/>
            <a:r>
              <a:rPr lang="en-US" dirty="0" smtClean="0">
                <a:latin typeface="+mj-lt"/>
              </a:rPr>
              <a:t>					Get a pop-up window</a:t>
            </a:r>
          </a:p>
          <a:p>
            <a:pPr marL="457200" indent="-457200"/>
            <a:r>
              <a:rPr lang="en-US" dirty="0" smtClean="0">
                <a:latin typeface="+mj-lt"/>
              </a:rPr>
              <a:t>					Select “All”</a:t>
            </a:r>
          </a:p>
          <a:p>
            <a:pPr marL="457200" indent="-457200"/>
            <a:r>
              <a:rPr lang="en-US" dirty="0" smtClean="0">
                <a:latin typeface="+mj-lt"/>
              </a:rPr>
              <a:t>					Select “OK”</a:t>
            </a:r>
          </a:p>
          <a:p>
            <a:pPr marL="457200" indent="-457200"/>
            <a:r>
              <a:rPr lang="en-US" dirty="0" smtClean="0">
                <a:latin typeface="+mj-lt"/>
              </a:rPr>
              <a:t>					Then you can save the collection of letters for 						later, more controlled printing.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485900" y="2952750"/>
            <a:ext cx="7004050" cy="1263650"/>
          </a:xfrm>
          <a:prstGeom prst="rect">
            <a:avLst/>
          </a:prstGeom>
          <a:ln/>
        </p:spPr>
        <p:txBody>
          <a:bodyPr tIns="42336"/>
          <a:lstStyle/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Microsoft Excel 2007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207" y="2486025"/>
            <a:ext cx="5046574" cy="2496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/>
            <a:r>
              <a:rPr lang="en-US" sz="2800" dirty="0" smtClean="0">
                <a:latin typeface="+mj-lt"/>
              </a:rPr>
              <a:t>Some Use Cases</a:t>
            </a:r>
          </a:p>
          <a:p>
            <a:pPr marL="457200" indent="-457200" algn="ctr"/>
            <a:endParaRPr lang="en-US" sz="2800" dirty="0" smtClean="0"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Budget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*Medicines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*Exercise</a:t>
            </a:r>
          </a:p>
          <a:p>
            <a:pPr marL="457200" indent="-457200">
              <a:buAutoNum type="arabicPeriod"/>
            </a:pPr>
            <a:r>
              <a:rPr lang="en-US" sz="2800" smtClean="0">
                <a:latin typeface="+mj-lt"/>
              </a:rPr>
              <a:t>*Miscellaneous </a:t>
            </a:r>
            <a:r>
              <a:rPr lang="en-US" sz="2800" dirty="0" smtClean="0">
                <a:latin typeface="+mj-lt"/>
              </a:rPr>
              <a:t>calculations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485900" y="2952750"/>
            <a:ext cx="7004050" cy="1263650"/>
          </a:xfrm>
          <a:prstGeom prst="rect">
            <a:avLst/>
          </a:prstGeom>
          <a:ln/>
        </p:spPr>
        <p:txBody>
          <a:bodyPr tIns="42336"/>
          <a:lstStyle/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CE9CFE-B6F5-4F07-9126-4E183B136D7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27063"/>
            <a:ext cx="8604250" cy="973137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smtClean="0"/>
              <a:t>Thanks for Coming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3502025"/>
            <a:ext cx="9144000" cy="3479800"/>
          </a:xfrm>
        </p:spPr>
        <p:txBody>
          <a:bodyPr tIns="24695"/>
          <a:lstStyle/>
          <a:p>
            <a:pPr algn="ctr"/>
            <a:r>
              <a:rPr lang="en-US" sz="2800" b="1" dirty="0" smtClean="0">
                <a:latin typeface="+mj-lt"/>
              </a:rPr>
              <a:t>Tom Browder 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solidFill>
                  <a:srgbClr val="FF0000"/>
                </a:solidFill>
                <a:latin typeface="+mj-lt"/>
                <a:hlinkClick r:id="rId3"/>
              </a:rPr>
              <a:t>tom.browder@gmail.com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2800" b="1" dirty="0" smtClean="0">
                <a:solidFill>
                  <a:srgbClr val="FFFFFF"/>
                </a:solidFill>
                <a:latin typeface="Myriad Web" charset="0"/>
                <a:hlinkClick r:id="rId4"/>
              </a:rPr>
              <a:t>&lt;https://mygnus.com/&gt;</a:t>
            </a:r>
            <a:endParaRPr lang="en-US" sz="2800" b="1" dirty="0" smtClean="0">
              <a:solidFill>
                <a:srgbClr val="FF0000"/>
              </a:solidFill>
              <a:latin typeface="+mj-lt"/>
            </a:endParaRPr>
          </a:p>
          <a:p>
            <a:pPr algn="ctr"/>
            <a:endParaRPr lang="en-US" sz="28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</a:rPr>
              <a:t>E-mail me with questions or suggestions, put “[</a:t>
            </a:r>
            <a:r>
              <a:rPr lang="en-US" sz="2800" b="1" dirty="0" err="1" smtClean="0">
                <a:latin typeface="+mj-lt"/>
              </a:rPr>
              <a:t>computertech</a:t>
            </a:r>
            <a:r>
              <a:rPr lang="en-US" sz="2800" b="1" dirty="0" smtClean="0">
                <a:latin typeface="+mj-lt"/>
              </a:rPr>
              <a:t>]” in the subject (without the quotes).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err="1"/>
              <a:t>Backgound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3925" y="2309760"/>
            <a:ext cx="8382000" cy="435340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Engineer </a:t>
            </a:r>
            <a:r>
              <a:rPr lang="en-US" sz="2800" b="1" dirty="0">
                <a:latin typeface="+mj-lt"/>
                <a:cs typeface="Times New Roman" pitchFamily="18" charset="0"/>
              </a:rPr>
              <a:t>with ManTech International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Corporation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Used </a:t>
            </a:r>
            <a:r>
              <a:rPr lang="en-US" sz="2800" b="1" dirty="0">
                <a:latin typeface="+mj-lt"/>
                <a:cs typeface="Times New Roman" pitchFamily="18" charset="0"/>
              </a:rPr>
              <a:t>Unix/Linux and FOSS professionally for over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20 years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Had first computer programming experience in college in 1963 and loved it!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Computer programming has been an avocation ever since, and a vocation since 1988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 </a:t>
            </a: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will use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Internet!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81359" y="1872556"/>
            <a:ext cx="7043566" cy="4042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ctr" anchorCtr="0" compatLnSpc="1">
            <a:prstTxWarp prst="textNoShape">
              <a:avLst/>
            </a:prstTxWarp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 eaLnBrk="0">
              <a:buNone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It’s like the Biblical Tree of Knowledge</a:t>
            </a: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Infinite resources for 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lang="en-US" sz="2800" b="1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Our purpose today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And Evil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Criminals, terrorists, and mischief makers abound</a:t>
            </a:r>
          </a:p>
          <a:p>
            <a:pPr lvl="2" eaLnBrk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You must be on the alert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Microsoft Office 2007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2409825"/>
            <a:ext cx="1007745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Free Alternative: LibreOffice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+mj-lt"/>
                <a:hlinkClick r:id="rId2"/>
              </a:rPr>
              <a:t>&lt;https://www.libreoffice.org/&gt;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Microsoft Word 2007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7925" y="2486025"/>
            <a:ext cx="6466835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Change default settings (normal.dot)</a:t>
            </a:r>
          </a:p>
          <a:p>
            <a:pPr marL="1200150" lvl="1" indent="-457200"/>
            <a:r>
              <a:rPr lang="en-US" sz="2800" dirty="0" smtClean="0">
                <a:latin typeface="+mj-lt"/>
              </a:rPr>
              <a:t>Home tab</a:t>
            </a:r>
          </a:p>
          <a:p>
            <a:pPr marL="1200150" lvl="1" indent="-457200"/>
            <a:r>
              <a:rPr lang="en-US" sz="2800" dirty="0" smtClean="0">
                <a:latin typeface="+mj-lt"/>
              </a:rPr>
              <a:t>	Font</a:t>
            </a:r>
          </a:p>
          <a:p>
            <a:pPr marL="1600200" lvl="2" indent="-457200"/>
            <a:r>
              <a:rPr lang="en-US" sz="2800" dirty="0" smtClean="0">
                <a:latin typeface="+mj-lt"/>
              </a:rPr>
              <a:t>Paragraph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Hyperlink formats</a:t>
            </a:r>
          </a:p>
          <a:p>
            <a:pPr marL="1200150" lvl="1" indent="-457200"/>
            <a:r>
              <a:rPr lang="en-US" sz="2800" dirty="0" smtClean="0">
                <a:latin typeface="+mj-lt"/>
              </a:rPr>
              <a:t>Home tab</a:t>
            </a:r>
          </a:p>
          <a:p>
            <a:pPr marL="1200150" lvl="1" indent="-457200"/>
            <a:r>
              <a:rPr lang="en-US" sz="2800" dirty="0" smtClean="0">
                <a:latin typeface="+mj-lt"/>
              </a:rPr>
              <a:t>	Change styles</a:t>
            </a:r>
          </a:p>
          <a:p>
            <a:pPr marL="1200150" lvl="1" indent="-457200"/>
            <a:r>
              <a:rPr lang="en-US" sz="2800" dirty="0" smtClean="0">
                <a:latin typeface="+mj-lt"/>
              </a:rPr>
              <a:t>			Change theme colors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Microsoft Word 2007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1325" y="1876425"/>
            <a:ext cx="4089581" cy="530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800" dirty="0" smtClean="0">
                <a:latin typeface="+mj-lt"/>
              </a:rPr>
              <a:t>3. Page numbers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Insert tab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Page number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	Style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	Format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	Remove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4. Headers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Insert tab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Header (or Footer)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	Style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	Edit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	Remove</a:t>
            </a:r>
          </a:p>
          <a:p>
            <a:pPr marL="457200" indent="-457200"/>
            <a:r>
              <a:rPr lang="en-US" sz="2800" dirty="0" smtClean="0">
                <a:latin typeface="+mj-lt"/>
              </a:rPr>
              <a:t>		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1485900" y="2952750"/>
            <a:ext cx="7004050" cy="1263650"/>
          </a:xfrm>
          <a:prstGeom prst="rect">
            <a:avLst/>
          </a:prstGeom>
          <a:ln/>
        </p:spPr>
        <p:txBody>
          <a:bodyPr tIns="42336"/>
          <a:lstStyle/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-9525" y="702939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Mail Merge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6760" y="2503851"/>
            <a:ext cx="6477001" cy="284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800" dirty="0" smtClean="0">
                <a:latin typeface="+mj-lt"/>
              </a:rPr>
              <a:t>Some Use Cases</a:t>
            </a:r>
          </a:p>
          <a:p>
            <a:pPr marL="457200" indent="-457200" algn="ctr"/>
            <a:endParaRPr lang="en-US" sz="2800" dirty="0" smtClean="0"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Club or other group announcements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Letters to elected officials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Marketing letters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Christmas letters</a:t>
            </a:r>
          </a:p>
          <a:p>
            <a:pPr marL="457200" indent="-457200"/>
            <a:r>
              <a:rPr lang="en-US" dirty="0" smtClean="0">
                <a:latin typeface="+mj-lt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504825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Mail Merge (2)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26" y="1495425"/>
            <a:ext cx="9144000" cy="558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</a:t>
            </a:r>
            <a:r>
              <a:rPr lang="en-US" dirty="0" smtClean="0">
                <a:latin typeface="+mj-lt"/>
              </a:rPr>
              <a:t>Write your Word master document</a:t>
            </a:r>
          </a:p>
          <a:p>
            <a:r>
              <a:rPr lang="en-US" dirty="0" smtClean="0">
                <a:latin typeface="+mj-lt"/>
              </a:rPr>
              <a:t>	Put in place holders for inside address and greeting</a:t>
            </a:r>
          </a:p>
          <a:p>
            <a:r>
              <a:rPr lang="en-US" dirty="0" smtClean="0">
                <a:latin typeface="+mj-lt"/>
              </a:rPr>
              <a:t> 	Save the document as, say, “club-mailing-template-</a:t>
            </a:r>
          </a:p>
          <a:p>
            <a:r>
              <a:rPr lang="en-US" dirty="0" smtClean="0">
                <a:latin typeface="+mj-lt"/>
              </a:rPr>
              <a:t>		20140208.docx”</a:t>
            </a:r>
          </a:p>
          <a:p>
            <a:pPr marL="457200" indent="-457200">
              <a:buAutoNum type="arabicPeriod" startAt="2"/>
            </a:pPr>
            <a:r>
              <a:rPr lang="en-US" dirty="0" smtClean="0">
                <a:latin typeface="+mj-lt"/>
              </a:rPr>
              <a:t>Copy the template to the actual file to be used for the merge, say, “club-mailing-20140208.docx”</a:t>
            </a:r>
          </a:p>
          <a:p>
            <a:pPr marL="457200" indent="-457200">
              <a:buAutoNum type="arabicPeriod" startAt="2"/>
            </a:pPr>
            <a:r>
              <a:rPr lang="en-US" dirty="0" smtClean="0">
                <a:latin typeface="+mj-lt"/>
              </a:rPr>
              <a:t>Create an Excel spreadsheet with the names and addresses to be used, say, “addresses.xlsx”</a:t>
            </a:r>
          </a:p>
          <a:p>
            <a:pPr marL="457200" indent="-457200">
              <a:buAutoNum type="arabicPeriod" startAt="2"/>
            </a:pPr>
            <a:r>
              <a:rPr lang="en-US" dirty="0" smtClean="0">
                <a:latin typeface="+mj-lt"/>
              </a:rPr>
              <a:t>Open the merge document.</a:t>
            </a:r>
          </a:p>
          <a:p>
            <a:pPr marL="457200" indent="-457200"/>
            <a:r>
              <a:rPr lang="en-US" dirty="0" smtClean="0">
                <a:latin typeface="+mj-lt"/>
              </a:rPr>
              <a:t>	Select the “Mailings” tab</a:t>
            </a:r>
          </a:p>
          <a:p>
            <a:pPr marL="457200" indent="-457200"/>
            <a:r>
              <a:rPr lang="en-US" dirty="0" smtClean="0">
                <a:latin typeface="+mj-lt"/>
              </a:rPr>
              <a:t>	Select “Start Mail Merge”</a:t>
            </a:r>
          </a:p>
          <a:p>
            <a:pPr marL="457200" indent="-457200"/>
            <a:r>
              <a:rPr lang="en-US" dirty="0" smtClean="0">
                <a:latin typeface="+mj-lt"/>
              </a:rPr>
              <a:t>	Select “Step by Step Mail Merge Wizard”</a:t>
            </a:r>
          </a:p>
          <a:p>
            <a:pPr marL="457200" indent="-457200"/>
            <a:r>
              <a:rPr lang="en-US" dirty="0" smtClean="0">
                <a:latin typeface="+mj-lt"/>
              </a:rPr>
              <a:t>	Step 1, select “Letters”</a:t>
            </a:r>
          </a:p>
          <a:p>
            <a:pPr marL="457200" indent="-457200"/>
            <a:r>
              <a:rPr lang="en-US" dirty="0" smtClean="0">
                <a:latin typeface="+mj-lt"/>
              </a:rPr>
              <a:t>	Step 2, select “Use the current document”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199</Words>
  <Application>Microsoft Office PowerPoint</Application>
  <PresentationFormat>Custom</PresentationFormat>
  <Paragraphs>118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Backgound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Thanks for Coming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TMB</cp:lastModifiedBy>
  <cp:revision>104</cp:revision>
  <cp:lastPrinted>2009-09-18T03:07:08Z</cp:lastPrinted>
  <dcterms:created xsi:type="dcterms:W3CDTF">2009-03-17T23:46:44Z</dcterms:created>
  <dcterms:modified xsi:type="dcterms:W3CDTF">2014-02-08T12:01:16Z</dcterms:modified>
</cp:coreProperties>
</file>