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0" r:id="rId3"/>
    <p:sldId id="289" r:id="rId4"/>
    <p:sldId id="291" r:id="rId5"/>
    <p:sldId id="303" r:id="rId6"/>
    <p:sldId id="294" r:id="rId7"/>
    <p:sldId id="292" r:id="rId8"/>
    <p:sldId id="295" r:id="rId9"/>
    <p:sldId id="296" r:id="rId10"/>
    <p:sldId id="293" r:id="rId11"/>
    <p:sldId id="297" r:id="rId12"/>
    <p:sldId id="302" r:id="rId13"/>
    <p:sldId id="298" r:id="rId14"/>
    <p:sldId id="299" r:id="rId15"/>
    <p:sldId id="300" r:id="rId16"/>
    <p:sldId id="309" r:id="rId17"/>
    <p:sldId id="304" r:id="rId18"/>
    <p:sldId id="305" r:id="rId19"/>
    <p:sldId id="308" r:id="rId20"/>
    <p:sldId id="307" r:id="rId21"/>
    <p:sldId id="306" r:id="rId22"/>
    <p:sldId id="310" r:id="rId23"/>
    <p:sldId id="301" r:id="rId24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mantech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ygnu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ian.org/intro/free" TargetMode="External"/><Relationship Id="rId2" Type="http://schemas.openxmlformats.org/officeDocument/2006/relationships/hyperlink" Target="http://www.debia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ebian.org/distrib/packag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bian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207.150.179.28/" TargetMode="External"/><Relationship Id="rId2" Type="http://schemas.openxmlformats.org/officeDocument/2006/relationships/hyperlink" Target="http://computertech-nwf.org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ezzanine.jupo.org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jangoproject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t.org/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ldp.org/HOWTO/User-Group-HOWTO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nproject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nproject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gnus.com/computech-2014/install-vbo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latin typeface="Myriad Web" charset="0"/>
              </a:rPr>
              <a:t>Tom Browder</a:t>
            </a:r>
            <a:br>
              <a:rPr lang="en-US" sz="3600" dirty="0">
                <a:latin typeface="Myriad Web" charset="0"/>
              </a:rPr>
            </a:br>
            <a:r>
              <a:rPr lang="en-US" dirty="0"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3"/>
              </a:rPr>
              <a:t>tom.browder@mantech.com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8096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Installing and Using Oracle’s </a:t>
            </a:r>
            <a:r>
              <a:rPr lang="en-US" sz="4800" dirty="0" err="1" smtClean="0">
                <a:latin typeface="+mj-lt"/>
              </a:rPr>
              <a:t>VirtualBox</a:t>
            </a:r>
            <a:r>
              <a:rPr lang="en-US" sz="4800" dirty="0" smtClean="0">
                <a:latin typeface="+mj-lt"/>
              </a:rPr>
              <a:t> (VB)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325" y="2773509"/>
            <a:ext cx="86868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Installing Debian 7 on VB</a:t>
            </a:r>
            <a:endParaRPr lang="en-US" sz="4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485900" y="2952750"/>
            <a:ext cx="7004050" cy="1263650"/>
          </a:xfrm>
          <a:prstGeom prst="rect">
            <a:avLst/>
          </a:prstGeom>
          <a:ln/>
        </p:spPr>
        <p:txBody>
          <a:bodyPr tIns="42336"/>
          <a:lstStyle/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4800" kern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 Debian 7?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325" y="1952625"/>
            <a:ext cx="8382000" cy="40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  <a:hlinkClick r:id="rId2"/>
              </a:rPr>
              <a:t>Debian</a:t>
            </a:r>
            <a:r>
              <a:rPr lang="en-US" sz="2800" dirty="0" smtClean="0">
                <a:latin typeface="+mj-lt"/>
              </a:rPr>
              <a:t> is a </a:t>
            </a:r>
            <a:r>
              <a:rPr lang="en-US" sz="2800" u="sng" dirty="0" smtClean="0">
                <a:latin typeface="+mj-lt"/>
                <a:hlinkClick r:id="rId3"/>
              </a:rPr>
              <a:t>free</a:t>
            </a:r>
            <a:r>
              <a:rPr lang="en-US" sz="2800" dirty="0" smtClean="0">
                <a:latin typeface="+mj-lt"/>
              </a:rPr>
              <a:t> operating system (OS) for your computer. An operating system is the set of basic programs and utilities that make your computer run.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Debian provides more than a pure OS: it comes with over 37500 </a:t>
            </a:r>
            <a:r>
              <a:rPr lang="en-US" sz="2800" u="sng" dirty="0" smtClean="0">
                <a:latin typeface="+mj-lt"/>
                <a:hlinkClick r:id="rId4"/>
              </a:rPr>
              <a:t>packages</a:t>
            </a:r>
            <a:r>
              <a:rPr lang="en-US" sz="2800" dirty="0" smtClean="0">
                <a:latin typeface="+mj-lt"/>
              </a:rPr>
              <a:t>, precompiled software bundled up in a nice format for easy installation on your machine.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Debian 7.3 is the latest stable release.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Debian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725" y="2334440"/>
            <a:ext cx="8382000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Debian’s</a:t>
            </a:r>
            <a:r>
              <a:rPr lang="en-US" sz="2800" dirty="0" smtClean="0">
                <a:latin typeface="+mj-lt"/>
              </a:rPr>
              <a:t> main site:</a:t>
            </a: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2"/>
              </a:rPr>
              <a:t>&lt;http://debian.org&gt;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955" y="2257425"/>
            <a:ext cx="830577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Excellent programming environment</a:t>
            </a:r>
          </a:p>
          <a:p>
            <a:r>
              <a:rPr lang="en-US" sz="2800" dirty="0" smtClean="0">
                <a:latin typeface="+mj-lt"/>
              </a:rPr>
              <a:t>Home server (when installed on bare metal)</a:t>
            </a:r>
          </a:p>
          <a:p>
            <a:r>
              <a:rPr lang="en-US" sz="2800" dirty="0" smtClean="0">
                <a:latin typeface="+mj-lt"/>
              </a:rPr>
              <a:t>	+ Backup</a:t>
            </a:r>
          </a:p>
          <a:p>
            <a:r>
              <a:rPr lang="en-US" sz="2800" dirty="0" smtClean="0">
                <a:latin typeface="+mj-lt"/>
              </a:rPr>
              <a:t>	+ Host version control</a:t>
            </a:r>
          </a:p>
          <a:p>
            <a:r>
              <a:rPr lang="en-US" sz="2800" dirty="0" smtClean="0">
                <a:latin typeface="+mj-lt"/>
              </a:rPr>
              <a:t>	+ Web server</a:t>
            </a:r>
          </a:p>
          <a:p>
            <a:r>
              <a:rPr lang="en-US" sz="2800" dirty="0" smtClean="0">
                <a:latin typeface="+mj-lt"/>
              </a:rPr>
              <a:t>Remote server</a:t>
            </a:r>
          </a:p>
          <a:p>
            <a:r>
              <a:rPr lang="en-US" sz="2800" dirty="0" smtClean="0">
                <a:latin typeface="+mj-lt"/>
              </a:rPr>
              <a:t>	+ Virtual (e.g., Rackspace Cloud)</a:t>
            </a:r>
          </a:p>
          <a:p>
            <a:r>
              <a:rPr lang="en-US" sz="2800" dirty="0" smtClean="0">
                <a:latin typeface="+mj-lt"/>
              </a:rPr>
              <a:t>	+ PC server (e.g., Sago Net)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725" y="2257425"/>
            <a:ext cx="8305770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Installation</a:t>
            </a:r>
          </a:p>
          <a:p>
            <a:pPr algn="ctr"/>
            <a:endParaRPr lang="en-US" sz="4000" dirty="0" smtClean="0">
              <a:latin typeface="+mj-lt"/>
            </a:endParaRPr>
          </a:p>
          <a:p>
            <a:pPr algn="ctr"/>
            <a:r>
              <a:rPr lang="en-US" sz="4000" dirty="0" smtClean="0">
                <a:latin typeface="+mj-lt"/>
              </a:rPr>
              <a:t>Post-installation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1526"/>
            <a:ext cx="10077450" cy="719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Post-installation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6792" y="2105025"/>
            <a:ext cx="6412333" cy="2897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+ Choose desktop at login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 default terminal attributes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 default window and other themes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 default Window/mouse focus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1526"/>
            <a:ext cx="10077450" cy="719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Post-installation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925" y="2105025"/>
            <a:ext cx="8871403" cy="387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Login to Gnome Classic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Settings: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Applications | System Tools | Preferences | Advanced Settings:</a:t>
            </a:r>
          </a:p>
          <a:p>
            <a:r>
              <a:rPr lang="en-US" dirty="0" smtClean="0">
                <a:latin typeface="+mj-lt"/>
              </a:rPr>
              <a:t>    Theme:</a:t>
            </a:r>
          </a:p>
          <a:p>
            <a:r>
              <a:rPr lang="en-US" dirty="0" smtClean="0">
                <a:latin typeface="+mj-lt"/>
              </a:rPr>
              <a:t>      Cursor:           		</a:t>
            </a:r>
            <a:r>
              <a:rPr lang="en-US" dirty="0" err="1" smtClean="0">
                <a:latin typeface="+mj-lt"/>
              </a:rPr>
              <a:t>Adwaita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Keybinding</a:t>
            </a:r>
            <a:r>
              <a:rPr lang="en-US" dirty="0" smtClean="0">
                <a:latin typeface="+mj-lt"/>
              </a:rPr>
              <a:t> theme: 	Default</a:t>
            </a:r>
          </a:p>
          <a:p>
            <a:r>
              <a:rPr lang="en-US" dirty="0" smtClean="0">
                <a:latin typeface="+mj-lt"/>
              </a:rPr>
              <a:t>      Icon theme:       		Gnome</a:t>
            </a:r>
          </a:p>
          <a:p>
            <a:r>
              <a:rPr lang="en-US" dirty="0" smtClean="0">
                <a:latin typeface="+mj-lt"/>
              </a:rPr>
              <a:t>      GTK+ theme:       	</a:t>
            </a:r>
            <a:r>
              <a:rPr lang="en-US" dirty="0" err="1" smtClean="0">
                <a:latin typeface="+mj-lt"/>
              </a:rPr>
              <a:t>Adwaita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Window theme</a:t>
            </a:r>
            <a:r>
              <a:rPr lang="en-US" smtClean="0">
                <a:latin typeface="+mj-lt"/>
              </a:rPr>
              <a:t>:    	*</a:t>
            </a:r>
            <a:r>
              <a:rPr lang="en-US" dirty="0" smtClean="0">
                <a:latin typeface="+mj-lt"/>
              </a:rPr>
              <a:t>Bright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3525" y="2105025"/>
            <a:ext cx="6941324" cy="4214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Keep an eye on a new web site coming at: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  <a:hlinkClick r:id="rId2"/>
              </a:rPr>
              <a:t>&lt;https://computertech-nwf.org&gt;</a:t>
            </a:r>
            <a:endParaRPr lang="en-US" b="1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(aka </a:t>
            </a:r>
            <a:r>
              <a:rPr lang="en-US" b="1" dirty="0" smtClean="0">
                <a:latin typeface="+mj-lt"/>
                <a:hlinkClick r:id="rId3"/>
              </a:rPr>
              <a:t>&lt;https://207.150.179.28&gt;</a:t>
            </a:r>
            <a:r>
              <a:rPr lang="en-US" dirty="0" smtClean="0">
                <a:latin typeface="+mj-lt"/>
              </a:rPr>
              <a:t>)</a:t>
            </a:r>
          </a:p>
          <a:p>
            <a:pPr algn="ctr"/>
            <a:endParaRPr lang="en-US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Looking for </a:t>
            </a:r>
            <a:r>
              <a:rPr lang="en-US" sz="2800" dirty="0" smtClean="0">
                <a:latin typeface="+mj-lt"/>
              </a:rPr>
              <a:t>volunteers: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+ Designers</a:t>
            </a:r>
          </a:p>
          <a:p>
            <a:r>
              <a:rPr lang="en-US" sz="2800" dirty="0" smtClean="0">
                <a:latin typeface="+mj-lt"/>
              </a:rPr>
              <a:t>	+ Data entry </a:t>
            </a:r>
            <a:r>
              <a:rPr lang="en-US" sz="2800" dirty="0" smtClean="0">
                <a:latin typeface="+mj-lt"/>
              </a:rPr>
              <a:t>help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+ Writers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525" y="2140172"/>
            <a:ext cx="6274704" cy="358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Web server:</a:t>
            </a:r>
          </a:p>
          <a:p>
            <a:endParaRPr lang="en-US" sz="2800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2"/>
              </a:rPr>
              <a:t>&lt;http://httpd.apache.org/&gt;</a:t>
            </a:r>
            <a:endParaRPr lang="en-US" sz="2800" b="1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Frameworks: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3"/>
              </a:rPr>
              <a:t>&lt;http://mezzanine.jupo.org/&gt;</a:t>
            </a:r>
            <a:r>
              <a:rPr lang="en-US" sz="2800" b="1" dirty="0" smtClean="0">
                <a:latin typeface="+mj-lt"/>
              </a:rPr>
              <a:t>  </a:t>
            </a:r>
          </a:p>
          <a:p>
            <a:pPr algn="ctr"/>
            <a:r>
              <a:rPr lang="en-US" sz="2800" b="1" dirty="0" smtClean="0">
                <a:latin typeface="+mj-lt"/>
                <a:hlinkClick r:id="rId4"/>
              </a:rPr>
              <a:t>&lt;https://www.djangoproject.com/&gt;</a:t>
            </a:r>
            <a:endParaRPr lang="en-US" sz="2800" b="1" dirty="0" smtClean="0">
              <a:latin typeface="+mj-lt"/>
            </a:endParaRPr>
          </a:p>
          <a:p>
            <a:pPr algn="ctr"/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421" y="2122414"/>
            <a:ext cx="6274704" cy="272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Database:</a:t>
            </a:r>
          </a:p>
          <a:p>
            <a:endParaRPr lang="en-US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2"/>
              </a:rPr>
              <a:t>&lt;http://www.postgresql.org/&gt;</a:t>
            </a:r>
            <a:endParaRPr lang="en-US" sz="2800" b="1" dirty="0" smtClean="0">
              <a:latin typeface="+mj-lt"/>
            </a:endParaRPr>
          </a:p>
          <a:p>
            <a:pPr algn="ctr"/>
            <a:endParaRPr lang="en-US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Mailing lists: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3"/>
              </a:rPr>
              <a:t>&lt;http://www.list.org/&gt;</a:t>
            </a:r>
            <a:endParaRPr lang="en-US" sz="2800" b="1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Engineer </a:t>
            </a:r>
            <a:r>
              <a:rPr lang="en-US" sz="2800" b="1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Corporation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Used </a:t>
            </a:r>
            <a:r>
              <a:rPr lang="en-US" sz="2800" b="1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Computer programming has been an avocation ever since, and a vocation since 1988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1526"/>
            <a:ext cx="10077450" cy="719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421" y="2351451"/>
            <a:ext cx="7417704" cy="32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Ideas: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+ Solicit ideas for next show</a:t>
            </a:r>
          </a:p>
          <a:p>
            <a:r>
              <a:rPr lang="en-US" sz="2800" dirty="0" smtClean="0">
                <a:latin typeface="+mj-lt"/>
              </a:rPr>
              <a:t>	+ Allow registration on line</a:t>
            </a:r>
          </a:p>
          <a:p>
            <a:r>
              <a:rPr lang="en-US" sz="2800" dirty="0" smtClean="0">
                <a:latin typeface="+mj-lt"/>
              </a:rPr>
              <a:t>	+ Take surveys </a:t>
            </a:r>
          </a:p>
          <a:p>
            <a:r>
              <a:rPr lang="en-US" sz="2800" dirty="0" smtClean="0">
                <a:latin typeface="+mj-lt"/>
              </a:rPr>
              <a:t>	+ Use mailing lists for </a:t>
            </a:r>
            <a:r>
              <a:rPr lang="en-US" sz="2800" dirty="0" smtClean="0">
                <a:latin typeface="+mj-lt"/>
              </a:rPr>
              <a:t>announcements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+ ???</a:t>
            </a:r>
            <a:endParaRPr lang="en-US" sz="2800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Linux User Group (LUG)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" y="2199051"/>
            <a:ext cx="9067800" cy="39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I’ve queried NWFSC about support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ideas about a LUG see: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  <a:hlinkClick r:id="rId2"/>
              </a:rPr>
              <a:t>&lt;http://www.tldp.org/HOWTO/User-Group-HOWTO.html&gt;</a:t>
            </a:r>
            <a:endParaRPr lang="en-US" b="1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I’ve had a few interested persons over the years, but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	we never found a place to meet, now that is close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Anyone </a:t>
            </a:r>
            <a:r>
              <a:rPr lang="en-US" sz="2800" dirty="0" smtClean="0">
                <a:latin typeface="+mj-lt"/>
              </a:rPr>
              <a:t>interested please e-mail 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Linux User Group (LUG)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615" y="2199051"/>
            <a:ext cx="7239000" cy="369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Ideas: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*nix (</a:t>
            </a:r>
            <a:r>
              <a:rPr lang="en-US" sz="2800" dirty="0" smtClean="0">
                <a:latin typeface="+mj-lt"/>
              </a:rPr>
              <a:t>Unix/Linux) basics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&lt;insert language here&gt; programming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Getting involved with a FOSS project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Setting up your own web server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827088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dirty="0" smtClean="0"/>
              <a:t>Thanks for Having Me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>
                <a:latin typeface="+mj-lt"/>
              </a:rPr>
              <a:t>Tom Browder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</a:t>
            </a: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will use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Internet!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1614473"/>
            <a:ext cx="7043566" cy="4558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It’s 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Infinite resources for 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Our purpose today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You must be on the alert</a:t>
            </a:r>
          </a:p>
          <a:p>
            <a:pPr lvl="2" eaLnBrk="0"/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Use https when able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is VirtualBox?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1876425"/>
            <a:ext cx="8229599" cy="49530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VirtualBox is an application just like MS Word or any other program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running it acts as a virtual computer so that you can install any compatible operating system (O/S) on it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is a layer higher than a hypervisor program (which is closer to the host computer's “bare metal”) so it is not quite as fast 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&lt;http://www.xenproject.org/&gt;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for more on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ard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-core virtual computing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VirtualBox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2486025"/>
            <a:ext cx="8229599" cy="16002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Main site:</a:t>
            </a:r>
          </a:p>
          <a:p>
            <a:pPr marL="431800" marR="0" lvl="0" indent="-32385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&lt;http://virtualbox.org/&gt;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License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2286000"/>
            <a:ext cx="8229599" cy="4162425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VirtualBox itself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 a free application for personal or commercial use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But its USB extension pack is restricted to personal use or evaluation (PUEL)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504825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4525" y="1571625"/>
            <a:ext cx="6629400" cy="530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Try out new operating systems</a:t>
            </a:r>
          </a:p>
          <a:p>
            <a:r>
              <a:rPr lang="en-US" sz="2800" dirty="0" smtClean="0">
                <a:latin typeface="+mj-lt"/>
              </a:rPr>
              <a:t>	+ Windows Beta versions</a:t>
            </a:r>
          </a:p>
          <a:p>
            <a:r>
              <a:rPr lang="en-US" sz="2800" dirty="0" smtClean="0">
                <a:latin typeface="+mj-lt"/>
              </a:rPr>
              <a:t>	+ Older Windows versions</a:t>
            </a:r>
          </a:p>
          <a:p>
            <a:r>
              <a:rPr lang="en-US" sz="2800" dirty="0" smtClean="0">
                <a:latin typeface="+mj-lt"/>
              </a:rPr>
              <a:t>	+ Various Linux distributions</a:t>
            </a:r>
          </a:p>
          <a:p>
            <a:r>
              <a:rPr lang="en-US" sz="2800" dirty="0" smtClean="0">
                <a:latin typeface="+mj-lt"/>
              </a:rPr>
              <a:t>		Ubuntu</a:t>
            </a:r>
          </a:p>
          <a:p>
            <a:r>
              <a:rPr lang="en-US" sz="2800" dirty="0" smtClean="0">
                <a:latin typeface="+mj-lt"/>
              </a:rPr>
              <a:t>		Debian</a:t>
            </a:r>
          </a:p>
          <a:p>
            <a:r>
              <a:rPr lang="en-US" sz="2800" dirty="0" smtClean="0">
                <a:latin typeface="+mj-lt"/>
              </a:rPr>
              <a:t>		RedHat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SuSE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CentOs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+ </a:t>
            </a:r>
            <a:r>
              <a:rPr lang="en-US" sz="2800" dirty="0" err="1" smtClean="0">
                <a:latin typeface="+mj-lt"/>
              </a:rPr>
              <a:t>OpenIndiana</a:t>
            </a:r>
            <a:r>
              <a:rPr lang="en-US" sz="2800" dirty="0" smtClean="0">
                <a:latin typeface="+mj-lt"/>
              </a:rPr>
              <a:t> (Solaris clone)</a:t>
            </a:r>
          </a:p>
          <a:p>
            <a:r>
              <a:rPr lang="en-US" sz="2800" dirty="0" smtClean="0">
                <a:latin typeface="+mj-lt"/>
              </a:rPr>
              <a:t>	+ Haiku (based on BeOS)</a:t>
            </a:r>
          </a:p>
          <a:p>
            <a:r>
              <a:rPr lang="en-US" sz="2800" dirty="0" smtClean="0">
                <a:latin typeface="+mj-lt"/>
              </a:rPr>
              <a:t>	+ Free DOS</a:t>
            </a:r>
          </a:p>
          <a:p>
            <a:r>
              <a:rPr lang="en-US" sz="2800" dirty="0" smtClean="0">
                <a:latin typeface="+mj-lt"/>
              </a:rPr>
              <a:t>	+ Plan 9 (from Bell Labs)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Notes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1876425"/>
            <a:ext cx="8229599" cy="47244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Sometimes one needs to remove a previous version when upgrading (your installed virtual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hosts are not removed)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Users’ Manual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full of useful information for getting the most out of your VB installation</a:t>
            </a: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baseline="0" dirty="0" smtClean="0">
                <a:solidFill>
                  <a:srgbClr val="000000"/>
                </a:solidFill>
                <a:latin typeface="+mj-lt"/>
              </a:rPr>
              <a:t>Transferring virtual hosts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 is problematic if not on a network because file sizes are 2 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Gb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+ (larger than a FAT file system can handle; need NTFS or similar on an external hard drive or USB drive)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Notes (2)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3925" y="2257425"/>
            <a:ext cx="8229599" cy="4724400"/>
          </a:xfrm>
          <a:prstGeom prst="rect">
            <a:avLst/>
          </a:prstGeom>
          <a:ln/>
        </p:spPr>
        <p:txBody>
          <a:bodyPr tIns="17640"/>
          <a:lstStyle/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Search the internet for virtual appliances for VB; see a list at:</a:t>
            </a:r>
          </a:p>
          <a:p>
            <a:pPr marL="431800" marR="0" lvl="0" indent="-32385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b="1" kern="0" smtClean="0">
                <a:solidFill>
                  <a:srgbClr val="000000"/>
                </a:solidFill>
                <a:latin typeface="+mj-lt"/>
                <a:hlinkClick r:id="rId2"/>
              </a:rPr>
              <a:t>&lt;https://mygnus.com/computech-2014/&gt;</a:t>
            </a:r>
            <a:endParaRPr lang="en-US" sz="2800" b="1" kern="0" dirty="0" smtClean="0">
              <a:solidFill>
                <a:srgbClr val="000000"/>
              </a:solidFill>
              <a:latin typeface="+mj-lt"/>
            </a:endParaRPr>
          </a:p>
          <a:p>
            <a:pPr marL="431800" marR="0" lvl="0" indent="-32385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See my </a:t>
            </a:r>
            <a:r>
              <a:rPr lang="en-US" sz="2800" kern="0" dirty="0" err="1" smtClean="0">
                <a:solidFill>
                  <a:srgbClr val="000000"/>
                </a:solidFill>
                <a:latin typeface="+mj-lt"/>
              </a:rPr>
              <a:t>Dropbox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</a:rPr>
              <a:t> site for a portion of my  manual for installing a virtual host (appliance)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594</Words>
  <Application>Microsoft Office PowerPoint</Application>
  <PresentationFormat>Custom</PresentationFormat>
  <Paragraphs>179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Backgound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Thanks for Having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102</cp:revision>
  <cp:lastPrinted>2009-09-18T03:07:08Z</cp:lastPrinted>
  <dcterms:created xsi:type="dcterms:W3CDTF">2009-03-17T23:46:44Z</dcterms:created>
  <dcterms:modified xsi:type="dcterms:W3CDTF">2014-02-11T22:08:50Z</dcterms:modified>
</cp:coreProperties>
</file>