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0" r:id="rId3"/>
    <p:sldId id="289" r:id="rId4"/>
    <p:sldId id="291" r:id="rId5"/>
    <p:sldId id="294" r:id="rId6"/>
    <p:sldId id="292" r:id="rId7"/>
    <p:sldId id="295" r:id="rId8"/>
    <p:sldId id="296" r:id="rId9"/>
    <p:sldId id="293" r:id="rId10"/>
    <p:sldId id="288" r:id="rId11"/>
  </p:sldIdLst>
  <p:sldSz cx="10077450" cy="7562850"/>
  <p:notesSz cx="6881813" cy="9296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90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504"/>
        <p:guide pos="196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81062" tIns="40531" rIns="81062" bIns="40531" rtlCol="0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81062" tIns="40531" rIns="81062" bIns="40531" rtlCol="0"/>
          <a:lstStyle>
            <a:lvl1pPr algn="r">
              <a:defRPr sz="1100"/>
            </a:lvl1pPr>
          </a:lstStyle>
          <a:p>
            <a:pPr>
              <a:defRPr/>
            </a:pPr>
            <a:fld id="{9F81D9C3-25D6-4529-92E6-B45D3FD978B7}" type="datetimeFigureOut">
              <a:rPr lang="en-US"/>
              <a:pPr>
                <a:defRPr/>
              </a:pPr>
              <a:t>2014-02-08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81062" tIns="40531" rIns="81062" bIns="40531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81062" tIns="40531" rIns="81062" bIns="40531" rtlCol="0" anchor="b"/>
          <a:lstStyle>
            <a:lvl1pPr algn="r">
              <a:defRPr sz="1100"/>
            </a:lvl1pPr>
          </a:lstStyle>
          <a:p>
            <a:pPr>
              <a:defRPr/>
            </a:pPr>
            <a:fld id="{697BE4A0-4E5D-4C23-B07E-275AB77DE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41463" y="874713"/>
            <a:ext cx="3992562" cy="299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079500" y="4162425"/>
            <a:ext cx="4922838" cy="3325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874713"/>
            <a:ext cx="3994150" cy="29972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9500" y="4162425"/>
            <a:ext cx="4924425" cy="33274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874713"/>
            <a:ext cx="3994150" cy="29972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9500" y="4162425"/>
            <a:ext cx="4924425" cy="33274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6150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4850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C9478-0FE7-489E-9D53-FA063C3FDC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76E2C-9695-4238-AAA7-AB67172429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2963" y="627063"/>
            <a:ext cx="2149475" cy="6464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775" y="627063"/>
            <a:ext cx="6300788" cy="6464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6378C-900D-4D22-888A-08AF3CC52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627063"/>
            <a:ext cx="8602663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7BD90-9754-4AB7-9BBF-D1475633FD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627063"/>
            <a:ext cx="8602663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39775" y="2101850"/>
            <a:ext cx="4224338" cy="4989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16513" y="2101850"/>
            <a:ext cx="4225925" cy="49895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4CD37-0D7E-4645-BC65-EBB1892F5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32067-1B5E-4B46-988D-2E9CA87328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A57D9-F1BD-42E9-A34F-0999CB3DA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2101850"/>
            <a:ext cx="4224338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2101850"/>
            <a:ext cx="422592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BC0E8-CF39-423F-B69E-4DDA0C6A3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88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88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787FC-A5C5-4B63-9CBE-D512228F8C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84BFC-A738-406C-8DB4-115669063D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E8D8B-B846-4F21-B1C6-DD9EC5344D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4038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A26D0-ADEB-4DAC-84FE-54683489B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6788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6788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6788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54A43-AAEC-426E-BB03-0B428F6C6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0"/>
            </a:gs>
            <a:gs pos="100000">
              <a:srgbClr val="FFFF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39775" y="627063"/>
            <a:ext cx="8602663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9775" y="2101850"/>
            <a:ext cx="8602663" cy="4989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AutoShape 3"/>
          <p:cNvSpPr>
            <a:spLocks noChangeArrowheads="1"/>
          </p:cNvSpPr>
          <p:nvPr/>
        </p:nvSpPr>
        <p:spPr bwMode="auto">
          <a:xfrm>
            <a:off x="0" y="7483475"/>
            <a:ext cx="10077450" cy="77788"/>
          </a:xfrm>
          <a:prstGeom prst="roundRect">
            <a:avLst>
              <a:gd name="adj" fmla="val 2083"/>
            </a:avLst>
          </a:prstGeom>
          <a:solidFill>
            <a:srgbClr val="0062B1"/>
          </a:solidFill>
          <a:ln w="9525">
            <a:solidFill>
              <a:srgbClr val="0062B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224713" y="6889750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F7AC8994-A94C-4F3C-B4C0-59EE499E7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2pPr>
      <a:lvl3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3pPr>
      <a:lvl4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4pPr>
      <a:lvl5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5pPr>
      <a:lvl6pPr marL="25146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6pPr>
      <a:lvl7pPr marL="29718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7pPr>
      <a:lvl8pPr marL="34290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8pPr>
      <a:lvl9pPr marL="38862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mygnus.com/" TargetMode="External"/><Relationship Id="rId4" Type="http://schemas.openxmlformats.org/officeDocument/2006/relationships/hyperlink" Target="mailto:tom.browder@mantech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tom.browder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mygnus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enproject.org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virtualboximages.com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0" y="4162425"/>
            <a:ext cx="8696325" cy="2362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9072" rIns="0" bIns="0" anchor="ctr"/>
          <a:lstStyle/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3600" dirty="0">
                <a:solidFill>
                  <a:srgbClr val="FFFFFF"/>
                </a:solidFill>
                <a:latin typeface="Myriad Web" charset="0"/>
              </a:rPr>
              <a:t>Tom Browder</a:t>
            </a:r>
            <a:br>
              <a:rPr lang="en-US" sz="3600" dirty="0">
                <a:solidFill>
                  <a:srgbClr val="FFFFFF"/>
                </a:solidFill>
                <a:latin typeface="Myriad Web" charset="0"/>
              </a:rPr>
            </a:br>
            <a:r>
              <a:rPr lang="en-US" dirty="0">
                <a:solidFill>
                  <a:srgbClr val="FFFFFF"/>
                </a:solidFill>
                <a:latin typeface="Myriad Web" charset="0"/>
              </a:rPr>
              <a:t>ManTech International Corp</a:t>
            </a:r>
            <a:r>
              <a:rPr lang="en-US" dirty="0" smtClean="0">
                <a:solidFill>
                  <a:srgbClr val="FFFFFF"/>
                </a:solidFill>
                <a:latin typeface="Myriad Web" charset="0"/>
              </a:rPr>
              <a:t>.</a:t>
            </a:r>
          </a:p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dirty="0">
              <a:solidFill>
                <a:srgbClr val="FFFFFF"/>
              </a:solidFill>
              <a:latin typeface="Myriad Web" charset="0"/>
            </a:endParaRPr>
          </a:p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 smtClean="0">
                <a:solidFill>
                  <a:srgbClr val="FFFFFF"/>
                </a:solidFill>
                <a:latin typeface="Myriad Web" charset="0"/>
                <a:hlinkClick r:id="rId4"/>
              </a:rPr>
              <a:t>tom.browder@mantech.com</a:t>
            </a:r>
            <a:endParaRPr lang="en-US" dirty="0" smtClean="0">
              <a:solidFill>
                <a:srgbClr val="FFFFFF"/>
              </a:solidFill>
              <a:latin typeface="Myriad Web" charset="0"/>
            </a:endParaRPr>
          </a:p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 smtClean="0">
                <a:solidFill>
                  <a:srgbClr val="FFFFFF"/>
                </a:solidFill>
                <a:latin typeface="Myriad Web" charset="0"/>
                <a:hlinkClick r:id="rId5"/>
              </a:rPr>
              <a:t>&lt;https://mygnus.com/&gt;</a:t>
            </a:r>
            <a:endParaRPr lang="en-US" dirty="0">
              <a:solidFill>
                <a:srgbClr val="FFFFFF"/>
              </a:solidFill>
              <a:latin typeface="Myriad Web" charset="0"/>
            </a:endParaRPr>
          </a:p>
        </p:txBody>
      </p:sp>
      <p:sp>
        <p:nvSpPr>
          <p:cNvPr id="2052" name="TextBox 3"/>
          <p:cNvSpPr txBox="1">
            <a:spLocks noChangeArrowheads="1"/>
          </p:cNvSpPr>
          <p:nvPr/>
        </p:nvSpPr>
        <p:spPr bwMode="auto">
          <a:xfrm>
            <a:off x="0" y="504825"/>
            <a:ext cx="8696325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j-lt"/>
              </a:rPr>
              <a:t>Computer Tech ‘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14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25" y="1876425"/>
            <a:ext cx="8686800" cy="146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+mj-lt"/>
              </a:rPr>
              <a:t>Installing and Using Oracle’s VirtualBox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0"/>
            </a:gs>
            <a:gs pos="100000">
              <a:srgbClr val="FFFF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ACE9CFE-B6F5-4F07-9126-4E183B136D7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3555" name="Rectangle 1"/>
          <p:cNvSpPr>
            <a:spLocks noGrp="1" noChangeArrowheads="1"/>
          </p:cNvSpPr>
          <p:nvPr>
            <p:ph type="title"/>
          </p:nvPr>
        </p:nvSpPr>
        <p:spPr>
          <a:xfrm>
            <a:off x="739775" y="627063"/>
            <a:ext cx="8604250" cy="973137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800" smtClean="0"/>
              <a:t>Thanks for Coming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6725" y="3502025"/>
            <a:ext cx="9144000" cy="3479800"/>
          </a:xfrm>
        </p:spPr>
        <p:txBody>
          <a:bodyPr tIns="24695"/>
          <a:lstStyle/>
          <a:p>
            <a:pPr algn="ctr"/>
            <a:r>
              <a:rPr lang="en-US" sz="2800" b="1" dirty="0" smtClean="0">
                <a:latin typeface="+mj-lt"/>
              </a:rPr>
              <a:t>Tom Browder </a:t>
            </a:r>
            <a:br>
              <a:rPr lang="en-US" sz="2800" b="1" dirty="0" smtClean="0">
                <a:latin typeface="+mj-lt"/>
              </a:rPr>
            </a:br>
            <a:r>
              <a:rPr lang="en-US" sz="2800" b="1" dirty="0" smtClean="0">
                <a:solidFill>
                  <a:srgbClr val="FF0000"/>
                </a:solidFill>
                <a:latin typeface="+mj-lt"/>
                <a:hlinkClick r:id="rId3"/>
              </a:rPr>
              <a:t>tom.browder@gmail.com</a:t>
            </a:r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+mj-lt"/>
              </a:rPr>
            </a:br>
            <a:r>
              <a:rPr lang="en-US" sz="2800" b="1" dirty="0" smtClean="0">
                <a:solidFill>
                  <a:srgbClr val="FFFFFF"/>
                </a:solidFill>
                <a:latin typeface="Myriad Web" charset="0"/>
                <a:hlinkClick r:id="rId4"/>
              </a:rPr>
              <a:t>&lt;https://mygnus.com/&gt;</a:t>
            </a:r>
            <a:endParaRPr lang="en-US" sz="2800" b="1" dirty="0" smtClean="0">
              <a:solidFill>
                <a:srgbClr val="FFFFFF"/>
              </a:solidFill>
              <a:latin typeface="Myriad Web" charset="0"/>
            </a:endParaRPr>
          </a:p>
          <a:p>
            <a:pPr algn="ctr"/>
            <a:endParaRPr lang="en-US" sz="2800" b="1" dirty="0" smtClean="0">
              <a:latin typeface="+mj-lt"/>
            </a:endParaRPr>
          </a:p>
          <a:p>
            <a:pPr algn="ctr"/>
            <a:r>
              <a:rPr lang="en-US" sz="2800" b="1" dirty="0" smtClean="0">
                <a:latin typeface="+mj-lt"/>
              </a:rPr>
              <a:t>E-mail me with questions or suggestions, put “[</a:t>
            </a:r>
            <a:r>
              <a:rPr lang="en-US" sz="2800" b="1" dirty="0" err="1" smtClean="0">
                <a:latin typeface="+mj-lt"/>
              </a:rPr>
              <a:t>computertech</a:t>
            </a:r>
            <a:r>
              <a:rPr lang="en-US" sz="2800" b="1" dirty="0" smtClean="0">
                <a:latin typeface="+mj-lt"/>
              </a:rPr>
              <a:t>]” in the subject (without the quotes).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627480"/>
            <a:ext cx="8604720" cy="126288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err="1"/>
              <a:t>Backgound</a:t>
            </a:r>
            <a:endParaRPr lang="en-US" sz="4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23925" y="2309760"/>
            <a:ext cx="8382000" cy="4353402"/>
          </a:xfrm>
        </p:spPr>
        <p:txBody>
          <a:bodyPr wrap="square" lIns="182880" rIns="91440" anchor="ctr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en-US" sz="2800" b="1" dirty="0" smtClean="0">
                <a:latin typeface="+mj-lt"/>
                <a:cs typeface="Times New Roman" pitchFamily="18" charset="0"/>
              </a:rPr>
              <a:t>Engineer </a:t>
            </a:r>
            <a:r>
              <a:rPr lang="en-US" sz="2800" b="1" dirty="0">
                <a:latin typeface="+mj-lt"/>
                <a:cs typeface="Times New Roman" pitchFamily="18" charset="0"/>
              </a:rPr>
              <a:t>with ManTech International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Corporation</a:t>
            </a:r>
            <a:endParaRPr lang="en-US" sz="2800" b="1" dirty="0">
              <a:latin typeface="+mj-lt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sz="2800" b="1" dirty="0" smtClean="0">
                <a:latin typeface="+mj-lt"/>
                <a:cs typeface="Times New Roman" pitchFamily="18" charset="0"/>
              </a:rPr>
              <a:t>Used </a:t>
            </a:r>
            <a:r>
              <a:rPr lang="en-US" sz="2800" b="1" dirty="0">
                <a:latin typeface="+mj-lt"/>
                <a:cs typeface="Times New Roman" pitchFamily="18" charset="0"/>
              </a:rPr>
              <a:t>Unix/Linux and FOSS professionally for over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20 years</a:t>
            </a:r>
          </a:p>
          <a:p>
            <a:pPr marL="0" lvl="0" indent="0">
              <a:buNone/>
            </a:pPr>
            <a:r>
              <a:rPr lang="en-US" sz="2800" b="1" dirty="0" smtClean="0">
                <a:latin typeface="+mj-lt"/>
                <a:cs typeface="Times New Roman" pitchFamily="18" charset="0"/>
              </a:rPr>
              <a:t>Had first computer programming experience in college in 1963 and loved it!</a:t>
            </a:r>
          </a:p>
          <a:p>
            <a:pPr marL="0" lvl="0" indent="0">
              <a:buNone/>
            </a:pPr>
            <a:r>
              <a:rPr lang="en-US" sz="2800" b="1" dirty="0" smtClean="0">
                <a:latin typeface="+mj-lt"/>
                <a:cs typeface="Times New Roman" pitchFamily="18" charset="0"/>
              </a:rPr>
              <a:t>Computer programming has been an avocation ever since, and a vocation since 1988</a:t>
            </a:r>
            <a:endParaRPr lang="en-US" sz="2800" b="1" dirty="0">
              <a:latin typeface="+mj-lt"/>
              <a:cs typeface="Times New Roman" pitchFamily="18" charset="0"/>
            </a:endParaRPr>
          </a:p>
          <a:p>
            <a:pPr marL="0" lvl="0" indent="0">
              <a:buNone/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657225"/>
            <a:ext cx="10077450" cy="7682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 </a:t>
            </a:r>
            <a:r>
              <a:rPr lang="en-US" sz="48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will use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Internet!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81359" y="1872556"/>
            <a:ext cx="7043566" cy="40424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ctr" anchorCtr="0" compatLnSpc="1">
            <a:prstTxWarp prst="textNoShape">
              <a:avLst/>
            </a:prstTxWarp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 eaLnBrk="0">
              <a:buNone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It’s like the Biblical Tree of Knowledge</a:t>
            </a:r>
          </a:p>
          <a:p>
            <a:pPr marL="864000" marR="0" lvl="1" indent="-288000" algn="l" defTabSz="457200" rtl="0" eaLnBrk="0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1134"/>
              </a:spcAft>
              <a:buClr>
                <a:srgbClr val="000000"/>
              </a:buClr>
              <a:buSzPct val="75000"/>
              <a:buFont typeface="StarSymbol"/>
              <a:buChar char="–"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Good</a:t>
            </a:r>
          </a:p>
          <a:p>
            <a:pPr marL="1296000" marR="0" lvl="2" indent="-216000" algn="l" defTabSz="457200" rtl="0" eaLnBrk="0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StarSymbol"/>
              <a:buChar char="●"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Infinite resources for good</a:t>
            </a:r>
          </a:p>
          <a:p>
            <a:pPr marL="1296000" marR="0" lvl="2" indent="-216000" algn="l" defTabSz="457200" rtl="0" eaLnBrk="0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StarSymbol"/>
              <a:buChar char="●"/>
              <a:tabLst/>
              <a:defRPr/>
            </a:pPr>
            <a:r>
              <a:rPr lang="en-US" sz="2800" b="1" kern="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Our purpose today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Times New Roman" pitchFamily="18" charset="0"/>
            </a:endParaRPr>
          </a:p>
          <a:p>
            <a:pPr marL="864000" marR="0" lvl="1" indent="-288000" algn="l" defTabSz="457200" rtl="0" eaLnBrk="0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1134"/>
              </a:spcAft>
              <a:buClr>
                <a:srgbClr val="000000"/>
              </a:buClr>
              <a:buSzPct val="75000"/>
              <a:buFont typeface="StarSymbol"/>
              <a:buChar char="–"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And Evil</a:t>
            </a:r>
          </a:p>
          <a:p>
            <a:pPr marL="1296000" marR="0" lvl="2" indent="-216000" algn="l" defTabSz="457200" rtl="0" eaLnBrk="0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StarSymbol"/>
              <a:buChar char="●"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Criminals, terrorists, and mischief makers abound</a:t>
            </a:r>
          </a:p>
          <a:p>
            <a:pPr lvl="2" eaLnBrk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You must be on the alert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683194"/>
            <a:ext cx="10077450" cy="716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None/>
              <a:tabLst/>
              <a:defRPr/>
            </a:pPr>
            <a:r>
              <a:rPr lang="en-US" sz="48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What is VirtualBox?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23925" y="1876425"/>
            <a:ext cx="8229599" cy="4953000"/>
          </a:xfrm>
          <a:prstGeom prst="rect">
            <a:avLst/>
          </a:prstGeom>
          <a:ln/>
        </p:spPr>
        <p:txBody>
          <a:bodyPr tIns="17640"/>
          <a:lstStyle/>
          <a:p>
            <a:pPr marL="431800" marR="0" lvl="0" indent="-32385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VirtualBox is an application just like MS Word or any other program</a:t>
            </a:r>
          </a:p>
          <a:p>
            <a:pPr marL="431800" marR="0" lvl="0" indent="-32385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When running it acts as a virtual computer so that you can install any compatible operating system (O/S) on it</a:t>
            </a:r>
          </a:p>
          <a:p>
            <a:pPr marL="431800" marR="0" lvl="0" indent="-32385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It is a layer higher than a hypervisor program (which is closer to the host computer's “bare metal”) so it is not quite as fast </a:t>
            </a:r>
          </a:p>
          <a:p>
            <a:pPr marL="431800" marR="0" lvl="0" indent="-32385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j-lt"/>
              </a:rPr>
              <a:t>S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  <a:hlinkClick r:id="rId2"/>
              </a:rPr>
              <a:t>&lt;http://www.xenproject.org/&gt;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for more on</a:t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</a:t>
            </a:r>
            <a:r>
              <a:rPr lang="en-US" sz="2800" kern="0" dirty="0" err="1" smtClean="0">
                <a:solidFill>
                  <a:srgbClr val="000000"/>
                </a:solidFill>
                <a:latin typeface="+mj-lt"/>
              </a:rPr>
              <a:t>ard</a:t>
            </a:r>
            <a:r>
              <a:rPr lang="en-US" sz="2800" kern="0" dirty="0" smtClean="0">
                <a:solidFill>
                  <a:srgbClr val="000000"/>
                </a:solidFill>
                <a:latin typeface="+mj-lt"/>
              </a:rPr>
              <a:t>-core virtual computing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683194"/>
            <a:ext cx="10077450" cy="716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None/>
              <a:tabLst/>
              <a:defRPr/>
            </a:pPr>
            <a:r>
              <a:rPr lang="en-US" sz="48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License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23925" y="2286000"/>
            <a:ext cx="8229599" cy="4162425"/>
          </a:xfrm>
          <a:prstGeom prst="rect">
            <a:avLst/>
          </a:prstGeom>
          <a:ln/>
        </p:spPr>
        <p:txBody>
          <a:bodyPr tIns="17640"/>
          <a:lstStyle/>
          <a:p>
            <a:pPr marL="431800" marR="0" lvl="0" indent="-32385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VirtualBox itself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 a free application for personal or commercial use</a:t>
            </a:r>
          </a:p>
          <a:p>
            <a:pPr marL="431800" marR="0" lvl="0" indent="-32385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But its USB extension pack is restricted to personal use or evaluation (PUEL)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504825"/>
            <a:ext cx="10077450" cy="716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None/>
              <a:tabLst/>
              <a:defRPr/>
            </a:pPr>
            <a:r>
              <a:rPr lang="en-US" sz="48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Use Cases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4525" y="1800225"/>
            <a:ext cx="6629400" cy="530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Try out new operating systems</a:t>
            </a:r>
          </a:p>
          <a:p>
            <a:r>
              <a:rPr lang="en-US" sz="2800" dirty="0" smtClean="0">
                <a:latin typeface="+mj-lt"/>
              </a:rPr>
              <a:t>	+ Windows Beta versions</a:t>
            </a:r>
          </a:p>
          <a:p>
            <a:r>
              <a:rPr lang="en-US" sz="2800" dirty="0" smtClean="0">
                <a:latin typeface="+mj-lt"/>
              </a:rPr>
              <a:t>	+ Older Windows versions</a:t>
            </a:r>
          </a:p>
          <a:p>
            <a:r>
              <a:rPr lang="en-US" sz="2800" dirty="0" smtClean="0">
                <a:latin typeface="+mj-lt"/>
              </a:rPr>
              <a:t>	+ Various Linux distributions</a:t>
            </a:r>
          </a:p>
          <a:p>
            <a:r>
              <a:rPr lang="en-US" sz="2800" dirty="0" smtClean="0">
                <a:latin typeface="+mj-lt"/>
              </a:rPr>
              <a:t>		Ubuntu</a:t>
            </a:r>
          </a:p>
          <a:p>
            <a:r>
              <a:rPr lang="en-US" sz="2800" dirty="0" smtClean="0">
                <a:latin typeface="+mj-lt"/>
              </a:rPr>
              <a:t>		Debian</a:t>
            </a:r>
          </a:p>
          <a:p>
            <a:r>
              <a:rPr lang="en-US" sz="2800" dirty="0" smtClean="0">
                <a:latin typeface="+mj-lt"/>
              </a:rPr>
              <a:t>		RedHat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SuSE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CentOs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+ </a:t>
            </a:r>
            <a:r>
              <a:rPr lang="en-US" sz="2800" dirty="0" err="1" smtClean="0">
                <a:latin typeface="+mj-lt"/>
              </a:rPr>
              <a:t>OpenIndiana</a:t>
            </a:r>
            <a:r>
              <a:rPr lang="en-US" sz="2800" dirty="0" smtClean="0">
                <a:latin typeface="+mj-lt"/>
              </a:rPr>
              <a:t> (Solaris clone)</a:t>
            </a:r>
          </a:p>
          <a:p>
            <a:r>
              <a:rPr lang="en-US" sz="2800" dirty="0" smtClean="0">
                <a:latin typeface="+mj-lt"/>
              </a:rPr>
              <a:t>	+ Haiku (based on BeOS)</a:t>
            </a:r>
          </a:p>
          <a:p>
            <a:r>
              <a:rPr lang="en-US" sz="2800" dirty="0" smtClean="0">
                <a:latin typeface="+mj-lt"/>
              </a:rPr>
              <a:t>	+ Free DOS</a:t>
            </a:r>
          </a:p>
          <a:p>
            <a:r>
              <a:rPr lang="en-US" sz="2800" dirty="0" smtClean="0">
                <a:latin typeface="+mj-lt"/>
              </a:rPr>
              <a:t>	+ Plan 9 (from Bell Labs)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683194"/>
            <a:ext cx="10077450" cy="716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None/>
              <a:tabLst/>
              <a:defRPr/>
            </a:pPr>
            <a:r>
              <a:rPr lang="en-US" sz="48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Notes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23925" y="1876425"/>
            <a:ext cx="8229599" cy="4724400"/>
          </a:xfrm>
          <a:prstGeom prst="rect">
            <a:avLst/>
          </a:prstGeom>
          <a:ln/>
        </p:spPr>
        <p:txBody>
          <a:bodyPr tIns="17640"/>
          <a:lstStyle/>
          <a:p>
            <a:pPr marL="431800" marR="0" lvl="0" indent="-32385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Sometimes one needs to remove a previous version when upgrading (your installed virtual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hosts are not removed)</a:t>
            </a:r>
          </a:p>
          <a:p>
            <a:pPr marL="431800" marR="0" lvl="0" indent="-32385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The Users’ Manual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is full of useful information for getting the most out of your VB installation</a:t>
            </a:r>
          </a:p>
          <a:p>
            <a:pPr marL="431800" marR="0" lvl="0" indent="-32385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lang="en-US" sz="2800" kern="0" baseline="0" dirty="0" smtClean="0">
                <a:solidFill>
                  <a:srgbClr val="000000"/>
                </a:solidFill>
                <a:latin typeface="+mj-lt"/>
              </a:rPr>
              <a:t>Transferring virtual hosts</a:t>
            </a:r>
            <a:r>
              <a:rPr lang="en-US" sz="2800" kern="0" dirty="0" smtClean="0">
                <a:solidFill>
                  <a:srgbClr val="000000"/>
                </a:solidFill>
                <a:latin typeface="+mj-lt"/>
              </a:rPr>
              <a:t> is problematic if not on a network because file sizes are 2 </a:t>
            </a:r>
            <a:r>
              <a:rPr lang="en-US" sz="2800" kern="0" dirty="0" err="1" smtClean="0">
                <a:solidFill>
                  <a:srgbClr val="000000"/>
                </a:solidFill>
                <a:latin typeface="+mj-lt"/>
              </a:rPr>
              <a:t>Gb</a:t>
            </a:r>
            <a:r>
              <a:rPr lang="en-US" sz="2800" kern="0" dirty="0" smtClean="0">
                <a:solidFill>
                  <a:srgbClr val="000000"/>
                </a:solidFill>
                <a:latin typeface="+mj-lt"/>
              </a:rPr>
              <a:t>+ (larger than a FAT file system can handle; need NTFS or similar on an external hard drive or USB drive)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683194"/>
            <a:ext cx="10077450" cy="716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None/>
              <a:tabLst/>
              <a:defRPr/>
            </a:pPr>
            <a:r>
              <a:rPr lang="en-US" sz="48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Notes (2)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23925" y="2257425"/>
            <a:ext cx="8229599" cy="4724400"/>
          </a:xfrm>
          <a:prstGeom prst="rect">
            <a:avLst/>
          </a:prstGeom>
          <a:ln/>
        </p:spPr>
        <p:txBody>
          <a:bodyPr tIns="17640"/>
          <a:lstStyle/>
          <a:p>
            <a:pPr marL="431800" marR="0" lvl="0" indent="-32385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j-lt"/>
              </a:rPr>
              <a:t>Search the internet for virtual appliances for </a:t>
            </a:r>
            <a:r>
              <a:rPr lang="en-US" sz="2800" kern="0" dirty="0" smtClean="0">
                <a:solidFill>
                  <a:srgbClr val="000000"/>
                </a:solidFill>
                <a:latin typeface="+mj-lt"/>
              </a:rPr>
              <a:t>VB, e.g.,</a:t>
            </a:r>
          </a:p>
          <a:p>
            <a:pPr marL="431800" marR="0" lvl="0" indent="-32385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lang="en-US" sz="2800" b="1" kern="0" dirty="0" smtClean="0">
                <a:solidFill>
                  <a:srgbClr val="000000"/>
                </a:solidFill>
                <a:latin typeface="+mj-lt"/>
                <a:hlinkClick r:id="rId2"/>
              </a:rPr>
              <a:t>&lt;http://virtualboximages.com/&gt;</a:t>
            </a:r>
            <a:endParaRPr lang="en-US" sz="2800" b="1" kern="0" dirty="0" smtClean="0">
              <a:solidFill>
                <a:srgbClr val="000000"/>
              </a:solidFill>
              <a:latin typeface="+mj-lt"/>
            </a:endParaRPr>
          </a:p>
          <a:p>
            <a:pPr marL="431800" marR="0" lvl="0" indent="-32385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j-lt"/>
              </a:rPr>
              <a:t>See my </a:t>
            </a:r>
            <a:r>
              <a:rPr lang="en-US" sz="2800" kern="0" dirty="0" err="1" smtClean="0">
                <a:solidFill>
                  <a:srgbClr val="000000"/>
                </a:solidFill>
                <a:latin typeface="+mj-lt"/>
              </a:rPr>
              <a:t>Dropbox</a:t>
            </a:r>
            <a:r>
              <a:rPr lang="en-US" sz="2800" kern="0" dirty="0" smtClean="0">
                <a:solidFill>
                  <a:srgbClr val="000000"/>
                </a:solidFill>
                <a:latin typeface="+mj-lt"/>
              </a:rPr>
              <a:t> site for a portion of my  manual for installing a virtual host (appliance)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 txBox="1">
            <a:spLocks noChangeArrowheads="1"/>
          </p:cNvSpPr>
          <p:nvPr/>
        </p:nvSpPr>
        <p:spPr>
          <a:xfrm>
            <a:off x="1485900" y="2952750"/>
            <a:ext cx="7004050" cy="1263650"/>
          </a:xfrm>
          <a:prstGeom prst="rect">
            <a:avLst/>
          </a:prstGeom>
          <a:ln/>
        </p:spPr>
        <p:txBody>
          <a:bodyPr tIns="42336"/>
          <a:lstStyle/>
          <a:p>
            <a:pPr marL="0" marR="0" lvl="0" indent="0" algn="ctr" defTabSz="457200" rtl="0" eaLnBrk="0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Demonstrations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FF0000"/>
      </a:folHlink>
    </a:clrScheme>
    <a:fontScheme name="Office Theme">
      <a:majorFont>
        <a:latin typeface="Arial"/>
        <a:ea typeface="msmincho"/>
        <a:cs typeface="msmincho"/>
      </a:majorFont>
      <a:minorFont>
        <a:latin typeface="Times New Roman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329</Words>
  <Application>Microsoft Office PowerPoint</Application>
  <PresentationFormat>Custom</PresentationFormat>
  <Paragraphs>62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Backgound</vt:lpstr>
      <vt:lpstr>Slide 3</vt:lpstr>
      <vt:lpstr>Slide 4</vt:lpstr>
      <vt:lpstr>Slide 5</vt:lpstr>
      <vt:lpstr>Slide 6</vt:lpstr>
      <vt:lpstr>Slide 7</vt:lpstr>
      <vt:lpstr>Slide 8</vt:lpstr>
      <vt:lpstr>Slide 9</vt:lpstr>
      <vt:lpstr>Thanks for Coming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</dc:title>
  <dc:creator>Tom Browder</dc:creator>
  <cp:lastModifiedBy>TMB</cp:lastModifiedBy>
  <cp:revision>86</cp:revision>
  <cp:lastPrinted>2009-09-18T03:07:08Z</cp:lastPrinted>
  <dcterms:created xsi:type="dcterms:W3CDTF">2009-03-17T23:46:44Z</dcterms:created>
  <dcterms:modified xsi:type="dcterms:W3CDTF">2014-02-08T12:59:46Z</dcterms:modified>
</cp:coreProperties>
</file>