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77450" cy="7562850" type="screen4x3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587960" y="1005840"/>
            <a:ext cx="4596120" cy="3447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85120" y="4787640"/>
            <a:ext cx="5407200" cy="3826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Nimbus Roman No9 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D60E28-6592-4FC9-A9D3-1EA007E9536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FFB639-900E-4035-B794-299C006FB7B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627063"/>
            <a:ext cx="2151063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2375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105E69-FDDC-43BE-BC62-E0FE16680DA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DD8589-C1C7-4A61-B6E6-9D302DE35E9A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4A35CC-1132-4644-9143-28E4740CB96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5925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2101850"/>
            <a:ext cx="4227513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E8734F-C633-4136-954D-18F51E0696F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C05A3A-F828-4AC9-9ED5-EC2C2B985C19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7C69F0-C215-4C04-9FCC-B36E8D2F990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FCC036-C10C-4619-88E2-34370BDAD646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4E1628-8E42-4336-A084-228DB73E37E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3A38BB-3557-43D0-B6F8-BE72B93B98A3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40159" y="627480"/>
            <a:ext cx="86047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40159" y="2102040"/>
            <a:ext cx="8604720" cy="49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60" y="7483679"/>
            <a:ext cx="10076760" cy="78120"/>
          </a:xfrm>
          <a:prstGeom prst="rect">
            <a:avLst/>
          </a:prstGeom>
          <a:solidFill>
            <a:srgbClr val="0062B1"/>
          </a:solidFill>
          <a:ln w="0">
            <a:solidFill>
              <a:srgbClr val="0062B1"/>
            </a:solidFill>
            <a:prstDash val="solid"/>
          </a:ln>
        </p:spPr>
        <p:txBody>
          <a:bodyPr vert="horz" lIns="0" tIns="0" rIns="0" bIns="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2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Nimbus Roman No9 L" pitchFamily="18"/>
                <a:ea typeface="Nimbus Sans L" pitchFamily="2"/>
                <a:cs typeface="Tahoma" pitchFamily="2"/>
              </a:defRPr>
            </a:lvl1pPr>
          </a:lstStyle>
          <a:p>
            <a:pPr lvl="0"/>
            <a:fld id="{A4534F8F-D96F-4695-BD96-08F9CB90426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ctr" rtl="0" hangingPunct="0">
        <a:buNone/>
        <a:tabLst/>
        <a:defRPr lang="en-US" sz="5400" b="0" i="0" u="none" strike="noStrike">
          <a:ln>
            <a:noFill/>
          </a:ln>
          <a:latin typeface="Nimbus Sans L" pitchFamily="34"/>
          <a:ea typeface="HG Mincho Light J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Nimbus Roman No9 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l.dropbox.com/u/18447611/browder-handout-computech1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mantech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89720"/>
            <a:ext cx="8823960" cy="38253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Free and</a:t>
            </a:r>
            <a:br>
              <a:rPr lang="en-US"/>
            </a:br>
            <a:r>
              <a:rPr lang="en-US"/>
              <a:t>Open Source Software</a:t>
            </a:r>
            <a:br>
              <a:rPr lang="en-US"/>
            </a:br>
            <a:r>
              <a:rPr lang="en-US"/>
              <a:t>(FOSS)</a:t>
            </a:r>
            <a:br>
              <a:rPr lang="en-US"/>
            </a:br>
            <a:r>
              <a:rPr lang="en-US"/>
              <a:t>for</a:t>
            </a:r>
            <a:br>
              <a:rPr lang="en-US"/>
            </a:br>
            <a:r>
              <a:rPr lang="en-US"/>
              <a:t>Windows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0" y="5497200"/>
            <a:ext cx="5753160" cy="6130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sz="3600">
                <a:solidFill>
                  <a:srgbClr val="FFFFFF"/>
                </a:solidFill>
                <a:latin typeface="Myriad Web" pitchFamily="34"/>
              </a:rPr>
              <a:t>Tom Browder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06060C-0CDB-4D34-84D5-FF7431DEBAFC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Browser security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4159" y="2102040"/>
            <a:ext cx="7718040" cy="476423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Firefox</a:t>
            </a:r>
          </a:p>
          <a:p>
            <a:pPr lvl="1" rtl="0" hangingPunct="0"/>
            <a:r>
              <a:rPr lang="en-US"/>
              <a:t>LastPass add-on</a:t>
            </a:r>
          </a:p>
          <a:p>
            <a:pPr lvl="2" rtl="0" hangingPunct="0"/>
            <a:r>
              <a:rPr lang="en-US" sz="2800"/>
              <a:t>strong passwords</a:t>
            </a:r>
          </a:p>
          <a:p>
            <a:pPr lvl="2" rtl="0" hangingPunct="0"/>
            <a:r>
              <a:rPr lang="en-US" sz="2800"/>
              <a:t>unique password for every site</a:t>
            </a:r>
          </a:p>
          <a:p>
            <a:pPr marL="0" lvl="0" indent="0"/>
            <a:r>
              <a:rPr lang="en-US" sz="2800"/>
              <a:t>Use https where available</a:t>
            </a:r>
          </a:p>
          <a:p>
            <a:pPr lvl="1" rtl="0" hangingPunct="0"/>
            <a:r>
              <a:rPr lang="en-US"/>
              <a:t>Encrypted comm between you and recipient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6AA4F2-9011-455E-931D-5D88795B231A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Authentication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4159" y="2318040"/>
            <a:ext cx="7718040" cy="315576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Use check sums to check downloaded files</a:t>
            </a:r>
          </a:p>
          <a:p>
            <a:pPr lvl="1" rtl="0" hangingPunct="0"/>
            <a:r>
              <a:rPr lang="en-US"/>
              <a:t>Jacksum</a:t>
            </a:r>
          </a:p>
          <a:p>
            <a:pPr marL="0" lvl="0" indent="0"/>
            <a:r>
              <a:rPr lang="en-US" sz="2800"/>
              <a:t>Use public key encryption when appropriate</a:t>
            </a:r>
          </a:p>
          <a:p>
            <a:pPr lvl="1" rtl="0" hangingPunct="0"/>
            <a:r>
              <a:rPr lang="en-US"/>
              <a:t>GNU Privacy Guard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6F9890-F69F-4094-8466-2CE57150F6AB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Preparation for using FOSS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7000" y="2237400"/>
            <a:ext cx="5787000" cy="26352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Install a zip program</a:t>
            </a:r>
          </a:p>
          <a:p>
            <a:pPr marL="0" lvl="0" indent="0"/>
            <a:r>
              <a:rPr lang="en-US" sz="2800"/>
              <a:t>Install Windows Power Shell</a:t>
            </a:r>
          </a:p>
          <a:p>
            <a:pPr marL="0" lvl="0" indent="0"/>
            <a:r>
              <a:rPr lang="en-US" sz="2800"/>
              <a:t>Install a check sums program</a:t>
            </a:r>
          </a:p>
          <a:p>
            <a:pPr marL="0" lvl="0" indent="0"/>
            <a:r>
              <a:rPr lang="en-US" sz="2800"/>
              <a:t>Install a public key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352FE12-4CBB-4575-A766-19020C6B39AD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721800"/>
            <a:ext cx="8604720" cy="1362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Tour of free programs and 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3461400"/>
            <a:ext cx="8229600" cy="20574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Using my handout available online at</a:t>
            </a:r>
          </a:p>
          <a:p>
            <a:pPr lvl="1" rtl="0" hangingPunct="0">
              <a:buNone/>
            </a:pPr>
            <a:r>
              <a:rPr lang="en-US" sz="1800">
                <a:hlinkClick r:id="rId3"/>
              </a:rPr>
              <a:t>http://dl.dropbox.com/u/18447611/browder-handout-computech11.pdf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D85305-4DDB-400D-8F43-A87F42A28E81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2400" y="2142360"/>
            <a:ext cx="8229600" cy="48034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Today we have looked at a few of the thousands of free programs available for Windows.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There is something out there for nearly any interest—I encourage you to venture forth, have fun, and expand your knowledge and skills.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I am glad to help via e-mail:</a:t>
            </a: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&lt;</a:t>
            </a: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  <a:hlinkClick r:id="rId3"/>
              </a:rPr>
              <a:t>tom.browder@mantech.com</a:t>
            </a: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&gt;</a:t>
            </a: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(please mention CompuTech 11 in the subject)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Backgound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71599" y="2309760"/>
            <a:ext cx="8000999" cy="34052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I'm an engineer with ManTech International Corporation</a:t>
            </a:r>
          </a:p>
          <a:p>
            <a:pPr marL="0" lvl="0" indent="0"/>
            <a:r>
              <a:rPr lang="en-US" sz="2800"/>
              <a:t>I've been using Unix/Linux and FOSS professionally for over 20 years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436637-C5A7-44A2-A248-28DBECE7CBC0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Kudos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38400" y="2309760"/>
            <a:ext cx="8000999" cy="36982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is not my O/S of choice, but I thank Bill Gates for making the PC widely available</a:t>
            </a:r>
          </a:p>
          <a:p>
            <a:pPr marL="0" lvl="0" indent="0"/>
            <a:r>
              <a:rPr lang="en-US" sz="2800"/>
              <a:t>For Linux and FOSS we need to thank:</a:t>
            </a:r>
          </a:p>
          <a:p>
            <a:pPr lvl="1" rtl="0" hangingPunct="0"/>
            <a:r>
              <a:rPr lang="en-US"/>
              <a:t>Richard Stallman (originator of the Free Software Foundation and much GNU software)</a:t>
            </a:r>
          </a:p>
          <a:p>
            <a:pPr lvl="1" rtl="0" hangingPunct="0"/>
            <a:r>
              <a:rPr lang="en-US"/>
              <a:t>Linus Torvalds (originator of the Linux kernel)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6BC9DF-CDDC-4DD8-A72D-5078685AB37B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Why do we have FOSS?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2057400"/>
            <a:ext cx="8553600" cy="51778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Source is available for inspection</a:t>
            </a:r>
          </a:p>
          <a:p>
            <a:pPr marL="0" lvl="0" indent="0"/>
            <a:r>
              <a:rPr lang="en-US" sz="2800"/>
              <a:t>Fixes are available faster from community of developers</a:t>
            </a:r>
          </a:p>
          <a:p>
            <a:pPr marL="0" lvl="0" indent="0"/>
            <a:r>
              <a:rPr lang="en-US" sz="2800"/>
              <a:t>Two major variants:</a:t>
            </a:r>
          </a:p>
          <a:p>
            <a:pPr lvl="1" rtl="0" hangingPunct="0"/>
            <a:r>
              <a:rPr lang="en-US"/>
              <a:t>Free for non-commercial use</a:t>
            </a:r>
          </a:p>
          <a:p>
            <a:pPr lvl="1" rtl="0" hangingPunct="0"/>
            <a:r>
              <a:rPr lang="en-US"/>
              <a:t>Free for any use</a:t>
            </a:r>
          </a:p>
          <a:p>
            <a:pPr lvl="0"/>
            <a:r>
              <a:rPr lang="en-US" sz="2800"/>
              <a:t>Why do developers work on FOSS?</a:t>
            </a:r>
          </a:p>
          <a:p>
            <a:pPr lvl="1" rtl="0" hangingPunct="0"/>
            <a:r>
              <a:rPr lang="en-US"/>
              <a:t>Fun, pride, self-interest, altruism, competition, ...</a:t>
            </a:r>
          </a:p>
          <a:p>
            <a:pPr lvl="0"/>
            <a:r>
              <a:rPr lang="en-US" sz="2800"/>
              <a:t>Why do companies give it away?</a:t>
            </a:r>
          </a:p>
          <a:p>
            <a:pPr lvl="1" rtl="0" hangingPunct="0"/>
            <a:r>
              <a:rPr lang="en-US"/>
              <a:t>Sell support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071E09-2209-46F7-974F-F144F102267D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Topics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24200" y="2286000"/>
            <a:ext cx="6991199" cy="32958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versus Linux</a:t>
            </a:r>
          </a:p>
          <a:p>
            <a:pPr marL="0" lvl="0" indent="0"/>
            <a:r>
              <a:rPr lang="en-US" sz="2800"/>
              <a:t>Internet considerations</a:t>
            </a:r>
          </a:p>
          <a:p>
            <a:pPr marL="0" lvl="0" indent="0"/>
            <a:r>
              <a:rPr lang="en-US" sz="2800"/>
              <a:t>Downloading</a:t>
            </a:r>
          </a:p>
          <a:p>
            <a:pPr marL="0" lvl="0" indent="0"/>
            <a:r>
              <a:rPr lang="en-US" sz="2800"/>
              <a:t>Authenticating</a:t>
            </a:r>
          </a:p>
          <a:p>
            <a:pPr marL="0" lvl="0" indent="0"/>
            <a:r>
              <a:rPr lang="en-US" sz="2800"/>
              <a:t>Tour of free programs and resources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E4A122D-CB29-4BE6-8DF0-DCB91011C3BE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Windows vs. Linux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38400" y="2021759"/>
            <a:ext cx="8000999" cy="485352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is everywhere</a:t>
            </a:r>
          </a:p>
          <a:p>
            <a:pPr marL="0" lvl="0" indent="0"/>
            <a:r>
              <a:rPr lang="en-US" sz="2800"/>
              <a:t>It's primarily a GUI operation</a:t>
            </a:r>
          </a:p>
          <a:p>
            <a:pPr marL="0" lvl="0" indent="0"/>
            <a:r>
              <a:rPr lang="en-US" sz="2800"/>
              <a:t>Expensive</a:t>
            </a:r>
          </a:p>
          <a:p>
            <a:pPr marL="0" lvl="0" indent="0"/>
            <a:r>
              <a:rPr lang="en-US" sz="2800"/>
              <a:t>Hides internals</a:t>
            </a:r>
          </a:p>
          <a:p>
            <a:pPr marL="0" lvl="0" indent="0"/>
            <a:r>
              <a:rPr lang="en-US" sz="2800"/>
              <a:t>Linux is pretty much the opposite</a:t>
            </a:r>
          </a:p>
          <a:p>
            <a:pPr marL="0" lvl="0" indent="0"/>
            <a:r>
              <a:rPr lang="en-US" sz="2800"/>
              <a:t>Linux is unparalleled for the scientist or engineer: a powerful, programmable calculator</a:t>
            </a:r>
          </a:p>
          <a:p>
            <a:pPr marL="0" lvl="0" indent="0"/>
            <a:r>
              <a:rPr lang="en-US" sz="2800"/>
              <a:t>Linux is free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F774D1-D187-48DB-BEDE-C22F00E91B4D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Fundamentals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4159" y="2102040"/>
            <a:ext cx="7718040" cy="476423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 assume familiarity with getting around your computer and the internet and</a:t>
            </a:r>
          </a:p>
          <a:p>
            <a:pPr lvl="1" rtl="0" hangingPunct="0"/>
            <a:r>
              <a:rPr lang="en-US"/>
              <a:t>Files and directories (folders)</a:t>
            </a:r>
          </a:p>
          <a:p>
            <a:pPr lvl="1" rtl="0" hangingPunct="0"/>
            <a:r>
              <a:rPr lang="en-US"/>
              <a:t>Searching (local and web)</a:t>
            </a:r>
          </a:p>
          <a:p>
            <a:pPr lvl="1" rtl="0" hangingPunct="0"/>
            <a:r>
              <a:rPr lang="en-US"/>
              <a:t>Downloading and installing</a:t>
            </a:r>
          </a:p>
          <a:p>
            <a:pPr lvl="1" rtl="0" hangingPunct="0"/>
            <a:r>
              <a:rPr lang="en-US"/>
              <a:t>Browsing</a:t>
            </a:r>
          </a:p>
          <a:p>
            <a:pPr lvl="1" rtl="0" hangingPunct="0"/>
            <a:r>
              <a:rPr lang="en-US"/>
              <a:t>Getting help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E64FA2C-88A7-4690-ABDE-7BCF14C0AAD9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Internet considerations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4159" y="2102040"/>
            <a:ext cx="7718040" cy="476423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Like the Biblical Tree of Knowledge</a:t>
            </a:r>
          </a:p>
          <a:p>
            <a:pPr lvl="1" rtl="0" hangingPunct="0"/>
            <a:r>
              <a:rPr lang="en-US"/>
              <a:t>Good</a:t>
            </a:r>
          </a:p>
          <a:p>
            <a:pPr lvl="2" rtl="0" hangingPunct="0"/>
            <a:r>
              <a:rPr lang="en-US" sz="2800"/>
              <a:t>Infinite resources for good</a:t>
            </a:r>
          </a:p>
          <a:p>
            <a:pPr lvl="1" rtl="0" hangingPunct="0"/>
            <a:r>
              <a:rPr lang="en-US"/>
              <a:t>Evil</a:t>
            </a:r>
          </a:p>
          <a:p>
            <a:pPr lvl="2" rtl="0" hangingPunct="0"/>
            <a:r>
              <a:rPr lang="en-US" sz="2800"/>
              <a:t>Criminals, terrorists, and mischief makers abound</a:t>
            </a:r>
          </a:p>
          <a:p>
            <a:pPr lvl="0"/>
            <a:r>
              <a:rPr lang="en-US" sz="2800"/>
              <a:t>You must be on the alert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619F46-8B2C-44C1-8A50-C41DD5F4FCBE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Security concerns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4159" y="2102040"/>
            <a:ext cx="7718040" cy="476423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Browser security</a:t>
            </a:r>
          </a:p>
          <a:p>
            <a:pPr marL="0" lvl="0" indent="0"/>
            <a:r>
              <a:rPr lang="en-US" sz="2800"/>
              <a:t>Download authentication</a:t>
            </a:r>
          </a:p>
          <a:p>
            <a:pPr marL="0" lvl="0" indent="0"/>
            <a:r>
              <a:rPr lang="en-US" sz="2800"/>
              <a:t>Encrypted communications (https)</a:t>
            </a:r>
          </a:p>
          <a:p>
            <a:pPr marL="0" lvl="0" indent="0"/>
            <a:r>
              <a:rPr lang="en-US" sz="2800"/>
              <a:t>DNS spoofing</a:t>
            </a:r>
          </a:p>
          <a:p>
            <a:pPr lvl="1" rtl="0" hangingPunct="0"/>
            <a:r>
              <a:rPr lang="en-US"/>
              <a:t>google.com =&gt; translates to IP address by a DNS server</a:t>
            </a:r>
          </a:p>
          <a:p>
            <a:pPr lvl="1" rtl="0" hangingPunct="0"/>
            <a:r>
              <a:rPr lang="en-US"/>
              <a:t>DNS servers can be hijacked</a:t>
            </a:r>
          </a:p>
          <a:p>
            <a:pPr lvl="1" rtl="0" hangingPunct="0"/>
            <a:r>
              <a:rPr lang="en-US"/>
              <a:t>Familiar home pages can be faked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s-fedo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432</Words>
  <Application>Microsoft Office PowerPoint</Application>
  <PresentationFormat>On-screen Show (4:3)</PresentationFormat>
  <Paragraphs>99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prs-fedora</vt:lpstr>
      <vt:lpstr>Free and Open Source Software (FOSS) for Windows</vt:lpstr>
      <vt:lpstr>Backgound</vt:lpstr>
      <vt:lpstr>Kudos</vt:lpstr>
      <vt:lpstr>Why do we have FOSS?</vt:lpstr>
      <vt:lpstr>Topics</vt:lpstr>
      <vt:lpstr>Windows vs. Linux</vt:lpstr>
      <vt:lpstr>Fundamentals</vt:lpstr>
      <vt:lpstr>Internet considerations</vt:lpstr>
      <vt:lpstr>Security concerns</vt:lpstr>
      <vt:lpstr>Browser security</vt:lpstr>
      <vt:lpstr>Authentication</vt:lpstr>
      <vt:lpstr>Preparation for using FOSS</vt:lpstr>
      <vt:lpstr>Tour of free programs and resources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49</cp:revision>
  <dcterms:created xsi:type="dcterms:W3CDTF">2009-03-17T17:46:44Z</dcterms:created>
  <dcterms:modified xsi:type="dcterms:W3CDTF">2014-02-07T14:02:24Z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