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7450" cy="7562850"/>
  <p:notesSz cx="7556500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86047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0160" y="4393080"/>
            <a:ext cx="86047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944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49440" y="439308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40160" y="439308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86047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40160" y="2102040"/>
            <a:ext cx="86047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3920" y="210168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3920" y="210168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40160" y="2102040"/>
            <a:ext cx="86047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86047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41990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49440" y="2102040"/>
            <a:ext cx="41990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40160" y="627480"/>
            <a:ext cx="86047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40160" y="439308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49440" y="2102040"/>
            <a:ext cx="41990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41990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4944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49440" y="439308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49440" y="2102040"/>
            <a:ext cx="41990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40160" y="4393080"/>
            <a:ext cx="86047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0160" y="627480"/>
            <a:ext cx="86047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Arial"/>
              </a:rPr>
              <a:t>Click to edit the title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40160" y="2102040"/>
            <a:ext cx="86047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2" name="Rectangle 3"/>
          <p:cNvSpPr/>
          <p:nvPr/>
        </p:nvSpPr>
        <p:spPr>
          <a:xfrm>
            <a:off x="-360" y="7483680"/>
            <a:ext cx="10076760" cy="78120"/>
          </a:xfrm>
          <a:prstGeom prst="rect">
            <a:avLst/>
          </a:prstGeom>
          <a:solidFill>
            <a:srgbClr val="0062b1"/>
          </a:solidFill>
          <a:ln>
            <a:solidFill>
              <a:srgbClr val="0062b1"/>
            </a:solidFill>
          </a:ln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20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37B78F0-D92E-4C85-9C17-D0CCC3BA7FD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0" y="1089720"/>
            <a:ext cx="8823960" cy="382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5400">
                <a:latin typeface="Arial"/>
              </a:rPr>
              <a:t>Oracle's</a:t>
            </a:r>
            <a:r>
              <a:rPr lang="en-US" sz="5400">
                <a:latin typeface="Arial"/>
              </a:rPr>
              <a:t>
</a:t>
            </a:r>
            <a:r>
              <a:rPr lang="en-US" sz="5400">
                <a:latin typeface="Arial"/>
              </a:rPr>
              <a:t>Free</a:t>
            </a:r>
            <a:r>
              <a:rPr lang="en-US" sz="5400">
                <a:latin typeface="Arial"/>
              </a:rPr>
              <a:t>
</a:t>
            </a:r>
            <a:r>
              <a:rPr lang="en-US" sz="5400">
                <a:latin typeface="Arial"/>
              </a:rPr>
              <a:t>VirtualBox (VB)</a:t>
            </a:r>
            <a:r>
              <a:rPr lang="en-US" sz="5400">
                <a:latin typeface="Arial"/>
              </a:rPr>
              <a:t>
</a:t>
            </a:r>
            <a:r>
              <a:rPr lang="en-US" sz="5400">
                <a:latin typeface="Arial"/>
              </a:rPr>
              <a:t>for</a:t>
            </a:r>
            <a:r>
              <a:rPr lang="en-US" sz="5400">
                <a:latin typeface="Arial"/>
              </a:rPr>
              <a:t>
</a:t>
            </a:r>
            <a:r>
              <a:rPr lang="en-US" sz="5400">
                <a:latin typeface="Arial"/>
              </a:rPr>
              <a:t>Windows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2286000" y="5497200"/>
            <a:ext cx="575316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lang="en-US" sz="3600">
                <a:solidFill>
                  <a:srgbClr val="ffffff"/>
                </a:solidFill>
                <a:latin typeface="Myriad Web"/>
              </a:rPr>
              <a:t>Tom Browder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Browser security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1424160" y="2102040"/>
            <a:ext cx="7718040" cy="476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Firefox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LastPass add-on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strong passwords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unique password for every site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Use https where available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Encrypted comm between you and recipient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Authentication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1424160" y="2318040"/>
            <a:ext cx="771804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Use check sums to check downloaded files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Jacksum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Use public key encryption when appropriate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GNU Privacy Guard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Virtual Computing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1600200" y="2286000"/>
            <a:ext cx="6991200" cy="355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VirtualBox is an application just like MS Word or any other program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When running it acts as a virtual computer so that you can install any compatible operating system (O/S) on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It is a layer higher than a hypervisor program (which is closer to the host computer's “bare metal”) so it is not quite as fast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486080" y="2952720"/>
            <a:ext cx="70045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Demonstrations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5400">
                <a:latin typeface="Arial"/>
              </a:rPr>
              <a:t>Linux Users' Group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1143000" y="2514600"/>
            <a:ext cx="8229600" cy="102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>
              <a:buSzPct val="45000"/>
              <a:buFont typeface="StarSymbol"/>
              <a:buChar char=""/>
            </a:pPr>
            <a:r>
              <a:rPr lang="en-US" sz="2400">
                <a:latin typeface="Times New Roman"/>
              </a:rPr>
              <a:t>If you are interested in involvement with a local Linux User's Group, please let me know.  Last year we had a very few who are, but we need more interest.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40160" y="771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Summary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1143000" y="2057400"/>
            <a:ext cx="8229600" cy="370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See copies of all materials I used today at my Dropbox site: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2400">
                <a:latin typeface="Times New Roman"/>
              </a:rPr>
              <a:t>http://db.tt/XLF49vfs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 am glad to help via e-mail: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&lt;</a:t>
            </a:r>
            <a:r>
              <a:rPr lang="en-US" sz="2400">
                <a:latin typeface="Times New Roman"/>
              </a:rPr>
              <a:t>tom.browder@gmail.com</a:t>
            </a:r>
            <a:r>
              <a:rPr lang="en-US" sz="3200">
                <a:latin typeface="Times New Roman"/>
              </a:rPr>
              <a:t>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please put [computech] in the subject line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Introduction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1371600" y="2617920"/>
            <a:ext cx="8001000" cy="453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I'm an engineer with ManTech International Corporation, and I've been using Unix/Linux and FOSS (free and open source software) professionally for over 20 years.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In many ways, today's Linux is a modern, super version of the slide rule for a scientist or engineer.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When you can't have a native installation of Linux, the next best thing is Oracle's VirtualBox which is an easy way to run Linux under Windows.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Agenda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981360" y="2066760"/>
            <a:ext cx="8553600" cy="517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Preliminaries (and a handout)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Obtain and install VirtualBox on Windows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Obtain and install a Linux virtual appliance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Which includes a DocBook project creator custom made by me just for you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Explore Linux and a few web sites for individual study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Summarize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Handout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745200" y="2248200"/>
            <a:ext cx="8915400" cy="349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600">
                <a:latin typeface="Courier New"/>
                <a:ea typeface="Courier New"/>
              </a:rPr>
              <a:t>tom.browder@gmail.com 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  </a:t>
            </a:r>
            <a:r>
              <a:rPr b="1" lang="en-US" sz="1600">
                <a:latin typeface="Courier New"/>
                <a:ea typeface="Courier New"/>
              </a:rPr>
              <a:t>Subject: [computech] ...     &lt;== put "[computech]" in subject line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http://db.tt/XLF49vfs          &lt;== Tom's CompuTech 2012 site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http://virtualbox.org          &lt;== home of Oracle VirtualBox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http://mantech.com             &lt;== Tom's employer, job site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http://ubuntu.com              &lt;== home of Ubuntu Linux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http://docbook.org             &lt;== home of DocBook publishing system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http://libreoffice.org         &lt;== home of LibreOffice (MS Office clone)</a:t>
            </a:r>
            <a:endParaRPr/>
          </a:p>
          <a:p>
            <a:r>
              <a:rPr b="1" lang="en-US" sz="1600">
                <a:latin typeface="Courier New"/>
                <a:ea typeface="Courier New"/>
              </a:rPr>
              <a:t>http://programmer-to-programmer.blogspot.com          &lt;== Tom's Blog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Kudos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1238400" y="2309760"/>
            <a:ext cx="8001000" cy="369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Windows is not my O/S of choice, but I thank Bill Gates and IBM for making the PC widely available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For Linux and FOSS we need to thank: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Richard Stallman (originator of the Free Software Foundation and much GNU software)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Linus Torvalds (originator of the Linux kernel)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Kudos (cont.)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2057400" y="2743200"/>
            <a:ext cx="6172200" cy="157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And for VirtualBox we need to thank: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Sun (and now Oracle)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Fundamentals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1424160" y="2102040"/>
            <a:ext cx="7718040" cy="476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 assume my audience is familiar with getting around your computer and the internet and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Files and directories (folders)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Searching (local and web)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Downloading and installing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Browsing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Getting help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Internet considerations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1424160" y="2102040"/>
            <a:ext cx="7718040" cy="476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Like the Biblical Tree of Knowledge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Good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Infinite resources for good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Evil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Criminals, terrorists, and mischief makers abound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You must be on the alert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40160" y="627480"/>
            <a:ext cx="860472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Security concerns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1424160" y="2102040"/>
            <a:ext cx="7718040" cy="476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Browser security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Download authentication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Encrypted communications (https)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imes New Roman"/>
              </a:rPr>
              <a:t>DNS spoofing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google.com =&gt; translates to IP address by a DNS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DNS servers can be hijacked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Familiar home pages can be faked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