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4" r:id="rId10"/>
    <p:sldId id="266" r:id="rId11"/>
  </p:sldIdLst>
  <p:sldSz cx="12192000" cy="6858000"/>
  <p:notesSz cx="6858000" cy="9144000"/>
  <p:embeddedFontLst>
    <p:embeddedFont>
      <p:font typeface="Aptos Narrow" panose="020B000402020202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Light" panose="02000000000000000000" pitchFamily="2" charset="0"/>
      <p:regular r:id="rId21"/>
      <p:bold r:id="rId22"/>
      <p:italic r:id="rId23"/>
      <p:boldItalic r:id="rId24"/>
    </p:embeddedFont>
    <p:embeddedFont>
      <p:font typeface="Roboto Medium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235A78-4FD0-49A3-A02F-E3AA7904E6EB}">
  <a:tblStyle styleId="{8A235A78-4FD0-49A3-A02F-E3AA7904E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4" autoAdjust="0"/>
    <p:restoredTop sz="94694"/>
  </p:normalViewPr>
  <p:slideViewPr>
    <p:cSldViewPr snapToGrid="0">
      <p:cViewPr varScale="1">
        <p:scale>
          <a:sx n="101" d="100"/>
          <a:sy n="101" d="100"/>
        </p:scale>
        <p:origin x="76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rown" userId="4a9c84879e2aa3ae" providerId="LiveId" clId="{C64B65FE-A71A-4A25-BFDC-1A28374AC379}"/>
    <pc:docChg chg="undo custSel modSld">
      <pc:chgData name="Thomas Brown" userId="4a9c84879e2aa3ae" providerId="LiveId" clId="{C64B65FE-A71A-4A25-BFDC-1A28374AC379}" dt="2024-06-09T11:49:53.501" v="427" actId="6549"/>
      <pc:docMkLst>
        <pc:docMk/>
      </pc:docMkLst>
      <pc:sldChg chg="modSp mod">
        <pc:chgData name="Thomas Brown" userId="4a9c84879e2aa3ae" providerId="LiveId" clId="{C64B65FE-A71A-4A25-BFDC-1A28374AC379}" dt="2024-06-09T11:49:53.501" v="427" actId="6549"/>
        <pc:sldMkLst>
          <pc:docMk/>
          <pc:sldMk cId="0" sldId="258"/>
        </pc:sldMkLst>
        <pc:spChg chg="mod">
          <ac:chgData name="Thomas Brown" userId="4a9c84879e2aa3ae" providerId="LiveId" clId="{C64B65FE-A71A-4A25-BFDC-1A28374AC379}" dt="2024-06-09T11:49:53.501" v="427" actId="6549"/>
          <ac:spMkLst>
            <pc:docMk/>
            <pc:sldMk cId="0" sldId="258"/>
            <ac:spMk id="930" creationId="{00000000-0000-0000-0000-000000000000}"/>
          </ac:spMkLst>
        </pc:spChg>
      </pc:sldChg>
      <pc:sldChg chg="modSp mod">
        <pc:chgData name="Thomas Brown" userId="4a9c84879e2aa3ae" providerId="LiveId" clId="{C64B65FE-A71A-4A25-BFDC-1A28374AC379}" dt="2024-06-09T11:36:55.384" v="0" actId="1076"/>
        <pc:sldMkLst>
          <pc:docMk/>
          <pc:sldMk cId="0" sldId="265"/>
        </pc:sldMkLst>
        <pc:spChg chg="mod">
          <ac:chgData name="Thomas Brown" userId="4a9c84879e2aa3ae" providerId="LiveId" clId="{C64B65FE-A71A-4A25-BFDC-1A28374AC379}" dt="2024-06-09T11:36:55.384" v="0" actId="1076"/>
          <ac:spMkLst>
            <pc:docMk/>
            <pc:sldMk cId="0" sldId="265"/>
            <ac:spMk id="998" creationId="{00000000-0000-0000-0000-000000000000}"/>
          </ac:spMkLst>
        </pc:spChg>
      </pc:sldChg>
      <pc:sldChg chg="addSp delSp modSp mod">
        <pc:chgData name="Thomas Brown" userId="4a9c84879e2aa3ae" providerId="LiveId" clId="{C64B65FE-A71A-4A25-BFDC-1A28374AC379}" dt="2024-06-09T11:43:35.268" v="292" actId="20577"/>
        <pc:sldMkLst>
          <pc:docMk/>
          <pc:sldMk cId="0" sldId="266"/>
        </pc:sldMkLst>
        <pc:spChg chg="add mod">
          <ac:chgData name="Thomas Brown" userId="4a9c84879e2aa3ae" providerId="LiveId" clId="{C64B65FE-A71A-4A25-BFDC-1A28374AC379}" dt="2024-06-09T11:43:35.268" v="292" actId="20577"/>
          <ac:spMkLst>
            <pc:docMk/>
            <pc:sldMk cId="0" sldId="266"/>
            <ac:spMk id="2" creationId="{3C626AE4-CF46-0060-D44A-2A56A2D9FCE3}"/>
          </ac:spMkLst>
        </pc:spChg>
        <pc:spChg chg="del">
          <ac:chgData name="Thomas Brown" userId="4a9c84879e2aa3ae" providerId="LiveId" clId="{C64B65FE-A71A-4A25-BFDC-1A28374AC379}" dt="2024-06-09T11:41:16.240" v="162" actId="478"/>
          <ac:spMkLst>
            <pc:docMk/>
            <pc:sldMk cId="0" sldId="266"/>
            <ac:spMk id="1013" creationId="{00000000-0000-0000-0000-000000000000}"/>
          </ac:spMkLst>
        </pc:spChg>
      </pc:sldChg>
    </pc:docChg>
  </pc:docChgLst>
  <pc:docChgLst>
    <pc:chgData name="Thomas Brown" userId="4a9c84879e2aa3ae" providerId="LiveId" clId="{4F9D311F-B635-440D-9D2E-B88182D05E85}"/>
    <pc:docChg chg="undo custSel delSld modSld sldOrd">
      <pc:chgData name="Thomas Brown" userId="4a9c84879e2aa3ae" providerId="LiveId" clId="{4F9D311F-B635-440D-9D2E-B88182D05E85}" dt="2024-06-11T01:54:12.014" v="350" actId="47"/>
      <pc:docMkLst>
        <pc:docMk/>
      </pc:docMkLst>
      <pc:sldChg chg="modSp mod">
        <pc:chgData name="Thomas Brown" userId="4a9c84879e2aa3ae" providerId="LiveId" clId="{4F9D311F-B635-440D-9D2E-B88182D05E85}" dt="2024-06-11T00:42:59.878" v="44" actId="14100"/>
        <pc:sldMkLst>
          <pc:docMk/>
          <pc:sldMk cId="0" sldId="257"/>
        </pc:sldMkLst>
        <pc:spChg chg="mod">
          <ac:chgData name="Thomas Brown" userId="4a9c84879e2aa3ae" providerId="LiveId" clId="{4F9D311F-B635-440D-9D2E-B88182D05E85}" dt="2024-06-11T00:42:59.878" v="44" actId="14100"/>
          <ac:spMkLst>
            <pc:docMk/>
            <pc:sldMk cId="0" sldId="257"/>
            <ac:spMk id="917" creationId="{00000000-0000-0000-0000-000000000000}"/>
          </ac:spMkLst>
        </pc:spChg>
      </pc:sldChg>
      <pc:sldChg chg="modSp mod">
        <pc:chgData name="Thomas Brown" userId="4a9c84879e2aa3ae" providerId="LiveId" clId="{4F9D311F-B635-440D-9D2E-B88182D05E85}" dt="2024-06-11T00:51:33.510" v="60" actId="20577"/>
        <pc:sldMkLst>
          <pc:docMk/>
          <pc:sldMk cId="0" sldId="258"/>
        </pc:sldMkLst>
        <pc:spChg chg="mod">
          <ac:chgData name="Thomas Brown" userId="4a9c84879e2aa3ae" providerId="LiveId" clId="{4F9D311F-B635-440D-9D2E-B88182D05E85}" dt="2024-06-11T00:51:33.510" v="60" actId="20577"/>
          <ac:spMkLst>
            <pc:docMk/>
            <pc:sldMk cId="0" sldId="258"/>
            <ac:spMk id="931" creationId="{00000000-0000-0000-0000-000000000000}"/>
          </ac:spMkLst>
        </pc:spChg>
      </pc:sldChg>
      <pc:sldChg chg="modSp mod">
        <pc:chgData name="Thomas Brown" userId="4a9c84879e2aa3ae" providerId="LiveId" clId="{4F9D311F-B635-440D-9D2E-B88182D05E85}" dt="2024-06-11T00:53:00.318" v="121" actId="20577"/>
        <pc:sldMkLst>
          <pc:docMk/>
          <pc:sldMk cId="0" sldId="259"/>
        </pc:sldMkLst>
        <pc:spChg chg="mod">
          <ac:chgData name="Thomas Brown" userId="4a9c84879e2aa3ae" providerId="LiveId" clId="{4F9D311F-B635-440D-9D2E-B88182D05E85}" dt="2024-06-11T00:53:00.318" v="121" actId="20577"/>
          <ac:spMkLst>
            <pc:docMk/>
            <pc:sldMk cId="0" sldId="259"/>
            <ac:spMk id="939" creationId="{00000000-0000-0000-0000-000000000000}"/>
          </ac:spMkLst>
        </pc:spChg>
        <pc:spChg chg="mod">
          <ac:chgData name="Thomas Brown" userId="4a9c84879e2aa3ae" providerId="LiveId" clId="{4F9D311F-B635-440D-9D2E-B88182D05E85}" dt="2024-06-11T00:52:24.925" v="91" actId="20577"/>
          <ac:spMkLst>
            <pc:docMk/>
            <pc:sldMk cId="0" sldId="259"/>
            <ac:spMk id="941" creationId="{00000000-0000-0000-0000-000000000000}"/>
          </ac:spMkLst>
        </pc:spChg>
      </pc:sldChg>
      <pc:sldChg chg="modSp mod">
        <pc:chgData name="Thomas Brown" userId="4a9c84879e2aa3ae" providerId="LiveId" clId="{4F9D311F-B635-440D-9D2E-B88182D05E85}" dt="2024-06-11T01:01:11.462" v="196" actId="20577"/>
        <pc:sldMkLst>
          <pc:docMk/>
          <pc:sldMk cId="0" sldId="260"/>
        </pc:sldMkLst>
        <pc:spChg chg="mod">
          <ac:chgData name="Thomas Brown" userId="4a9c84879e2aa3ae" providerId="LiveId" clId="{4F9D311F-B635-440D-9D2E-B88182D05E85}" dt="2024-06-11T01:01:11.462" v="196" actId="20577"/>
          <ac:spMkLst>
            <pc:docMk/>
            <pc:sldMk cId="0" sldId="260"/>
            <ac:spMk id="947" creationId="{00000000-0000-0000-0000-000000000000}"/>
          </ac:spMkLst>
        </pc:spChg>
        <pc:spChg chg="mod">
          <ac:chgData name="Thomas Brown" userId="4a9c84879e2aa3ae" providerId="LiveId" clId="{4F9D311F-B635-440D-9D2E-B88182D05E85}" dt="2024-06-11T00:59:29.286" v="161" actId="20577"/>
          <ac:spMkLst>
            <pc:docMk/>
            <pc:sldMk cId="0" sldId="260"/>
            <ac:spMk id="951" creationId="{00000000-0000-0000-0000-000000000000}"/>
          </ac:spMkLst>
        </pc:spChg>
      </pc:sldChg>
      <pc:sldChg chg="addSp modSp mod ord">
        <pc:chgData name="Thomas Brown" userId="4a9c84879e2aa3ae" providerId="LiveId" clId="{4F9D311F-B635-440D-9D2E-B88182D05E85}" dt="2024-06-11T01:33:19.863" v="349" actId="14734"/>
        <pc:sldMkLst>
          <pc:docMk/>
          <pc:sldMk cId="0" sldId="262"/>
        </pc:sldMkLst>
        <pc:spChg chg="add mod">
          <ac:chgData name="Thomas Brown" userId="4a9c84879e2aa3ae" providerId="LiveId" clId="{4F9D311F-B635-440D-9D2E-B88182D05E85}" dt="2024-06-11T01:27:25.424" v="245" actId="403"/>
          <ac:spMkLst>
            <pc:docMk/>
            <pc:sldMk cId="0" sldId="262"/>
            <ac:spMk id="3" creationId="{9D280F9D-10B9-7CD3-C2E2-7BAD5D1DE1C9}"/>
          </ac:spMkLst>
        </pc:spChg>
        <pc:spChg chg="add mod">
          <ac:chgData name="Thomas Brown" userId="4a9c84879e2aa3ae" providerId="LiveId" clId="{4F9D311F-B635-440D-9D2E-B88182D05E85}" dt="2024-06-11T01:26:25.750" v="228"/>
          <ac:spMkLst>
            <pc:docMk/>
            <pc:sldMk cId="0" sldId="262"/>
            <ac:spMk id="4" creationId="{CE99FE83-7AD0-EA54-7D23-200E7956384B}"/>
          </ac:spMkLst>
        </pc:spChg>
        <pc:spChg chg="mod">
          <ac:chgData name="Thomas Brown" userId="4a9c84879e2aa3ae" providerId="LiveId" clId="{4F9D311F-B635-440D-9D2E-B88182D05E85}" dt="2024-06-11T01:07:50.467" v="213" actId="14100"/>
          <ac:spMkLst>
            <pc:docMk/>
            <pc:sldMk cId="0" sldId="262"/>
            <ac:spMk id="967" creationId="{00000000-0000-0000-0000-000000000000}"/>
          </ac:spMkLst>
        </pc:spChg>
        <pc:spChg chg="mod">
          <ac:chgData name="Thomas Brown" userId="4a9c84879e2aa3ae" providerId="LiveId" clId="{4F9D311F-B635-440D-9D2E-B88182D05E85}" dt="2024-06-11T01:28:58.062" v="289" actId="20577"/>
          <ac:spMkLst>
            <pc:docMk/>
            <pc:sldMk cId="0" sldId="262"/>
            <ac:spMk id="970" creationId="{00000000-0000-0000-0000-000000000000}"/>
          </ac:spMkLst>
        </pc:spChg>
        <pc:graphicFrameChg chg="mod modGraphic">
          <ac:chgData name="Thomas Brown" userId="4a9c84879e2aa3ae" providerId="LiveId" clId="{4F9D311F-B635-440D-9D2E-B88182D05E85}" dt="2024-06-11T01:33:19.863" v="349" actId="14734"/>
          <ac:graphicFrameMkLst>
            <pc:docMk/>
            <pc:sldMk cId="0" sldId="262"/>
            <ac:graphicFrameMk id="2" creationId="{00A6CD3A-D56A-C708-F590-96747D135A89}"/>
          </ac:graphicFrameMkLst>
        </pc:graphicFrameChg>
      </pc:sldChg>
      <pc:sldChg chg="del">
        <pc:chgData name="Thomas Brown" userId="4a9c84879e2aa3ae" providerId="LiveId" clId="{4F9D311F-B635-440D-9D2E-B88182D05E85}" dt="2024-06-11T01:54:12.014" v="350" actId="47"/>
        <pc:sldMkLst>
          <pc:docMk/>
          <pc:sldMk cId="0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27bc62a7a95_0_2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g27bc62a7a95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27bc62a7a95_0_26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{8A235A78-4FD0-49A3-A02F-E3AA7904E6EB}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 dirty="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2</a:t>
            </a:r>
            <a:endParaRPr sz="1600" b="1" dirty="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646277" y="2634725"/>
            <a:ext cx="6283800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53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Project 2</a:t>
            </a:r>
            <a:endParaRPr sz="53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594233" y="4223068"/>
            <a:ext cx="5216700" cy="259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Thomas Brown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Robb </a:t>
            </a:r>
            <a:r>
              <a:rPr lang="en-US" sz="18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Stenman</a:t>
            </a:r>
            <a:endParaRPr lang="en-US"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Jed Murphy</a:t>
            </a: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428800" y="3429000"/>
            <a:ext cx="8429700" cy="20756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 Analyze a problem using machine learning (ML):</a:t>
            </a:r>
          </a:p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Analyze Exchange Rates and the relationship to Gross Domestic Product Growth (GDP Growth). </a:t>
            </a:r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 </a:t>
            </a:r>
            <a:endParaRPr sz="24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Goal/Questions to be addressed </a:t>
            </a:r>
            <a:endParaRPr sz="2400" b="1" dirty="0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250600" y="3698377"/>
            <a:ext cx="8518800" cy="36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Goals: </a:t>
            </a: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endParaRPr lang="en-US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Analyze Exchange Rates for 10 countries and access correlation to GDP Growth.</a:t>
            </a: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Analyze all 11,762 Exchange Rates for all countries and analyze correlation to GDP Growth.</a:t>
            </a: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model demonstrates meaningful predictive power at least 75% classification accuracy or 0.80 R-squared.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endParaRPr lang="en-US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Questions: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					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marL="139700" lvl="8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Are the exchange rates for a Country a good predictor of annual GDP Growth for that Country?</a:t>
            </a:r>
          </a:p>
          <a:p>
            <a:pPr marL="139700" lvl="7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How closely correlated are exchange rates and GDP Growth for a country?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0"/>
            <a:ext cx="2408400" cy="78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Goals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426002" y="3429000"/>
            <a:ext cx="11343398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sz="18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GDP Growth Data - Clean and Consistent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334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Removed regions (East Asia &amp; Pacific) and categories (OECD Members) via inner join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334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Used Melt function to convert Year columns to rows for exchange rate data matching</a:t>
            </a:r>
          </a:p>
          <a:p>
            <a:pPr algn="l"/>
            <a:endParaRPr lang="en-US" sz="1800" dirty="0">
              <a:solidFill>
                <a:srgbClr val="1334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1800" b="1" i="0" u="none" strike="noStrike" dirty="0">
                <a:solidFill>
                  <a:srgbClr val="1334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Exchange Rate Data – Inconsistent and Duplicative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Country names in different cases (all caps, title case) and spelling variations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Currency spelling/expression variations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334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20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Standardization Approach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Used a dictionary to standardize names</a:t>
            </a:r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225689" y="445800"/>
            <a:ext cx="85188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8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Data Sources</a:t>
            </a:r>
            <a:endParaRPr sz="28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339700" y="909797"/>
            <a:ext cx="8518800" cy="2088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82D4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GDP Growth Data </a:t>
            </a:r>
            <a:r>
              <a:rPr lang="en-US" sz="2400" dirty="0">
                <a:solidFill>
                  <a:srgbClr val="082D4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from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Department of the Treasury and the Bureau of the Fiscal Service.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solidFill>
                  <a:srgbClr val="082D4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Exchange Rate Data </a:t>
            </a:r>
            <a:r>
              <a:rPr lang="en-US" sz="2400" dirty="0">
                <a:solidFill>
                  <a:srgbClr val="082D4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from </a:t>
            </a:r>
            <a:r>
              <a:rPr lang="en-US" sz="2400" b="0" i="0" dirty="0">
                <a:solidFill>
                  <a:srgbClr val="50595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World Bank’s Development Data Group.</a:t>
            </a: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The Data</a:t>
            </a:r>
            <a:endParaRPr sz="3000" dirty="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44285" y="1153865"/>
            <a:ext cx="7482535" cy="29363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analysis was broken into steps with a </a:t>
            </a:r>
            <a:r>
              <a:rPr lang="en-US" dirty="0" err="1"/>
              <a:t>Jupyter</a:t>
            </a:r>
            <a:r>
              <a:rPr lang="en-US" dirty="0"/>
              <a:t> notebook for each step: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Step1 Build base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Step2 Reformat data for 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Step3 Analyze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 was measured and R-squared calculated.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Random Forest Regressor produced the best R-squared.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 Improvement after removal of: Ridge Regression, Linear Regression, Lasso Regression calculations, and Random Forest Regressor: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Before Adjustment Duration: 0:00:05.307291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After Adjustment Duration:  0:00:04.185599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- 1.2 Second Improvement</a:t>
            </a:r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581640" y="4281811"/>
            <a:ext cx="3736258" cy="260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Milestones: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Project ideation – Complete 5/27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fetching – Complete 5/27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exploration – Complete 5/30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transformation – Complete 6/3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analysis – Complete 6/6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Testing – Complete 6/10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documentation – Complete 6/10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the presentation – Complete 6/10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639413" y="2064935"/>
            <a:ext cx="9117235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85"/>
          <p:cNvSpPr txBox="1"/>
          <p:nvPr/>
        </p:nvSpPr>
        <p:spPr>
          <a:xfrm>
            <a:off x="446700" y="1545150"/>
            <a:ext cx="11298600" cy="37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Total of R2 Results using RF Regressor for all Countries taken together was 0.8799472692666176.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A6CD3A-D56A-C708-F590-96747D135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807195"/>
              </p:ext>
            </p:extLst>
          </p:nvPr>
        </p:nvGraphicFramePr>
        <p:xfrm>
          <a:off x="654518" y="2187836"/>
          <a:ext cx="8854575" cy="4310049"/>
        </p:xfrm>
        <a:graphic>
          <a:graphicData uri="http://schemas.openxmlformats.org/drawingml/2006/table">
            <a:tbl>
              <a:tblPr/>
              <a:tblGrid>
                <a:gridCol w="1138517">
                  <a:extLst>
                    <a:ext uri="{9D8B030D-6E8A-4147-A177-3AD203B41FA5}">
                      <a16:colId xmlns:a16="http://schemas.microsoft.com/office/drawing/2014/main" val="1436786245"/>
                    </a:ext>
                  </a:extLst>
                </a:gridCol>
                <a:gridCol w="1270205">
                  <a:extLst>
                    <a:ext uri="{9D8B030D-6E8A-4147-A177-3AD203B41FA5}">
                      <a16:colId xmlns:a16="http://schemas.microsoft.com/office/drawing/2014/main" val="413757618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200359991"/>
                    </a:ext>
                  </a:extLst>
                </a:gridCol>
                <a:gridCol w="1682610">
                  <a:extLst>
                    <a:ext uri="{9D8B030D-6E8A-4147-A177-3AD203B41FA5}">
                      <a16:colId xmlns:a16="http://schemas.microsoft.com/office/drawing/2014/main" val="3239154333"/>
                    </a:ext>
                  </a:extLst>
                </a:gridCol>
                <a:gridCol w="1686540">
                  <a:extLst>
                    <a:ext uri="{9D8B030D-6E8A-4147-A177-3AD203B41FA5}">
                      <a16:colId xmlns:a16="http://schemas.microsoft.com/office/drawing/2014/main" val="591251476"/>
                    </a:ext>
                  </a:extLst>
                </a:gridCol>
                <a:gridCol w="1476503">
                  <a:extLst>
                    <a:ext uri="{9D8B030D-6E8A-4147-A177-3AD203B41FA5}">
                      <a16:colId xmlns:a16="http://schemas.microsoft.com/office/drawing/2014/main" val="1077421202"/>
                    </a:ext>
                  </a:extLst>
                </a:gridCol>
              </a:tblGrid>
              <a:tr h="367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Country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Ridge MSE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0D0D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Lasso Regression MSE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Linear Regression R2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Linear Regression MSE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RF Regressor R2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31843"/>
                  </a:ext>
                </a:extLst>
              </a:tr>
              <a:tr h="248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4.159085752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6.123385331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0.61371493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4.12010746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0.824533866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341376"/>
                  </a:ext>
                </a:extLst>
              </a:tr>
              <a:tr h="284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Japan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8.848326248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8.832380251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-0.127306103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8.847658167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0.596121356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09334"/>
                  </a:ext>
                </a:extLst>
              </a:tr>
              <a:tr h="248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7.708774877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10.53370344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0.330875249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7.679940508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0.737287742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935109"/>
                  </a:ext>
                </a:extLst>
              </a:tr>
              <a:tr h="248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United Kingdom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15.28339513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15.0632336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-0.149290932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15.32888591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0.737287742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01115"/>
                  </a:ext>
                </a:extLst>
              </a:tr>
              <a:tr h="248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4.191556172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5.357184351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0.216185394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4.177402261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0.975713065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562207"/>
                  </a:ext>
                </a:extLst>
              </a:tr>
              <a:tr h="248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Russia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19.6133965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18.64163694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0.033389697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19.6250163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0.95110876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288861"/>
                  </a:ext>
                </a:extLst>
              </a:tr>
              <a:tr h="248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Italy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10.77178642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10.72117766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-0.003361944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10.79370107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0.523217691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178399"/>
                  </a:ext>
                </a:extLst>
              </a:tr>
              <a:tr h="2383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Canada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7.123663353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7.236712346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-0.117751931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7.123913001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0.331864356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362007"/>
                  </a:ext>
                </a:extLst>
              </a:tr>
              <a:tr h="248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Brazil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8.047473441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8.244038202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-0.10140481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8.109314673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0.199654724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58362"/>
                  </a:ext>
                </a:extLst>
              </a:tr>
              <a:tr h="248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Australia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0.949782473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1.446061229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0.329694694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0.943456912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0.873330075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241064"/>
                  </a:ext>
                </a:extLst>
              </a:tr>
              <a:tr h="24876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917082"/>
                  </a:ext>
                </a:extLst>
              </a:tr>
              <a:tr h="466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for all Countries 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82D49"/>
                          </a:solidFill>
                          <a:effectLst/>
                          <a:latin typeface="Arial" panose="020B0604020202020204" pitchFamily="34" charset="0"/>
                        </a:rPr>
                        <a:t>0.879947269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384032"/>
                  </a:ext>
                </a:extLst>
              </a:tr>
              <a:tr h="24876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562500"/>
                  </a:ext>
                </a:extLst>
              </a:tr>
              <a:tr h="46642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* " Random Forest Regressor" was run over all 11,762 US Treasury Exchange Rates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826503"/>
                  </a:ext>
                </a:extLst>
              </a:tr>
            </a:tbl>
          </a:graphicData>
        </a:graphic>
      </p:graphicFrame>
      <p:sp>
        <p:nvSpPr>
          <p:cNvPr id="3" name="Google Shape;958;p84">
            <a:extLst>
              <a:ext uri="{FF2B5EF4-FFF2-40B4-BE49-F238E27FC236}">
                <a16:creationId xmlns:a16="http://schemas.microsoft.com/office/drawing/2014/main" id="{9D280F9D-10B9-7CD3-C2E2-7BAD5D1DE1C9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4A01D-BA2A-2B9D-7E20-553F7BD06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8" y="1504950"/>
            <a:ext cx="4879427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37652"/>
            <a:ext cx="8429700" cy="63205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Question 1:  Are the exchange rates for a Country a good predictor of annual GDP Growth for that country?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R-squared is used as a measure of fit, or accuracy of the model, but what it actually tells you is about variance.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overall R-squared below indicates the Random Forest Regressor model is a good fit.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(R2) Score: 0.9764628099591433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(R2) Score: 0.8799472692666176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Question 2:  How closely correlated are exchange rates and GDP Growth for a country?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Pearson Correlation: -0.03759903238661448  (weak)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Exchange Rates and GDP Growth are negatively correlated. As Exchange Rates go up, GDP Growth goes down.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Pearson is a liner correlation measure, Random Forest Feature Importance should be use for this measure.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 Feature importance refers to techniques that calculate a score for all the input features for a given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scores represent the “importance” of each feature.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higher score means that the specific feature will have a larger effect on the model that is being used to predict a certain variable.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 Feature Importance measurement: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Exchange Rate     0.391174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Effective Date    0.299577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Country Code      0.309249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Exchange Rate is the most "important" and has the larger effect on the model to predict GDP Growth.</a:t>
            </a:r>
            <a:endParaRPr dirty="0"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581640" y="3499582"/>
            <a:ext cx="11124962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244165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1" name="Google Shape;1011;p89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98;p88">
            <a:extLst>
              <a:ext uri="{FF2B5EF4-FFF2-40B4-BE49-F238E27FC236}">
                <a16:creationId xmlns:a16="http://schemas.microsoft.com/office/drawing/2014/main" id="{3C626AE4-CF46-0060-D44A-2A56A2D9FCE3}"/>
              </a:ext>
            </a:extLst>
          </p:cNvPr>
          <p:cNvSpPr/>
          <p:nvPr/>
        </p:nvSpPr>
        <p:spPr>
          <a:xfrm>
            <a:off x="3428950" y="540774"/>
            <a:ext cx="8429700" cy="23807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Additional research and data remediation for the issue below: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 the data, the main issue was that some countries changed currencies during the period covered by the data. In this situation, the old and new currencies were both listed.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Predict next year’s GDP Growth for a country, given the estimated Exchange Rate for that country. </a:t>
            </a:r>
            <a:endParaRPr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816</Words>
  <Application>Microsoft Office PowerPoint</Application>
  <PresentationFormat>Widescreen</PresentationFormat>
  <Paragraphs>171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Roboto Medium</vt:lpstr>
      <vt:lpstr>Roboto</vt:lpstr>
      <vt:lpstr>Aptos Narrow</vt:lpstr>
      <vt:lpstr>Roboto Light</vt:lpstr>
      <vt:lpstr>Office Theme</vt:lpstr>
      <vt:lpstr>Trilogy Bootcamps Theme</vt:lpstr>
      <vt:lpstr>Project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Thomas</dc:creator>
  <cp:lastModifiedBy>Thomas Brown</cp:lastModifiedBy>
  <cp:revision>38</cp:revision>
  <dcterms:modified xsi:type="dcterms:W3CDTF">2024-06-11T01:54:15Z</dcterms:modified>
</cp:coreProperties>
</file>