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6" r:id="rId7"/>
    <p:sldId id="260" r:id="rId8"/>
    <p:sldId id="271" r:id="rId9"/>
    <p:sldId id="268" r:id="rId10"/>
    <p:sldId id="269" r:id="rId11"/>
    <p:sldId id="270" r:id="rId12"/>
    <p:sldId id="262" r:id="rId13"/>
    <p:sldId id="265" r:id="rId14"/>
    <p:sldId id="264" r:id="rId15"/>
  </p:sldIdLst>
  <p:sldSz cx="12192000" cy="6858000"/>
  <p:notesSz cx="6858000" cy="9144000"/>
  <p:embeddedFontLst>
    <p:embeddedFont>
      <p:font typeface="Aptos Narrow" panose="020B0004020202020204" pitchFamily="3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F425E-B964-4DF8-BC05-CC210C4C052C}" v="3" dt="2024-08-01T01:07:18.923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6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23FF425E-B964-4DF8-BC05-CC210C4C052C}"/>
    <pc:docChg chg="custSel addSld modSld">
      <pc:chgData name="Thomas Brown" userId="4a9c84879e2aa3ae" providerId="LiveId" clId="{23FF425E-B964-4DF8-BC05-CC210C4C052C}" dt="2024-08-01T02:13:00.929" v="931" actId="20577"/>
      <pc:docMkLst>
        <pc:docMk/>
      </pc:docMkLst>
      <pc:sldChg chg="modSp mod">
        <pc:chgData name="Thomas Brown" userId="4a9c84879e2aa3ae" providerId="LiveId" clId="{23FF425E-B964-4DF8-BC05-CC210C4C052C}" dt="2024-08-01T02:12:14.660" v="918" actId="6549"/>
        <pc:sldMkLst>
          <pc:docMk/>
          <pc:sldMk cId="0" sldId="258"/>
        </pc:sldMkLst>
        <pc:spChg chg="mod">
          <ac:chgData name="Thomas Brown" userId="4a9c84879e2aa3ae" providerId="LiveId" clId="{23FF425E-B964-4DF8-BC05-CC210C4C052C}" dt="2024-08-01T02:12:14.660" v="918" actId="6549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23FF425E-B964-4DF8-BC05-CC210C4C052C}" dt="2024-08-01T01:22:27.372" v="915" actId="20577"/>
        <pc:sldMkLst>
          <pc:docMk/>
          <pc:sldMk cId="0" sldId="260"/>
        </pc:sldMkLst>
        <pc:spChg chg="mod">
          <ac:chgData name="Thomas Brown" userId="4a9c84879e2aa3ae" providerId="LiveId" clId="{23FF425E-B964-4DF8-BC05-CC210C4C052C}" dt="2024-08-01T01:22:27.372" v="915" actId="20577"/>
          <ac:spMkLst>
            <pc:docMk/>
            <pc:sldMk cId="0" sldId="260"/>
            <ac:spMk id="947" creationId="{00000000-0000-0000-0000-000000000000}"/>
          </ac:spMkLst>
        </pc:spChg>
      </pc:sldChg>
      <pc:sldChg chg="modSp mod">
        <pc:chgData name="Thomas Brown" userId="4a9c84879e2aa3ae" providerId="LiveId" clId="{23FF425E-B964-4DF8-BC05-CC210C4C052C}" dt="2024-08-01T02:13:00.929" v="931" actId="20577"/>
        <pc:sldMkLst>
          <pc:docMk/>
          <pc:sldMk cId="0" sldId="264"/>
        </pc:sldMkLst>
        <pc:spChg chg="mod">
          <ac:chgData name="Thomas Brown" userId="4a9c84879e2aa3ae" providerId="LiveId" clId="{23FF425E-B964-4DF8-BC05-CC210C4C052C}" dt="2024-08-01T02:13:00.929" v="931" actId="20577"/>
          <ac:spMkLst>
            <pc:docMk/>
            <pc:sldMk cId="0" sldId="264"/>
            <ac:spMk id="990" creationId="{00000000-0000-0000-0000-000000000000}"/>
          </ac:spMkLst>
        </pc:spChg>
      </pc:sldChg>
      <pc:sldChg chg="addSp delSp modSp add mod">
        <pc:chgData name="Thomas Brown" userId="4a9c84879e2aa3ae" providerId="LiveId" clId="{23FF425E-B964-4DF8-BC05-CC210C4C052C}" dt="2024-08-01T01:22:36.519" v="917" actId="20577"/>
        <pc:sldMkLst>
          <pc:docMk/>
          <pc:sldMk cId="2359074918" sldId="271"/>
        </pc:sldMkLst>
        <pc:spChg chg="mod">
          <ac:chgData name="Thomas Brown" userId="4a9c84879e2aa3ae" providerId="LiveId" clId="{23FF425E-B964-4DF8-BC05-CC210C4C052C}" dt="2024-08-01T01:22:36.519" v="917" actId="20577"/>
          <ac:spMkLst>
            <pc:docMk/>
            <pc:sldMk cId="2359074918" sldId="271"/>
            <ac:spMk id="947" creationId="{00000000-0000-0000-0000-000000000000}"/>
          </ac:spMkLst>
        </pc:spChg>
        <pc:spChg chg="mod">
          <ac:chgData name="Thomas Brown" userId="4a9c84879e2aa3ae" providerId="LiveId" clId="{23FF425E-B964-4DF8-BC05-CC210C4C052C}" dt="2024-08-01T00:45:17.917" v="21" actId="20577"/>
          <ac:spMkLst>
            <pc:docMk/>
            <pc:sldMk cId="2359074918" sldId="271"/>
            <ac:spMk id="949" creationId="{00000000-0000-0000-0000-000000000000}"/>
          </ac:spMkLst>
        </pc:spChg>
        <pc:spChg chg="mod">
          <ac:chgData name="Thomas Brown" userId="4a9c84879e2aa3ae" providerId="LiveId" clId="{23FF425E-B964-4DF8-BC05-CC210C4C052C}" dt="2024-08-01T00:45:04.794" v="4" actId="14100"/>
          <ac:spMkLst>
            <pc:docMk/>
            <pc:sldMk cId="2359074918" sldId="271"/>
            <ac:spMk id="951" creationId="{00000000-0000-0000-0000-000000000000}"/>
          </ac:spMkLst>
        </pc:spChg>
        <pc:graphicFrameChg chg="add del mod">
          <ac:chgData name="Thomas Brown" userId="4a9c84879e2aa3ae" providerId="LiveId" clId="{23FF425E-B964-4DF8-BC05-CC210C4C052C}" dt="2024-08-01T01:06:53.050" v="810" actId="478"/>
          <ac:graphicFrameMkLst>
            <pc:docMk/>
            <pc:sldMk cId="2359074918" sldId="271"/>
            <ac:graphicFrameMk id="2" creationId="{19330F1B-04EC-8380-C9E1-2B67E86F6B36}"/>
          </ac:graphicFrameMkLst>
        </pc:graphicFrameChg>
        <pc:graphicFrameChg chg="add mod">
          <ac:chgData name="Thomas Brown" userId="4a9c84879e2aa3ae" providerId="LiveId" clId="{23FF425E-B964-4DF8-BC05-CC210C4C052C}" dt="2024-08-01T01:07:36.149" v="814" actId="1076"/>
          <ac:graphicFrameMkLst>
            <pc:docMk/>
            <pc:sldMk cId="2359074918" sldId="271"/>
            <ac:graphicFrameMk id="3" creationId="{F564B182-D2AE-3D0E-8406-48726949D0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0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66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42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97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32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5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5" y="1049482"/>
            <a:ext cx="7482535" cy="9621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r>
              <a:rPr lang="en-US" dirty="0"/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Model each of the 13 streets through our model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7649E-5334-2C61-B374-6F610282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5" y="2416339"/>
            <a:ext cx="7188590" cy="42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0636" y="3721608"/>
            <a:ext cx="9117235" cy="2926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PyTorch</a:t>
            </a:r>
            <a:r>
              <a:rPr lang="en-US" dirty="0"/>
              <a:t> Test Run produced the following results based on the following code: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#GPU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 = </a:t>
            </a:r>
            <a:r>
              <a:rPr lang="en-US" dirty="0" err="1"/>
              <a:t>torch.ones</a:t>
            </a:r>
            <a:r>
              <a:rPr lang="en-US" dirty="0"/>
              <a:t>(4000,4000).</a:t>
            </a:r>
            <a:r>
              <a:rPr lang="en-US" dirty="0" err="1"/>
              <a:t>cuda</a:t>
            </a:r>
            <a:r>
              <a:rPr lang="en-US" dirty="0"/>
              <a:t>() # Create matrix on GPU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 += b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print('GPU time = ',</a:t>
            </a:r>
            <a:r>
              <a:rPr lang="en-US" dirty="0" err="1"/>
              <a:t>elapsed_time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#CPU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= </a:t>
            </a:r>
            <a:r>
              <a:rPr lang="en-US" dirty="0" err="1"/>
              <a:t>torch.ones</a:t>
            </a:r>
            <a:r>
              <a:rPr lang="en-US" dirty="0"/>
              <a:t>(4000,4000) # Create matrix on CPU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+= 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GPU time =  0.007673599990084767 seconds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CPU time =  2.526412000064738 seconds</a:t>
            </a:r>
          </a:p>
        </p:txBody>
      </p:sp>
      <p:sp>
        <p:nvSpPr>
          <p:cNvPr id="2" name="Google Shape;948;p83">
            <a:extLst>
              <a:ext uri="{FF2B5EF4-FFF2-40B4-BE49-F238E27FC236}">
                <a16:creationId xmlns:a16="http://schemas.microsoft.com/office/drawing/2014/main" id="{803CA7E4-0F95-A6F9-9E41-5028616D29BA}"/>
              </a:ext>
            </a:extLst>
          </p:cNvPr>
          <p:cNvSpPr/>
          <p:nvPr/>
        </p:nvSpPr>
        <p:spPr>
          <a:xfrm>
            <a:off x="453434" y="445799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951;p83">
            <a:extLst>
              <a:ext uri="{FF2B5EF4-FFF2-40B4-BE49-F238E27FC236}">
                <a16:creationId xmlns:a16="http://schemas.microsoft.com/office/drawing/2014/main" id="{173CB3F5-C7CB-CC3B-76C6-DCE9E5FF083B}"/>
              </a:ext>
            </a:extLst>
          </p:cNvPr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PyTorch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" name="Google Shape;947;p83">
            <a:extLst>
              <a:ext uri="{FF2B5EF4-FFF2-40B4-BE49-F238E27FC236}">
                <a16:creationId xmlns:a16="http://schemas.microsoft.com/office/drawing/2014/main" id="{66BF574F-9D38-DC51-1DEB-453A1A32C5EE}"/>
              </a:ext>
            </a:extLst>
          </p:cNvPr>
          <p:cNvSpPr/>
          <p:nvPr/>
        </p:nvSpPr>
        <p:spPr>
          <a:xfrm>
            <a:off x="3771717" y="445799"/>
            <a:ext cx="7482535" cy="28551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PyTorch</a:t>
            </a:r>
            <a:r>
              <a:rPr lang="en-US" sz="1600" b="1" dirty="0"/>
              <a:t> Setup: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must use one additional library or technology NOT covered in class.  We chose Windows 11 </a:t>
            </a:r>
            <a:r>
              <a:rPr lang="en-US" dirty="0" err="1"/>
              <a:t>PyTorch</a:t>
            </a:r>
            <a:r>
              <a:rPr lang="en-US" dirty="0"/>
              <a:t> running in Visual Studio with the following 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Install and configure </a:t>
            </a:r>
            <a:r>
              <a:rPr lang="en-US" dirty="0" err="1"/>
              <a:t>PyTorch</a:t>
            </a:r>
            <a:r>
              <a:rPr lang="en-US" dirty="0"/>
              <a:t> on Windows 11 (follow instructions provided by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GUP use by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Update GPU in Visual Studio: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GPU graphics use </a:t>
            </a:r>
            <a:r>
              <a:rPr lang="en-US" dirty="0" err="1"/>
              <a:t>wihin</a:t>
            </a:r>
            <a:r>
              <a:rPr lang="en-US" dirty="0"/>
              <a:t> Visual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Select setting from File--&gt;Preferences--&gt;Settings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Search for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Set GPU Acceleration =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Custom Glyphs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Enable 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47280" y="2083223"/>
            <a:ext cx="9117235" cy="2104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 quality the data from Kaggle was inconsistent, causing many hours of rework and modeling for accident prediction.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Predicting accidents base on Weather Conditions in our model gave us a 35%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base on County in our model gave us 14%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top 30 streets by accidents, in our model, produced 11%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13 streets out of the top 30 that had P values &lt; .05, produced  accuracy ranging from 84% to 99%.  However, all 13 showed being overfit.  Further analysis to reduce the majority class of negative encoding to produce improved accuracy, is required.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  <p:extLst>
      <p:ext uri="{BB962C8B-B14F-4D97-AF65-F5344CB8AC3E}">
        <p14:creationId xmlns:p14="http://schemas.microsoft.com/office/powerpoint/2010/main" val="24722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3597358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713233"/>
            <a:ext cx="3066816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 and Future Considerations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233978" y="3475033"/>
            <a:ext cx="11124962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Colorado Traffic Accident Data from Kaggle only produces mixed accuracy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Additional data sets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could be used to give a complete picture of all traffic (accidents or not) to improve model accuracy.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team tried many model configurations the results presented here are representative of the best models created.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We may </a:t>
            </a: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be able to leverage other data in the Accidents table (Latitude and Longitude) to help improve accuracy.</a:t>
            </a:r>
            <a:endParaRPr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014;p89">
            <a:extLst>
              <a:ext uri="{FF2B5EF4-FFF2-40B4-BE49-F238E27FC236}">
                <a16:creationId xmlns:a16="http://schemas.microsoft.com/office/drawing/2014/main" id="{54868739-D5FF-319A-5BA6-79D0C4138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62" y="2387349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 or neural network: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We chose to analyze Colorado Traffic Data from Kaggle using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a neural network.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15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Determine the best model to analyze all 90,885 Colorado crashes that were collected from February         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Colorado traffic crash data, and record accuracy calculations for Weather, County and Street.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700322" y="3429000"/>
            <a:ext cx="11343398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 and Consistent</a:t>
            </a:r>
          </a:p>
          <a:p>
            <a:pPr lvl="2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</a:t>
            </a: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Colorado only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Update County to numeric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Calculate P values for streets</a:t>
            </a:r>
          </a:p>
          <a:p>
            <a:pPr lvl="1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Encode top 30 streets by accidents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Inconsistent and Duplicative</a:t>
            </a:r>
          </a:p>
          <a:p>
            <a:pPr algn="l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Remove duplicates from Weather Conditions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927;p81">
            <a:extLst>
              <a:ext uri="{FF2B5EF4-FFF2-40B4-BE49-F238E27FC236}">
                <a16:creationId xmlns:a16="http://schemas.microsoft.com/office/drawing/2014/main" id="{75622C48-73A1-C9A6-5D5A-26BF2834F4C9}"/>
              </a:ext>
            </a:extLst>
          </p:cNvPr>
          <p:cNvSpPr/>
          <p:nvPr/>
        </p:nvSpPr>
        <p:spPr>
          <a:xfrm>
            <a:off x="3336298" y="1124712"/>
            <a:ext cx="8429700" cy="1618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Data Source used was “US Accidents: A Countrywide Traffic Accident Dataset”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We used Colorado Accidents only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2"/>
          <p:cNvSpPr/>
          <p:nvPr/>
        </p:nvSpPr>
        <p:spPr>
          <a:xfrm>
            <a:off x="228240" y="139111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 descr="A graph of a number of blue squares">
            <a:extLst>
              <a:ext uri="{FF2B5EF4-FFF2-40B4-BE49-F238E27FC236}">
                <a16:creationId xmlns:a16="http://schemas.microsoft.com/office/drawing/2014/main" id="{65F0E03E-EF8C-0532-1727-C4E2D6CD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4" y="3222422"/>
            <a:ext cx="11356871" cy="36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941832"/>
            <a:ext cx="7482535" cy="3904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Jupiter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1 (</a:t>
            </a:r>
            <a:r>
              <a:rPr lang="en-US" dirty="0" err="1"/>
              <a:t>noPyTorch</a:t>
            </a:r>
            <a:r>
              <a:rPr lang="en-US" dirty="0"/>
              <a:t>): 1.83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</a:t>
            </a:r>
            <a:r>
              <a:rPr lang="en-US" dirty="0" err="1"/>
              <a:t>PyTorch</a:t>
            </a:r>
            <a:r>
              <a:rPr lang="en-US" dirty="0"/>
              <a:t>): 41.90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(no </a:t>
            </a:r>
            <a:r>
              <a:rPr lang="en-US" dirty="0" err="1"/>
              <a:t>PyTorch</a:t>
            </a:r>
            <a:r>
              <a:rPr lang="en-US" dirty="0"/>
              <a:t>) 1 minute 51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3 (</a:t>
            </a:r>
            <a:r>
              <a:rPr lang="en-US" dirty="0" err="1"/>
              <a:t>PyTorch</a:t>
            </a:r>
            <a:r>
              <a:rPr lang="en-US" dirty="0"/>
              <a:t>): 1 minute 14.06 seconds</a:t>
            </a:r>
          </a:p>
          <a:p>
            <a:r>
              <a:rPr lang="en-US" dirty="0"/>
              <a:t>	Step 3 (</a:t>
            </a:r>
            <a:r>
              <a:rPr lang="en-US" dirty="0" err="1"/>
              <a:t>noPyTorch</a:t>
            </a:r>
            <a:r>
              <a:rPr lang="en-US" dirty="0"/>
              <a:t>): 3 minute 58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95632" y="2221991"/>
            <a:ext cx="7482535" cy="12070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weather analysis: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66 weather categories were combined into 26 (top 10 are shown below)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FIPS county codes added.</a:t>
            </a:r>
            <a:br>
              <a:rPr lang="en-US" dirty="0"/>
            </a:b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The dense,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model was compiled with an input and two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shared layers and two output layers.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Weather Accuracy:  .356. </a:t>
            </a:r>
            <a:r>
              <a:rPr lang="en-US"/>
              <a:t>County Accuracy:  </a:t>
            </a:r>
            <a:r>
              <a:rPr lang="en-US" dirty="0"/>
              <a:t>.140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Weather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204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 2: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64B182-D2AE-3D0E-8406-48726949D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6197"/>
              </p:ext>
            </p:extLst>
          </p:nvPr>
        </p:nvGraphicFramePr>
        <p:xfrm>
          <a:off x="553931" y="4034760"/>
          <a:ext cx="3352800" cy="2377440"/>
        </p:xfrm>
        <a:graphic>
          <a:graphicData uri="http://schemas.openxmlformats.org/drawingml/2006/table">
            <a:tbl>
              <a:tblPr>
                <a:tableStyleId>{8A235A78-4FD0-49A3-A02F-E3AA7904E6EB}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1260168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387623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0D0D0"/>
                          </a:highlight>
                        </a:rPr>
                        <a:t>Weather 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D0D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0D0D0"/>
                          </a:highlight>
                        </a:rPr>
                        <a:t>Crashes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D0D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3738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Fair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6051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Mostly Cloudy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9682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Partly Cloudy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7418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Cloudy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859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Snow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161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Snow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356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Fair _ Windy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635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Rain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977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Fog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9554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Mostly Cloudy _ Windy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7634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4115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85697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108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07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86488" y="1589649"/>
            <a:ext cx="7482535" cy="26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street analysis was broken into several iterations: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 Group streets by # accidents to identify top 30 streets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 Model top 30 streets with county data (x=severity; y=street, y=county)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3 Obtain p-values for top 30 streets  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  Identified 13 streets with p-value &lt;.05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5 Put each of the 13 streets through our model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The following slides depict this effort and outcome…..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006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5" y="1049482"/>
            <a:ext cx="7482535" cy="19891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r>
              <a:rPr lang="en-US" dirty="0"/>
              <a:t>                    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o Model top 30 streets with county data – produced low accuracy </a:t>
            </a:r>
          </a:p>
          <a:p>
            <a:endParaRPr lang="en-US" dirty="0">
              <a:highlight>
                <a:srgbClr val="F7F7F7"/>
              </a:highlight>
              <a:latin typeface="+mn-lt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           Street Accuracy on top30: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+mn-lt"/>
              </a:rPr>
              <a:t>0.11454081535339355</a:t>
            </a:r>
          </a:p>
          <a:p>
            <a:r>
              <a:rPr lang="en-US" dirty="0">
                <a:solidFill>
                  <a:srgbClr val="116644"/>
                </a:solidFill>
                <a:highlight>
                  <a:srgbClr val="F7F7F7"/>
                </a:highlight>
                <a:latin typeface="+mn-lt"/>
              </a:rPr>
              <a:t>        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County Accuracy: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+mn-lt"/>
              </a:rPr>
              <a:t>0.059863947331905365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o   Identified 13 streets with p-value &lt;.05 from top 30 streets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91A3F-FC21-DF83-57C5-31D0EB11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06" y="3319975"/>
            <a:ext cx="9235304" cy="34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5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1099</Words>
  <Application>Microsoft Office PowerPoint</Application>
  <PresentationFormat>Widescreen</PresentationFormat>
  <Paragraphs>186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Roboto</vt:lpstr>
      <vt:lpstr>Roboto Light</vt:lpstr>
      <vt:lpstr>Wingdings</vt:lpstr>
      <vt:lpstr>Aptos Narrow</vt:lpstr>
      <vt:lpstr>Courier New</vt:lpstr>
      <vt:lpstr>Roboto Medium</vt:lpstr>
      <vt:lpstr>Calibri</vt:lpstr>
      <vt:lpstr>Arial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47</cp:revision>
  <dcterms:modified xsi:type="dcterms:W3CDTF">2024-08-01T02:13:01Z</dcterms:modified>
</cp:coreProperties>
</file>