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970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AACA7-0EE2-4092-910D-2215E08257E2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00156-7CFB-4E04-8D42-E5BE450D9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32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defRPr sz="2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29057" indent="-280406" defTabSz="914437" eaLnBrk="0" hangingPunct="0">
              <a:defRPr sz="2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21626" indent="-224325" defTabSz="914437" eaLnBrk="0" hangingPunct="0">
              <a:defRPr sz="2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570276" indent="-224325" defTabSz="914437" eaLnBrk="0" hangingPunct="0">
              <a:defRPr sz="2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18927" indent="-224325" defTabSz="914437" eaLnBrk="0" hangingPunct="0">
              <a:defRPr sz="2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467577" indent="-224325" defTabSz="914437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16227" indent="-224325" defTabSz="914437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364878" indent="-224325" defTabSz="914437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13528" indent="-224325" defTabSz="914437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fld id="{FF3E1DAC-ACAA-45B8-A186-0D75501DE4E1}" type="slidenum">
              <a:rPr lang="en-US" sz="1200">
                <a:solidFill>
                  <a:prstClr val="black"/>
                </a:solidFill>
              </a:rPr>
              <a:pPr eaLnBrk="1" hangingPunct="1"/>
              <a:t>6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BB289-40D4-426E-8E44-127404E2576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Ross A. Lee EGR7200 Biomimicry 2016 All Rights Reserved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B216-04EA-4DCC-B261-84A569ECB57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753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3E15-D352-4BE9-A00F-4847527C6EB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Ross A. Lee EGR7200 Biomimicry 2016 All Rights Reserved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B216-04EA-4DCC-B261-84A569ECB57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523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1FD1-CE53-4BCE-9AD1-44A88F7AC86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Ross A. Lee EGR7200 Biomimicry 2016 All Rights Reserved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B216-04EA-4DCC-B261-84A569ECB57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417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EC4F49-CAE0-4134-8204-1A830F694B0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Ross A. Lee EGR7200 Biomimicry 2016 All Rights Reserved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2052B8-1F70-424B-BF73-23764E3FA6C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32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F922-D62B-4C88-9BD3-7463CD9057B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Ross A. Lee EGR7200 Biomimicry 2016 All Rights Reserved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B216-04EA-4DCC-B261-84A569ECB57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662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0F3C1-8771-4476-9C86-A26335A3BCE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Ross A. Lee EGR7200 Biomimicry 2016 All Rights Reserved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B216-04EA-4DCC-B261-84A569ECB57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942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E6FE-499D-46D7-8753-521B258CEA7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Ross A. Lee EGR7200 Biomimicry 2016 All Rights Reserved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B216-04EA-4DCC-B261-84A569ECB57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022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F311-5E85-4A75-B45E-61C820995E6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Ross A. Lee EGR7200 Biomimicry 2016 All Rights Reserved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B216-04EA-4DCC-B261-84A569ECB57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52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BCEA4-CEA3-44F1-800C-9C952B594B7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Ross A. Lee EGR7200 Biomimicry 2016 All Rights Reserved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B216-04EA-4DCC-B261-84A569ECB57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426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C8A1-63C3-4EE5-A23F-FCE531715AF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Ross A. Lee EGR7200 Biomimicry 2016 All Rights Reserved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B216-04EA-4DCC-B261-84A569ECB57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39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BAD1-D05A-4BAB-8DBB-9648DA2FA94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Ross A. Lee EGR7200 Biomimicry 2016 All Rights Reserved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B216-04EA-4DCC-B261-84A569ECB57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721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F014-0BE2-465E-8E50-D9361770746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Ross A. Lee EGR7200 Biomimicry 2016 All Rights Reserved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B216-04EA-4DCC-B261-84A569ECB57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4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3BB8C-F373-444A-93A9-02ACDBAEFE0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Ross A. Lee EGR7200 Biomimicry 2016 All Rights Reserved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9B216-04EA-4DCC-B261-84A569ECB57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135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Project Assignment Objectives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5715000"/>
          </a:xfrm>
        </p:spPr>
        <p:txBody>
          <a:bodyPr>
            <a:normAutofit/>
          </a:bodyPr>
          <a:lstStyle/>
          <a:p>
            <a:pPr lvl="0"/>
            <a:r>
              <a:rPr lang="en-US" b="1" dirty="0" smtClean="0"/>
              <a:t>Reporting  Assignment 1</a:t>
            </a:r>
            <a:r>
              <a:rPr lang="en-US" dirty="0" smtClean="0"/>
              <a:t>: </a:t>
            </a:r>
            <a:r>
              <a:rPr lang="en-US" sz="3000" dirty="0" smtClean="0">
                <a:solidFill>
                  <a:prstClr val="black"/>
                </a:solidFill>
              </a:rPr>
              <a:t>Learn the benefits and issues of the  </a:t>
            </a:r>
            <a:r>
              <a:rPr lang="en-US" sz="3000" dirty="0">
                <a:solidFill>
                  <a:prstClr val="black"/>
                </a:solidFill>
              </a:rPr>
              <a:t>current technology associated with a key </a:t>
            </a:r>
            <a:r>
              <a:rPr lang="en-US" sz="3000" dirty="0" smtClean="0">
                <a:solidFill>
                  <a:prstClr val="black"/>
                </a:solidFill>
              </a:rPr>
              <a:t>area</a:t>
            </a:r>
          </a:p>
          <a:p>
            <a:pPr lvl="0"/>
            <a:endParaRPr lang="en-US" sz="3000" dirty="0">
              <a:solidFill>
                <a:prstClr val="black"/>
              </a:solidFill>
            </a:endParaRPr>
          </a:p>
          <a:p>
            <a:r>
              <a:rPr lang="en-US" b="1" dirty="0" smtClean="0"/>
              <a:t>Reporting Assignment 2</a:t>
            </a:r>
            <a:r>
              <a:rPr lang="en-US" dirty="0" smtClean="0"/>
              <a:t>: Learn the capabilities of nature that could apply to a key need in an area</a:t>
            </a:r>
          </a:p>
          <a:p>
            <a:endParaRPr lang="en-US" dirty="0" smtClean="0"/>
          </a:p>
          <a:p>
            <a:r>
              <a:rPr lang="en-US" b="1" dirty="0" smtClean="0"/>
              <a:t>Capstone Project 3:</a:t>
            </a:r>
            <a:r>
              <a:rPr lang="en-US" dirty="0" smtClean="0"/>
              <a:t> Propose or report on  a biomimetic solution to a key need in an area that achieves the benefits and reduces the issues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Ross A. Lee EGR7200 Biomimicry 2016 All Rights Reserved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892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Reporting Assignment Project 2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rmAutofit/>
          </a:bodyPr>
          <a:lstStyle/>
          <a:p>
            <a:pPr lvl="0"/>
            <a:r>
              <a:rPr lang="en-US" sz="2400" b="1" dirty="0" smtClean="0"/>
              <a:t>Objective: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prstClr val="black"/>
                </a:solidFill>
              </a:rPr>
              <a:t>Learn the capability of nature in a particular area and how it provides the benefit </a:t>
            </a:r>
            <a:endParaRPr lang="en-US" sz="2400" dirty="0" smtClean="0">
              <a:solidFill>
                <a:prstClr val="black"/>
              </a:solidFill>
            </a:endParaRPr>
          </a:p>
          <a:p>
            <a:pPr lvl="0"/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b="1" dirty="0" smtClean="0"/>
              <a:t>Learning Outcomes: </a:t>
            </a:r>
          </a:p>
          <a:p>
            <a:pPr lvl="1"/>
            <a:r>
              <a:rPr lang="en-US" sz="2400" dirty="0" smtClean="0"/>
              <a:t>Understand the capabilities of nature in a particular area (e.g. material properties, process characteristics, energy output, medicinal values, design attributes)</a:t>
            </a:r>
          </a:p>
          <a:p>
            <a:pPr lvl="1"/>
            <a:r>
              <a:rPr lang="en-US" sz="2400" dirty="0" smtClean="0"/>
              <a:t>Understand the system capabilities including closed loop, resource efficiency, synergies, etc. </a:t>
            </a:r>
          </a:p>
          <a:p>
            <a:pPr lvl="1"/>
            <a:r>
              <a:rPr lang="en-US" sz="2400" dirty="0" smtClean="0"/>
              <a:t>Understand the potential for application to a key need that is met by an engineered solution today.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Ross A. Lee EGR7200 Biomimicry 2016 All Rights Reserved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915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Reporting Assignment Project 2 - Approach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Pick a natural capability to research</a:t>
            </a:r>
          </a:p>
          <a:p>
            <a:pPr lvl="1"/>
            <a:r>
              <a:rPr lang="en-US" sz="2400" dirty="0" smtClean="0"/>
              <a:t>E.g. materials, medicines, processes such as water filtration, water movement, synthesis without high temp or pressure, etc. </a:t>
            </a:r>
          </a:p>
          <a:p>
            <a:pPr lvl="1"/>
            <a:endParaRPr lang="en-US" sz="2400" dirty="0" smtClean="0"/>
          </a:p>
          <a:p>
            <a:r>
              <a:rPr lang="en-US" sz="2400" b="1" dirty="0" smtClean="0"/>
              <a:t>Be specific and quantitative</a:t>
            </a:r>
            <a:r>
              <a:rPr lang="en-US" sz="2400" b="1" dirty="0"/>
              <a:t> </a:t>
            </a:r>
            <a:r>
              <a:rPr lang="en-US" sz="2400" b="1" dirty="0" smtClean="0"/>
              <a:t>for the particular element(s) of nature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/>
              <a:t>E</a:t>
            </a:r>
            <a:r>
              <a:rPr lang="en-US" sz="2400" dirty="0" smtClean="0"/>
              <a:t>.g. abalone shell, coral reef, oak tree, etc. </a:t>
            </a:r>
          </a:p>
          <a:p>
            <a:endParaRPr lang="en-US" sz="2400" dirty="0" smtClean="0"/>
          </a:p>
          <a:p>
            <a:pPr marL="457200" lvl="1" indent="0">
              <a:buNone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Ross A. Lee EGR7200 Biomimicry 2016 All Rights Reserved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6752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Reporting Assignment Project 2 - Details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9144000" cy="6400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Provide a 10 – 15 page/slide description that covers the following key elements:</a:t>
            </a:r>
          </a:p>
          <a:p>
            <a:r>
              <a:rPr lang="en-US" dirty="0" smtClean="0"/>
              <a:t>What is the natural capability and why was it chosen?</a:t>
            </a:r>
          </a:p>
          <a:p>
            <a:r>
              <a:rPr lang="en-US" dirty="0" smtClean="0"/>
              <a:t>What are the key benefits that this capability provides?</a:t>
            </a:r>
          </a:p>
          <a:p>
            <a:pPr lvl="1"/>
            <a:r>
              <a:rPr lang="en-US" dirty="0" smtClean="0"/>
              <a:t>Be specific and quantitative:</a:t>
            </a:r>
          </a:p>
          <a:p>
            <a:pPr lvl="2"/>
            <a:r>
              <a:rPr lang="en-US" dirty="0" smtClean="0"/>
              <a:t>If energy – output in energy units/area/time; if material – strength characteristics  with appropriate units, if  a process, - flow rates , </a:t>
            </a:r>
            <a:r>
              <a:rPr lang="en-US" dirty="0" err="1" smtClean="0"/>
              <a:t>hruput</a:t>
            </a:r>
            <a:r>
              <a:rPr lang="en-US" dirty="0" smtClean="0"/>
              <a:t>,  if medicine – efficacy, if synthesis – yield vs. energy consumed. etc. </a:t>
            </a:r>
          </a:p>
          <a:p>
            <a:r>
              <a:rPr lang="en-US" dirty="0" smtClean="0"/>
              <a:t>How does nature provide the benefit?</a:t>
            </a:r>
          </a:p>
          <a:p>
            <a:pPr lvl="1"/>
            <a:r>
              <a:rPr lang="en-US" dirty="0" smtClean="0"/>
              <a:t>Be specific and scientifically accurate:</a:t>
            </a:r>
          </a:p>
          <a:p>
            <a:pPr lvl="2"/>
            <a:r>
              <a:rPr lang="en-US" dirty="0" smtClean="0"/>
              <a:t>Describe the extent of our knowledge on how nature achieves this. E.g. if material  self assembly to enable formation of the material; if transport : capillary design to enable transport, etc. </a:t>
            </a:r>
          </a:p>
          <a:p>
            <a:pPr lvl="2"/>
            <a:r>
              <a:rPr lang="en-US" dirty="0" smtClean="0"/>
              <a:t>Identify what is the key function and the basis for it</a:t>
            </a:r>
          </a:p>
          <a:p>
            <a:r>
              <a:rPr lang="en-US" dirty="0" smtClean="0"/>
              <a:t>What is the total system that this capability is a part of?</a:t>
            </a:r>
          </a:p>
          <a:p>
            <a:pPr lvl="1"/>
            <a:r>
              <a:rPr lang="en-US" dirty="0" smtClean="0"/>
              <a:t>Address the four principals of natural capital and nature’s closed loop systems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Conclude with the overall significance and the what ifs that might enable this capability to reduce issues in the technology used today as described in project 1.</a:t>
            </a:r>
          </a:p>
          <a:p>
            <a:pPr lvl="1"/>
            <a:endParaRPr lang="en-US" dirty="0"/>
          </a:p>
          <a:p>
            <a:r>
              <a:rPr lang="en-US" dirty="0" smtClean="0"/>
              <a:t>Reference all sources using MLA guidelines.  Guideline: should be 12 – 15 references to support the key information being presented. </a:t>
            </a:r>
          </a:p>
          <a:p>
            <a:endParaRPr lang="en-US" dirty="0"/>
          </a:p>
          <a:p>
            <a:r>
              <a:rPr lang="en-US" dirty="0" smtClean="0"/>
              <a:t>Submit by start of class on  </a:t>
            </a:r>
            <a:r>
              <a:rPr lang="en-US" b="1" dirty="0" smtClean="0"/>
              <a:t>March 23, 2016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Ross A. Lee EGR7200 Biomimicry 2016 All Rights Reserved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6973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b="1" dirty="0" smtClean="0"/>
              <a:t>Grading Criteria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0" y="685800"/>
            <a:ext cx="8686800" cy="5211763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80000"/>
              </a:lnSpc>
              <a:buNone/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A (90-100): Excellent, complete job.  Hits all the areas as well as a few related or peripheral.  Excellent clarity conveys the key points in an understandable way. Key points are supported by properly documented and footnoted references. </a:t>
            </a: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B (80-90): Good, essentially complete job. Hits most of the key areas.  Good clarity with most points understandable. Good documentation with proper referencing. </a:t>
            </a: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C (70-80): Fair job with opportunity for improvement in content, clarity or both.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 smtClean="0"/>
              <a:t>D(60-70): Major omissions in content and/or major issues with clarity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000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000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000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  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000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000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0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Ross A. Lee EGR7200 Biomimicry 2016 All Rights Reserved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314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Nature</a:t>
            </a:r>
            <a:r>
              <a:rPr lang="en-US" altLang="en-US" sz="3200" b="1" dirty="0" smtClean="0"/>
              <a:t>’</a:t>
            </a:r>
            <a:r>
              <a:rPr lang="en-US" sz="3200" b="1" dirty="0" smtClean="0"/>
              <a:t>s Laws, Strategies &amp; Principles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143000" y="1524000"/>
            <a:ext cx="7391400" cy="4114800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en-US" sz="2400" dirty="0" smtClean="0"/>
              <a:t>Nature runs on sunlight</a:t>
            </a:r>
          </a:p>
          <a:p>
            <a:pPr marL="457200" indent="-457200">
              <a:buFont typeface="Wingdings" pitchFamily="2" charset="2"/>
              <a:buChar char="u"/>
            </a:pPr>
            <a:r>
              <a:rPr lang="en-US" sz="2400" dirty="0" smtClean="0"/>
              <a:t>Nature uses only the energy it needs</a:t>
            </a:r>
          </a:p>
          <a:p>
            <a:pPr marL="457200" indent="-457200">
              <a:buFont typeface="Wingdings" pitchFamily="2" charset="2"/>
              <a:buChar char="u"/>
            </a:pPr>
            <a:r>
              <a:rPr lang="en-US" sz="2400" dirty="0" smtClean="0"/>
              <a:t>Nature fits form to function</a:t>
            </a:r>
          </a:p>
          <a:p>
            <a:pPr marL="457200" indent="-457200">
              <a:buFont typeface="Wingdings" pitchFamily="2" charset="2"/>
              <a:buChar char="u"/>
            </a:pPr>
            <a:r>
              <a:rPr lang="en-US" sz="2400" dirty="0" smtClean="0"/>
              <a:t>Nature rewards cooperation </a:t>
            </a:r>
          </a:p>
          <a:p>
            <a:pPr marL="457200" indent="-457200">
              <a:buFont typeface="Wingdings" pitchFamily="2" charset="2"/>
              <a:buChar char="u"/>
            </a:pPr>
            <a:r>
              <a:rPr lang="en-US" sz="2400" dirty="0" smtClean="0"/>
              <a:t>Nature banks on diversity</a:t>
            </a:r>
          </a:p>
          <a:p>
            <a:pPr marL="457200" indent="-457200">
              <a:buFont typeface="Wingdings" pitchFamily="2" charset="2"/>
              <a:buChar char="u"/>
            </a:pPr>
            <a:r>
              <a:rPr lang="en-US" sz="2400" dirty="0" smtClean="0"/>
              <a:t>Nature demands local expertise</a:t>
            </a:r>
          </a:p>
          <a:p>
            <a:pPr marL="457200" indent="-457200">
              <a:buFont typeface="Wingdings" pitchFamily="2" charset="2"/>
              <a:buChar char="u"/>
            </a:pPr>
            <a:r>
              <a:rPr lang="en-US" sz="2400" dirty="0" smtClean="0"/>
              <a:t>Nature cures excesses from within</a:t>
            </a:r>
          </a:p>
          <a:p>
            <a:pPr marL="457200" indent="-457200">
              <a:buFont typeface="Wingdings" pitchFamily="2" charset="2"/>
              <a:buChar char="u"/>
            </a:pPr>
            <a:r>
              <a:rPr lang="en-US" sz="2400" dirty="0" smtClean="0"/>
              <a:t>Nature taps the power of limits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1447800" y="5848350"/>
            <a:ext cx="7391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 i="1">
                <a:solidFill>
                  <a:prstClr val="black"/>
                </a:solidFill>
              </a:rPr>
              <a:t>Biomimicry:  Innovation Inspired by Nature, Janine Benyus</a:t>
            </a:r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Ross A. Lee EGR7200 Biomimicry 2016 All Rights Reserved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9921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Four Principles of Natural Capitalism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8991600" cy="4525963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Harness resource efficiency</a:t>
            </a:r>
          </a:p>
          <a:p>
            <a:pPr lvl="1"/>
            <a:r>
              <a:rPr lang="en-US" sz="2400" dirty="0" smtClean="0"/>
              <a:t>Eliminate extraction at one end and pollution at the other</a:t>
            </a:r>
          </a:p>
          <a:p>
            <a:pPr lvl="1"/>
            <a:endParaRPr lang="en-US" sz="2400" dirty="0" smtClean="0"/>
          </a:p>
          <a:p>
            <a:r>
              <a:rPr lang="en-US" sz="2400" b="1" dirty="0" smtClean="0"/>
              <a:t>Eliminate waste</a:t>
            </a:r>
          </a:p>
          <a:p>
            <a:pPr lvl="1"/>
            <a:r>
              <a:rPr lang="en-US" sz="2400" dirty="0" smtClean="0"/>
              <a:t>Closed loop systems mimicking nature – no persistent toxins</a:t>
            </a:r>
          </a:p>
          <a:p>
            <a:pPr lvl="1"/>
            <a:endParaRPr lang="en-US" sz="2400" dirty="0" smtClean="0"/>
          </a:p>
          <a:p>
            <a:r>
              <a:rPr lang="en-US" sz="2400" b="1" dirty="0" smtClean="0"/>
              <a:t>Develop systems that reward doing more with less for longer</a:t>
            </a:r>
          </a:p>
          <a:p>
            <a:endParaRPr lang="en-US" sz="2400" dirty="0" smtClean="0"/>
          </a:p>
          <a:p>
            <a:r>
              <a:rPr lang="en-US" sz="2400" b="1" dirty="0" smtClean="0"/>
              <a:t>Develop systems that restore and do not deplete natural capital</a:t>
            </a:r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95526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</a:rPr>
              <a:t>Lovins</a:t>
            </a:r>
            <a:r>
              <a:rPr lang="en-US" dirty="0">
                <a:solidFill>
                  <a:prstClr val="black"/>
                </a:solidFill>
              </a:rPr>
              <a:t>, Amory and Hunter, “Natural Capitalism: Where the Rubber Meets the Road”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i="1" dirty="0">
                <a:solidFill>
                  <a:prstClr val="black"/>
                </a:solidFill>
              </a:rPr>
              <a:t>Nature’s Operating Instructions</a:t>
            </a:r>
            <a:r>
              <a:rPr lang="en-US" dirty="0">
                <a:solidFill>
                  <a:prstClr val="black"/>
                </a:solidFill>
              </a:rPr>
              <a:t> Sierra Club Books San Francisco 2004</a:t>
            </a:r>
            <a:r>
              <a:rPr lang="en-US" i="1" dirty="0">
                <a:solidFill>
                  <a:prstClr val="black"/>
                </a:solidFill>
              </a:rPr>
              <a:t> </a:t>
            </a:r>
            <a:endParaRPr lang="en-US" i="1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Ross A. Lee EGR7200 Biomimicry 2016 All Rights Reserved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1045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751</Words>
  <Application>Microsoft Office PowerPoint</Application>
  <PresentationFormat>On-screen Show (4:3)</PresentationFormat>
  <Paragraphs>83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1_Office Theme</vt:lpstr>
      <vt:lpstr>Project Assignment Objectives</vt:lpstr>
      <vt:lpstr>Reporting Assignment Project 2</vt:lpstr>
      <vt:lpstr>Reporting Assignment Project 2 - Approach</vt:lpstr>
      <vt:lpstr>Reporting Assignment Project 2 - Details</vt:lpstr>
      <vt:lpstr>Grading Criteria</vt:lpstr>
      <vt:lpstr>Nature’s Laws, Strategies &amp; Principles</vt:lpstr>
      <vt:lpstr>Four Principles of Natural Capitalism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Assignment Objectives</dc:title>
  <dc:creator>rlee</dc:creator>
  <cp:lastModifiedBy>rlee</cp:lastModifiedBy>
  <cp:revision>1</cp:revision>
  <dcterms:created xsi:type="dcterms:W3CDTF">2016-02-17T22:20:36Z</dcterms:created>
  <dcterms:modified xsi:type="dcterms:W3CDTF">2016-02-17T22:21:27Z</dcterms:modified>
</cp:coreProperties>
</file>