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51B4A-D86B-4F3F-8138-6FAD55BF3DDE}" v="121" dt="2023-06-14T19:45:35.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9" autoAdjust="0"/>
    <p:restoredTop sz="94660"/>
  </p:normalViewPr>
  <p:slideViewPr>
    <p:cSldViewPr snapToGrid="0">
      <p:cViewPr varScale="1">
        <p:scale>
          <a:sx n="172" d="100"/>
          <a:sy n="172" d="100"/>
        </p:scale>
        <p:origin x="23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Bryan" userId="caef5f3e-9f73-48a8-ab4d-33ddf93f5ded" providerId="ADAL" clId="{43251B4A-D86B-4F3F-8138-6FAD55BF3DDE}"/>
    <pc:docChg chg="undo custSel addSld modSld sldOrd">
      <pc:chgData name="Tim Bryan" userId="caef5f3e-9f73-48a8-ab4d-33ddf93f5ded" providerId="ADAL" clId="{43251B4A-D86B-4F3F-8138-6FAD55BF3DDE}" dt="2023-06-14T19:45:47.237" v="1445" actId="20577"/>
      <pc:docMkLst>
        <pc:docMk/>
      </pc:docMkLst>
      <pc:sldChg chg="addSp modSp mod">
        <pc:chgData name="Tim Bryan" userId="caef5f3e-9f73-48a8-ab4d-33ddf93f5ded" providerId="ADAL" clId="{43251B4A-D86B-4F3F-8138-6FAD55BF3DDE}" dt="2023-06-13T18:40:22.160" v="126" actId="1076"/>
        <pc:sldMkLst>
          <pc:docMk/>
          <pc:sldMk cId="179583011" sldId="256"/>
        </pc:sldMkLst>
        <pc:spChg chg="add mod">
          <ac:chgData name="Tim Bryan" userId="caef5f3e-9f73-48a8-ab4d-33ddf93f5ded" providerId="ADAL" clId="{43251B4A-D86B-4F3F-8138-6FAD55BF3DDE}" dt="2023-06-13T18:40:22.160" v="126" actId="1076"/>
          <ac:spMkLst>
            <pc:docMk/>
            <pc:sldMk cId="179583011" sldId="256"/>
            <ac:spMk id="4" creationId="{2EAE4798-664D-1766-75E0-4A25D8C28635}"/>
          </ac:spMkLst>
        </pc:spChg>
      </pc:sldChg>
      <pc:sldChg chg="addSp delSp modSp new mod">
        <pc:chgData name="Tim Bryan" userId="caef5f3e-9f73-48a8-ab4d-33ddf93f5ded" providerId="ADAL" clId="{43251B4A-D86B-4F3F-8138-6FAD55BF3DDE}" dt="2023-06-13T20:02:49.538" v="561" actId="20577"/>
        <pc:sldMkLst>
          <pc:docMk/>
          <pc:sldMk cId="735254294" sldId="257"/>
        </pc:sldMkLst>
        <pc:spChg chg="mod">
          <ac:chgData name="Tim Bryan" userId="caef5f3e-9f73-48a8-ab4d-33ddf93f5ded" providerId="ADAL" clId="{43251B4A-D86B-4F3F-8138-6FAD55BF3DDE}" dt="2023-06-13T18:39:16.109" v="102" actId="122"/>
          <ac:spMkLst>
            <pc:docMk/>
            <pc:sldMk cId="735254294" sldId="257"/>
            <ac:spMk id="2" creationId="{8394D5E1-A80E-7390-D0B3-460FF7520820}"/>
          </ac:spMkLst>
        </pc:spChg>
        <pc:spChg chg="del">
          <ac:chgData name="Tim Bryan" userId="caef5f3e-9f73-48a8-ab4d-33ddf93f5ded" providerId="ADAL" clId="{43251B4A-D86B-4F3F-8138-6FAD55BF3DDE}" dt="2023-06-13T18:39:09.577" v="99" actId="478"/>
          <ac:spMkLst>
            <pc:docMk/>
            <pc:sldMk cId="735254294" sldId="257"/>
            <ac:spMk id="3" creationId="{AD3D1D09-3EC9-EE03-CD63-1E1BFE9DD0DB}"/>
          </ac:spMkLst>
        </pc:spChg>
        <pc:spChg chg="add mod">
          <ac:chgData name="Tim Bryan" userId="caef5f3e-9f73-48a8-ab4d-33ddf93f5ded" providerId="ADAL" clId="{43251B4A-D86B-4F3F-8138-6FAD55BF3DDE}" dt="2023-06-13T18:39:24.590" v="103" actId="1076"/>
          <ac:spMkLst>
            <pc:docMk/>
            <pc:sldMk cId="735254294" sldId="257"/>
            <ac:spMk id="4" creationId="{8BD19ABE-DDA4-616B-42FD-E9DEB6D3C469}"/>
          </ac:spMkLst>
        </pc:spChg>
        <pc:spChg chg="add mod">
          <ac:chgData name="Tim Bryan" userId="caef5f3e-9f73-48a8-ab4d-33ddf93f5ded" providerId="ADAL" clId="{43251B4A-D86B-4F3F-8138-6FAD55BF3DDE}" dt="2023-06-13T20:02:49.538" v="561" actId="20577"/>
          <ac:spMkLst>
            <pc:docMk/>
            <pc:sldMk cId="735254294" sldId="257"/>
            <ac:spMk id="5" creationId="{79FF360A-2C7C-D759-0C30-A688C6E05D77}"/>
          </ac:spMkLst>
        </pc:spChg>
      </pc:sldChg>
      <pc:sldChg chg="modSp add mod">
        <pc:chgData name="Tim Bryan" userId="caef5f3e-9f73-48a8-ab4d-33ddf93f5ded" providerId="ADAL" clId="{43251B4A-D86B-4F3F-8138-6FAD55BF3DDE}" dt="2023-06-13T18:51:22.762" v="537" actId="20577"/>
        <pc:sldMkLst>
          <pc:docMk/>
          <pc:sldMk cId="4263789959" sldId="258"/>
        </pc:sldMkLst>
        <pc:spChg chg="mod">
          <ac:chgData name="Tim Bryan" userId="caef5f3e-9f73-48a8-ab4d-33ddf93f5ded" providerId="ADAL" clId="{43251B4A-D86B-4F3F-8138-6FAD55BF3DDE}" dt="2023-06-13T18:51:22.762" v="537" actId="20577"/>
          <ac:spMkLst>
            <pc:docMk/>
            <pc:sldMk cId="4263789959" sldId="258"/>
            <ac:spMk id="5" creationId="{79FF360A-2C7C-D759-0C30-A688C6E05D77}"/>
          </ac:spMkLst>
        </pc:spChg>
      </pc:sldChg>
      <pc:sldChg chg="modSp add mod">
        <pc:chgData name="Tim Bryan" userId="caef5f3e-9f73-48a8-ab4d-33ddf93f5ded" providerId="ADAL" clId="{43251B4A-D86B-4F3F-8138-6FAD55BF3DDE}" dt="2023-06-14T19:45:26.719" v="1442" actId="20577"/>
        <pc:sldMkLst>
          <pc:docMk/>
          <pc:sldMk cId="1734521560" sldId="259"/>
        </pc:sldMkLst>
        <pc:spChg chg="mod">
          <ac:chgData name="Tim Bryan" userId="caef5f3e-9f73-48a8-ab4d-33ddf93f5ded" providerId="ADAL" clId="{43251B4A-D86B-4F3F-8138-6FAD55BF3DDE}" dt="2023-06-14T19:45:26.719" v="1442" actId="20577"/>
          <ac:spMkLst>
            <pc:docMk/>
            <pc:sldMk cId="1734521560" sldId="259"/>
            <ac:spMk id="5" creationId="{79FF360A-2C7C-D759-0C30-A688C6E05D77}"/>
          </ac:spMkLst>
        </pc:spChg>
      </pc:sldChg>
      <pc:sldChg chg="modSp add mod">
        <pc:chgData name="Tim Bryan" userId="caef5f3e-9f73-48a8-ab4d-33ddf93f5ded" providerId="ADAL" clId="{43251B4A-D86B-4F3F-8138-6FAD55BF3DDE}" dt="2023-06-14T19:45:35.944" v="1443" actId="20577"/>
        <pc:sldMkLst>
          <pc:docMk/>
          <pc:sldMk cId="2781750084" sldId="260"/>
        </pc:sldMkLst>
        <pc:spChg chg="mod">
          <ac:chgData name="Tim Bryan" userId="caef5f3e-9f73-48a8-ab4d-33ddf93f5ded" providerId="ADAL" clId="{43251B4A-D86B-4F3F-8138-6FAD55BF3DDE}" dt="2023-06-14T19:45:35.944" v="1443" actId="20577"/>
          <ac:spMkLst>
            <pc:docMk/>
            <pc:sldMk cId="2781750084" sldId="260"/>
            <ac:spMk id="5" creationId="{79FF360A-2C7C-D759-0C30-A688C6E05D77}"/>
          </ac:spMkLst>
        </pc:spChg>
      </pc:sldChg>
      <pc:sldChg chg="modSp add mod ord">
        <pc:chgData name="Tim Bryan" userId="caef5f3e-9f73-48a8-ab4d-33ddf93f5ded" providerId="ADAL" clId="{43251B4A-D86B-4F3F-8138-6FAD55BF3DDE}" dt="2023-06-14T19:45:47.237" v="1445" actId="20577"/>
        <pc:sldMkLst>
          <pc:docMk/>
          <pc:sldMk cId="808368336" sldId="261"/>
        </pc:sldMkLst>
        <pc:spChg chg="mod">
          <ac:chgData name="Tim Bryan" userId="caef5f3e-9f73-48a8-ab4d-33ddf93f5ded" providerId="ADAL" clId="{43251B4A-D86B-4F3F-8138-6FAD55BF3DDE}" dt="2023-06-14T19:45:47.237" v="1445" actId="20577"/>
          <ac:spMkLst>
            <pc:docMk/>
            <pc:sldMk cId="808368336" sldId="261"/>
            <ac:spMk id="5" creationId="{79FF360A-2C7C-D759-0C30-A688C6E05D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690E-19D6-5429-C5E1-6977C87E7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51EAF-1AAF-BBFE-CB68-31BB0EFE1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EA20E-3288-D0C3-541B-4D829215AC2B}"/>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13866236-2DDD-9CD7-192D-6050B3665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8E0EA-5FFD-5870-9C68-F9DD1D9C8CB1}"/>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149626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8669-E361-5F73-AF4C-E61F281386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AFF70-8535-52FD-93A6-2EB0154BE5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03B63-22F5-7BC3-81F9-4B03A711051C}"/>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E3138DD8-2085-3D6E-2C7F-8156CAC68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9A8AF-0CEF-4533-75DC-0495C9F6BCA0}"/>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63923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0FC02-9DEA-4225-6F74-5978EDB48E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41B87-0055-2C1D-7882-CD25D7E82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600E6-5EF6-3A7F-39C7-070D61B340A4}"/>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A520F58B-08B1-AECC-14C3-13D2A5F24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51241-89D6-EB08-6048-7988FA589312}"/>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307896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5856-1731-040E-DEB4-C095CD2B1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1E658-0170-328C-BFC2-0E2AD043F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90A30-F49B-6C2C-83D8-9BCA9A83A1F0}"/>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5B67D30A-451D-BD3E-978B-4E8412E7E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AC2F0-701A-FEBC-C439-0DA07CACDDA5}"/>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22360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95FF-8860-A1BC-1E3E-E2A4FC80F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7913D-2566-B5B9-8391-BB01CB668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8D6B3-286E-4ED1-95BC-F67BC0B04521}"/>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4DE64940-C409-4DAB-9237-C93D1B8DE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AE52-9E64-394F-FA0E-10BC56B1FD68}"/>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16987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913B-8B43-2A26-C531-CF4A7A8BE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FA3B2-746C-7172-BC71-7E37E4C9E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2B5421-8A9E-3224-8661-8C301AC312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F79ED-088B-2A7B-B455-6943E3A03770}"/>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6" name="Footer Placeholder 5">
            <a:extLst>
              <a:ext uri="{FF2B5EF4-FFF2-40B4-BE49-F238E27FC236}">
                <a16:creationId xmlns:a16="http://schemas.microsoft.com/office/drawing/2014/main" id="{F837CFC9-C77C-D44F-A956-3569886A9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98129-F996-9F5B-6B63-C4F29168B970}"/>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180133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5E85-D56A-EE97-02B3-EADED462F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E1277C-9356-0C9F-9233-98B7EAECD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C623E-0BAC-805F-207B-347EB382D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48167C-708C-D999-F5EB-BE798F3A3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C4AA5-025D-444B-BBBE-481E88CFD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3C50C6-7C06-78C9-1AB0-6C25A50084A9}"/>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8" name="Footer Placeholder 7">
            <a:extLst>
              <a:ext uri="{FF2B5EF4-FFF2-40B4-BE49-F238E27FC236}">
                <a16:creationId xmlns:a16="http://schemas.microsoft.com/office/drawing/2014/main" id="{8D8AF077-41DD-65A2-801B-A1C2F712BE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EEB036-7BB0-AE8C-C367-FE3472F4E86A}"/>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166357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2428-9915-0C25-76FD-0F61A3297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C8BB74-F7DA-0F2B-7C80-FE0BF2204325}"/>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4" name="Footer Placeholder 3">
            <a:extLst>
              <a:ext uri="{FF2B5EF4-FFF2-40B4-BE49-F238E27FC236}">
                <a16:creationId xmlns:a16="http://schemas.microsoft.com/office/drawing/2014/main" id="{F9742127-1AD4-CC37-9C3A-30FBB6BF6A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C2F11-C572-8AD2-E4D2-C0DB395F4EC7}"/>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384799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E2A1B-CA9F-E40E-74E4-6015B491AC29}"/>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3" name="Footer Placeholder 2">
            <a:extLst>
              <a:ext uri="{FF2B5EF4-FFF2-40B4-BE49-F238E27FC236}">
                <a16:creationId xmlns:a16="http://schemas.microsoft.com/office/drawing/2014/main" id="{41186E81-85E7-2B75-734F-337013636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3FDDD-54BC-07A3-6B40-61BE80029632}"/>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308472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C684-4538-DDFA-7CD2-61E229F61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F90FD5-F4FC-C267-54C9-D99689081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1B303A-31CF-2952-1852-E0A5010A6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8005A-D3E1-AC3A-F3A4-B1092D688CC1}"/>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6" name="Footer Placeholder 5">
            <a:extLst>
              <a:ext uri="{FF2B5EF4-FFF2-40B4-BE49-F238E27FC236}">
                <a16:creationId xmlns:a16="http://schemas.microsoft.com/office/drawing/2014/main" id="{46C8FC3D-482E-3476-FD01-D5D4606B8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9AC6A-F0F9-77F8-5B16-EB5B3955E1DC}"/>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192026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250B-AA99-EFC1-015B-857AE0181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779D2-5195-44D7-0B96-C757BBF3A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C5CCA-13F5-3099-3579-2552B2F52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336A6-79F6-7876-FEE6-53F00E71A045}"/>
              </a:ext>
            </a:extLst>
          </p:cNvPr>
          <p:cNvSpPr>
            <a:spLocks noGrp="1"/>
          </p:cNvSpPr>
          <p:nvPr>
            <p:ph type="dt" sz="half" idx="10"/>
          </p:nvPr>
        </p:nvSpPr>
        <p:spPr/>
        <p:txBody>
          <a:bodyPr/>
          <a:lstStyle/>
          <a:p>
            <a:fld id="{D1269DED-C311-4EC8-9CFC-291217CB7048}" type="datetimeFigureOut">
              <a:rPr lang="en-US" smtClean="0"/>
              <a:t>6/15/23</a:t>
            </a:fld>
            <a:endParaRPr lang="en-US"/>
          </a:p>
        </p:txBody>
      </p:sp>
      <p:sp>
        <p:nvSpPr>
          <p:cNvPr id="6" name="Footer Placeholder 5">
            <a:extLst>
              <a:ext uri="{FF2B5EF4-FFF2-40B4-BE49-F238E27FC236}">
                <a16:creationId xmlns:a16="http://schemas.microsoft.com/office/drawing/2014/main" id="{3A42E6F3-AEC0-E3E7-AFCF-D0C440849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F9FD-B8B4-E25B-87A2-A45425568876}"/>
              </a:ext>
            </a:extLst>
          </p:cNvPr>
          <p:cNvSpPr>
            <a:spLocks noGrp="1"/>
          </p:cNvSpPr>
          <p:nvPr>
            <p:ph type="sldNum" sz="quarter" idx="12"/>
          </p:nvPr>
        </p:nvSpPr>
        <p:spPr/>
        <p:txBody>
          <a:bodyPr/>
          <a:lstStyle/>
          <a:p>
            <a:fld id="{CF5287E5-A10D-4B58-936C-B60E65A8E3A9}" type="slidenum">
              <a:rPr lang="en-US" smtClean="0"/>
              <a:t>‹#›</a:t>
            </a:fld>
            <a:endParaRPr lang="en-US"/>
          </a:p>
        </p:txBody>
      </p:sp>
    </p:spTree>
    <p:extLst>
      <p:ext uri="{BB962C8B-B14F-4D97-AF65-F5344CB8AC3E}">
        <p14:creationId xmlns:p14="http://schemas.microsoft.com/office/powerpoint/2010/main" val="81202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19AED-CCBD-7175-74A2-21C9FE3B8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99CA62-92F9-B1CD-BD9F-7598937E1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65B15-95C8-0B87-B281-4AC86CEAE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69DED-C311-4EC8-9CFC-291217CB7048}" type="datetimeFigureOut">
              <a:rPr lang="en-US" smtClean="0"/>
              <a:t>6/15/23</a:t>
            </a:fld>
            <a:endParaRPr lang="en-US"/>
          </a:p>
        </p:txBody>
      </p:sp>
      <p:sp>
        <p:nvSpPr>
          <p:cNvPr id="5" name="Footer Placeholder 4">
            <a:extLst>
              <a:ext uri="{FF2B5EF4-FFF2-40B4-BE49-F238E27FC236}">
                <a16:creationId xmlns:a16="http://schemas.microsoft.com/office/drawing/2014/main" id="{C0472E1E-5E75-55B2-18B1-3B8132113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8FDA3-D5A6-780D-5663-559C8FAD3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287E5-A10D-4B58-936C-B60E65A8E3A9}" type="slidenum">
              <a:rPr lang="en-US" smtClean="0"/>
              <a:t>‹#›</a:t>
            </a:fld>
            <a:endParaRPr lang="en-US"/>
          </a:p>
        </p:txBody>
      </p:sp>
    </p:spTree>
    <p:extLst>
      <p:ext uri="{BB962C8B-B14F-4D97-AF65-F5344CB8AC3E}">
        <p14:creationId xmlns:p14="http://schemas.microsoft.com/office/powerpoint/2010/main" val="122748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F-14 Tomcat: Iran's best fighter jet used to be America's Top Gun - Sandboxx">
            <a:extLst>
              <a:ext uri="{FF2B5EF4-FFF2-40B4-BE49-F238E27FC236}">
                <a16:creationId xmlns:a16="http://schemas.microsoft.com/office/drawing/2014/main" id="{C5F48EBE-7194-EA4F-6147-65FFEBF15B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34" b="8175"/>
          <a:stretch/>
        </p:blipFill>
        <p:spPr bwMode="auto">
          <a:xfrm>
            <a:off x="394486" y="222492"/>
            <a:ext cx="11403028" cy="64130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AE4798-664D-1766-75E0-4A25D8C28635}"/>
              </a:ext>
            </a:extLst>
          </p:cNvPr>
          <p:cNvSpPr txBox="1"/>
          <p:nvPr/>
        </p:nvSpPr>
        <p:spPr>
          <a:xfrm>
            <a:off x="5481617" y="6092084"/>
            <a:ext cx="6315897" cy="58477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Learning </a:t>
            </a:r>
            <a:r>
              <a:rPr lang="en-US" sz="3200" b="1" dirty="0" err="1">
                <a:latin typeface="Helvetica" panose="020B0604020202020204" pitchFamily="34" charset="0"/>
                <a:cs typeface="Helvetica" panose="020B0604020202020204" pitchFamily="34" charset="0"/>
              </a:rPr>
              <a:t>PyTorch</a:t>
            </a:r>
            <a:r>
              <a:rPr lang="en-US" sz="3200" b="1" dirty="0">
                <a:latin typeface="Helvetica" panose="020B0604020202020204" pitchFamily="34" charset="0"/>
                <a:cs typeface="Helvetica" panose="020B0604020202020204" pitchFamily="34" charset="0"/>
              </a:rPr>
              <a:t> from Scratch</a:t>
            </a:r>
          </a:p>
        </p:txBody>
      </p:sp>
    </p:spTree>
    <p:extLst>
      <p:ext uri="{BB962C8B-B14F-4D97-AF65-F5344CB8AC3E}">
        <p14:creationId xmlns:p14="http://schemas.microsoft.com/office/powerpoint/2010/main" val="17958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9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latin typeface="Helvetica" panose="020B0604020202020204" pitchFamily="34" charset="0"/>
                <a:cs typeface="Helvetica" panose="020B0604020202020204" pitchFamily="34" charset="0"/>
              </a:rPr>
              <a:t>torch.utils.data.Dataset</a:t>
            </a:r>
            <a:endParaRPr lang="en-US" sz="2800" b="1" dirty="0">
              <a:latin typeface="Helvetica" panose="020B0604020202020204" pitchFamily="34" charset="0"/>
              <a:cs typeface="Helvetica" panose="020B0604020202020204" pitchFamily="34" charset="0"/>
            </a:endParaRPr>
          </a:p>
          <a:p>
            <a:endParaRPr lang="en-US" sz="2800" b="1"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There’s three components to the Dataset object: </a:t>
            </a:r>
            <a:r>
              <a:rPr lang="en-US" sz="2800" i="1" dirty="0">
                <a:latin typeface="Helvetica" panose="020B0604020202020204" pitchFamily="34" charset="0"/>
                <a:cs typeface="Helvetica" panose="020B0604020202020204" pitchFamily="34" charset="0"/>
              </a:rPr>
              <a:t>__</a:t>
            </a:r>
            <a:r>
              <a:rPr lang="en-US" sz="2800" i="1" dirty="0" err="1">
                <a:latin typeface="Helvetica" panose="020B0604020202020204" pitchFamily="34" charset="0"/>
                <a:cs typeface="Helvetica" panose="020B0604020202020204" pitchFamily="34" charset="0"/>
              </a:rPr>
              <a:t>init</a:t>
            </a:r>
            <a:r>
              <a:rPr lang="en-US" sz="2800" i="1" dirty="0">
                <a:latin typeface="Helvetica" panose="020B0604020202020204" pitchFamily="34" charset="0"/>
                <a:cs typeface="Helvetica" panose="020B0604020202020204" pitchFamily="34" charset="0"/>
              </a:rPr>
              <a:t>__, __</a:t>
            </a:r>
            <a:r>
              <a:rPr lang="en-US" sz="2800" i="1" dirty="0" err="1">
                <a:latin typeface="Helvetica" panose="020B0604020202020204" pitchFamily="34" charset="0"/>
                <a:cs typeface="Helvetica" panose="020B0604020202020204" pitchFamily="34" charset="0"/>
              </a:rPr>
              <a:t>len</a:t>
            </a:r>
            <a:r>
              <a:rPr lang="en-US" sz="2800" i="1" dirty="0">
                <a:latin typeface="Helvetica" panose="020B0604020202020204" pitchFamily="34" charset="0"/>
                <a:cs typeface="Helvetica" panose="020B0604020202020204" pitchFamily="34" charset="0"/>
              </a:rPr>
              <a:t>__, </a:t>
            </a:r>
            <a:r>
              <a:rPr lang="en-US" sz="2800" dirty="0">
                <a:latin typeface="Helvetica" panose="020B0604020202020204" pitchFamily="34" charset="0"/>
                <a:cs typeface="Helvetica" panose="020B0604020202020204" pitchFamily="34" charset="0"/>
              </a:rPr>
              <a:t>and </a:t>
            </a:r>
            <a:r>
              <a:rPr lang="en-US" sz="2800" i="1" dirty="0">
                <a:latin typeface="Helvetica" panose="020B0604020202020204" pitchFamily="34" charset="0"/>
                <a:cs typeface="Helvetica" panose="020B0604020202020204" pitchFamily="34" charset="0"/>
              </a:rPr>
              <a:t>__</a:t>
            </a:r>
            <a:r>
              <a:rPr lang="en-US" sz="2800" i="1" dirty="0" err="1">
                <a:latin typeface="Helvetica" panose="020B0604020202020204" pitchFamily="34" charset="0"/>
                <a:cs typeface="Helvetica" panose="020B0604020202020204" pitchFamily="34" charset="0"/>
              </a:rPr>
              <a:t>getItem</a:t>
            </a:r>
            <a:r>
              <a:rPr lang="en-US" sz="2800" i="1" dirty="0">
                <a:latin typeface="Helvetica" panose="020B0604020202020204" pitchFamily="34" charset="0"/>
                <a:cs typeface="Helvetica" panose="020B0604020202020204" pitchFamily="34" charset="0"/>
              </a:rPr>
              <a:t>__</a:t>
            </a:r>
            <a:r>
              <a:rPr lang="en-US" sz="2800" dirty="0">
                <a:latin typeface="Helvetica" panose="020B0604020202020204" pitchFamily="34" charset="0"/>
                <a:cs typeface="Helvetica" panose="020B0604020202020204" pitchFamily="34" charset="0"/>
              </a:rPr>
              <a:t>.</a:t>
            </a:r>
          </a:p>
          <a:p>
            <a:endParaRPr lang="en-US" sz="2800" i="1" dirty="0">
              <a:latin typeface="Helvetica" panose="020B0604020202020204" pitchFamily="34" charset="0"/>
              <a:cs typeface="Helvetica" panose="020B0604020202020204" pitchFamily="34" charset="0"/>
            </a:endParaRPr>
          </a:p>
          <a:p>
            <a:r>
              <a:rPr lang="en-US" sz="2800" i="1" dirty="0">
                <a:latin typeface="Helvetica" panose="020B0604020202020204" pitchFamily="34" charset="0"/>
                <a:cs typeface="Helvetica" panose="020B0604020202020204" pitchFamily="34" charset="0"/>
              </a:rPr>
              <a:t>__</a:t>
            </a:r>
            <a:r>
              <a:rPr lang="en-US" sz="2800" i="1" dirty="0" err="1">
                <a:latin typeface="Helvetica" panose="020B0604020202020204" pitchFamily="34" charset="0"/>
                <a:cs typeface="Helvetica" panose="020B0604020202020204" pitchFamily="34" charset="0"/>
              </a:rPr>
              <a:t>init</a:t>
            </a:r>
            <a:r>
              <a:rPr lang="en-US" sz="2800" i="1" dirty="0">
                <a:latin typeface="Helvetica" panose="020B0604020202020204" pitchFamily="34" charset="0"/>
                <a:cs typeface="Helvetica" panose="020B0604020202020204" pitchFamily="34" charset="0"/>
              </a:rPr>
              <a:t>__ </a:t>
            </a:r>
            <a:r>
              <a:rPr lang="en-US" sz="2800" dirty="0">
                <a:latin typeface="Helvetica" panose="020B0604020202020204" pitchFamily="34" charset="0"/>
                <a:cs typeface="Helvetica" panose="020B0604020202020204" pitchFamily="34" charset="0"/>
              </a:rPr>
              <a:t>– Data definitions are made here; how to load the data (i.e. file path), how to transform the data, metadata, any stateful elements</a:t>
            </a:r>
          </a:p>
          <a:p>
            <a:endParaRPr lang="en-US" sz="2800" i="1" dirty="0">
              <a:latin typeface="Helvetica" panose="020B0604020202020204" pitchFamily="34" charset="0"/>
              <a:cs typeface="Helvetica" panose="020B0604020202020204" pitchFamily="34" charset="0"/>
            </a:endParaRPr>
          </a:p>
          <a:p>
            <a:r>
              <a:rPr lang="en-US" sz="2800" i="1" dirty="0">
                <a:latin typeface="Helvetica" panose="020B0604020202020204" pitchFamily="34" charset="0"/>
                <a:cs typeface="Helvetica" panose="020B0604020202020204" pitchFamily="34" charset="0"/>
              </a:rPr>
              <a:t>__</a:t>
            </a:r>
            <a:r>
              <a:rPr lang="en-US" sz="2800" i="1" dirty="0" err="1">
                <a:latin typeface="Helvetica" panose="020B0604020202020204" pitchFamily="34" charset="0"/>
                <a:cs typeface="Helvetica" panose="020B0604020202020204" pitchFamily="34" charset="0"/>
              </a:rPr>
              <a:t>len</a:t>
            </a:r>
            <a:r>
              <a:rPr lang="en-US" sz="2800" i="1" dirty="0">
                <a:latin typeface="Helvetica" panose="020B0604020202020204" pitchFamily="34" charset="0"/>
                <a:cs typeface="Helvetica" panose="020B0604020202020204" pitchFamily="34" charset="0"/>
              </a:rPr>
              <a:t>__ – </a:t>
            </a:r>
            <a:r>
              <a:rPr lang="en-US" sz="2800" dirty="0">
                <a:latin typeface="Helvetica" panose="020B0604020202020204" pitchFamily="34" charset="0"/>
                <a:cs typeface="Helvetica" panose="020B0604020202020204" pitchFamily="34" charset="0"/>
              </a:rPr>
              <a:t>Length of the dataset defined here</a:t>
            </a:r>
          </a:p>
          <a:p>
            <a:endParaRPr lang="en-US" sz="2800" i="1" dirty="0">
              <a:latin typeface="Helvetica" panose="020B0604020202020204" pitchFamily="34" charset="0"/>
              <a:cs typeface="Helvetica" panose="020B0604020202020204" pitchFamily="34" charset="0"/>
            </a:endParaRPr>
          </a:p>
          <a:p>
            <a:r>
              <a:rPr lang="en-US" sz="2800" i="1" dirty="0">
                <a:latin typeface="Helvetica" panose="020B0604020202020204" pitchFamily="34" charset="0"/>
                <a:cs typeface="Helvetica" panose="020B0604020202020204" pitchFamily="34" charset="0"/>
              </a:rPr>
              <a:t>__</a:t>
            </a:r>
            <a:r>
              <a:rPr lang="en-US" sz="2800" i="1" dirty="0" err="1">
                <a:latin typeface="Helvetica" panose="020B0604020202020204" pitchFamily="34" charset="0"/>
                <a:cs typeface="Helvetica" panose="020B0604020202020204" pitchFamily="34" charset="0"/>
              </a:rPr>
              <a:t>getItem</a:t>
            </a:r>
            <a:r>
              <a:rPr lang="en-US" sz="2800" i="1" dirty="0">
                <a:latin typeface="Helvetica" panose="020B0604020202020204" pitchFamily="34" charset="0"/>
                <a:cs typeface="Helvetica" panose="020B0604020202020204" pitchFamily="34" charset="0"/>
              </a:rPr>
              <a:t>__ – </a:t>
            </a:r>
            <a:r>
              <a:rPr lang="en-US" sz="2800" dirty="0">
                <a:latin typeface="Helvetica" panose="020B0604020202020204" pitchFamily="34" charset="0"/>
                <a:cs typeface="Helvetica" panose="020B0604020202020204" pitchFamily="34" charset="0"/>
              </a:rPr>
              <a:t>This is where the loading process is defined; how to fetch a single data point from the dataset which makes the Dataset object </a:t>
            </a:r>
            <a:r>
              <a:rPr lang="en-US" sz="2800" dirty="0" err="1">
                <a:latin typeface="Helvetica" panose="020B0604020202020204" pitchFamily="34" charset="0"/>
                <a:cs typeface="Helvetica" panose="020B0604020202020204" pitchFamily="34" charset="0"/>
              </a:rPr>
              <a:t>iterable</a:t>
            </a:r>
            <a:endParaRPr lang="en-US" sz="2800" i="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5172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font, number&#10;&#10;Description automatically generated">
            <a:extLst>
              <a:ext uri="{FF2B5EF4-FFF2-40B4-BE49-F238E27FC236}">
                <a16:creationId xmlns:a16="http://schemas.microsoft.com/office/drawing/2014/main" id="{D7C9E549-23AD-772C-5708-9D980AF49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606703"/>
            <a:ext cx="7772400" cy="5644594"/>
          </a:xfrm>
          <a:prstGeom prst="rect">
            <a:avLst/>
          </a:prstGeom>
        </p:spPr>
      </p:pic>
      <p:sp>
        <p:nvSpPr>
          <p:cNvPr id="6" name="Title 1">
            <a:extLst>
              <a:ext uri="{FF2B5EF4-FFF2-40B4-BE49-F238E27FC236}">
                <a16:creationId xmlns:a16="http://schemas.microsoft.com/office/drawing/2014/main" id="{EAABF700-2F8F-88DE-A894-7A503C3FF781}"/>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10 OF 11</a:t>
            </a:r>
          </a:p>
        </p:txBody>
      </p:sp>
    </p:spTree>
    <p:extLst>
      <p:ext uri="{BB962C8B-B14F-4D97-AF65-F5344CB8AC3E}">
        <p14:creationId xmlns:p14="http://schemas.microsoft.com/office/powerpoint/2010/main" val="168653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11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latin typeface="Helvetica" panose="020B0604020202020204" pitchFamily="34" charset="0"/>
                <a:cs typeface="Helvetica" panose="020B0604020202020204" pitchFamily="34" charset="0"/>
              </a:rPr>
              <a:t>torch.utils.data.Dataloader</a:t>
            </a:r>
            <a:endParaRPr lang="en-US" sz="2800" b="1" dirty="0">
              <a:latin typeface="Helvetica" panose="020B0604020202020204" pitchFamily="34" charset="0"/>
              <a:cs typeface="Helvetica" panose="020B0604020202020204" pitchFamily="34" charset="0"/>
            </a:endParaRPr>
          </a:p>
          <a:p>
            <a:endParaRPr lang="en-US" sz="2800" b="1"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The </a:t>
            </a:r>
            <a:r>
              <a:rPr lang="en-US" sz="2800" dirty="0" err="1">
                <a:latin typeface="Helvetica" panose="020B0604020202020204" pitchFamily="34" charset="0"/>
                <a:cs typeface="Helvetica" panose="020B0604020202020204" pitchFamily="34" charset="0"/>
              </a:rPr>
              <a:t>Dataloader</a:t>
            </a:r>
            <a:r>
              <a:rPr lang="en-US" sz="2800" dirty="0">
                <a:latin typeface="Helvetica" panose="020B0604020202020204" pitchFamily="34" charset="0"/>
                <a:cs typeface="Helvetica" panose="020B0604020202020204" pitchFamily="34" charset="0"/>
              </a:rPr>
              <a:t> class allows us to iterate over the data during model training or evaluation. We can define the batch size, number of workers (i.e. parallel processing on GPUs), and how to shuffle the data.</a:t>
            </a:r>
          </a:p>
          <a:p>
            <a:endParaRPr lang="en-US" sz="2800" b="1" dirty="0">
              <a:latin typeface="Helvetica" panose="020B0604020202020204" pitchFamily="34" charset="0"/>
              <a:cs typeface="Helvetica" panose="020B0604020202020204" pitchFamily="34" charset="0"/>
            </a:endParaRPr>
          </a:p>
        </p:txBody>
      </p:sp>
      <p:pic>
        <p:nvPicPr>
          <p:cNvPr id="6" name="Picture 5" descr="A screenshot of a data loader&#10;&#10;Description automatically generated with low confidence">
            <a:extLst>
              <a:ext uri="{FF2B5EF4-FFF2-40B4-BE49-F238E27FC236}">
                <a16:creationId xmlns:a16="http://schemas.microsoft.com/office/drawing/2014/main" id="{F9AD838F-D065-01C0-EBE7-ABD1F4478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8" y="2717063"/>
            <a:ext cx="7772400" cy="3431326"/>
          </a:xfrm>
          <a:prstGeom prst="rect">
            <a:avLst/>
          </a:prstGeom>
        </p:spPr>
      </p:pic>
    </p:spTree>
    <p:extLst>
      <p:ext uri="{BB962C8B-B14F-4D97-AF65-F5344CB8AC3E}">
        <p14:creationId xmlns:p14="http://schemas.microsoft.com/office/powerpoint/2010/main" val="133039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1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2"/>
            <a:ext cx="11707955" cy="185397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anose="020B0604020202020204" pitchFamily="34" charset="0"/>
                <a:cs typeface="Helvetica" panose="020B0604020202020204" pitchFamily="34" charset="0"/>
              </a:rPr>
              <a:t>Motivation</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As AI/ML and software engineering becomes more and more democratized, what will set a developer apart is the ability to build from as close to bare metal as possible. </a:t>
            </a:r>
          </a:p>
        </p:txBody>
      </p:sp>
    </p:spTree>
    <p:extLst>
      <p:ext uri="{BB962C8B-B14F-4D97-AF65-F5344CB8AC3E}">
        <p14:creationId xmlns:p14="http://schemas.microsoft.com/office/powerpoint/2010/main" val="73525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2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anose="020B0604020202020204" pitchFamily="34" charset="0"/>
                <a:cs typeface="Helvetica" panose="020B0604020202020204" pitchFamily="34" charset="0"/>
              </a:rPr>
              <a:t>What does “from scratch” mean?</a:t>
            </a:r>
          </a:p>
          <a:p>
            <a:endParaRPr lang="en-US" sz="2800" b="1"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I have no experience with </a:t>
            </a:r>
            <a:r>
              <a:rPr lang="en-US" sz="2800" dirty="0" err="1">
                <a:latin typeface="Helvetica" panose="020B0604020202020204" pitchFamily="34" charset="0"/>
                <a:cs typeface="Helvetica" panose="020B0604020202020204" pitchFamily="34" charset="0"/>
              </a:rPr>
              <a:t>PyTorch</a:t>
            </a:r>
            <a:r>
              <a:rPr lang="en-US" sz="2800" dirty="0">
                <a:latin typeface="Helvetica" panose="020B0604020202020204" pitchFamily="34" charset="0"/>
                <a:cs typeface="Helvetica" panose="020B0604020202020204" pitchFamily="34" charset="0"/>
              </a:rPr>
              <a:t> prior to this video.</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I am a solid Python developer with surface level AI / ML understanding.</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Technical but never taken a Linear Algebra class.</a:t>
            </a:r>
          </a:p>
        </p:txBody>
      </p:sp>
    </p:spTree>
    <p:extLst>
      <p:ext uri="{BB962C8B-B14F-4D97-AF65-F5344CB8AC3E}">
        <p14:creationId xmlns:p14="http://schemas.microsoft.com/office/powerpoint/2010/main" val="426378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3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anose="020B0604020202020204" pitchFamily="34" charset="0"/>
                <a:cs typeface="Helvetica" panose="020B0604020202020204" pitchFamily="34" charset="0"/>
              </a:rPr>
              <a:t>At its core, </a:t>
            </a:r>
            <a:r>
              <a:rPr lang="en-US" sz="2800" b="1" dirty="0" err="1">
                <a:latin typeface="Helvetica" panose="020B0604020202020204" pitchFamily="34" charset="0"/>
                <a:cs typeface="Helvetica" panose="020B0604020202020204" pitchFamily="34" charset="0"/>
              </a:rPr>
              <a:t>PyTorch</a:t>
            </a:r>
            <a:r>
              <a:rPr lang="en-US" sz="2800" b="1" dirty="0">
                <a:latin typeface="Helvetica" panose="020B0604020202020204" pitchFamily="34" charset="0"/>
                <a:cs typeface="Helvetica" panose="020B0604020202020204" pitchFamily="34" charset="0"/>
              </a:rPr>
              <a:t> is a Tensor library. What is a Tensor?</a:t>
            </a:r>
          </a:p>
          <a:p>
            <a:endParaRPr lang="en-US" sz="2800" b="1"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Tensors are a mathematical construct used to represent data. </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In the context of machine learning, they can represent the data used to train and test the model </a:t>
            </a:r>
            <a:r>
              <a:rPr lang="en-US" sz="2800" b="1" dirty="0">
                <a:latin typeface="Helvetica" panose="020B0604020202020204" pitchFamily="34" charset="0"/>
                <a:cs typeface="Helvetica" panose="020B0604020202020204" pitchFamily="34" charset="0"/>
              </a:rPr>
              <a:t>and</a:t>
            </a:r>
            <a:r>
              <a:rPr lang="en-US" sz="2800" dirty="0">
                <a:latin typeface="Helvetica" panose="020B0604020202020204" pitchFamily="34" charset="0"/>
                <a:cs typeface="Helvetica" panose="020B0604020202020204" pitchFamily="34" charset="0"/>
              </a:rPr>
              <a:t> the weights and biases that make up the model.</a:t>
            </a:r>
          </a:p>
          <a:p>
            <a:endParaRPr lang="en-US" sz="2800" dirty="0">
              <a:latin typeface="Helvetica" panose="020B0604020202020204" pitchFamily="34" charset="0"/>
              <a:cs typeface="Helvetica" panose="020B0604020202020204" pitchFamily="34" charset="0"/>
            </a:endParaRPr>
          </a:p>
          <a:p>
            <a:r>
              <a:rPr lang="en-US" sz="2800" b="1" dirty="0">
                <a:latin typeface="Helvetica" panose="020B0604020202020204" pitchFamily="34" charset="0"/>
                <a:cs typeface="Helvetica" panose="020B0604020202020204" pitchFamily="34" charset="0"/>
              </a:rPr>
              <a:t>Why Tensors?</a:t>
            </a:r>
          </a:p>
          <a:p>
            <a:endParaRPr lang="en-US" sz="2800" b="1"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Tensors are the same as arrays in nearly every way </a:t>
            </a:r>
            <a:r>
              <a:rPr lang="en-US" sz="2800" i="1" dirty="0">
                <a:latin typeface="Helvetica" panose="020B0604020202020204" pitchFamily="34" charset="0"/>
                <a:cs typeface="Helvetica" panose="020B0604020202020204" pitchFamily="34" charset="0"/>
              </a:rPr>
              <a:t>except</a:t>
            </a:r>
            <a:r>
              <a:rPr lang="en-US" sz="2800" dirty="0">
                <a:latin typeface="Helvetica" panose="020B0604020202020204" pitchFamily="34" charset="0"/>
                <a:cs typeface="Helvetica" panose="020B0604020202020204" pitchFamily="34" charset="0"/>
              </a:rPr>
              <a:t> that they can run on the GPU – this enables massive model scaling and speed.</a:t>
            </a:r>
          </a:p>
        </p:txBody>
      </p:sp>
    </p:spTree>
    <p:extLst>
      <p:ext uri="{BB962C8B-B14F-4D97-AF65-F5344CB8AC3E}">
        <p14:creationId xmlns:p14="http://schemas.microsoft.com/office/powerpoint/2010/main" val="173452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4 OF 11</a:t>
            </a:r>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495520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anose="020B0604020202020204" pitchFamily="34" charset="0"/>
                    <a:cs typeface="Helvetica" panose="020B0604020202020204" pitchFamily="34" charset="0"/>
                  </a:rPr>
                  <a:t>Scalar (single number)</a:t>
                </a:r>
              </a:p>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Helvetica" panose="020B0604020202020204" pitchFamily="34" charset="0"/>
                            </a:rPr>
                          </m:ctrlPr>
                        </m:dPr>
                        <m:e>
                          <m:r>
                            <a:rPr lang="en-US" sz="2800" b="0" i="1" smtClean="0">
                              <a:latin typeface="Cambria Math" panose="02040503050406030204" pitchFamily="18" charset="0"/>
                              <a:cs typeface="Helvetica" panose="020B0604020202020204" pitchFamily="34" charset="0"/>
                            </a:rPr>
                            <m:t>1</m:t>
                          </m:r>
                        </m:e>
                      </m:d>
                    </m:oMath>
                  </m:oMathPara>
                </a14:m>
                <a:endParaRPr lang="en-US" sz="2800" dirty="0">
                  <a:latin typeface="Helvetica" panose="020B0604020202020204" pitchFamily="34" charset="0"/>
                  <a:cs typeface="Helvetica" panose="020B0604020202020204" pitchFamily="34" charset="0"/>
                </a:endParaRPr>
              </a:p>
              <a:p>
                <a:endParaRPr lang="en-US" sz="2800" b="1" dirty="0">
                  <a:latin typeface="Helvetica" panose="020B0604020202020204" pitchFamily="34" charset="0"/>
                  <a:cs typeface="Helvetica" panose="020B0604020202020204" pitchFamily="34" charset="0"/>
                </a:endParaRPr>
              </a:p>
              <a:p>
                <a:r>
                  <a:rPr lang="en-US" sz="2800" b="1" dirty="0">
                    <a:latin typeface="Helvetica" panose="020B0604020202020204" pitchFamily="34" charset="0"/>
                    <a:cs typeface="Helvetica" panose="020B0604020202020204" pitchFamily="34" charset="0"/>
                  </a:rPr>
                  <a:t>Vector</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Helvetica" panose="020B0604020202020204" pitchFamily="34" charset="0"/>
                        </a:rPr>
                        <m:t>[1, 2, 3]</m:t>
                      </m:r>
                    </m:oMath>
                  </m:oMathPara>
                </a14:m>
                <a:endParaRPr lang="en-US" sz="2800" dirty="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a:p>
                <a:r>
                  <a:rPr lang="en-US" sz="2800" b="1" dirty="0">
                    <a:latin typeface="Helvetica" panose="020B0604020202020204" pitchFamily="34" charset="0"/>
                    <a:cs typeface="Helvetica" panose="020B0604020202020204" pitchFamily="34" charset="0"/>
                  </a:rPr>
                  <a:t>Matrix</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Helvetica" panose="020B0604020202020204" pitchFamily="34" charset="0"/>
                        </a:rPr>
                        <m:t>[</m:t>
                      </m:r>
                      <m:d>
                        <m:dPr>
                          <m:begChr m:val="["/>
                          <m:endChr m:val="]"/>
                          <m:ctrlPr>
                            <a:rPr lang="en-US" sz="2800" i="1" smtClean="0">
                              <a:latin typeface="Cambria Math" panose="02040503050406030204" pitchFamily="18" charset="0"/>
                              <a:cs typeface="Helvetica" panose="020B0604020202020204" pitchFamily="34" charset="0"/>
                            </a:rPr>
                          </m:ctrlPr>
                        </m:dPr>
                        <m:e>
                          <m:r>
                            <a:rPr lang="en-US" sz="2800" b="0" i="1" smtClean="0">
                              <a:latin typeface="Cambria Math" panose="02040503050406030204" pitchFamily="18" charset="0"/>
                              <a:cs typeface="Helvetica" panose="020B0604020202020204" pitchFamily="34" charset="0"/>
                            </a:rPr>
                            <m:t>1,2,3</m:t>
                          </m:r>
                        </m:e>
                      </m:d>
                      <m:r>
                        <a:rPr lang="en-US" sz="2800" b="0" i="1" smtClean="0">
                          <a:latin typeface="Cambria Math" panose="02040503050406030204" pitchFamily="18" charset="0"/>
                          <a:cs typeface="Helvetica" panose="020B0604020202020204" pitchFamily="34" charset="0"/>
                        </a:rPr>
                        <m:t>,</m:t>
                      </m:r>
                      <m:d>
                        <m:dPr>
                          <m:begChr m:val="["/>
                          <m:endChr m:val="]"/>
                          <m:ctrlPr>
                            <a:rPr lang="en-US" sz="2800" b="0" i="1" smtClean="0">
                              <a:latin typeface="Cambria Math" panose="02040503050406030204" pitchFamily="18" charset="0"/>
                              <a:cs typeface="Helvetica" panose="020B0604020202020204" pitchFamily="34" charset="0"/>
                            </a:rPr>
                          </m:ctrlPr>
                        </m:dPr>
                        <m:e>
                          <m:r>
                            <a:rPr lang="en-US" sz="2800" b="0" i="1" smtClean="0">
                              <a:latin typeface="Cambria Math" panose="02040503050406030204" pitchFamily="18" charset="0"/>
                              <a:cs typeface="Helvetica" panose="020B0604020202020204" pitchFamily="34" charset="0"/>
                            </a:rPr>
                            <m:t>4,5,6</m:t>
                          </m:r>
                        </m:e>
                      </m:d>
                      <m:r>
                        <a:rPr lang="en-US" sz="2800" b="0" i="1" smtClean="0">
                          <a:latin typeface="Cambria Math" panose="02040503050406030204" pitchFamily="18" charset="0"/>
                          <a:cs typeface="Helvetica" panose="020B0604020202020204" pitchFamily="34" charset="0"/>
                        </a:rPr>
                        <m:t>]</m:t>
                      </m:r>
                    </m:oMath>
                  </m:oMathPara>
                </a14:m>
                <a:endParaRPr lang="en-US" sz="2800" dirty="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a:p>
                <a:r>
                  <a:rPr lang="en-US" sz="2800" b="1" dirty="0">
                    <a:latin typeface="Helvetica" panose="020B0604020202020204" pitchFamily="34" charset="0"/>
                    <a:cs typeface="Helvetica" panose="020B0604020202020204" pitchFamily="34" charset="0"/>
                  </a:rPr>
                  <a:t>Tensor</a:t>
                </a:r>
              </a:p>
              <a:p>
                <a:endParaRPr lang="en-US" sz="2800" b="1" dirty="0">
                  <a:latin typeface="Helvetica" panose="020B0604020202020204" pitchFamily="34" charset="0"/>
                  <a:cs typeface="Helvetica"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Helvetica" panose="020B0604020202020204" pitchFamily="34" charset="0"/>
                            </a:rPr>
                          </m:ctrlPr>
                        </m:dPr>
                        <m:e>
                          <m:eqArr>
                            <m:eqArrPr>
                              <m:ctrlPr>
                                <a:rPr lang="en-US" sz="2800" i="1" smtClean="0">
                                  <a:latin typeface="Cambria Math" panose="02040503050406030204" pitchFamily="18" charset="0"/>
                                  <a:cs typeface="Helvetica" panose="020B0604020202020204" pitchFamily="34" charset="0"/>
                                </a:rPr>
                              </m:ctrlPr>
                            </m:eqArrPr>
                            <m:e>
                              <m:d>
                                <m:dPr>
                                  <m:begChr m:val="["/>
                                  <m:endChr m:val="]"/>
                                  <m:ctrlPr>
                                    <a:rPr lang="en-US" sz="2800" i="1" smtClean="0">
                                      <a:latin typeface="Cambria Math" panose="02040503050406030204" pitchFamily="18" charset="0"/>
                                      <a:cs typeface="Helvetica" panose="020B0604020202020204" pitchFamily="34" charset="0"/>
                                    </a:rPr>
                                  </m:ctrlPr>
                                </m:dPr>
                                <m:e>
                                  <m:r>
                                    <a:rPr lang="en-US" sz="2800" b="0" i="1" smtClean="0">
                                      <a:latin typeface="Cambria Math" panose="02040503050406030204" pitchFamily="18" charset="0"/>
                                      <a:cs typeface="Helvetica" panose="020B0604020202020204" pitchFamily="34" charset="0"/>
                                    </a:rPr>
                                    <m:t>1,2</m:t>
                                  </m:r>
                                </m:e>
                              </m:d>
                              <m:r>
                                <a:rPr lang="en-US" sz="2800" b="0" i="1" smtClean="0">
                                  <a:latin typeface="Cambria Math" panose="02040503050406030204" pitchFamily="18" charset="0"/>
                                  <a:cs typeface="Helvetica" panose="020B0604020202020204" pitchFamily="34" charset="0"/>
                                </a:rPr>
                                <m:t>,[3,2]</m:t>
                              </m:r>
                            </m:e>
                            <m:e>
                              <m:d>
                                <m:dPr>
                                  <m:begChr m:val="["/>
                                  <m:endChr m:val="]"/>
                                  <m:ctrlPr>
                                    <a:rPr lang="en-US" sz="2800" i="1" smtClean="0">
                                      <a:latin typeface="Cambria Math" panose="02040503050406030204" pitchFamily="18" charset="0"/>
                                      <a:cs typeface="Helvetica" panose="020B0604020202020204" pitchFamily="34" charset="0"/>
                                    </a:rPr>
                                  </m:ctrlPr>
                                </m:dPr>
                                <m:e>
                                  <m:r>
                                    <a:rPr lang="en-US" sz="2800" b="0" i="1" smtClean="0">
                                      <a:latin typeface="Cambria Math" panose="02040503050406030204" pitchFamily="18" charset="0"/>
                                      <a:cs typeface="Helvetica" panose="020B0604020202020204" pitchFamily="34" charset="0"/>
                                    </a:rPr>
                                    <m:t>4,2</m:t>
                                  </m:r>
                                </m:e>
                              </m:d>
                              <m:r>
                                <a:rPr lang="en-US" sz="2800" b="0" i="1" smtClean="0">
                                  <a:latin typeface="Cambria Math" panose="02040503050406030204" pitchFamily="18" charset="0"/>
                                  <a:cs typeface="Helvetica" panose="020B0604020202020204" pitchFamily="34" charset="0"/>
                                </a:rPr>
                                <m:t>,[5,1]</m:t>
                              </m:r>
                            </m:e>
                          </m:eqArr>
                        </m:e>
                      </m:d>
                    </m:oMath>
                  </m:oMathPara>
                </a14:m>
                <a:endParaRPr lang="en-US" sz="2800" dirty="0">
                  <a:latin typeface="Helvetica" panose="020B0604020202020204" pitchFamily="34" charset="0"/>
                  <a:cs typeface="Helvetica" panose="020B0604020202020204" pitchFamily="34" charset="0"/>
                </a:endParaRPr>
              </a:p>
              <a:p>
                <a:endParaRPr lang="en-US" sz="2800" b="1" dirty="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p:txBody>
          </p:sp>
        </mc:Choice>
        <mc:Fallback>
          <p:sp>
            <p:nvSpPr>
              <p:cNvPr id="5" name="Title 1">
                <a:extLst>
                  <a:ext uri="{FF2B5EF4-FFF2-40B4-BE49-F238E27FC236}">
                    <a16:creationId xmlns:a16="http://schemas.microsoft.com/office/drawing/2014/main" id="{79FF360A-2C7C-D759-0C30-A688C6E05D77}"/>
                  </a:ext>
                </a:extLst>
              </p:cNvPr>
              <p:cNvSpPr txBox="1">
                <a:spLocks noRot="1" noChangeAspect="1" noMove="1" noResize="1" noEditPoints="1" noAdjustHandles="1" noChangeArrowheads="1" noChangeShapeType="1" noTextEdit="1"/>
              </p:cNvSpPr>
              <p:nvPr/>
            </p:nvSpPr>
            <p:spPr>
              <a:xfrm>
                <a:off x="242021" y="709611"/>
                <a:ext cx="11707955" cy="4955209"/>
              </a:xfrm>
              <a:prstGeom prst="rect">
                <a:avLst/>
              </a:prstGeom>
              <a:blipFill>
                <a:blip r:embed="rId2"/>
                <a:stretch>
                  <a:fillRect l="-1085" t="-2813"/>
                </a:stretch>
              </a:blipFill>
            </p:spPr>
            <p:txBody>
              <a:bodyPr/>
              <a:lstStyle/>
              <a:p>
                <a:r>
                  <a:rPr lang="en-US">
                    <a:noFill/>
                  </a:rPr>
                  <a:t> </a:t>
                </a:r>
              </a:p>
            </p:txBody>
          </p:sp>
        </mc:Fallback>
      </mc:AlternateContent>
    </p:spTree>
    <p:extLst>
      <p:ext uri="{BB962C8B-B14F-4D97-AF65-F5344CB8AC3E}">
        <p14:creationId xmlns:p14="http://schemas.microsoft.com/office/powerpoint/2010/main" val="278175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5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Helvetica" panose="020B0604020202020204" pitchFamily="34" charset="0"/>
              <a:cs typeface="Helvetica" panose="020B0604020202020204" pitchFamily="34" charset="0"/>
            </a:endParaRPr>
          </a:p>
        </p:txBody>
      </p:sp>
      <p:pic>
        <p:nvPicPr>
          <p:cNvPr id="10" name="Picture 9" descr="A screenshot of a computer&#10;&#10;Description automatically generated with medium confidence">
            <a:extLst>
              <a:ext uri="{FF2B5EF4-FFF2-40B4-BE49-F238E27FC236}">
                <a16:creationId xmlns:a16="http://schemas.microsoft.com/office/drawing/2014/main" id="{FAD13680-4AAE-AFA0-25B7-8733BAD05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78" y="579663"/>
            <a:ext cx="7069240" cy="5698673"/>
          </a:xfrm>
          <a:prstGeom prst="rect">
            <a:avLst/>
          </a:prstGeom>
        </p:spPr>
      </p:pic>
    </p:spTree>
    <p:extLst>
      <p:ext uri="{BB962C8B-B14F-4D97-AF65-F5344CB8AC3E}">
        <p14:creationId xmlns:p14="http://schemas.microsoft.com/office/powerpoint/2010/main" val="80836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6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Helvetica" panose="020B0604020202020204" pitchFamily="34" charset="0"/>
              <a:cs typeface="Helvetica" panose="020B0604020202020204" pitchFamily="34" charset="0"/>
            </a:endParaRPr>
          </a:p>
        </p:txBody>
      </p:sp>
      <p:pic>
        <p:nvPicPr>
          <p:cNvPr id="6" name="Picture 5" descr="A screenshot of a computer code&#10;&#10;Description automatically generated with low confidence">
            <a:extLst>
              <a:ext uri="{FF2B5EF4-FFF2-40B4-BE49-F238E27FC236}">
                <a16:creationId xmlns:a16="http://schemas.microsoft.com/office/drawing/2014/main" id="{2F1DFF59-D4F2-ACAF-1BEF-D8D4BE00E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8" y="1269479"/>
            <a:ext cx="7772400" cy="4578936"/>
          </a:xfrm>
          <a:prstGeom prst="rect">
            <a:avLst/>
          </a:prstGeom>
        </p:spPr>
      </p:pic>
    </p:spTree>
    <p:extLst>
      <p:ext uri="{BB962C8B-B14F-4D97-AF65-F5344CB8AC3E}">
        <p14:creationId xmlns:p14="http://schemas.microsoft.com/office/powerpoint/2010/main" val="309849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7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Helvetica" panose="020B0604020202020204" pitchFamily="34" charset="0"/>
              <a:cs typeface="Helvetica" panose="020B0604020202020204" pitchFamily="34" charset="0"/>
            </a:endParaRPr>
          </a:p>
        </p:txBody>
      </p:sp>
      <p:pic>
        <p:nvPicPr>
          <p:cNvPr id="7" name="Picture 6" descr="A screenshot of a computer program&#10;&#10;Description automatically generated with low confidence">
            <a:extLst>
              <a:ext uri="{FF2B5EF4-FFF2-40B4-BE49-F238E27FC236}">
                <a16:creationId xmlns:a16="http://schemas.microsoft.com/office/drawing/2014/main" id="{19439679-FB77-F60A-5154-0BF4F37C5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8" y="1473617"/>
            <a:ext cx="7772400" cy="3910765"/>
          </a:xfrm>
          <a:prstGeom prst="rect">
            <a:avLst/>
          </a:prstGeom>
        </p:spPr>
      </p:pic>
    </p:spTree>
    <p:extLst>
      <p:ext uri="{BB962C8B-B14F-4D97-AF65-F5344CB8AC3E}">
        <p14:creationId xmlns:p14="http://schemas.microsoft.com/office/powerpoint/2010/main" val="60477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5E1-A80E-7390-D0B3-460FF7520820}"/>
              </a:ext>
            </a:extLst>
          </p:cNvPr>
          <p:cNvSpPr>
            <a:spLocks noGrp="1"/>
          </p:cNvSpPr>
          <p:nvPr>
            <p:ph type="title"/>
          </p:nvPr>
        </p:nvSpPr>
        <p:spPr>
          <a:xfrm>
            <a:off x="3793671" y="0"/>
            <a:ext cx="4604657" cy="449717"/>
          </a:xfrm>
        </p:spPr>
        <p:txBody>
          <a:bodyPr>
            <a:normAutofit/>
          </a:bodyPr>
          <a:lstStyle/>
          <a:p>
            <a:pPr algn="ctr"/>
            <a:r>
              <a:rPr lang="en-US" sz="1800" dirty="0">
                <a:latin typeface="Helvetica" panose="020B0604020202020204" pitchFamily="34" charset="0"/>
                <a:cs typeface="Helvetica" panose="020B0604020202020204" pitchFamily="34" charset="0"/>
              </a:rPr>
              <a:t>“LEARNING PYTORCH FROM SCRATCH”</a:t>
            </a:r>
          </a:p>
        </p:txBody>
      </p:sp>
      <p:sp>
        <p:nvSpPr>
          <p:cNvPr id="4" name="Title 1">
            <a:extLst>
              <a:ext uri="{FF2B5EF4-FFF2-40B4-BE49-F238E27FC236}">
                <a16:creationId xmlns:a16="http://schemas.microsoft.com/office/drawing/2014/main" id="{8BD19ABE-DDA4-616B-42FD-E9DEB6D3C469}"/>
              </a:ext>
            </a:extLst>
          </p:cNvPr>
          <p:cNvSpPr txBox="1">
            <a:spLocks/>
          </p:cNvSpPr>
          <p:nvPr/>
        </p:nvSpPr>
        <p:spPr>
          <a:xfrm>
            <a:off x="3793671" y="6408283"/>
            <a:ext cx="4604657" cy="44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Helvetica" panose="020B0604020202020204" pitchFamily="34" charset="0"/>
                <a:cs typeface="Helvetica" panose="020B0604020202020204" pitchFamily="34" charset="0"/>
              </a:rPr>
              <a:t>8 OF 11</a:t>
            </a:r>
          </a:p>
        </p:txBody>
      </p:sp>
      <p:sp>
        <p:nvSpPr>
          <p:cNvPr id="5" name="Title 1">
            <a:extLst>
              <a:ext uri="{FF2B5EF4-FFF2-40B4-BE49-F238E27FC236}">
                <a16:creationId xmlns:a16="http://schemas.microsoft.com/office/drawing/2014/main" id="{79FF360A-2C7C-D759-0C30-A688C6E05D77}"/>
              </a:ext>
            </a:extLst>
          </p:cNvPr>
          <p:cNvSpPr txBox="1">
            <a:spLocks/>
          </p:cNvSpPr>
          <p:nvPr/>
        </p:nvSpPr>
        <p:spPr>
          <a:xfrm>
            <a:off x="242021" y="709611"/>
            <a:ext cx="11707955" cy="569867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Helvetica" panose="020B0604020202020204" pitchFamily="34" charset="0"/>
                <a:cs typeface="Helvetica" panose="020B0604020202020204" pitchFamily="34" charset="0"/>
              </a:rPr>
              <a:t>Datasets &amp; </a:t>
            </a:r>
            <a:r>
              <a:rPr lang="en-US" sz="2800" b="1" dirty="0" err="1">
                <a:latin typeface="Helvetica" panose="020B0604020202020204" pitchFamily="34" charset="0"/>
                <a:cs typeface="Helvetica" panose="020B0604020202020204" pitchFamily="34" charset="0"/>
              </a:rPr>
              <a:t>Dataloaders</a:t>
            </a:r>
            <a:endParaRPr lang="en-US" sz="2800" b="1" dirty="0">
              <a:latin typeface="Helvetica" panose="020B0604020202020204" pitchFamily="34" charset="0"/>
              <a:cs typeface="Helvetica" panose="020B0604020202020204" pitchFamily="34" charset="0"/>
            </a:endParaRPr>
          </a:p>
          <a:p>
            <a:endParaRPr lang="en-US" sz="2800" b="1" dirty="0">
              <a:latin typeface="Helvetica" panose="020B0604020202020204" pitchFamily="34" charset="0"/>
              <a:cs typeface="Helvetica" panose="020B0604020202020204" pitchFamily="34" charset="0"/>
            </a:endParaRPr>
          </a:p>
          <a:p>
            <a:r>
              <a:rPr lang="en-US" sz="2800" i="1" dirty="0" err="1">
                <a:latin typeface="Helvetica" panose="020B0604020202020204" pitchFamily="34" charset="0"/>
                <a:cs typeface="Helvetica" panose="020B0604020202020204" pitchFamily="34" charset="0"/>
              </a:rPr>
              <a:t>torch.utils.data.Datasets</a:t>
            </a:r>
            <a:r>
              <a:rPr lang="en-US" sz="2800" i="1" dirty="0">
                <a:latin typeface="Helvetica" panose="020B0604020202020204" pitchFamily="34" charset="0"/>
                <a:cs typeface="Helvetica" panose="020B0604020202020204" pitchFamily="34" charset="0"/>
              </a:rPr>
              <a:t> </a:t>
            </a:r>
            <a:r>
              <a:rPr lang="en-US" sz="2800" dirty="0">
                <a:latin typeface="Helvetica" panose="020B0604020202020204" pitchFamily="34" charset="0"/>
                <a:cs typeface="Helvetica" panose="020B0604020202020204" pitchFamily="34" charset="0"/>
              </a:rPr>
              <a:t>and </a:t>
            </a:r>
            <a:r>
              <a:rPr lang="en-US" sz="2800" i="1" dirty="0" err="1">
                <a:latin typeface="Helvetica" panose="020B0604020202020204" pitchFamily="34" charset="0"/>
                <a:cs typeface="Helvetica" panose="020B0604020202020204" pitchFamily="34" charset="0"/>
              </a:rPr>
              <a:t>torch.utils.data.Dataloaders</a:t>
            </a:r>
            <a:r>
              <a:rPr lang="en-US" sz="2800" i="1" dirty="0">
                <a:latin typeface="Helvetica" panose="020B0604020202020204" pitchFamily="34" charset="0"/>
                <a:cs typeface="Helvetica" panose="020B0604020202020204" pitchFamily="34" charset="0"/>
              </a:rPr>
              <a:t> </a:t>
            </a:r>
            <a:r>
              <a:rPr lang="en-US" sz="2800" dirty="0">
                <a:latin typeface="Helvetica" panose="020B0604020202020204" pitchFamily="34" charset="0"/>
                <a:cs typeface="Helvetica" panose="020B0604020202020204" pitchFamily="34" charset="0"/>
              </a:rPr>
              <a:t>in </a:t>
            </a:r>
            <a:r>
              <a:rPr lang="en-US" sz="2800" dirty="0" err="1">
                <a:latin typeface="Helvetica" panose="020B0604020202020204" pitchFamily="34" charset="0"/>
                <a:cs typeface="Helvetica" panose="020B0604020202020204" pitchFamily="34" charset="0"/>
              </a:rPr>
              <a:t>PyTorch</a:t>
            </a:r>
            <a:r>
              <a:rPr lang="en-US" sz="2800" dirty="0">
                <a:latin typeface="Helvetica" panose="020B0604020202020204" pitchFamily="34" charset="0"/>
                <a:cs typeface="Helvetica" panose="020B0604020202020204" pitchFamily="34" charset="0"/>
              </a:rPr>
              <a:t> are defined prior to model training. They are both called as objects for modularity purposes –  </a:t>
            </a:r>
          </a:p>
          <a:p>
            <a:endParaRPr lang="en-US" sz="2800" b="1" u="sng" dirty="0">
              <a:latin typeface="Helvetica" panose="020B0604020202020204" pitchFamily="34" charset="0"/>
              <a:cs typeface="Helvetica" panose="020B0604020202020204" pitchFamily="34" charset="0"/>
            </a:endParaRPr>
          </a:p>
          <a:p>
            <a:r>
              <a:rPr lang="en-US" sz="2800" b="1" u="sng" dirty="0">
                <a:latin typeface="Helvetica" panose="020B0604020202020204" pitchFamily="34" charset="0"/>
                <a:cs typeface="Helvetica" panose="020B0604020202020204" pitchFamily="34" charset="0"/>
              </a:rPr>
              <a:t>You can quickly modify the parameters of how the dataset is defined or loaded by instantiating a new object and seeing how that effects model training. </a:t>
            </a:r>
          </a:p>
        </p:txBody>
      </p:sp>
    </p:spTree>
    <p:extLst>
      <p:ext uri="{BB962C8B-B14F-4D97-AF65-F5344CB8AC3E}">
        <p14:creationId xmlns:p14="http://schemas.microsoft.com/office/powerpoint/2010/main" val="241020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1730</TotalTime>
  <Words>492</Words>
  <Application>Microsoft Macintosh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Helvetica</vt:lpstr>
      <vt:lpstr>Office Theme</vt:lpstr>
      <vt:lpstr>PowerPoint Presentation</vt:lpstr>
      <vt:lpstr>“LEARNING PYTORCH FROM SCRATCH”</vt:lpstr>
      <vt:lpstr>“LEARNING PYTORCH FROM SCRATCH”</vt:lpstr>
      <vt:lpstr>“LEARNING PYTORCH FROM SCRATCH”</vt:lpstr>
      <vt:lpstr>“LEARNING PYTORCH FROM SCRATCH”</vt:lpstr>
      <vt:lpstr>“LEARNING PYTORCH FROM SCRATCH”</vt:lpstr>
      <vt:lpstr>“LEARNING PYTORCH FROM SCRATCH”</vt:lpstr>
      <vt:lpstr>“LEARNING PYTORCH FROM SCRATCH”</vt:lpstr>
      <vt:lpstr>“LEARNING PYTORCH FROM SCRATCH”</vt:lpstr>
      <vt:lpstr>“LEARNING PYTORCH FROM SCRATCH”</vt:lpstr>
      <vt:lpstr>PowerPoint Presentation</vt:lpstr>
      <vt:lpstr>“LEARNING PYTORCH FROM SCRATCH”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Bryan</dc:creator>
  <cp:lastModifiedBy>Tim Bryan</cp:lastModifiedBy>
  <cp:revision>6</cp:revision>
  <dcterms:created xsi:type="dcterms:W3CDTF">2023-06-13T18:11:16Z</dcterms:created>
  <dcterms:modified xsi:type="dcterms:W3CDTF">2023-06-16T17:18:20Z</dcterms:modified>
</cp:coreProperties>
</file>