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0"/>
  </p:notesMasterIdLst>
  <p:sldIdLst>
    <p:sldId id="279" r:id="rId2"/>
    <p:sldId id="257" r:id="rId3"/>
    <p:sldId id="259" r:id="rId4"/>
    <p:sldId id="260" r:id="rId5"/>
    <p:sldId id="262" r:id="rId6"/>
    <p:sldId id="280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81" r:id="rId15"/>
    <p:sldId id="282" r:id="rId16"/>
    <p:sldId id="283" r:id="rId17"/>
    <p:sldId id="284" r:id="rId18"/>
    <p:sldId id="285" r:id="rId19"/>
    <p:sldId id="286" r:id="rId20"/>
    <p:sldId id="271" r:id="rId21"/>
    <p:sldId id="288" r:id="rId22"/>
    <p:sldId id="289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81593" autoAdjust="0"/>
  </p:normalViewPr>
  <p:slideViewPr>
    <p:cSldViewPr snapToGrid="0" snapToObjects="1">
      <p:cViewPr>
        <p:scale>
          <a:sx n="74" d="100"/>
          <a:sy n="74" d="100"/>
        </p:scale>
        <p:origin x="127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Business acumen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illustrates the process when a license application for a nuclear facility project is submitted to the CNSC</a:t>
            </a:r>
          </a:p>
          <a:p>
            <a:r>
              <a:rPr lang="en-US" dirty="0"/>
              <a:t>Environmental assessment</a:t>
            </a:r>
          </a:p>
          <a:p>
            <a:r>
              <a:rPr lang="en-US" dirty="0"/>
              <a:t>Licensing process.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Caveats: data infrastructure, model iteration, so always include a fudge factor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Unless you are a time estimation demi-god, use a fudge factor. At least double it. MS triples it.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DFEC3-8487-43E8-A154-7C12CBC1FF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38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Vote for ease of implementation 10-point scale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along the diagonal means project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3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the future in mind, and your team will probably be doing multiple data projects on the same process in the years to come</a:t>
            </a:r>
          </a:p>
          <a:p>
            <a:r>
              <a:rPr lang="en-US" dirty="0"/>
              <a:t>So between 2-3 projects, pick ones that lay your data groundwork</a:t>
            </a:r>
          </a:p>
          <a:p>
            <a:r>
              <a:rPr lang="en-US" dirty="0"/>
              <a:t>That’s why in many, many programs, data visualization projects are often a great first step, as they force all the discussions to happen at the base of the pyramid.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———— Section Break ————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Peter Drucker</a:t>
            </a:r>
          </a:p>
          <a:p>
            <a:r>
              <a:rPr lang="en-CA" dirty="0"/>
              <a:t>S: Item in work flow, just one. Who/what are clear. Not e.g. “reach a wider audience”, but “improve visits to our site from mobile”.</a:t>
            </a:r>
          </a:p>
          <a:p>
            <a:r>
              <a:rPr lang="en-CA" dirty="0"/>
              <a:t>M: Need a framework in place to capture indicator (ML models usually track this). Number of hits. Average time per action. Total cost of decision.</a:t>
            </a:r>
          </a:p>
          <a:p>
            <a:r>
              <a:rPr lang="en-CA" dirty="0"/>
              <a:t>A: Reality check. Data quality. What models can do. Don’t bite off more than you can chew. </a:t>
            </a:r>
          </a:p>
          <a:p>
            <a:r>
              <a:rPr lang="en-CA" dirty="0"/>
              <a:t>R: Use process flow, but don’t optimize paperclips</a:t>
            </a:r>
          </a:p>
          <a:p>
            <a:r>
              <a:rPr lang="en-CA" dirty="0"/>
              <a:t>T: Time-bound: Time component to project (e.g. sub 200ms). The project itself is using deadlines and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Breakpoints need to be well communicated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8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Please consider the following as a little checklist to take up before sinking too much time into a project.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-Fly through this part-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is the typical workflow, today we’ll focus on number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t>I’m all for experimentation, but once you start sinking time into a project, make sure it’s with an end goal in mind.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Your imagination (or others) can start spinning. Make sure to curb that.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Above all else, make sure your seniors are aware, on board, understand the limitations,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collect a ton of data, shouldn’t be a problem to combine it all, right?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sure you’ve seen the data it’ll be relying on first.</a:t>
            </a:r>
          </a:p>
          <a:p>
            <a:pPr marL="0" lvl="0" indent="0">
              <a:buNone/>
            </a:pPr>
            <a:r>
              <a:rPr dirty="0"/>
              <a:t>This also applies to data quality.</a:t>
            </a:r>
            <a:endParaRPr lang="en-US" dirty="0"/>
          </a:p>
          <a:p>
            <a:pPr marL="0" lvl="0" indent="0">
              <a:buNone/>
            </a:pPr>
            <a:r>
              <a:rPr dirty="0"/>
              <a:t>Make sure data model is either existent or easily</a:t>
            </a:r>
            <a:r>
              <a:rPr lang="en-US" dirty="0"/>
              <a:t> achievable.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will always be things about the business or the data that is not documented, </a:t>
            </a:r>
            <a:r>
              <a:rPr dirty="0" err="1"/>
              <a:t>etc</a:t>
            </a:r>
            <a:endParaRPr lang="en-US" dirty="0"/>
          </a:p>
          <a:p>
            <a:pPr marL="0" lvl="0" indent="0">
              <a:buNone/>
            </a:pPr>
            <a:r>
              <a:rPr dirty="0"/>
              <a:t>Again, goal of data science is to bring value to an org</a:t>
            </a:r>
            <a:endParaRPr lang="en-US" dirty="0"/>
          </a:p>
          <a:p>
            <a:pPr marL="0" lvl="0" indent="0">
              <a:buNone/>
            </a:pPr>
            <a:r>
              <a:rPr dirty="0"/>
              <a:t>It is your job to create the human relationships with SMEs and make sure their knowledge is captured</a:t>
            </a:r>
            <a:endParaRPr lang="en-US" dirty="0"/>
          </a:p>
          <a:p>
            <a:pPr marL="0" lvl="0" indent="0">
              <a:buNone/>
            </a:pPr>
            <a:r>
              <a:rPr dirty="0"/>
              <a:t>Prickly, not a newcomer “trying to automate their job”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DS Ethics is a large beast to tame, but requires to think of consequences before moving forward</a:t>
            </a:r>
            <a:endParaRPr lang="en-US" dirty="0"/>
          </a:p>
          <a:p>
            <a:pPr marL="0" lvl="0" indent="0">
              <a:buNone/>
            </a:pPr>
            <a:r>
              <a:rPr dirty="0"/>
              <a:t>Have an ethics checklist in place, see previous talk, </a:t>
            </a:r>
            <a:r>
              <a:rPr dirty="0" err="1"/>
              <a:t>deon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OK, but what are the best questions to ask?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———— Section Break ————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———— Section Break ————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can save time (FTEs), you’re being useful.</a:t>
            </a:r>
          </a:p>
          <a:p>
            <a:r>
              <a:rPr lang="en-CA" dirty="0"/>
              <a:t>Your team will be working on projects for a long time, so the order with which you implement projects is very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t>Goldman Sachs IPO is a work flow comprised of 146 distinct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———— Section Break ————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illustrates the process when a license application for a nuclear facility project is submitted to the CNSC</a:t>
            </a:r>
          </a:p>
          <a:p>
            <a:r>
              <a:rPr lang="en-US" dirty="0"/>
              <a:t>Environmental assessment</a:t>
            </a:r>
          </a:p>
          <a:p>
            <a:r>
              <a:rPr lang="en-US" dirty="0"/>
              <a:t>Licensing process.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2193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1536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9277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784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614730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9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13339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66873496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1651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57027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0"/>
            <a:ext cx="172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is</a:t>
            </a:r>
            <a:r>
              <a:rPr lang="en-CA" sz="1200" baseline="0" dirty="0"/>
              <a:t> the sample</a:t>
            </a:r>
            <a:br>
              <a:rPr lang="en-CA" sz="1200" baseline="0" dirty="0"/>
            </a:br>
            <a:r>
              <a:rPr lang="en-CA" sz="1200" baseline="0" dirty="0"/>
              <a:t>icon page.</a:t>
            </a:r>
          </a:p>
          <a:p>
            <a:endParaRPr lang="en-CA" sz="1200" dirty="0"/>
          </a:p>
          <a:p>
            <a:r>
              <a:rPr lang="en-CA" sz="1200" dirty="0"/>
              <a:t>It features a </a:t>
            </a:r>
            <a:br>
              <a:rPr lang="en-CA" sz="1200" baseline="0" dirty="0"/>
            </a:br>
            <a:r>
              <a:rPr lang="en-CA" sz="1200" baseline="0" dirty="0"/>
              <a:t>selection of symbols</a:t>
            </a:r>
            <a:br>
              <a:rPr lang="en-CA" sz="1200" baseline="0" dirty="0"/>
            </a:br>
            <a:r>
              <a:rPr lang="en-CA" sz="1200" baseline="0" dirty="0"/>
              <a:t>for use in your presentation.</a:t>
            </a:r>
          </a:p>
          <a:p>
            <a:endParaRPr lang="en-CA" sz="1200" baseline="0" dirty="0"/>
          </a:p>
          <a:p>
            <a:r>
              <a:rPr lang="en-CA" sz="1200" baseline="0" dirty="0"/>
              <a:t>To use a particular symbol, simply go to the </a:t>
            </a:r>
            <a:r>
              <a:rPr lang="en-CA" sz="1200" b="1" baseline="0" dirty="0"/>
              <a:t>(1) View </a:t>
            </a:r>
            <a:r>
              <a:rPr lang="en-CA" sz="1200" baseline="0" dirty="0"/>
              <a:t>Tab and select </a:t>
            </a:r>
            <a:r>
              <a:rPr lang="en-CA" sz="1200" b="1" baseline="0" dirty="0"/>
              <a:t>Slide Master (2)</a:t>
            </a:r>
            <a:r>
              <a:rPr lang="en-CA" sz="1200" baseline="0" dirty="0"/>
              <a:t>. Navigate to the last layout and select the icon(s) you would like to use. Copy them, return to </a:t>
            </a:r>
            <a:r>
              <a:rPr lang="en-CA" sz="1200" b="1" baseline="0" dirty="0"/>
              <a:t>(3) Normal</a:t>
            </a:r>
            <a:r>
              <a:rPr lang="en-CA" sz="1200" baseline="0" dirty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1" y="5109414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7" y="5437286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2" y="5821805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0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3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3" y="2949575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8" y="2998788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5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8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0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0" y="2392363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0" y="1249363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5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3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0" y="1831975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5" y="1831975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0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5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0" y="1589088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5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5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5" y="2465388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3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0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0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5" y="1349375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5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5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5" y="796925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5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8" y="2578100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5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3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0" y="735013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88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0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0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3" y="2971800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5" y="2006600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8" y="2373313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0" y="3125788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0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5" y="3405188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0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0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5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3" y="1839913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8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8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8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5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0" y="715963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0" y="1414463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5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8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3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5" y="4003675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0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3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5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0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5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5" y="4054475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8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0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0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5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5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5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3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5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3" y="1314450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5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0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3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3" y="1017588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5" y="3575050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0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38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3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5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3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0" y="3381375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5" y="2925763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5" y="1284288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5" y="3883025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3" y="4292600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5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5" y="3378200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0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0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27741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882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9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Page With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Header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5135167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9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Page With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3062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348694710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Click to insert a picture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18615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893788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/>
          <p:cNvSpPr txBox="1"/>
          <p:nvPr userDrawn="1"/>
        </p:nvSpPr>
        <p:spPr>
          <a:xfrm>
            <a:off x="216426" y="728700"/>
            <a:ext cx="1728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is</a:t>
            </a:r>
            <a:r>
              <a:rPr lang="en-CA" sz="1200" baseline="0" dirty="0"/>
              <a:t> the sample</a:t>
            </a:r>
            <a:br>
              <a:rPr lang="en-CA" sz="1200" baseline="0" dirty="0"/>
            </a:br>
            <a:r>
              <a:rPr lang="en-CA" sz="1200" baseline="0" dirty="0"/>
              <a:t>icon page.</a:t>
            </a:r>
          </a:p>
          <a:p>
            <a:endParaRPr lang="en-CA" sz="1200" dirty="0"/>
          </a:p>
          <a:p>
            <a:r>
              <a:rPr lang="en-CA" sz="1200" dirty="0"/>
              <a:t>It features a </a:t>
            </a:r>
            <a:br>
              <a:rPr lang="en-CA" sz="1200" baseline="0" dirty="0"/>
            </a:br>
            <a:r>
              <a:rPr lang="en-CA" sz="1200" baseline="0" dirty="0"/>
              <a:t>selection of symbols</a:t>
            </a:r>
            <a:br>
              <a:rPr lang="en-CA" sz="1200" baseline="0" dirty="0"/>
            </a:br>
            <a:r>
              <a:rPr lang="en-CA" sz="1200" baseline="0" dirty="0"/>
              <a:t>for use in your presentation.</a:t>
            </a:r>
          </a:p>
          <a:p>
            <a:endParaRPr lang="en-CA" sz="1200" baseline="0" dirty="0"/>
          </a:p>
          <a:p>
            <a:r>
              <a:rPr lang="en-CA" sz="1200" baseline="0" dirty="0"/>
              <a:t>To use a particular symbol, simply go to the </a:t>
            </a:r>
            <a:r>
              <a:rPr lang="en-CA" sz="1200" b="1" baseline="0" dirty="0"/>
              <a:t>(1) View </a:t>
            </a:r>
            <a:r>
              <a:rPr lang="en-CA" sz="1200" baseline="0" dirty="0"/>
              <a:t>Tab and select </a:t>
            </a:r>
            <a:r>
              <a:rPr lang="en-CA" sz="1200" b="1" baseline="0" dirty="0"/>
              <a:t>Slide Master (2)</a:t>
            </a:r>
            <a:r>
              <a:rPr lang="en-CA" sz="1200" baseline="0" dirty="0"/>
              <a:t>. Navigate to the last layout and select the icon(s) you would like to use. Copy them, return to </a:t>
            </a:r>
            <a:r>
              <a:rPr lang="en-CA" sz="1200" b="1" baseline="0" dirty="0"/>
              <a:t>(3) Normal</a:t>
            </a:r>
            <a:r>
              <a:rPr lang="en-CA" sz="1200" baseline="0" dirty="0"/>
              <a:t> view and paste them on the correct slide. Change the colour by choosing a new shape fill if you wish.</a:t>
            </a:r>
            <a:endParaRPr lang="en-CA" sz="1200" dirty="0"/>
          </a:p>
        </p:txBody>
      </p:sp>
      <p:pic>
        <p:nvPicPr>
          <p:cNvPr id="337" name="Picture 3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90395"/>
            <a:ext cx="7455283" cy="1124008"/>
          </a:xfrm>
          <a:prstGeom prst="rect">
            <a:avLst/>
          </a:prstGeom>
        </p:spPr>
      </p:pic>
      <p:grpSp>
        <p:nvGrpSpPr>
          <p:cNvPr id="338" name="Group 337"/>
          <p:cNvGrpSpPr/>
          <p:nvPr userDrawn="1"/>
        </p:nvGrpSpPr>
        <p:grpSpPr>
          <a:xfrm>
            <a:off x="5351681" y="5109414"/>
            <a:ext cx="407963" cy="407963"/>
            <a:chOff x="5159011" y="3985346"/>
            <a:chExt cx="407963" cy="407963"/>
          </a:xfrm>
        </p:grpSpPr>
        <p:sp>
          <p:nvSpPr>
            <p:cNvPr id="339" name="Oval 338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TextBox 339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1</a:t>
              </a:r>
            </a:p>
          </p:txBody>
        </p:sp>
      </p:grpSp>
      <p:grpSp>
        <p:nvGrpSpPr>
          <p:cNvPr id="341" name="Group 340"/>
          <p:cNvGrpSpPr/>
          <p:nvPr userDrawn="1"/>
        </p:nvGrpSpPr>
        <p:grpSpPr>
          <a:xfrm>
            <a:off x="2449627" y="5437286"/>
            <a:ext cx="407963" cy="407963"/>
            <a:chOff x="5159011" y="3985346"/>
            <a:chExt cx="407963" cy="407963"/>
          </a:xfrm>
        </p:grpSpPr>
        <p:sp>
          <p:nvSpPr>
            <p:cNvPr id="342" name="Oval 341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3" name="TextBox 342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373172" y="5821805"/>
            <a:ext cx="407963" cy="407963"/>
            <a:chOff x="5159011" y="3985346"/>
            <a:chExt cx="407963" cy="407963"/>
          </a:xfrm>
        </p:grpSpPr>
        <p:sp>
          <p:nvSpPr>
            <p:cNvPr id="345" name="Oval 344"/>
            <p:cNvSpPr/>
            <p:nvPr userDrawn="1"/>
          </p:nvSpPr>
          <p:spPr>
            <a:xfrm>
              <a:off x="5159011" y="3985346"/>
              <a:ext cx="407963" cy="40796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6" name="TextBox 345"/>
            <p:cNvSpPr txBox="1"/>
            <p:nvPr userDrawn="1"/>
          </p:nvSpPr>
          <p:spPr>
            <a:xfrm>
              <a:off x="5209534" y="4012788"/>
              <a:ext cx="24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chemeClr val="bg2"/>
                  </a:solidFill>
                </a:rPr>
                <a:t>3</a:t>
              </a:r>
            </a:p>
          </p:txBody>
        </p:sp>
      </p:grpSp>
      <p:sp>
        <p:nvSpPr>
          <p:cNvPr id="14" name="Freeform 5"/>
          <p:cNvSpPr>
            <a:spLocks/>
          </p:cNvSpPr>
          <p:nvPr userDrawn="1"/>
        </p:nvSpPr>
        <p:spPr bwMode="auto">
          <a:xfrm>
            <a:off x="4824413" y="654050"/>
            <a:ext cx="331788" cy="296863"/>
          </a:xfrm>
          <a:custGeom>
            <a:avLst/>
            <a:gdLst>
              <a:gd name="T0" fmla="*/ 43 w 86"/>
              <a:gd name="T1" fmla="*/ 77 h 77"/>
              <a:gd name="T2" fmla="*/ 0 w 86"/>
              <a:gd name="T3" fmla="*/ 24 h 77"/>
              <a:gd name="T4" fmla="*/ 24 w 86"/>
              <a:gd name="T5" fmla="*/ 0 h 77"/>
              <a:gd name="T6" fmla="*/ 43 w 86"/>
              <a:gd name="T7" fmla="*/ 11 h 77"/>
              <a:gd name="T8" fmla="*/ 62 w 86"/>
              <a:gd name="T9" fmla="*/ 0 h 77"/>
              <a:gd name="T10" fmla="*/ 86 w 86"/>
              <a:gd name="T11" fmla="*/ 24 h 77"/>
              <a:gd name="T12" fmla="*/ 43 w 86"/>
              <a:gd name="T13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77">
                <a:moveTo>
                  <a:pt x="43" y="77"/>
                </a:moveTo>
                <a:cubicBezTo>
                  <a:pt x="33" y="57"/>
                  <a:pt x="0" y="50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9" y="5"/>
                  <a:pt x="43" y="11"/>
                </a:cubicBezTo>
                <a:cubicBezTo>
                  <a:pt x="47" y="5"/>
                  <a:pt x="54" y="0"/>
                  <a:pt x="62" y="0"/>
                </a:cubicBezTo>
                <a:cubicBezTo>
                  <a:pt x="75" y="0"/>
                  <a:pt x="86" y="11"/>
                  <a:pt x="86" y="24"/>
                </a:cubicBezTo>
                <a:cubicBezTo>
                  <a:pt x="86" y="50"/>
                  <a:pt x="53" y="57"/>
                  <a:pt x="4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03963" y="2513013"/>
            <a:ext cx="277813" cy="361950"/>
            <a:chOff x="6303963" y="2513013"/>
            <a:chExt cx="277813" cy="361950"/>
          </a:xfrm>
        </p:grpSpPr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6303963" y="2620963"/>
              <a:ext cx="277813" cy="254000"/>
            </a:xfrm>
            <a:custGeom>
              <a:avLst/>
              <a:gdLst>
                <a:gd name="T0" fmla="*/ 71 w 72"/>
                <a:gd name="T1" fmla="*/ 43 h 66"/>
                <a:gd name="T2" fmla="*/ 57 w 72"/>
                <a:gd name="T3" fmla="*/ 15 h 66"/>
                <a:gd name="T4" fmla="*/ 44 w 72"/>
                <a:gd name="T5" fmla="*/ 3 h 66"/>
                <a:gd name="T6" fmla="*/ 40 w 72"/>
                <a:gd name="T7" fmla="*/ 1 h 66"/>
                <a:gd name="T8" fmla="*/ 36 w 72"/>
                <a:gd name="T9" fmla="*/ 1 h 66"/>
                <a:gd name="T10" fmla="*/ 32 w 72"/>
                <a:gd name="T11" fmla="*/ 1 h 66"/>
                <a:gd name="T12" fmla="*/ 27 w 72"/>
                <a:gd name="T13" fmla="*/ 4 h 66"/>
                <a:gd name="T14" fmla="*/ 4 w 72"/>
                <a:gd name="T15" fmla="*/ 33 h 66"/>
                <a:gd name="T16" fmla="*/ 1 w 72"/>
                <a:gd name="T17" fmla="*/ 50 h 66"/>
                <a:gd name="T18" fmla="*/ 13 w 72"/>
                <a:gd name="T19" fmla="*/ 63 h 66"/>
                <a:gd name="T20" fmla="*/ 59 w 72"/>
                <a:gd name="T21" fmla="*/ 63 h 66"/>
                <a:gd name="T22" fmla="*/ 71 w 72"/>
                <a:gd name="T23" fmla="*/ 51 h 66"/>
                <a:gd name="T24" fmla="*/ 71 w 72"/>
                <a:gd name="T25" fmla="*/ 43 h 66"/>
                <a:gd name="T26" fmla="*/ 38 w 72"/>
                <a:gd name="T27" fmla="*/ 48 h 66"/>
                <a:gd name="T28" fmla="*/ 38 w 72"/>
                <a:gd name="T29" fmla="*/ 53 h 66"/>
                <a:gd name="T30" fmla="*/ 34 w 72"/>
                <a:gd name="T31" fmla="*/ 53 h 66"/>
                <a:gd name="T32" fmla="*/ 34 w 72"/>
                <a:gd name="T33" fmla="*/ 48 h 66"/>
                <a:gd name="T34" fmla="*/ 25 w 72"/>
                <a:gd name="T35" fmla="*/ 46 h 66"/>
                <a:gd name="T36" fmla="*/ 27 w 72"/>
                <a:gd name="T37" fmla="*/ 41 h 66"/>
                <a:gd name="T38" fmla="*/ 35 w 72"/>
                <a:gd name="T39" fmla="*/ 43 h 66"/>
                <a:gd name="T40" fmla="*/ 40 w 72"/>
                <a:gd name="T41" fmla="*/ 40 h 66"/>
                <a:gd name="T42" fmla="*/ 34 w 72"/>
                <a:gd name="T43" fmla="*/ 35 h 66"/>
                <a:gd name="T44" fmla="*/ 26 w 72"/>
                <a:gd name="T45" fmla="*/ 27 h 66"/>
                <a:gd name="T46" fmla="*/ 34 w 72"/>
                <a:gd name="T47" fmla="*/ 18 h 66"/>
                <a:gd name="T48" fmla="*/ 34 w 72"/>
                <a:gd name="T49" fmla="*/ 13 h 66"/>
                <a:gd name="T50" fmla="*/ 39 w 72"/>
                <a:gd name="T51" fmla="*/ 13 h 66"/>
                <a:gd name="T52" fmla="*/ 39 w 72"/>
                <a:gd name="T53" fmla="*/ 18 h 66"/>
                <a:gd name="T54" fmla="*/ 46 w 72"/>
                <a:gd name="T55" fmla="*/ 19 h 66"/>
                <a:gd name="T56" fmla="*/ 44 w 72"/>
                <a:gd name="T57" fmla="*/ 25 h 66"/>
                <a:gd name="T58" fmla="*/ 37 w 72"/>
                <a:gd name="T59" fmla="*/ 23 h 66"/>
                <a:gd name="T60" fmla="*/ 33 w 72"/>
                <a:gd name="T61" fmla="*/ 26 h 66"/>
                <a:gd name="T62" fmla="*/ 39 w 72"/>
                <a:gd name="T63" fmla="*/ 30 h 66"/>
                <a:gd name="T64" fmla="*/ 47 w 72"/>
                <a:gd name="T65" fmla="*/ 39 h 66"/>
                <a:gd name="T66" fmla="*/ 38 w 72"/>
                <a:gd name="T6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66">
                  <a:moveTo>
                    <a:pt x="71" y="43"/>
                  </a:moveTo>
                  <a:cubicBezTo>
                    <a:pt x="70" y="32"/>
                    <a:pt x="64" y="23"/>
                    <a:pt x="57" y="15"/>
                  </a:cubicBezTo>
                  <a:cubicBezTo>
                    <a:pt x="53" y="11"/>
                    <a:pt x="49" y="7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2" y="1"/>
                    <a:pt x="32" y="1"/>
                  </a:cubicBezTo>
                  <a:cubicBezTo>
                    <a:pt x="30" y="2"/>
                    <a:pt x="28" y="3"/>
                    <a:pt x="27" y="4"/>
                  </a:cubicBezTo>
                  <a:cubicBezTo>
                    <a:pt x="17" y="12"/>
                    <a:pt x="9" y="22"/>
                    <a:pt x="4" y="33"/>
                  </a:cubicBezTo>
                  <a:cubicBezTo>
                    <a:pt x="1" y="39"/>
                    <a:pt x="0" y="44"/>
                    <a:pt x="1" y="50"/>
                  </a:cubicBezTo>
                  <a:cubicBezTo>
                    <a:pt x="2" y="56"/>
                    <a:pt x="6" y="62"/>
                    <a:pt x="13" y="63"/>
                  </a:cubicBezTo>
                  <a:cubicBezTo>
                    <a:pt x="28" y="66"/>
                    <a:pt x="44" y="66"/>
                    <a:pt x="59" y="63"/>
                  </a:cubicBezTo>
                  <a:cubicBezTo>
                    <a:pt x="66" y="62"/>
                    <a:pt x="70" y="58"/>
                    <a:pt x="71" y="51"/>
                  </a:cubicBezTo>
                  <a:cubicBezTo>
                    <a:pt x="72" y="48"/>
                    <a:pt x="72" y="46"/>
                    <a:pt x="71" y="43"/>
                  </a:cubicBezTo>
                  <a:close/>
                  <a:moveTo>
                    <a:pt x="38" y="48"/>
                  </a:moveTo>
                  <a:cubicBezTo>
                    <a:pt x="38" y="53"/>
                    <a:pt x="38" y="53"/>
                    <a:pt x="38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27" y="47"/>
                    <a:pt x="25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9" y="42"/>
                    <a:pt x="32" y="43"/>
                    <a:pt x="35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38"/>
                    <a:pt x="38" y="37"/>
                    <a:pt x="34" y="35"/>
                  </a:cubicBezTo>
                  <a:cubicBezTo>
                    <a:pt x="29" y="34"/>
                    <a:pt x="26" y="31"/>
                    <a:pt x="26" y="27"/>
                  </a:cubicBezTo>
                  <a:cubicBezTo>
                    <a:pt x="26" y="22"/>
                    <a:pt x="29" y="19"/>
                    <a:pt x="34" y="1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8"/>
                    <a:pt x="44" y="18"/>
                    <a:pt x="46" y="19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4"/>
                    <a:pt x="41" y="23"/>
                    <a:pt x="37" y="23"/>
                  </a:cubicBezTo>
                  <a:cubicBezTo>
                    <a:pt x="34" y="23"/>
                    <a:pt x="33" y="24"/>
                    <a:pt x="33" y="26"/>
                  </a:cubicBezTo>
                  <a:cubicBezTo>
                    <a:pt x="33" y="27"/>
                    <a:pt x="35" y="28"/>
                    <a:pt x="39" y="30"/>
                  </a:cubicBezTo>
                  <a:cubicBezTo>
                    <a:pt x="45" y="32"/>
                    <a:pt x="47" y="35"/>
                    <a:pt x="47" y="39"/>
                  </a:cubicBezTo>
                  <a:cubicBezTo>
                    <a:pt x="47" y="43"/>
                    <a:pt x="44" y="47"/>
                    <a:pt x="38" y="4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6372225" y="2513013"/>
              <a:ext cx="142875" cy="107950"/>
            </a:xfrm>
            <a:custGeom>
              <a:avLst/>
              <a:gdLst>
                <a:gd name="T0" fmla="*/ 11 w 37"/>
                <a:gd name="T1" fmla="*/ 27 h 28"/>
                <a:gd name="T2" fmla="*/ 15 w 37"/>
                <a:gd name="T3" fmla="*/ 26 h 28"/>
                <a:gd name="T4" fmla="*/ 23 w 37"/>
                <a:gd name="T5" fmla="*/ 22 h 28"/>
                <a:gd name="T6" fmla="*/ 22 w 37"/>
                <a:gd name="T7" fmla="*/ 26 h 28"/>
                <a:gd name="T8" fmla="*/ 27 w 37"/>
                <a:gd name="T9" fmla="*/ 25 h 28"/>
                <a:gd name="T10" fmla="*/ 34 w 37"/>
                <a:gd name="T11" fmla="*/ 18 h 28"/>
                <a:gd name="T12" fmla="*/ 32 w 37"/>
                <a:gd name="T13" fmla="*/ 8 h 28"/>
                <a:gd name="T14" fmla="*/ 29 w 37"/>
                <a:gd name="T15" fmla="*/ 12 h 28"/>
                <a:gd name="T16" fmla="*/ 31 w 37"/>
                <a:gd name="T17" fmla="*/ 5 h 28"/>
                <a:gd name="T18" fmla="*/ 30 w 37"/>
                <a:gd name="T19" fmla="*/ 3 h 28"/>
                <a:gd name="T20" fmla="*/ 9 w 37"/>
                <a:gd name="T21" fmla="*/ 3 h 28"/>
                <a:gd name="T22" fmla="*/ 8 w 37"/>
                <a:gd name="T23" fmla="*/ 6 h 28"/>
                <a:gd name="T24" fmla="*/ 11 w 37"/>
                <a:gd name="T25" fmla="*/ 14 h 28"/>
                <a:gd name="T26" fmla="*/ 10 w 37"/>
                <a:gd name="T27" fmla="*/ 14 h 28"/>
                <a:gd name="T28" fmla="*/ 7 w 37"/>
                <a:gd name="T29" fmla="*/ 7 h 28"/>
                <a:gd name="T30" fmla="*/ 1 w 37"/>
                <a:gd name="T31" fmla="*/ 12 h 28"/>
                <a:gd name="T32" fmla="*/ 1 w 37"/>
                <a:gd name="T33" fmla="*/ 16 h 28"/>
                <a:gd name="T34" fmla="*/ 11 w 37"/>
                <a:gd name="T3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28">
                  <a:moveTo>
                    <a:pt x="11" y="27"/>
                  </a:moveTo>
                  <a:cubicBezTo>
                    <a:pt x="12" y="27"/>
                    <a:pt x="14" y="26"/>
                    <a:pt x="15" y="26"/>
                  </a:cubicBezTo>
                  <a:cubicBezTo>
                    <a:pt x="18" y="26"/>
                    <a:pt x="22" y="26"/>
                    <a:pt x="23" y="22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4" y="28"/>
                    <a:pt x="26" y="27"/>
                    <a:pt x="27" y="25"/>
                  </a:cubicBezTo>
                  <a:cubicBezTo>
                    <a:pt x="29" y="23"/>
                    <a:pt x="32" y="20"/>
                    <a:pt x="34" y="18"/>
                  </a:cubicBezTo>
                  <a:cubicBezTo>
                    <a:pt x="37" y="14"/>
                    <a:pt x="36" y="11"/>
                    <a:pt x="32" y="8"/>
                  </a:cubicBezTo>
                  <a:cubicBezTo>
                    <a:pt x="31" y="9"/>
                    <a:pt x="30" y="11"/>
                    <a:pt x="29" y="12"/>
                  </a:cubicBezTo>
                  <a:cubicBezTo>
                    <a:pt x="29" y="9"/>
                    <a:pt x="30" y="7"/>
                    <a:pt x="31" y="5"/>
                  </a:cubicBezTo>
                  <a:cubicBezTo>
                    <a:pt x="31" y="5"/>
                    <a:pt x="31" y="3"/>
                    <a:pt x="30" y="3"/>
                  </a:cubicBezTo>
                  <a:cubicBezTo>
                    <a:pt x="23" y="0"/>
                    <a:pt x="16" y="0"/>
                    <a:pt x="9" y="3"/>
                  </a:cubicBezTo>
                  <a:cubicBezTo>
                    <a:pt x="9" y="3"/>
                    <a:pt x="8" y="5"/>
                    <a:pt x="8" y="6"/>
                  </a:cubicBezTo>
                  <a:cubicBezTo>
                    <a:pt x="9" y="9"/>
                    <a:pt x="10" y="11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2"/>
                    <a:pt x="8" y="10"/>
                    <a:pt x="7" y="7"/>
                  </a:cubicBezTo>
                  <a:cubicBezTo>
                    <a:pt x="5" y="9"/>
                    <a:pt x="3" y="1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4" y="20"/>
                    <a:pt x="8" y="24"/>
                    <a:pt x="11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8" name="Freeform 8"/>
          <p:cNvSpPr>
            <a:spLocks/>
          </p:cNvSpPr>
          <p:nvPr userDrawn="1"/>
        </p:nvSpPr>
        <p:spPr bwMode="auto">
          <a:xfrm>
            <a:off x="5357813" y="2949575"/>
            <a:ext cx="146050" cy="41275"/>
          </a:xfrm>
          <a:custGeom>
            <a:avLst/>
            <a:gdLst>
              <a:gd name="T0" fmla="*/ 2 w 38"/>
              <a:gd name="T1" fmla="*/ 6 h 11"/>
              <a:gd name="T2" fmla="*/ 18 w 38"/>
              <a:gd name="T3" fmla="*/ 0 h 11"/>
              <a:gd name="T4" fmla="*/ 35 w 38"/>
              <a:gd name="T5" fmla="*/ 5 h 11"/>
              <a:gd name="T6" fmla="*/ 38 w 38"/>
              <a:gd name="T7" fmla="*/ 8 h 11"/>
              <a:gd name="T8" fmla="*/ 36 w 38"/>
              <a:gd name="T9" fmla="*/ 11 h 11"/>
              <a:gd name="T10" fmla="*/ 31 w 38"/>
              <a:gd name="T11" fmla="*/ 11 h 11"/>
              <a:gd name="T12" fmla="*/ 18 w 38"/>
              <a:gd name="T13" fmla="*/ 7 h 11"/>
              <a:gd name="T14" fmla="*/ 8 w 38"/>
              <a:gd name="T15" fmla="*/ 11 h 11"/>
              <a:gd name="T16" fmla="*/ 3 w 38"/>
              <a:gd name="T17" fmla="*/ 11 h 11"/>
              <a:gd name="T18" fmla="*/ 0 w 38"/>
              <a:gd name="T19" fmla="*/ 9 h 11"/>
              <a:gd name="T20" fmla="*/ 2 w 38"/>
              <a:gd name="T2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" h="11">
                <a:moveTo>
                  <a:pt x="2" y="6"/>
                </a:moveTo>
                <a:cubicBezTo>
                  <a:pt x="6" y="3"/>
                  <a:pt x="12" y="0"/>
                  <a:pt x="18" y="0"/>
                </a:cubicBezTo>
                <a:cubicBezTo>
                  <a:pt x="24" y="0"/>
                  <a:pt x="30" y="1"/>
                  <a:pt x="35" y="5"/>
                </a:cubicBezTo>
                <a:cubicBezTo>
                  <a:pt x="36" y="6"/>
                  <a:pt x="37" y="7"/>
                  <a:pt x="38" y="8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8"/>
                  <a:pt x="23" y="7"/>
                  <a:pt x="18" y="7"/>
                </a:cubicBezTo>
                <a:cubicBezTo>
                  <a:pt x="14" y="7"/>
                  <a:pt x="10" y="9"/>
                  <a:pt x="8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2" y="7"/>
                  <a:pt x="2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Freeform 9"/>
          <p:cNvSpPr>
            <a:spLocks/>
          </p:cNvSpPr>
          <p:nvPr userDrawn="1"/>
        </p:nvSpPr>
        <p:spPr bwMode="auto">
          <a:xfrm>
            <a:off x="5299075" y="3125788"/>
            <a:ext cx="266700" cy="115888"/>
          </a:xfrm>
          <a:custGeom>
            <a:avLst/>
            <a:gdLst>
              <a:gd name="T0" fmla="*/ 69 w 69"/>
              <a:gd name="T1" fmla="*/ 24 h 30"/>
              <a:gd name="T2" fmla="*/ 64 w 69"/>
              <a:gd name="T3" fmla="*/ 30 h 30"/>
              <a:gd name="T4" fmla="*/ 5 w 69"/>
              <a:gd name="T5" fmla="*/ 30 h 30"/>
              <a:gd name="T6" fmla="*/ 0 w 69"/>
              <a:gd name="T7" fmla="*/ 24 h 30"/>
              <a:gd name="T8" fmla="*/ 0 w 69"/>
              <a:gd name="T9" fmla="*/ 0 h 30"/>
              <a:gd name="T10" fmla="*/ 26 w 69"/>
              <a:gd name="T11" fmla="*/ 0 h 30"/>
              <a:gd name="T12" fmla="*/ 26 w 69"/>
              <a:gd name="T13" fmla="*/ 3 h 30"/>
              <a:gd name="T14" fmla="*/ 31 w 69"/>
              <a:gd name="T15" fmla="*/ 3 h 30"/>
              <a:gd name="T16" fmla="*/ 31 w 69"/>
              <a:gd name="T17" fmla="*/ 10 h 30"/>
              <a:gd name="T18" fmla="*/ 38 w 69"/>
              <a:gd name="T19" fmla="*/ 10 h 30"/>
              <a:gd name="T20" fmla="*/ 38 w 69"/>
              <a:gd name="T21" fmla="*/ 3 h 30"/>
              <a:gd name="T22" fmla="*/ 43 w 69"/>
              <a:gd name="T23" fmla="*/ 3 h 30"/>
              <a:gd name="T24" fmla="*/ 43 w 69"/>
              <a:gd name="T25" fmla="*/ 0 h 30"/>
              <a:gd name="T26" fmla="*/ 69 w 69"/>
              <a:gd name="T27" fmla="*/ 0 h 30"/>
              <a:gd name="T28" fmla="*/ 69 w 69"/>
              <a:gd name="T29" fmla="*/ 0 h 30"/>
              <a:gd name="T30" fmla="*/ 69 w 69"/>
              <a:gd name="T31" fmla="*/ 2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" h="30">
                <a:moveTo>
                  <a:pt x="69" y="24"/>
                </a:moveTo>
                <a:cubicBezTo>
                  <a:pt x="69" y="27"/>
                  <a:pt x="67" y="30"/>
                  <a:pt x="64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2" y="30"/>
                  <a:pt x="0" y="27"/>
                  <a:pt x="0" y="24"/>
                </a:cubicBezTo>
                <a:cubicBezTo>
                  <a:pt x="0" y="0"/>
                  <a:pt x="0" y="0"/>
                  <a:pt x="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lnTo>
                  <a:pt x="69" y="2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Freeform 10"/>
          <p:cNvSpPr>
            <a:spLocks/>
          </p:cNvSpPr>
          <p:nvPr userDrawn="1"/>
        </p:nvSpPr>
        <p:spPr bwMode="auto">
          <a:xfrm>
            <a:off x="5272088" y="2998788"/>
            <a:ext cx="317500" cy="104775"/>
          </a:xfrm>
          <a:custGeom>
            <a:avLst/>
            <a:gdLst>
              <a:gd name="T0" fmla="*/ 76 w 82"/>
              <a:gd name="T1" fmla="*/ 27 h 27"/>
              <a:gd name="T2" fmla="*/ 6 w 82"/>
              <a:gd name="T3" fmla="*/ 27 h 27"/>
              <a:gd name="T4" fmla="*/ 0 w 82"/>
              <a:gd name="T5" fmla="*/ 21 h 27"/>
              <a:gd name="T6" fmla="*/ 0 w 82"/>
              <a:gd name="T7" fmla="*/ 6 h 27"/>
              <a:gd name="T8" fmla="*/ 6 w 82"/>
              <a:gd name="T9" fmla="*/ 0 h 27"/>
              <a:gd name="T10" fmla="*/ 76 w 82"/>
              <a:gd name="T11" fmla="*/ 0 h 27"/>
              <a:gd name="T12" fmla="*/ 82 w 82"/>
              <a:gd name="T13" fmla="*/ 6 h 27"/>
              <a:gd name="T14" fmla="*/ 82 w 82"/>
              <a:gd name="T15" fmla="*/ 21 h 27"/>
              <a:gd name="T16" fmla="*/ 76 w 82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7">
                <a:moveTo>
                  <a:pt x="76" y="27"/>
                </a:moveTo>
                <a:cubicBezTo>
                  <a:pt x="6" y="27"/>
                  <a:pt x="6" y="27"/>
                  <a:pt x="6" y="27"/>
                </a:cubicBezTo>
                <a:cubicBezTo>
                  <a:pt x="3" y="27"/>
                  <a:pt x="0" y="24"/>
                  <a:pt x="0" y="21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2" y="3"/>
                  <a:pt x="82" y="6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4"/>
                  <a:pt x="79" y="27"/>
                  <a:pt x="76" y="2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" name="Freeform 11"/>
          <p:cNvSpPr>
            <a:spLocks noEditPoints="1"/>
          </p:cNvSpPr>
          <p:nvPr userDrawn="1"/>
        </p:nvSpPr>
        <p:spPr bwMode="auto">
          <a:xfrm>
            <a:off x="5241925" y="739775"/>
            <a:ext cx="323850" cy="323850"/>
          </a:xfrm>
          <a:custGeom>
            <a:avLst/>
            <a:gdLst>
              <a:gd name="T0" fmla="*/ 84 w 84"/>
              <a:gd name="T1" fmla="*/ 43 h 84"/>
              <a:gd name="T2" fmla="*/ 82 w 84"/>
              <a:gd name="T3" fmla="*/ 38 h 84"/>
              <a:gd name="T4" fmla="*/ 82 w 84"/>
              <a:gd name="T5" fmla="*/ 34 h 84"/>
              <a:gd name="T6" fmla="*/ 81 w 84"/>
              <a:gd name="T7" fmla="*/ 29 h 84"/>
              <a:gd name="T8" fmla="*/ 74 w 84"/>
              <a:gd name="T9" fmla="*/ 28 h 84"/>
              <a:gd name="T10" fmla="*/ 78 w 84"/>
              <a:gd name="T11" fmla="*/ 20 h 84"/>
              <a:gd name="T12" fmla="*/ 69 w 84"/>
              <a:gd name="T13" fmla="*/ 19 h 84"/>
              <a:gd name="T14" fmla="*/ 71 w 84"/>
              <a:gd name="T15" fmla="*/ 12 h 84"/>
              <a:gd name="T16" fmla="*/ 66 w 84"/>
              <a:gd name="T17" fmla="*/ 9 h 84"/>
              <a:gd name="T18" fmla="*/ 63 w 84"/>
              <a:gd name="T19" fmla="*/ 7 h 84"/>
              <a:gd name="T20" fmla="*/ 59 w 84"/>
              <a:gd name="T21" fmla="*/ 4 h 84"/>
              <a:gd name="T22" fmla="*/ 53 w 84"/>
              <a:gd name="T23" fmla="*/ 9 h 84"/>
              <a:gd name="T24" fmla="*/ 50 w 84"/>
              <a:gd name="T25" fmla="*/ 1 h 84"/>
              <a:gd name="T26" fmla="*/ 46 w 84"/>
              <a:gd name="T27" fmla="*/ 7 h 84"/>
              <a:gd name="T28" fmla="*/ 40 w 84"/>
              <a:gd name="T29" fmla="*/ 0 h 84"/>
              <a:gd name="T30" fmla="*/ 36 w 84"/>
              <a:gd name="T31" fmla="*/ 8 h 84"/>
              <a:gd name="T32" fmla="*/ 31 w 84"/>
              <a:gd name="T33" fmla="*/ 2 h 84"/>
              <a:gd name="T34" fmla="*/ 26 w 84"/>
              <a:gd name="T35" fmla="*/ 5 h 84"/>
              <a:gd name="T36" fmla="*/ 23 w 84"/>
              <a:gd name="T37" fmla="*/ 7 h 84"/>
              <a:gd name="T38" fmla="*/ 17 w 84"/>
              <a:gd name="T39" fmla="*/ 9 h 84"/>
              <a:gd name="T40" fmla="*/ 19 w 84"/>
              <a:gd name="T41" fmla="*/ 16 h 84"/>
              <a:gd name="T42" fmla="*/ 10 w 84"/>
              <a:gd name="T43" fmla="*/ 15 h 84"/>
              <a:gd name="T44" fmla="*/ 12 w 84"/>
              <a:gd name="T45" fmla="*/ 24 h 84"/>
              <a:gd name="T46" fmla="*/ 5 w 84"/>
              <a:gd name="T47" fmla="*/ 24 h 84"/>
              <a:gd name="T48" fmla="*/ 4 w 84"/>
              <a:gd name="T49" fmla="*/ 29 h 84"/>
              <a:gd name="T50" fmla="*/ 3 w 84"/>
              <a:gd name="T51" fmla="*/ 33 h 84"/>
              <a:gd name="T52" fmla="*/ 1 w 84"/>
              <a:gd name="T53" fmla="*/ 38 h 84"/>
              <a:gd name="T54" fmla="*/ 7 w 84"/>
              <a:gd name="T55" fmla="*/ 42 h 84"/>
              <a:gd name="T56" fmla="*/ 1 w 84"/>
              <a:gd name="T57" fmla="*/ 48 h 84"/>
              <a:gd name="T58" fmla="*/ 9 w 84"/>
              <a:gd name="T59" fmla="*/ 52 h 84"/>
              <a:gd name="T60" fmla="*/ 4 w 84"/>
              <a:gd name="T61" fmla="*/ 58 h 84"/>
              <a:gd name="T62" fmla="*/ 7 w 84"/>
              <a:gd name="T63" fmla="*/ 62 h 84"/>
              <a:gd name="T64" fmla="*/ 9 w 84"/>
              <a:gd name="T65" fmla="*/ 65 h 84"/>
              <a:gd name="T66" fmla="*/ 11 w 84"/>
              <a:gd name="T67" fmla="*/ 70 h 84"/>
              <a:gd name="T68" fmla="*/ 19 w 84"/>
              <a:gd name="T69" fmla="*/ 68 h 84"/>
              <a:gd name="T70" fmla="*/ 19 w 84"/>
              <a:gd name="T71" fmla="*/ 77 h 84"/>
              <a:gd name="T72" fmla="*/ 27 w 84"/>
              <a:gd name="T73" fmla="*/ 73 h 84"/>
              <a:gd name="T74" fmla="*/ 28 w 84"/>
              <a:gd name="T75" fmla="*/ 81 h 84"/>
              <a:gd name="T76" fmla="*/ 34 w 84"/>
              <a:gd name="T77" fmla="*/ 76 h 84"/>
              <a:gd name="T78" fmla="*/ 36 w 84"/>
              <a:gd name="T79" fmla="*/ 83 h 84"/>
              <a:gd name="T80" fmla="*/ 42 w 84"/>
              <a:gd name="T81" fmla="*/ 82 h 84"/>
              <a:gd name="T82" fmla="*/ 46 w 84"/>
              <a:gd name="T83" fmla="*/ 82 h 84"/>
              <a:gd name="T84" fmla="*/ 51 w 84"/>
              <a:gd name="T85" fmla="*/ 83 h 84"/>
              <a:gd name="T86" fmla="*/ 53 w 84"/>
              <a:gd name="T87" fmla="*/ 75 h 84"/>
              <a:gd name="T88" fmla="*/ 61 w 84"/>
              <a:gd name="T89" fmla="*/ 80 h 84"/>
              <a:gd name="T90" fmla="*/ 62 w 84"/>
              <a:gd name="T91" fmla="*/ 71 h 84"/>
              <a:gd name="T92" fmla="*/ 69 w 84"/>
              <a:gd name="T93" fmla="*/ 74 h 84"/>
              <a:gd name="T94" fmla="*/ 72 w 84"/>
              <a:gd name="T95" fmla="*/ 69 h 84"/>
              <a:gd name="T96" fmla="*/ 74 w 84"/>
              <a:gd name="T97" fmla="*/ 66 h 84"/>
              <a:gd name="T98" fmla="*/ 78 w 84"/>
              <a:gd name="T99" fmla="*/ 62 h 84"/>
              <a:gd name="T100" fmla="*/ 74 w 84"/>
              <a:gd name="T101" fmla="*/ 56 h 84"/>
              <a:gd name="T102" fmla="*/ 82 w 84"/>
              <a:gd name="T103" fmla="*/ 53 h 84"/>
              <a:gd name="T104" fmla="*/ 77 w 84"/>
              <a:gd name="T105" fmla="*/ 47 h 84"/>
              <a:gd name="T106" fmla="*/ 35 w 84"/>
              <a:gd name="T107" fmla="*/ 40 h 84"/>
              <a:gd name="T108" fmla="*/ 15 w 84"/>
              <a:gd name="T109" fmla="*/ 34 h 84"/>
              <a:gd name="T110" fmla="*/ 19 w 84"/>
              <a:gd name="T111" fmla="*/ 44 h 84"/>
              <a:gd name="T112" fmla="*/ 21 w 84"/>
              <a:gd name="T113" fmla="*/ 51 h 84"/>
              <a:gd name="T114" fmla="*/ 35 w 84"/>
              <a:gd name="T115" fmla="*/ 69 h 84"/>
              <a:gd name="T116" fmla="*/ 64 w 84"/>
              <a:gd name="T117" fmla="*/ 4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4" h="84">
                <a:moveTo>
                  <a:pt x="82" y="46"/>
                </a:move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5"/>
                  <a:pt x="84" y="45"/>
                </a:cubicBezTo>
                <a:cubicBezTo>
                  <a:pt x="84" y="44"/>
                  <a:pt x="84" y="44"/>
                  <a:pt x="84" y="43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79" y="42"/>
                  <a:pt x="77" y="42"/>
                </a:cubicBezTo>
                <a:cubicBezTo>
                  <a:pt x="77" y="41"/>
                  <a:pt x="77" y="40"/>
                  <a:pt x="77" y="39"/>
                </a:cubicBezTo>
                <a:cubicBezTo>
                  <a:pt x="79" y="39"/>
                  <a:pt x="82" y="38"/>
                  <a:pt x="82" y="38"/>
                </a:cubicBezTo>
                <a:cubicBezTo>
                  <a:pt x="83" y="38"/>
                  <a:pt x="83" y="38"/>
                  <a:pt x="83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4"/>
                  <a:pt x="82" y="34"/>
                  <a:pt x="82" y="34"/>
                </a:cubicBezTo>
                <a:cubicBezTo>
                  <a:pt x="81" y="34"/>
                  <a:pt x="78" y="34"/>
                  <a:pt x="76" y="35"/>
                </a:cubicBezTo>
                <a:cubicBezTo>
                  <a:pt x="76" y="34"/>
                  <a:pt x="76" y="33"/>
                  <a:pt x="75" y="32"/>
                </a:cubicBezTo>
                <a:cubicBezTo>
                  <a:pt x="78" y="31"/>
                  <a:pt x="80" y="30"/>
                  <a:pt x="81" y="30"/>
                </a:cubicBezTo>
                <a:cubicBezTo>
                  <a:pt x="81" y="30"/>
                  <a:pt x="81" y="29"/>
                  <a:pt x="81" y="29"/>
                </a:cubicBezTo>
                <a:cubicBezTo>
                  <a:pt x="82" y="28"/>
                  <a:pt x="82" y="28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0" y="26"/>
                  <a:pt x="80" y="26"/>
                  <a:pt x="79" y="26"/>
                </a:cubicBezTo>
                <a:cubicBezTo>
                  <a:pt x="79" y="26"/>
                  <a:pt x="76" y="27"/>
                  <a:pt x="74" y="28"/>
                </a:cubicBezTo>
                <a:cubicBezTo>
                  <a:pt x="73" y="27"/>
                  <a:pt x="73" y="26"/>
                  <a:pt x="73" y="25"/>
                </a:cubicBezTo>
                <a:cubicBezTo>
                  <a:pt x="75" y="24"/>
                  <a:pt x="77" y="22"/>
                  <a:pt x="77" y="22"/>
                </a:cubicBezTo>
                <a:cubicBezTo>
                  <a:pt x="78" y="22"/>
                  <a:pt x="78" y="21"/>
                  <a:pt x="78" y="21"/>
                </a:cubicBezTo>
                <a:cubicBezTo>
                  <a:pt x="78" y="20"/>
                  <a:pt x="78" y="20"/>
                  <a:pt x="78" y="20"/>
                </a:cubicBezTo>
                <a:cubicBezTo>
                  <a:pt x="77" y="19"/>
                  <a:pt x="77" y="19"/>
                  <a:pt x="76" y="19"/>
                </a:cubicBezTo>
                <a:cubicBezTo>
                  <a:pt x="76" y="19"/>
                  <a:pt x="76" y="19"/>
                  <a:pt x="75" y="19"/>
                </a:cubicBezTo>
                <a:cubicBezTo>
                  <a:pt x="75" y="19"/>
                  <a:pt x="72" y="20"/>
                  <a:pt x="70" y="21"/>
                </a:cubicBezTo>
                <a:cubicBezTo>
                  <a:pt x="70" y="21"/>
                  <a:pt x="69" y="20"/>
                  <a:pt x="69" y="19"/>
                </a:cubicBezTo>
                <a:cubicBezTo>
                  <a:pt x="70" y="18"/>
                  <a:pt x="72" y="16"/>
                  <a:pt x="72" y="15"/>
                </a:cubicBezTo>
                <a:cubicBezTo>
                  <a:pt x="73" y="15"/>
                  <a:pt x="73" y="14"/>
                  <a:pt x="73" y="14"/>
                </a:cubicBezTo>
                <a:cubicBezTo>
                  <a:pt x="73" y="13"/>
                  <a:pt x="72" y="13"/>
                  <a:pt x="72" y="13"/>
                </a:cubicBezTo>
                <a:cubicBezTo>
                  <a:pt x="72" y="12"/>
                  <a:pt x="71" y="12"/>
                  <a:pt x="7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9" y="13"/>
                  <a:pt x="67" y="14"/>
                  <a:pt x="65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5" y="12"/>
                  <a:pt x="66" y="10"/>
                  <a:pt x="66" y="9"/>
                </a:cubicBezTo>
                <a:cubicBezTo>
                  <a:pt x="66" y="9"/>
                  <a:pt x="66" y="9"/>
                  <a:pt x="66" y="8"/>
                </a:cubicBezTo>
                <a:cubicBezTo>
                  <a:pt x="66" y="8"/>
                  <a:pt x="66" y="7"/>
                  <a:pt x="65" y="7"/>
                </a:cubicBezTo>
                <a:cubicBezTo>
                  <a:pt x="65" y="7"/>
                  <a:pt x="65" y="7"/>
                  <a:pt x="64" y="7"/>
                </a:cubicBezTo>
                <a:cubicBezTo>
                  <a:pt x="64" y="7"/>
                  <a:pt x="63" y="7"/>
                  <a:pt x="63" y="7"/>
                </a:cubicBezTo>
                <a:cubicBezTo>
                  <a:pt x="63" y="8"/>
                  <a:pt x="61" y="10"/>
                  <a:pt x="59" y="12"/>
                </a:cubicBezTo>
                <a:cubicBezTo>
                  <a:pt x="59" y="11"/>
                  <a:pt x="58" y="11"/>
                  <a:pt x="57" y="11"/>
                </a:cubicBezTo>
                <a:cubicBezTo>
                  <a:pt x="58" y="8"/>
                  <a:pt x="59" y="6"/>
                  <a:pt x="59" y="5"/>
                </a:cubicBezTo>
                <a:cubicBezTo>
                  <a:pt x="59" y="5"/>
                  <a:pt x="59" y="4"/>
                  <a:pt x="59" y="4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3"/>
                  <a:pt x="57" y="3"/>
                  <a:pt x="56" y="3"/>
                </a:cubicBezTo>
                <a:cubicBezTo>
                  <a:pt x="56" y="3"/>
                  <a:pt x="55" y="3"/>
                  <a:pt x="55" y="4"/>
                </a:cubicBezTo>
                <a:cubicBezTo>
                  <a:pt x="55" y="4"/>
                  <a:pt x="54" y="7"/>
                  <a:pt x="53" y="9"/>
                </a:cubicBezTo>
                <a:cubicBezTo>
                  <a:pt x="52" y="9"/>
                  <a:pt x="52" y="9"/>
                  <a:pt x="52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51" y="6"/>
                  <a:pt x="51" y="3"/>
                  <a:pt x="51" y="2"/>
                </a:cubicBezTo>
                <a:cubicBezTo>
                  <a:pt x="51" y="2"/>
                  <a:pt x="51" y="2"/>
                  <a:pt x="50" y="1"/>
                </a:cubicBezTo>
                <a:cubicBezTo>
                  <a:pt x="50" y="1"/>
                  <a:pt x="50" y="1"/>
                  <a:pt x="49" y="1"/>
                </a:cubicBezTo>
                <a:cubicBezTo>
                  <a:pt x="49" y="0"/>
                  <a:pt x="48" y="1"/>
                  <a:pt x="48" y="1"/>
                </a:cubicBezTo>
                <a:cubicBezTo>
                  <a:pt x="47" y="1"/>
                  <a:pt x="47" y="1"/>
                  <a:pt x="47" y="2"/>
                </a:cubicBezTo>
                <a:cubicBezTo>
                  <a:pt x="47" y="2"/>
                  <a:pt x="46" y="5"/>
                  <a:pt x="46" y="7"/>
                </a:cubicBezTo>
                <a:cubicBezTo>
                  <a:pt x="45" y="7"/>
                  <a:pt x="44" y="7"/>
                  <a:pt x="43" y="7"/>
                </a:cubicBezTo>
                <a:cubicBezTo>
                  <a:pt x="43" y="5"/>
                  <a:pt x="42" y="2"/>
                  <a:pt x="42" y="2"/>
                </a:cubicBezTo>
                <a:cubicBezTo>
                  <a:pt x="42" y="1"/>
                  <a:pt x="42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ubicBezTo>
                  <a:pt x="40" y="0"/>
                  <a:pt x="40" y="0"/>
                  <a:pt x="39" y="0"/>
                </a:cubicBezTo>
                <a:cubicBezTo>
                  <a:pt x="39" y="1"/>
                  <a:pt x="39" y="1"/>
                  <a:pt x="39" y="2"/>
                </a:cubicBezTo>
                <a:cubicBezTo>
                  <a:pt x="39" y="2"/>
                  <a:pt x="38" y="5"/>
                  <a:pt x="38" y="7"/>
                </a:cubicBezTo>
                <a:cubicBezTo>
                  <a:pt x="37" y="7"/>
                  <a:pt x="37" y="7"/>
                  <a:pt x="36" y="8"/>
                </a:cubicBezTo>
                <a:cubicBezTo>
                  <a:pt x="35" y="5"/>
                  <a:pt x="34" y="3"/>
                  <a:pt x="34" y="2"/>
                </a:cubicBezTo>
                <a:cubicBezTo>
                  <a:pt x="34" y="2"/>
                  <a:pt x="34" y="2"/>
                  <a:pt x="33" y="1"/>
                </a:cubicBezTo>
                <a:cubicBezTo>
                  <a:pt x="33" y="1"/>
                  <a:pt x="32" y="1"/>
                  <a:pt x="32" y="1"/>
                </a:cubicBezTo>
                <a:cubicBezTo>
                  <a:pt x="31" y="1"/>
                  <a:pt x="31" y="2"/>
                  <a:pt x="31" y="2"/>
                </a:cubicBezTo>
                <a:cubicBezTo>
                  <a:pt x="30" y="2"/>
                  <a:pt x="30" y="3"/>
                  <a:pt x="30" y="3"/>
                </a:cubicBezTo>
                <a:cubicBezTo>
                  <a:pt x="30" y="4"/>
                  <a:pt x="31" y="6"/>
                  <a:pt x="31" y="9"/>
                </a:cubicBezTo>
                <a:cubicBezTo>
                  <a:pt x="30" y="9"/>
                  <a:pt x="30" y="9"/>
                  <a:pt x="29" y="10"/>
                </a:cubicBezTo>
                <a:cubicBezTo>
                  <a:pt x="28" y="8"/>
                  <a:pt x="26" y="5"/>
                  <a:pt x="26" y="5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2" y="6"/>
                  <a:pt x="22" y="6"/>
                  <a:pt x="23" y="7"/>
                </a:cubicBezTo>
                <a:cubicBezTo>
                  <a:pt x="23" y="7"/>
                  <a:pt x="24" y="10"/>
                  <a:pt x="25" y="12"/>
                </a:cubicBezTo>
                <a:cubicBezTo>
                  <a:pt x="24" y="12"/>
                  <a:pt x="23" y="13"/>
                  <a:pt x="23" y="13"/>
                </a:cubicBezTo>
                <a:cubicBezTo>
                  <a:pt x="21" y="11"/>
                  <a:pt x="19" y="9"/>
                  <a:pt x="19" y="9"/>
                </a:cubicBezTo>
                <a:cubicBezTo>
                  <a:pt x="18" y="9"/>
                  <a:pt x="18" y="9"/>
                  <a:pt x="17" y="9"/>
                </a:cubicBezTo>
                <a:cubicBezTo>
                  <a:pt x="17" y="9"/>
                  <a:pt x="16" y="9"/>
                  <a:pt x="16" y="9"/>
                </a:cubicBezTo>
                <a:cubicBezTo>
                  <a:pt x="16" y="9"/>
                  <a:pt x="15" y="10"/>
                  <a:pt x="15" y="10"/>
                </a:cubicBezTo>
                <a:cubicBezTo>
                  <a:pt x="15" y="11"/>
                  <a:pt x="15" y="11"/>
                  <a:pt x="16" y="11"/>
                </a:cubicBezTo>
                <a:cubicBezTo>
                  <a:pt x="16" y="12"/>
                  <a:pt x="17" y="14"/>
                  <a:pt x="19" y="16"/>
                </a:cubicBezTo>
                <a:cubicBezTo>
                  <a:pt x="18" y="17"/>
                  <a:pt x="18" y="17"/>
                  <a:pt x="17" y="18"/>
                </a:cubicBezTo>
                <a:cubicBezTo>
                  <a:pt x="15" y="16"/>
                  <a:pt x="13" y="15"/>
                  <a:pt x="12" y="15"/>
                </a:cubicBezTo>
                <a:cubicBezTo>
                  <a:pt x="12" y="14"/>
                  <a:pt x="11" y="14"/>
                  <a:pt x="11" y="14"/>
                </a:cubicBezTo>
                <a:cubicBezTo>
                  <a:pt x="11" y="14"/>
                  <a:pt x="10" y="15"/>
                  <a:pt x="10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7"/>
                  <a:pt x="10" y="17"/>
                  <a:pt x="10" y="18"/>
                </a:cubicBezTo>
                <a:cubicBezTo>
                  <a:pt x="10" y="18"/>
                  <a:pt x="12" y="20"/>
                  <a:pt x="14" y="22"/>
                </a:cubicBezTo>
                <a:cubicBezTo>
                  <a:pt x="13" y="22"/>
                  <a:pt x="13" y="23"/>
                  <a:pt x="12" y="24"/>
                </a:cubicBezTo>
                <a:cubicBezTo>
                  <a:pt x="10" y="23"/>
                  <a:pt x="8" y="22"/>
                  <a:pt x="7" y="21"/>
                </a:cubicBezTo>
                <a:cubicBezTo>
                  <a:pt x="7" y="21"/>
                  <a:pt x="6" y="21"/>
                  <a:pt x="6" y="21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3"/>
                  <a:pt x="5" y="23"/>
                  <a:pt x="5" y="24"/>
                </a:cubicBezTo>
                <a:cubicBezTo>
                  <a:pt x="5" y="24"/>
                  <a:pt x="5" y="25"/>
                  <a:pt x="6" y="25"/>
                </a:cubicBezTo>
                <a:cubicBezTo>
                  <a:pt x="6" y="25"/>
                  <a:pt x="8" y="27"/>
                  <a:pt x="10" y="28"/>
                </a:cubicBezTo>
                <a:cubicBezTo>
                  <a:pt x="10" y="29"/>
                  <a:pt x="10" y="29"/>
                  <a:pt x="9" y="30"/>
                </a:cubicBezTo>
                <a:cubicBezTo>
                  <a:pt x="7" y="30"/>
                  <a:pt x="4" y="29"/>
                  <a:pt x="4" y="29"/>
                </a:cubicBezTo>
                <a:cubicBezTo>
                  <a:pt x="3" y="29"/>
                  <a:pt x="3" y="29"/>
                  <a:pt x="2" y="29"/>
                </a:cubicBezTo>
                <a:cubicBezTo>
                  <a:pt x="2" y="30"/>
                  <a:pt x="2" y="30"/>
                  <a:pt x="2" y="31"/>
                </a:cubicBezTo>
                <a:cubicBezTo>
                  <a:pt x="2" y="31"/>
                  <a:pt x="2" y="31"/>
                  <a:pt x="2" y="32"/>
                </a:cubicBezTo>
                <a:cubicBezTo>
                  <a:pt x="2" y="32"/>
                  <a:pt x="2" y="33"/>
                  <a:pt x="3" y="33"/>
                </a:cubicBezTo>
                <a:cubicBezTo>
                  <a:pt x="3" y="33"/>
                  <a:pt x="6" y="34"/>
                  <a:pt x="8" y="35"/>
                </a:cubicBezTo>
                <a:cubicBezTo>
                  <a:pt x="8" y="36"/>
                  <a:pt x="8" y="36"/>
                  <a:pt x="8" y="37"/>
                </a:cubicBezTo>
                <a:cubicBezTo>
                  <a:pt x="5" y="37"/>
                  <a:pt x="3" y="37"/>
                  <a:pt x="2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40"/>
                  <a:pt x="0" y="40"/>
                  <a:pt x="1" y="40"/>
                </a:cubicBezTo>
                <a:cubicBezTo>
                  <a:pt x="1" y="41"/>
                  <a:pt x="1" y="41"/>
                  <a:pt x="2" y="41"/>
                </a:cubicBezTo>
                <a:cubicBezTo>
                  <a:pt x="2" y="41"/>
                  <a:pt x="5" y="42"/>
                  <a:pt x="7" y="42"/>
                </a:cubicBezTo>
                <a:cubicBezTo>
                  <a:pt x="7" y="43"/>
                  <a:pt x="7" y="44"/>
                  <a:pt x="7" y="45"/>
                </a:cubicBezTo>
                <a:cubicBezTo>
                  <a:pt x="5" y="45"/>
                  <a:pt x="2" y="46"/>
                  <a:pt x="2" y="46"/>
                </a:cubicBezTo>
                <a:cubicBezTo>
                  <a:pt x="1" y="46"/>
                  <a:pt x="1" y="46"/>
                  <a:pt x="1" y="47"/>
                </a:cubicBezTo>
                <a:cubicBezTo>
                  <a:pt x="1" y="47"/>
                  <a:pt x="0" y="48"/>
                  <a:pt x="1" y="48"/>
                </a:cubicBezTo>
                <a:cubicBezTo>
                  <a:pt x="1" y="48"/>
                  <a:pt x="1" y="49"/>
                  <a:pt x="1" y="49"/>
                </a:cubicBezTo>
                <a:cubicBezTo>
                  <a:pt x="2" y="49"/>
                  <a:pt x="2" y="50"/>
                  <a:pt x="2" y="50"/>
                </a:cubicBezTo>
                <a:cubicBezTo>
                  <a:pt x="3" y="50"/>
                  <a:pt x="6" y="49"/>
                  <a:pt x="8" y="49"/>
                </a:cubicBezTo>
                <a:cubicBezTo>
                  <a:pt x="8" y="50"/>
                  <a:pt x="8" y="51"/>
                  <a:pt x="9" y="52"/>
                </a:cubicBezTo>
                <a:cubicBezTo>
                  <a:pt x="6" y="53"/>
                  <a:pt x="4" y="54"/>
                  <a:pt x="4" y="54"/>
                </a:cubicBezTo>
                <a:cubicBezTo>
                  <a:pt x="3" y="54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7"/>
                  <a:pt x="3" y="57"/>
                  <a:pt x="4" y="58"/>
                </a:cubicBezTo>
                <a:cubicBezTo>
                  <a:pt x="4" y="58"/>
                  <a:pt x="4" y="58"/>
                  <a:pt x="5" y="58"/>
                </a:cubicBezTo>
                <a:cubicBezTo>
                  <a:pt x="5" y="58"/>
                  <a:pt x="8" y="57"/>
                  <a:pt x="10" y="56"/>
                </a:cubicBezTo>
                <a:cubicBezTo>
                  <a:pt x="11" y="57"/>
                  <a:pt x="11" y="58"/>
                  <a:pt x="11" y="58"/>
                </a:cubicBezTo>
                <a:cubicBezTo>
                  <a:pt x="9" y="60"/>
                  <a:pt x="7" y="62"/>
                  <a:pt x="7" y="62"/>
                </a:cubicBezTo>
                <a:cubicBezTo>
                  <a:pt x="7" y="62"/>
                  <a:pt x="6" y="63"/>
                  <a:pt x="6" y="63"/>
                </a:cubicBezTo>
                <a:cubicBezTo>
                  <a:pt x="6" y="63"/>
                  <a:pt x="6" y="64"/>
                  <a:pt x="7" y="64"/>
                </a:cubicBezTo>
                <a:cubicBezTo>
                  <a:pt x="7" y="65"/>
                  <a:pt x="7" y="65"/>
                  <a:pt x="8" y="65"/>
                </a:cubicBezTo>
                <a:cubicBezTo>
                  <a:pt x="8" y="65"/>
                  <a:pt x="9" y="65"/>
                  <a:pt x="9" y="65"/>
                </a:cubicBezTo>
                <a:cubicBezTo>
                  <a:pt x="9" y="65"/>
                  <a:pt x="12" y="64"/>
                  <a:pt x="14" y="63"/>
                </a:cubicBezTo>
                <a:cubicBezTo>
                  <a:pt x="14" y="63"/>
                  <a:pt x="15" y="64"/>
                  <a:pt x="15" y="64"/>
                </a:cubicBezTo>
                <a:cubicBezTo>
                  <a:pt x="14" y="66"/>
                  <a:pt x="12" y="68"/>
                  <a:pt x="12" y="69"/>
                </a:cubicBezTo>
                <a:cubicBezTo>
                  <a:pt x="12" y="69"/>
                  <a:pt x="11" y="70"/>
                  <a:pt x="11" y="70"/>
                </a:cubicBezTo>
                <a:cubicBezTo>
                  <a:pt x="11" y="70"/>
                  <a:pt x="12" y="71"/>
                  <a:pt x="12" y="71"/>
                </a:cubicBezTo>
                <a:cubicBezTo>
                  <a:pt x="12" y="72"/>
                  <a:pt x="13" y="72"/>
                  <a:pt x="13" y="72"/>
                </a:cubicBezTo>
                <a:cubicBezTo>
                  <a:pt x="14" y="72"/>
                  <a:pt x="14" y="72"/>
                  <a:pt x="14" y="71"/>
                </a:cubicBezTo>
                <a:cubicBezTo>
                  <a:pt x="15" y="71"/>
                  <a:pt x="17" y="69"/>
                  <a:pt x="19" y="68"/>
                </a:cubicBezTo>
                <a:cubicBezTo>
                  <a:pt x="19" y="68"/>
                  <a:pt x="20" y="69"/>
                  <a:pt x="21" y="70"/>
                </a:cubicBezTo>
                <a:cubicBezTo>
                  <a:pt x="20" y="72"/>
                  <a:pt x="18" y="74"/>
                  <a:pt x="18" y="74"/>
                </a:cubicBezTo>
                <a:cubicBezTo>
                  <a:pt x="18" y="75"/>
                  <a:pt x="18" y="75"/>
                  <a:pt x="18" y="76"/>
                </a:cubicBezTo>
                <a:cubicBezTo>
                  <a:pt x="18" y="76"/>
                  <a:pt x="18" y="77"/>
                  <a:pt x="19" y="77"/>
                </a:cubicBezTo>
                <a:cubicBezTo>
                  <a:pt x="19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2" y="76"/>
                  <a:pt x="23" y="74"/>
                  <a:pt x="25" y="72"/>
                </a:cubicBezTo>
                <a:cubicBezTo>
                  <a:pt x="25" y="73"/>
                  <a:pt x="26" y="73"/>
                  <a:pt x="27" y="73"/>
                </a:cubicBezTo>
                <a:cubicBezTo>
                  <a:pt x="26" y="76"/>
                  <a:pt x="25" y="78"/>
                  <a:pt x="25" y="79"/>
                </a:cubicBezTo>
                <a:cubicBezTo>
                  <a:pt x="25" y="79"/>
                  <a:pt x="25" y="80"/>
                  <a:pt x="25" y="80"/>
                </a:cubicBezTo>
                <a:cubicBezTo>
                  <a:pt x="26" y="80"/>
                  <a:pt x="26" y="81"/>
                  <a:pt x="26" y="81"/>
                </a:cubicBezTo>
                <a:cubicBezTo>
                  <a:pt x="27" y="81"/>
                  <a:pt x="27" y="81"/>
                  <a:pt x="28" y="81"/>
                </a:cubicBezTo>
                <a:cubicBezTo>
                  <a:pt x="28" y="81"/>
                  <a:pt x="29" y="81"/>
                  <a:pt x="29" y="80"/>
                </a:cubicBezTo>
                <a:cubicBezTo>
                  <a:pt x="29" y="80"/>
                  <a:pt x="30" y="77"/>
                  <a:pt x="31" y="75"/>
                </a:cubicBezTo>
                <a:cubicBezTo>
                  <a:pt x="32" y="75"/>
                  <a:pt x="32" y="75"/>
                  <a:pt x="33" y="75"/>
                </a:cubicBezTo>
                <a:cubicBezTo>
                  <a:pt x="33" y="76"/>
                  <a:pt x="33" y="76"/>
                  <a:pt x="34" y="76"/>
                </a:cubicBezTo>
                <a:cubicBezTo>
                  <a:pt x="34" y="78"/>
                  <a:pt x="33" y="81"/>
                  <a:pt x="33" y="81"/>
                </a:cubicBezTo>
                <a:cubicBezTo>
                  <a:pt x="33" y="82"/>
                  <a:pt x="33" y="82"/>
                  <a:pt x="34" y="83"/>
                </a:cubicBezTo>
                <a:cubicBezTo>
                  <a:pt x="34" y="83"/>
                  <a:pt x="34" y="83"/>
                  <a:pt x="35" y="83"/>
                </a:cubicBezTo>
                <a:cubicBezTo>
                  <a:pt x="35" y="83"/>
                  <a:pt x="36" y="83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8" y="79"/>
                  <a:pt x="39" y="77"/>
                </a:cubicBezTo>
                <a:cubicBezTo>
                  <a:pt x="39" y="77"/>
                  <a:pt x="40" y="77"/>
                  <a:pt x="41" y="77"/>
                </a:cubicBezTo>
                <a:cubicBezTo>
                  <a:pt x="41" y="79"/>
                  <a:pt x="42" y="82"/>
                  <a:pt x="42" y="82"/>
                </a:cubicBezTo>
                <a:cubicBezTo>
                  <a:pt x="42" y="83"/>
                  <a:pt x="42" y="83"/>
                  <a:pt x="42" y="84"/>
                </a:cubicBezTo>
                <a:cubicBezTo>
                  <a:pt x="43" y="84"/>
                  <a:pt x="43" y="84"/>
                  <a:pt x="44" y="84"/>
                </a:cubicBezTo>
                <a:cubicBezTo>
                  <a:pt x="44" y="84"/>
                  <a:pt x="45" y="84"/>
                  <a:pt x="45" y="83"/>
                </a:cubicBezTo>
                <a:cubicBezTo>
                  <a:pt x="45" y="83"/>
                  <a:pt x="45" y="83"/>
                  <a:pt x="46" y="82"/>
                </a:cubicBezTo>
                <a:cubicBezTo>
                  <a:pt x="46" y="82"/>
                  <a:pt x="46" y="79"/>
                  <a:pt x="46" y="77"/>
                </a:cubicBezTo>
                <a:cubicBezTo>
                  <a:pt x="47" y="76"/>
                  <a:pt x="47" y="76"/>
                  <a:pt x="48" y="76"/>
                </a:cubicBezTo>
                <a:cubicBezTo>
                  <a:pt x="49" y="79"/>
                  <a:pt x="50" y="81"/>
                  <a:pt x="50" y="82"/>
                </a:cubicBezTo>
                <a:cubicBezTo>
                  <a:pt x="50" y="82"/>
                  <a:pt x="51" y="82"/>
                  <a:pt x="51" y="83"/>
                </a:cubicBezTo>
                <a:cubicBezTo>
                  <a:pt x="51" y="83"/>
                  <a:pt x="52" y="83"/>
                  <a:pt x="52" y="83"/>
                </a:cubicBezTo>
                <a:cubicBezTo>
                  <a:pt x="53" y="83"/>
                  <a:pt x="53" y="82"/>
                  <a:pt x="53" y="82"/>
                </a:cubicBezTo>
                <a:cubicBezTo>
                  <a:pt x="54" y="82"/>
                  <a:pt x="54" y="81"/>
                  <a:pt x="54" y="81"/>
                </a:cubicBezTo>
                <a:cubicBezTo>
                  <a:pt x="54" y="80"/>
                  <a:pt x="53" y="77"/>
                  <a:pt x="53" y="75"/>
                </a:cubicBezTo>
                <a:cubicBezTo>
                  <a:pt x="54" y="75"/>
                  <a:pt x="54" y="74"/>
                  <a:pt x="55" y="74"/>
                </a:cubicBezTo>
                <a:cubicBezTo>
                  <a:pt x="56" y="76"/>
                  <a:pt x="58" y="79"/>
                  <a:pt x="58" y="79"/>
                </a:cubicBezTo>
                <a:cubicBezTo>
                  <a:pt x="58" y="79"/>
                  <a:pt x="59" y="80"/>
                  <a:pt x="59" y="80"/>
                </a:cubicBezTo>
                <a:cubicBezTo>
                  <a:pt x="60" y="80"/>
                  <a:pt x="60" y="80"/>
                  <a:pt x="61" y="80"/>
                </a:cubicBezTo>
                <a:cubicBezTo>
                  <a:pt x="61" y="79"/>
                  <a:pt x="61" y="79"/>
                  <a:pt x="62" y="79"/>
                </a:cubicBezTo>
                <a:cubicBezTo>
                  <a:pt x="62" y="78"/>
                  <a:pt x="62" y="78"/>
                  <a:pt x="62" y="77"/>
                </a:cubicBezTo>
                <a:cubicBezTo>
                  <a:pt x="61" y="77"/>
                  <a:pt x="60" y="74"/>
                  <a:pt x="60" y="72"/>
                </a:cubicBezTo>
                <a:cubicBezTo>
                  <a:pt x="60" y="72"/>
                  <a:pt x="61" y="71"/>
                  <a:pt x="62" y="71"/>
                </a:cubicBezTo>
                <a:cubicBezTo>
                  <a:pt x="63" y="72"/>
                  <a:pt x="65" y="74"/>
                  <a:pt x="66" y="75"/>
                </a:cubicBezTo>
                <a:cubicBezTo>
                  <a:pt x="66" y="75"/>
                  <a:pt x="66" y="75"/>
                  <a:pt x="67" y="75"/>
                </a:cubicBezTo>
                <a:cubicBezTo>
                  <a:pt x="67" y="75"/>
                  <a:pt x="68" y="75"/>
                  <a:pt x="68" y="75"/>
                </a:cubicBezTo>
                <a:cubicBezTo>
                  <a:pt x="68" y="75"/>
                  <a:pt x="69" y="74"/>
                  <a:pt x="69" y="74"/>
                </a:cubicBezTo>
                <a:cubicBezTo>
                  <a:pt x="69" y="73"/>
                  <a:pt x="69" y="73"/>
                  <a:pt x="68" y="72"/>
                </a:cubicBezTo>
                <a:cubicBezTo>
                  <a:pt x="68" y="72"/>
                  <a:pt x="67" y="70"/>
                  <a:pt x="65" y="68"/>
                </a:cubicBezTo>
                <a:cubicBezTo>
                  <a:pt x="66" y="67"/>
                  <a:pt x="67" y="67"/>
                  <a:pt x="67" y="66"/>
                </a:cubicBezTo>
                <a:cubicBezTo>
                  <a:pt x="69" y="67"/>
                  <a:pt x="71" y="69"/>
                  <a:pt x="72" y="69"/>
                </a:cubicBezTo>
                <a:cubicBezTo>
                  <a:pt x="72" y="69"/>
                  <a:pt x="73" y="70"/>
                  <a:pt x="73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75" y="68"/>
                  <a:pt x="75" y="68"/>
                  <a:pt x="75" y="68"/>
                </a:cubicBezTo>
                <a:cubicBezTo>
                  <a:pt x="75" y="67"/>
                  <a:pt x="75" y="67"/>
                  <a:pt x="74" y="66"/>
                </a:cubicBezTo>
                <a:cubicBezTo>
                  <a:pt x="74" y="66"/>
                  <a:pt x="72" y="64"/>
                  <a:pt x="70" y="62"/>
                </a:cubicBezTo>
                <a:cubicBezTo>
                  <a:pt x="71" y="62"/>
                  <a:pt x="71" y="61"/>
                  <a:pt x="72" y="60"/>
                </a:cubicBezTo>
                <a:cubicBezTo>
                  <a:pt x="74" y="61"/>
                  <a:pt x="76" y="62"/>
                  <a:pt x="77" y="62"/>
                </a:cubicBezTo>
                <a:cubicBezTo>
                  <a:pt x="77" y="63"/>
                  <a:pt x="78" y="63"/>
                  <a:pt x="78" y="62"/>
                </a:cubicBezTo>
                <a:cubicBezTo>
                  <a:pt x="79" y="62"/>
                  <a:pt x="79" y="62"/>
                  <a:pt x="79" y="61"/>
                </a:cubicBezTo>
                <a:cubicBezTo>
                  <a:pt x="79" y="61"/>
                  <a:pt x="79" y="61"/>
                  <a:pt x="79" y="60"/>
                </a:cubicBezTo>
                <a:cubicBezTo>
                  <a:pt x="79" y="60"/>
                  <a:pt x="79" y="59"/>
                  <a:pt x="79" y="59"/>
                </a:cubicBezTo>
                <a:cubicBezTo>
                  <a:pt x="78" y="59"/>
                  <a:pt x="76" y="57"/>
                  <a:pt x="74" y="56"/>
                </a:cubicBezTo>
                <a:cubicBezTo>
                  <a:pt x="74" y="55"/>
                  <a:pt x="75" y="54"/>
                  <a:pt x="75" y="54"/>
                </a:cubicBezTo>
                <a:cubicBezTo>
                  <a:pt x="77" y="54"/>
                  <a:pt x="80" y="55"/>
                  <a:pt x="80" y="55"/>
                </a:cubicBezTo>
                <a:cubicBezTo>
                  <a:pt x="81" y="55"/>
                  <a:pt x="81" y="55"/>
                  <a:pt x="82" y="54"/>
                </a:cubicBezTo>
                <a:cubicBezTo>
                  <a:pt x="82" y="54"/>
                  <a:pt x="82" y="54"/>
                  <a:pt x="82" y="53"/>
                </a:cubicBezTo>
                <a:cubicBezTo>
                  <a:pt x="83" y="53"/>
                  <a:pt x="83" y="52"/>
                  <a:pt x="82" y="52"/>
                </a:cubicBezTo>
                <a:cubicBezTo>
                  <a:pt x="82" y="52"/>
                  <a:pt x="82" y="51"/>
                  <a:pt x="81" y="51"/>
                </a:cubicBezTo>
                <a:cubicBezTo>
                  <a:pt x="81" y="51"/>
                  <a:pt x="78" y="50"/>
                  <a:pt x="76" y="49"/>
                </a:cubicBezTo>
                <a:cubicBezTo>
                  <a:pt x="76" y="48"/>
                  <a:pt x="76" y="47"/>
                  <a:pt x="77" y="47"/>
                </a:cubicBezTo>
                <a:cubicBezTo>
                  <a:pt x="79" y="47"/>
                  <a:pt x="82" y="46"/>
                  <a:pt x="82" y="46"/>
                </a:cubicBezTo>
                <a:close/>
                <a:moveTo>
                  <a:pt x="49" y="44"/>
                </a:moveTo>
                <a:cubicBezTo>
                  <a:pt x="48" y="47"/>
                  <a:pt x="44" y="50"/>
                  <a:pt x="40" y="49"/>
                </a:cubicBezTo>
                <a:cubicBezTo>
                  <a:pt x="37" y="47"/>
                  <a:pt x="34" y="44"/>
                  <a:pt x="35" y="40"/>
                </a:cubicBezTo>
                <a:cubicBezTo>
                  <a:pt x="37" y="36"/>
                  <a:pt x="40" y="34"/>
                  <a:pt x="44" y="35"/>
                </a:cubicBezTo>
                <a:cubicBezTo>
                  <a:pt x="48" y="36"/>
                  <a:pt x="50" y="40"/>
                  <a:pt x="49" y="44"/>
                </a:cubicBezTo>
                <a:close/>
                <a:moveTo>
                  <a:pt x="15" y="45"/>
                </a:moveTo>
                <a:cubicBezTo>
                  <a:pt x="14" y="42"/>
                  <a:pt x="14" y="38"/>
                  <a:pt x="15" y="34"/>
                </a:cubicBezTo>
                <a:cubicBezTo>
                  <a:pt x="19" y="21"/>
                  <a:pt x="33" y="12"/>
                  <a:pt x="46" y="15"/>
                </a:cubicBezTo>
                <a:cubicBezTo>
                  <a:pt x="45" y="19"/>
                  <a:pt x="45" y="19"/>
                  <a:pt x="45" y="19"/>
                </a:cubicBezTo>
                <a:cubicBezTo>
                  <a:pt x="34" y="17"/>
                  <a:pt x="23" y="24"/>
                  <a:pt x="20" y="36"/>
                </a:cubicBezTo>
                <a:cubicBezTo>
                  <a:pt x="19" y="39"/>
                  <a:pt x="19" y="42"/>
                  <a:pt x="19" y="44"/>
                </a:cubicBezTo>
                <a:lnTo>
                  <a:pt x="15" y="45"/>
                </a:lnTo>
                <a:close/>
                <a:moveTo>
                  <a:pt x="35" y="69"/>
                </a:moveTo>
                <a:cubicBezTo>
                  <a:pt x="26" y="66"/>
                  <a:pt x="19" y="60"/>
                  <a:pt x="16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23" y="57"/>
                  <a:pt x="29" y="62"/>
                  <a:pt x="36" y="64"/>
                </a:cubicBezTo>
                <a:cubicBezTo>
                  <a:pt x="43" y="66"/>
                  <a:pt x="50" y="65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52" y="69"/>
                  <a:pt x="43" y="71"/>
                  <a:pt x="35" y="69"/>
                </a:cubicBezTo>
                <a:close/>
                <a:moveTo>
                  <a:pt x="69" y="49"/>
                </a:moveTo>
                <a:cubicBezTo>
                  <a:pt x="68" y="53"/>
                  <a:pt x="66" y="57"/>
                  <a:pt x="64" y="59"/>
                </a:cubicBezTo>
                <a:cubicBezTo>
                  <a:pt x="60" y="56"/>
                  <a:pt x="60" y="56"/>
                  <a:pt x="60" y="56"/>
                </a:cubicBezTo>
                <a:cubicBezTo>
                  <a:pt x="62" y="54"/>
                  <a:pt x="64" y="51"/>
                  <a:pt x="64" y="48"/>
                </a:cubicBezTo>
                <a:cubicBezTo>
                  <a:pt x="68" y="37"/>
                  <a:pt x="62" y="25"/>
                  <a:pt x="51" y="21"/>
                </a:cubicBezTo>
                <a:cubicBezTo>
                  <a:pt x="53" y="16"/>
                  <a:pt x="53" y="16"/>
                  <a:pt x="53" y="16"/>
                </a:cubicBezTo>
                <a:cubicBezTo>
                  <a:pt x="66" y="22"/>
                  <a:pt x="73" y="36"/>
                  <a:pt x="69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" name="Freeform 12"/>
          <p:cNvSpPr>
            <a:spLocks/>
          </p:cNvSpPr>
          <p:nvPr userDrawn="1"/>
        </p:nvSpPr>
        <p:spPr bwMode="auto">
          <a:xfrm>
            <a:off x="4244975" y="758825"/>
            <a:ext cx="431800" cy="385763"/>
          </a:xfrm>
          <a:custGeom>
            <a:avLst/>
            <a:gdLst>
              <a:gd name="T0" fmla="*/ 112 w 112"/>
              <a:gd name="T1" fmla="*/ 3 h 100"/>
              <a:gd name="T2" fmla="*/ 5 w 112"/>
              <a:gd name="T3" fmla="*/ 8 h 100"/>
              <a:gd name="T4" fmla="*/ 5 w 112"/>
              <a:gd name="T5" fmla="*/ 6 h 100"/>
              <a:gd name="T6" fmla="*/ 5 w 112"/>
              <a:gd name="T7" fmla="*/ 3 h 100"/>
              <a:gd name="T8" fmla="*/ 2 w 112"/>
              <a:gd name="T9" fmla="*/ 1 h 100"/>
              <a:gd name="T10" fmla="*/ 0 w 112"/>
              <a:gd name="T11" fmla="*/ 4 h 100"/>
              <a:gd name="T12" fmla="*/ 3 w 112"/>
              <a:gd name="T13" fmla="*/ 6 h 100"/>
              <a:gd name="T14" fmla="*/ 31 w 112"/>
              <a:gd name="T15" fmla="*/ 100 h 100"/>
              <a:gd name="T16" fmla="*/ 33 w 112"/>
              <a:gd name="T17" fmla="*/ 99 h 100"/>
              <a:gd name="T18" fmla="*/ 21 w 112"/>
              <a:gd name="T19" fmla="*/ 58 h 100"/>
              <a:gd name="T20" fmla="*/ 112 w 112"/>
              <a:gd name="T21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100">
                <a:moveTo>
                  <a:pt x="112" y="3"/>
                </a:move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5" y="5"/>
                  <a:pt x="6" y="4"/>
                  <a:pt x="5" y="3"/>
                </a:cubicBezTo>
                <a:cubicBezTo>
                  <a:pt x="5" y="1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5"/>
                  <a:pt x="1" y="6"/>
                  <a:pt x="3" y="6"/>
                </a:cubicBezTo>
                <a:cubicBezTo>
                  <a:pt x="31" y="100"/>
                  <a:pt x="31" y="100"/>
                  <a:pt x="31" y="100"/>
                </a:cubicBezTo>
                <a:cubicBezTo>
                  <a:pt x="33" y="99"/>
                  <a:pt x="33" y="99"/>
                  <a:pt x="33" y="99"/>
                </a:cubicBezTo>
                <a:cubicBezTo>
                  <a:pt x="21" y="58"/>
                  <a:pt x="21" y="58"/>
                  <a:pt x="21" y="58"/>
                </a:cubicBezTo>
                <a:lnTo>
                  <a:pt x="112" y="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" name="Freeform 13"/>
          <p:cNvSpPr>
            <a:spLocks noEditPoints="1"/>
          </p:cNvSpPr>
          <p:nvPr userDrawn="1"/>
        </p:nvSpPr>
        <p:spPr bwMode="auto">
          <a:xfrm>
            <a:off x="2924175" y="1303338"/>
            <a:ext cx="293688" cy="247650"/>
          </a:xfrm>
          <a:custGeom>
            <a:avLst/>
            <a:gdLst>
              <a:gd name="T0" fmla="*/ 73 w 76"/>
              <a:gd name="T1" fmla="*/ 0 h 64"/>
              <a:gd name="T2" fmla="*/ 65 w 76"/>
              <a:gd name="T3" fmla="*/ 0 h 64"/>
              <a:gd name="T4" fmla="*/ 62 w 76"/>
              <a:gd name="T5" fmla="*/ 3 h 64"/>
              <a:gd name="T6" fmla="*/ 62 w 76"/>
              <a:gd name="T7" fmla="*/ 5 h 64"/>
              <a:gd name="T8" fmla="*/ 10 w 76"/>
              <a:gd name="T9" fmla="*/ 23 h 64"/>
              <a:gd name="T10" fmla="*/ 8 w 76"/>
              <a:gd name="T11" fmla="*/ 21 h 64"/>
              <a:gd name="T12" fmla="*/ 2 w 76"/>
              <a:gd name="T13" fmla="*/ 21 h 64"/>
              <a:gd name="T14" fmla="*/ 0 w 76"/>
              <a:gd name="T15" fmla="*/ 23 h 64"/>
              <a:gd name="T16" fmla="*/ 0 w 76"/>
              <a:gd name="T17" fmla="*/ 41 h 64"/>
              <a:gd name="T18" fmla="*/ 2 w 76"/>
              <a:gd name="T19" fmla="*/ 43 h 64"/>
              <a:gd name="T20" fmla="*/ 8 w 76"/>
              <a:gd name="T21" fmla="*/ 43 h 64"/>
              <a:gd name="T22" fmla="*/ 10 w 76"/>
              <a:gd name="T23" fmla="*/ 41 h 64"/>
              <a:gd name="T24" fmla="*/ 24 w 76"/>
              <a:gd name="T25" fmla="*/ 46 h 64"/>
              <a:gd name="T26" fmla="*/ 23 w 76"/>
              <a:gd name="T27" fmla="*/ 49 h 64"/>
              <a:gd name="T28" fmla="*/ 23 w 76"/>
              <a:gd name="T29" fmla="*/ 51 h 64"/>
              <a:gd name="T30" fmla="*/ 24 w 76"/>
              <a:gd name="T31" fmla="*/ 52 h 64"/>
              <a:gd name="T32" fmla="*/ 38 w 76"/>
              <a:gd name="T33" fmla="*/ 57 h 64"/>
              <a:gd name="T34" fmla="*/ 39 w 76"/>
              <a:gd name="T35" fmla="*/ 57 h 64"/>
              <a:gd name="T36" fmla="*/ 42 w 76"/>
              <a:gd name="T37" fmla="*/ 55 h 64"/>
              <a:gd name="T38" fmla="*/ 43 w 76"/>
              <a:gd name="T39" fmla="*/ 52 h 64"/>
              <a:gd name="T40" fmla="*/ 62 w 76"/>
              <a:gd name="T41" fmla="*/ 59 h 64"/>
              <a:gd name="T42" fmla="*/ 62 w 76"/>
              <a:gd name="T43" fmla="*/ 61 h 64"/>
              <a:gd name="T44" fmla="*/ 65 w 76"/>
              <a:gd name="T45" fmla="*/ 64 h 64"/>
              <a:gd name="T46" fmla="*/ 73 w 76"/>
              <a:gd name="T47" fmla="*/ 64 h 64"/>
              <a:gd name="T48" fmla="*/ 76 w 76"/>
              <a:gd name="T49" fmla="*/ 61 h 64"/>
              <a:gd name="T50" fmla="*/ 76 w 76"/>
              <a:gd name="T51" fmla="*/ 3 h 64"/>
              <a:gd name="T52" fmla="*/ 73 w 76"/>
              <a:gd name="T53" fmla="*/ 0 h 64"/>
              <a:gd name="T54" fmla="*/ 40 w 76"/>
              <a:gd name="T55" fmla="*/ 54 h 64"/>
              <a:gd name="T56" fmla="*/ 38 w 76"/>
              <a:gd name="T57" fmla="*/ 55 h 64"/>
              <a:gd name="T58" fmla="*/ 25 w 76"/>
              <a:gd name="T59" fmla="*/ 50 h 64"/>
              <a:gd name="T60" fmla="*/ 25 w 76"/>
              <a:gd name="T61" fmla="*/ 50 h 64"/>
              <a:gd name="T62" fmla="*/ 25 w 76"/>
              <a:gd name="T63" fmla="*/ 49 h 64"/>
              <a:gd name="T64" fmla="*/ 26 w 76"/>
              <a:gd name="T65" fmla="*/ 46 h 64"/>
              <a:gd name="T66" fmla="*/ 41 w 76"/>
              <a:gd name="T67" fmla="*/ 51 h 64"/>
              <a:gd name="T68" fmla="*/ 40 w 76"/>
              <a:gd name="T69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64">
                <a:moveTo>
                  <a:pt x="73" y="0"/>
                </a:moveTo>
                <a:cubicBezTo>
                  <a:pt x="65" y="0"/>
                  <a:pt x="65" y="0"/>
                  <a:pt x="65" y="0"/>
                </a:cubicBezTo>
                <a:cubicBezTo>
                  <a:pt x="64" y="0"/>
                  <a:pt x="62" y="1"/>
                  <a:pt x="62" y="3"/>
                </a:cubicBezTo>
                <a:cubicBezTo>
                  <a:pt x="62" y="5"/>
                  <a:pt x="62" y="5"/>
                  <a:pt x="62" y="5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9" y="21"/>
                  <a:pt x="8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1" y="43"/>
                  <a:pt x="2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9" y="43"/>
                  <a:pt x="10" y="42"/>
                  <a:pt x="10" y="41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22" y="49"/>
                  <a:pt x="22" y="50"/>
                  <a:pt x="23" y="51"/>
                </a:cubicBezTo>
                <a:cubicBezTo>
                  <a:pt x="23" y="52"/>
                  <a:pt x="24" y="52"/>
                  <a:pt x="24" y="52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9" y="57"/>
                </a:cubicBezTo>
                <a:cubicBezTo>
                  <a:pt x="40" y="57"/>
                  <a:pt x="41" y="56"/>
                  <a:pt x="42" y="55"/>
                </a:cubicBezTo>
                <a:cubicBezTo>
                  <a:pt x="43" y="52"/>
                  <a:pt x="43" y="52"/>
                  <a:pt x="43" y="52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63"/>
                  <a:pt x="64" y="64"/>
                  <a:pt x="65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5" y="64"/>
                  <a:pt x="76" y="63"/>
                  <a:pt x="76" y="61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1"/>
                  <a:pt x="75" y="0"/>
                  <a:pt x="73" y="0"/>
                </a:cubicBezTo>
                <a:close/>
                <a:moveTo>
                  <a:pt x="40" y="54"/>
                </a:moveTo>
                <a:cubicBezTo>
                  <a:pt x="39" y="55"/>
                  <a:pt x="39" y="55"/>
                  <a:pt x="38" y="55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5" y="49"/>
                </a:cubicBezTo>
                <a:cubicBezTo>
                  <a:pt x="26" y="46"/>
                  <a:pt x="26" y="46"/>
                  <a:pt x="26" y="46"/>
                </a:cubicBezTo>
                <a:cubicBezTo>
                  <a:pt x="41" y="51"/>
                  <a:pt x="41" y="51"/>
                  <a:pt x="41" y="51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49638" y="692150"/>
            <a:ext cx="663575" cy="371476"/>
            <a:chOff x="3449638" y="692150"/>
            <a:chExt cx="663575" cy="371476"/>
          </a:xfrm>
        </p:grpSpPr>
        <p:sp>
          <p:nvSpPr>
            <p:cNvPr id="25" name="Oval 14"/>
            <p:cNvSpPr>
              <a:spLocks noChangeArrowheads="1"/>
            </p:cNvSpPr>
            <p:nvPr userDrawn="1"/>
          </p:nvSpPr>
          <p:spPr bwMode="auto">
            <a:xfrm>
              <a:off x="3554413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514725" y="777875"/>
              <a:ext cx="158750" cy="50800"/>
            </a:xfrm>
            <a:custGeom>
              <a:avLst/>
              <a:gdLst>
                <a:gd name="T0" fmla="*/ 27 w 41"/>
                <a:gd name="T1" fmla="*/ 0 h 13"/>
                <a:gd name="T2" fmla="*/ 20 w 41"/>
                <a:gd name="T3" fmla="*/ 0 h 13"/>
                <a:gd name="T4" fmla="*/ 13 w 41"/>
                <a:gd name="T5" fmla="*/ 0 h 13"/>
                <a:gd name="T6" fmla="*/ 1 w 41"/>
                <a:gd name="T7" fmla="*/ 9 h 13"/>
                <a:gd name="T8" fmla="*/ 0 w 41"/>
                <a:gd name="T9" fmla="*/ 13 h 13"/>
                <a:gd name="T10" fmla="*/ 41 w 41"/>
                <a:gd name="T11" fmla="*/ 13 h 13"/>
                <a:gd name="T12" fmla="*/ 40 w 41"/>
                <a:gd name="T13" fmla="*/ 9 h 13"/>
                <a:gd name="T14" fmla="*/ 27 w 41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2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6"/>
                    <a:pt x="1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6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3681413" y="777875"/>
              <a:ext cx="180975" cy="50800"/>
            </a:xfrm>
            <a:custGeom>
              <a:avLst/>
              <a:gdLst>
                <a:gd name="T0" fmla="*/ 34 w 47"/>
                <a:gd name="T1" fmla="*/ 0 h 13"/>
                <a:gd name="T2" fmla="*/ 13 w 47"/>
                <a:gd name="T3" fmla="*/ 0 h 13"/>
                <a:gd name="T4" fmla="*/ 0 w 47"/>
                <a:gd name="T5" fmla="*/ 13 h 13"/>
                <a:gd name="T6" fmla="*/ 47 w 47"/>
                <a:gd name="T7" fmla="*/ 13 h 13"/>
                <a:gd name="T8" fmla="*/ 34 w 4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7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" name="Oval 17"/>
            <p:cNvSpPr>
              <a:spLocks noChangeArrowheads="1"/>
            </p:cNvSpPr>
            <p:nvPr userDrawn="1"/>
          </p:nvSpPr>
          <p:spPr bwMode="auto">
            <a:xfrm>
              <a:off x="3730625" y="692150"/>
              <a:ext cx="77788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3870325" y="777875"/>
              <a:ext cx="177800" cy="50800"/>
            </a:xfrm>
            <a:custGeom>
              <a:avLst/>
              <a:gdLst>
                <a:gd name="T0" fmla="*/ 33 w 46"/>
                <a:gd name="T1" fmla="*/ 0 h 13"/>
                <a:gd name="T2" fmla="*/ 12 w 46"/>
                <a:gd name="T3" fmla="*/ 0 h 13"/>
                <a:gd name="T4" fmla="*/ 0 w 46"/>
                <a:gd name="T5" fmla="*/ 13 h 13"/>
                <a:gd name="T6" fmla="*/ 46 w 46"/>
                <a:gd name="T7" fmla="*/ 13 h 13"/>
                <a:gd name="T8" fmla="*/ 33 w 4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7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" name="Oval 19"/>
            <p:cNvSpPr>
              <a:spLocks noChangeArrowheads="1"/>
            </p:cNvSpPr>
            <p:nvPr userDrawn="1"/>
          </p:nvSpPr>
          <p:spPr bwMode="auto">
            <a:xfrm>
              <a:off x="3921125" y="692150"/>
              <a:ext cx="76200" cy="777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3449638" y="839788"/>
              <a:ext cx="663575" cy="223838"/>
            </a:xfrm>
            <a:custGeom>
              <a:avLst/>
              <a:gdLst>
                <a:gd name="T0" fmla="*/ 167 w 172"/>
                <a:gd name="T1" fmla="*/ 14 h 58"/>
                <a:gd name="T2" fmla="*/ 153 w 172"/>
                <a:gd name="T3" fmla="*/ 0 h 58"/>
                <a:gd name="T4" fmla="*/ 19 w 172"/>
                <a:gd name="T5" fmla="*/ 0 h 58"/>
                <a:gd name="T6" fmla="*/ 5 w 172"/>
                <a:gd name="T7" fmla="*/ 14 h 58"/>
                <a:gd name="T8" fmla="*/ 5 w 172"/>
                <a:gd name="T9" fmla="*/ 14 h 58"/>
                <a:gd name="T10" fmla="*/ 0 w 172"/>
                <a:gd name="T11" fmla="*/ 45 h 58"/>
                <a:gd name="T12" fmla="*/ 14 w 172"/>
                <a:gd name="T13" fmla="*/ 58 h 58"/>
                <a:gd name="T14" fmla="*/ 17 w 172"/>
                <a:gd name="T15" fmla="*/ 58 h 58"/>
                <a:gd name="T16" fmla="*/ 18 w 172"/>
                <a:gd name="T17" fmla="*/ 55 h 58"/>
                <a:gd name="T18" fmla="*/ 30 w 172"/>
                <a:gd name="T19" fmla="*/ 46 h 58"/>
                <a:gd name="T20" fmla="*/ 37 w 172"/>
                <a:gd name="T21" fmla="*/ 46 h 58"/>
                <a:gd name="T22" fmla="*/ 44 w 172"/>
                <a:gd name="T23" fmla="*/ 46 h 58"/>
                <a:gd name="T24" fmla="*/ 57 w 172"/>
                <a:gd name="T25" fmla="*/ 55 h 58"/>
                <a:gd name="T26" fmla="*/ 57 w 172"/>
                <a:gd name="T27" fmla="*/ 58 h 58"/>
                <a:gd name="T28" fmla="*/ 60 w 172"/>
                <a:gd name="T29" fmla="*/ 58 h 58"/>
                <a:gd name="T30" fmla="*/ 73 w 172"/>
                <a:gd name="T31" fmla="*/ 46 h 58"/>
                <a:gd name="T32" fmla="*/ 94 w 172"/>
                <a:gd name="T33" fmla="*/ 46 h 58"/>
                <a:gd name="T34" fmla="*/ 106 w 172"/>
                <a:gd name="T35" fmla="*/ 58 h 58"/>
                <a:gd name="T36" fmla="*/ 109 w 172"/>
                <a:gd name="T37" fmla="*/ 58 h 58"/>
                <a:gd name="T38" fmla="*/ 121 w 172"/>
                <a:gd name="T39" fmla="*/ 46 h 58"/>
                <a:gd name="T40" fmla="*/ 142 w 172"/>
                <a:gd name="T41" fmla="*/ 46 h 58"/>
                <a:gd name="T42" fmla="*/ 155 w 172"/>
                <a:gd name="T43" fmla="*/ 58 h 58"/>
                <a:gd name="T44" fmla="*/ 159 w 172"/>
                <a:gd name="T45" fmla="*/ 58 h 58"/>
                <a:gd name="T46" fmla="*/ 172 w 172"/>
                <a:gd name="T47" fmla="*/ 45 h 58"/>
                <a:gd name="T48" fmla="*/ 167 w 172"/>
                <a:gd name="T49" fmla="*/ 14 h 58"/>
                <a:gd name="T50" fmla="*/ 37 w 172"/>
                <a:gd name="T51" fmla="*/ 43 h 58"/>
                <a:gd name="T52" fmla="*/ 27 w 172"/>
                <a:gd name="T53" fmla="*/ 33 h 58"/>
                <a:gd name="T54" fmla="*/ 37 w 172"/>
                <a:gd name="T55" fmla="*/ 23 h 58"/>
                <a:gd name="T56" fmla="*/ 47 w 172"/>
                <a:gd name="T57" fmla="*/ 33 h 58"/>
                <a:gd name="T58" fmla="*/ 37 w 172"/>
                <a:gd name="T59" fmla="*/ 43 h 58"/>
                <a:gd name="T60" fmla="*/ 83 w 172"/>
                <a:gd name="T61" fmla="*/ 43 h 58"/>
                <a:gd name="T62" fmla="*/ 73 w 172"/>
                <a:gd name="T63" fmla="*/ 33 h 58"/>
                <a:gd name="T64" fmla="*/ 83 w 172"/>
                <a:gd name="T65" fmla="*/ 23 h 58"/>
                <a:gd name="T66" fmla="*/ 93 w 172"/>
                <a:gd name="T67" fmla="*/ 33 h 58"/>
                <a:gd name="T68" fmla="*/ 83 w 172"/>
                <a:gd name="T69" fmla="*/ 43 h 58"/>
                <a:gd name="T70" fmla="*/ 132 w 172"/>
                <a:gd name="T71" fmla="*/ 43 h 58"/>
                <a:gd name="T72" fmla="*/ 122 w 172"/>
                <a:gd name="T73" fmla="*/ 33 h 58"/>
                <a:gd name="T74" fmla="*/ 132 w 172"/>
                <a:gd name="T75" fmla="*/ 23 h 58"/>
                <a:gd name="T76" fmla="*/ 142 w 172"/>
                <a:gd name="T77" fmla="*/ 33 h 58"/>
                <a:gd name="T78" fmla="*/ 132 w 172"/>
                <a:gd name="T79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58">
                  <a:moveTo>
                    <a:pt x="167" y="14"/>
                  </a:moveTo>
                  <a:cubicBezTo>
                    <a:pt x="167" y="6"/>
                    <a:pt x="161" y="0"/>
                    <a:pt x="1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5" y="6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2"/>
                    <a:pt x="23" y="46"/>
                    <a:pt x="30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51" y="46"/>
                    <a:pt x="55" y="52"/>
                    <a:pt x="57" y="5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2"/>
                    <a:pt x="66" y="46"/>
                    <a:pt x="7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101" y="46"/>
                    <a:pt x="106" y="52"/>
                    <a:pt x="106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2"/>
                    <a:pt x="115" y="46"/>
                    <a:pt x="12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50" y="46"/>
                    <a:pt x="155" y="52"/>
                    <a:pt x="155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66" y="58"/>
                    <a:pt x="172" y="52"/>
                    <a:pt x="172" y="45"/>
                  </a:cubicBezTo>
                  <a:lnTo>
                    <a:pt x="167" y="14"/>
                  </a:lnTo>
                  <a:close/>
                  <a:moveTo>
                    <a:pt x="37" y="43"/>
                  </a:moveTo>
                  <a:cubicBezTo>
                    <a:pt x="32" y="43"/>
                    <a:pt x="27" y="39"/>
                    <a:pt x="27" y="33"/>
                  </a:cubicBezTo>
                  <a:cubicBezTo>
                    <a:pt x="27" y="28"/>
                    <a:pt x="32" y="23"/>
                    <a:pt x="37" y="23"/>
                  </a:cubicBezTo>
                  <a:cubicBezTo>
                    <a:pt x="43" y="23"/>
                    <a:pt x="47" y="28"/>
                    <a:pt x="47" y="33"/>
                  </a:cubicBezTo>
                  <a:cubicBezTo>
                    <a:pt x="47" y="39"/>
                    <a:pt x="43" y="43"/>
                    <a:pt x="37" y="43"/>
                  </a:cubicBezTo>
                  <a:close/>
                  <a:moveTo>
                    <a:pt x="83" y="43"/>
                  </a:moveTo>
                  <a:cubicBezTo>
                    <a:pt x="78" y="43"/>
                    <a:pt x="73" y="39"/>
                    <a:pt x="73" y="33"/>
                  </a:cubicBezTo>
                  <a:cubicBezTo>
                    <a:pt x="73" y="28"/>
                    <a:pt x="78" y="23"/>
                    <a:pt x="83" y="23"/>
                  </a:cubicBezTo>
                  <a:cubicBezTo>
                    <a:pt x="89" y="23"/>
                    <a:pt x="93" y="28"/>
                    <a:pt x="93" y="33"/>
                  </a:cubicBezTo>
                  <a:cubicBezTo>
                    <a:pt x="93" y="39"/>
                    <a:pt x="89" y="43"/>
                    <a:pt x="83" y="43"/>
                  </a:cubicBezTo>
                  <a:close/>
                  <a:moveTo>
                    <a:pt x="132" y="43"/>
                  </a:moveTo>
                  <a:cubicBezTo>
                    <a:pt x="126" y="43"/>
                    <a:pt x="122" y="39"/>
                    <a:pt x="122" y="33"/>
                  </a:cubicBezTo>
                  <a:cubicBezTo>
                    <a:pt x="122" y="28"/>
                    <a:pt x="126" y="23"/>
                    <a:pt x="132" y="23"/>
                  </a:cubicBezTo>
                  <a:cubicBezTo>
                    <a:pt x="137" y="23"/>
                    <a:pt x="142" y="28"/>
                    <a:pt x="142" y="33"/>
                  </a:cubicBezTo>
                  <a:cubicBezTo>
                    <a:pt x="142" y="39"/>
                    <a:pt x="137" y="43"/>
                    <a:pt x="132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2" name="Freeform 21"/>
          <p:cNvSpPr>
            <a:spLocks noEditPoints="1"/>
          </p:cNvSpPr>
          <p:nvPr userDrawn="1"/>
        </p:nvSpPr>
        <p:spPr bwMode="auto">
          <a:xfrm>
            <a:off x="5657850" y="2987675"/>
            <a:ext cx="352425" cy="312738"/>
          </a:xfrm>
          <a:custGeom>
            <a:avLst/>
            <a:gdLst>
              <a:gd name="T0" fmla="*/ 91 w 91"/>
              <a:gd name="T1" fmla="*/ 76 h 81"/>
              <a:gd name="T2" fmla="*/ 82 w 91"/>
              <a:gd name="T3" fmla="*/ 57 h 81"/>
              <a:gd name="T4" fmla="*/ 77 w 91"/>
              <a:gd name="T5" fmla="*/ 53 h 81"/>
              <a:gd name="T6" fmla="*/ 67 w 91"/>
              <a:gd name="T7" fmla="*/ 53 h 81"/>
              <a:gd name="T8" fmla="*/ 67 w 91"/>
              <a:gd name="T9" fmla="*/ 51 h 81"/>
              <a:gd name="T10" fmla="*/ 75 w 91"/>
              <a:gd name="T11" fmla="*/ 51 h 81"/>
              <a:gd name="T12" fmla="*/ 81 w 91"/>
              <a:gd name="T13" fmla="*/ 44 h 81"/>
              <a:gd name="T14" fmla="*/ 81 w 91"/>
              <a:gd name="T15" fmla="*/ 6 h 81"/>
              <a:gd name="T16" fmla="*/ 75 w 91"/>
              <a:gd name="T17" fmla="*/ 0 h 81"/>
              <a:gd name="T18" fmla="*/ 16 w 91"/>
              <a:gd name="T19" fmla="*/ 0 h 81"/>
              <a:gd name="T20" fmla="*/ 10 w 91"/>
              <a:gd name="T21" fmla="*/ 6 h 81"/>
              <a:gd name="T22" fmla="*/ 10 w 91"/>
              <a:gd name="T23" fmla="*/ 44 h 81"/>
              <a:gd name="T24" fmla="*/ 16 w 91"/>
              <a:gd name="T25" fmla="*/ 51 h 81"/>
              <a:gd name="T26" fmla="*/ 24 w 91"/>
              <a:gd name="T27" fmla="*/ 51 h 81"/>
              <a:gd name="T28" fmla="*/ 24 w 91"/>
              <a:gd name="T29" fmla="*/ 53 h 81"/>
              <a:gd name="T30" fmla="*/ 14 w 91"/>
              <a:gd name="T31" fmla="*/ 53 h 81"/>
              <a:gd name="T32" fmla="*/ 9 w 91"/>
              <a:gd name="T33" fmla="*/ 57 h 81"/>
              <a:gd name="T34" fmla="*/ 1 w 91"/>
              <a:gd name="T35" fmla="*/ 76 h 81"/>
              <a:gd name="T36" fmla="*/ 1 w 91"/>
              <a:gd name="T37" fmla="*/ 80 h 81"/>
              <a:gd name="T38" fmla="*/ 4 w 91"/>
              <a:gd name="T39" fmla="*/ 81 h 81"/>
              <a:gd name="T40" fmla="*/ 27 w 91"/>
              <a:gd name="T41" fmla="*/ 81 h 81"/>
              <a:gd name="T42" fmla="*/ 28 w 91"/>
              <a:gd name="T43" fmla="*/ 81 h 81"/>
              <a:gd name="T44" fmla="*/ 46 w 91"/>
              <a:gd name="T45" fmla="*/ 81 h 81"/>
              <a:gd name="T46" fmla="*/ 64 w 91"/>
              <a:gd name="T47" fmla="*/ 81 h 81"/>
              <a:gd name="T48" fmla="*/ 64 w 91"/>
              <a:gd name="T49" fmla="*/ 81 h 81"/>
              <a:gd name="T50" fmla="*/ 87 w 91"/>
              <a:gd name="T51" fmla="*/ 81 h 81"/>
              <a:gd name="T52" fmla="*/ 91 w 91"/>
              <a:gd name="T53" fmla="*/ 80 h 81"/>
              <a:gd name="T54" fmla="*/ 91 w 91"/>
              <a:gd name="T55" fmla="*/ 76 h 81"/>
              <a:gd name="T56" fmla="*/ 15 w 91"/>
              <a:gd name="T57" fmla="*/ 44 h 81"/>
              <a:gd name="T58" fmla="*/ 15 w 91"/>
              <a:gd name="T59" fmla="*/ 6 h 81"/>
              <a:gd name="T60" fmla="*/ 16 w 91"/>
              <a:gd name="T61" fmla="*/ 5 h 81"/>
              <a:gd name="T62" fmla="*/ 75 w 91"/>
              <a:gd name="T63" fmla="*/ 5 h 81"/>
              <a:gd name="T64" fmla="*/ 76 w 91"/>
              <a:gd name="T65" fmla="*/ 6 h 81"/>
              <a:gd name="T66" fmla="*/ 76 w 91"/>
              <a:gd name="T67" fmla="*/ 44 h 81"/>
              <a:gd name="T68" fmla="*/ 75 w 91"/>
              <a:gd name="T69" fmla="*/ 45 h 81"/>
              <a:gd name="T70" fmla="*/ 16 w 91"/>
              <a:gd name="T71" fmla="*/ 45 h 81"/>
              <a:gd name="T72" fmla="*/ 15 w 91"/>
              <a:gd name="T73" fmla="*/ 44 h 81"/>
              <a:gd name="T74" fmla="*/ 61 w 91"/>
              <a:gd name="T75" fmla="*/ 75 h 81"/>
              <a:gd name="T76" fmla="*/ 60 w 91"/>
              <a:gd name="T77" fmla="*/ 75 h 81"/>
              <a:gd name="T78" fmla="*/ 53 w 91"/>
              <a:gd name="T79" fmla="*/ 75 h 81"/>
              <a:gd name="T80" fmla="*/ 50 w 91"/>
              <a:gd name="T81" fmla="*/ 75 h 81"/>
              <a:gd name="T82" fmla="*/ 42 w 91"/>
              <a:gd name="T83" fmla="*/ 75 h 81"/>
              <a:gd name="T84" fmla="*/ 39 w 91"/>
              <a:gd name="T85" fmla="*/ 75 h 81"/>
              <a:gd name="T86" fmla="*/ 32 w 91"/>
              <a:gd name="T87" fmla="*/ 75 h 81"/>
              <a:gd name="T88" fmla="*/ 31 w 91"/>
              <a:gd name="T89" fmla="*/ 75 h 81"/>
              <a:gd name="T90" fmla="*/ 31 w 91"/>
              <a:gd name="T91" fmla="*/ 73 h 81"/>
              <a:gd name="T92" fmla="*/ 32 w 91"/>
              <a:gd name="T93" fmla="*/ 68 h 81"/>
              <a:gd name="T94" fmla="*/ 33 w 91"/>
              <a:gd name="T95" fmla="*/ 67 h 81"/>
              <a:gd name="T96" fmla="*/ 40 w 91"/>
              <a:gd name="T97" fmla="*/ 67 h 81"/>
              <a:gd name="T98" fmla="*/ 52 w 91"/>
              <a:gd name="T99" fmla="*/ 67 h 81"/>
              <a:gd name="T100" fmla="*/ 58 w 91"/>
              <a:gd name="T101" fmla="*/ 67 h 81"/>
              <a:gd name="T102" fmla="*/ 60 w 91"/>
              <a:gd name="T103" fmla="*/ 68 h 81"/>
              <a:gd name="T104" fmla="*/ 61 w 91"/>
              <a:gd name="T105" fmla="*/ 73 h 81"/>
              <a:gd name="T106" fmla="*/ 61 w 91"/>
              <a:gd name="T107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81">
                <a:moveTo>
                  <a:pt x="91" y="76"/>
                </a:moveTo>
                <a:cubicBezTo>
                  <a:pt x="82" y="57"/>
                  <a:pt x="82" y="57"/>
                  <a:pt x="82" y="57"/>
                </a:cubicBezTo>
                <a:cubicBezTo>
                  <a:pt x="81" y="55"/>
                  <a:pt x="79" y="53"/>
                  <a:pt x="77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7" y="51"/>
                  <a:pt x="67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9" y="51"/>
                  <a:pt x="81" y="48"/>
                  <a:pt x="81" y="44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3"/>
                  <a:pt x="79" y="0"/>
                  <a:pt x="7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3"/>
                  <a:pt x="10" y="6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8"/>
                  <a:pt x="13" y="51"/>
                  <a:pt x="16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3"/>
                  <a:pt x="24" y="53"/>
                  <a:pt x="2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2" y="53"/>
                  <a:pt x="10" y="55"/>
                  <a:pt x="9" y="57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77"/>
                  <a:pt x="0" y="78"/>
                  <a:pt x="1" y="80"/>
                </a:cubicBezTo>
                <a:cubicBezTo>
                  <a:pt x="1" y="81"/>
                  <a:pt x="3" y="81"/>
                  <a:pt x="4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28" y="81"/>
                  <a:pt x="28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9" y="81"/>
                  <a:pt x="90" y="81"/>
                  <a:pt x="91" y="80"/>
                </a:cubicBezTo>
                <a:cubicBezTo>
                  <a:pt x="91" y="78"/>
                  <a:pt x="91" y="77"/>
                  <a:pt x="91" y="76"/>
                </a:cubicBezTo>
                <a:close/>
                <a:moveTo>
                  <a:pt x="15" y="44"/>
                </a:move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6" y="5"/>
                  <a:pt x="16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6" y="6"/>
                  <a:pt x="76" y="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5" y="45"/>
                  <a:pt x="15" y="44"/>
                </a:cubicBezTo>
                <a:close/>
                <a:moveTo>
                  <a:pt x="61" y="75"/>
                </a:moveTo>
                <a:cubicBezTo>
                  <a:pt x="60" y="75"/>
                  <a:pt x="60" y="75"/>
                  <a:pt x="60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39" y="75"/>
                  <a:pt x="39" y="75"/>
                  <a:pt x="39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32" y="75"/>
                  <a:pt x="31" y="75"/>
                  <a:pt x="31" y="75"/>
                </a:cubicBezTo>
                <a:cubicBezTo>
                  <a:pt x="31" y="74"/>
                  <a:pt x="30" y="74"/>
                  <a:pt x="31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3" y="67"/>
                  <a:pt x="33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52" y="67"/>
                  <a:pt x="52" y="67"/>
                  <a:pt x="5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59" y="67"/>
                  <a:pt x="60" y="68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4"/>
                  <a:pt x="61" y="74"/>
                  <a:pt x="61" y="7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Freeform 22"/>
          <p:cNvSpPr>
            <a:spLocks noEditPoints="1"/>
          </p:cNvSpPr>
          <p:nvPr userDrawn="1"/>
        </p:nvSpPr>
        <p:spPr bwMode="auto">
          <a:xfrm>
            <a:off x="4298950" y="2392363"/>
            <a:ext cx="447675" cy="347663"/>
          </a:xfrm>
          <a:custGeom>
            <a:avLst/>
            <a:gdLst>
              <a:gd name="T0" fmla="*/ 0 w 116"/>
              <a:gd name="T1" fmla="*/ 82 h 90"/>
              <a:gd name="T2" fmla="*/ 1 w 116"/>
              <a:gd name="T3" fmla="*/ 86 h 90"/>
              <a:gd name="T4" fmla="*/ 7 w 116"/>
              <a:gd name="T5" fmla="*/ 90 h 90"/>
              <a:gd name="T6" fmla="*/ 58 w 116"/>
              <a:gd name="T7" fmla="*/ 90 h 90"/>
              <a:gd name="T8" fmla="*/ 110 w 116"/>
              <a:gd name="T9" fmla="*/ 90 h 90"/>
              <a:gd name="T10" fmla="*/ 116 w 116"/>
              <a:gd name="T11" fmla="*/ 86 h 90"/>
              <a:gd name="T12" fmla="*/ 116 w 116"/>
              <a:gd name="T13" fmla="*/ 82 h 90"/>
              <a:gd name="T14" fmla="*/ 116 w 116"/>
              <a:gd name="T15" fmla="*/ 6 h 90"/>
              <a:gd name="T16" fmla="*/ 116 w 116"/>
              <a:gd name="T17" fmla="*/ 6 h 90"/>
              <a:gd name="T18" fmla="*/ 116 w 116"/>
              <a:gd name="T19" fmla="*/ 4 h 90"/>
              <a:gd name="T20" fmla="*/ 109 w 116"/>
              <a:gd name="T21" fmla="*/ 0 h 90"/>
              <a:gd name="T22" fmla="*/ 58 w 116"/>
              <a:gd name="T23" fmla="*/ 0 h 90"/>
              <a:gd name="T24" fmla="*/ 7 w 116"/>
              <a:gd name="T25" fmla="*/ 0 h 90"/>
              <a:gd name="T26" fmla="*/ 1 w 116"/>
              <a:gd name="T27" fmla="*/ 4 h 90"/>
              <a:gd name="T28" fmla="*/ 1 w 116"/>
              <a:gd name="T29" fmla="*/ 4 h 90"/>
              <a:gd name="T30" fmla="*/ 0 w 116"/>
              <a:gd name="T31" fmla="*/ 6 h 90"/>
              <a:gd name="T32" fmla="*/ 0 w 116"/>
              <a:gd name="T33" fmla="*/ 82 h 90"/>
              <a:gd name="T34" fmla="*/ 7 w 116"/>
              <a:gd name="T35" fmla="*/ 15 h 90"/>
              <a:gd name="T36" fmla="*/ 28 w 116"/>
              <a:gd name="T37" fmla="*/ 33 h 90"/>
              <a:gd name="T38" fmla="*/ 43 w 116"/>
              <a:gd name="T39" fmla="*/ 45 h 90"/>
              <a:gd name="T40" fmla="*/ 28 w 116"/>
              <a:gd name="T41" fmla="*/ 57 h 90"/>
              <a:gd name="T42" fmla="*/ 7 w 116"/>
              <a:gd name="T43" fmla="*/ 75 h 90"/>
              <a:gd name="T44" fmla="*/ 7 w 116"/>
              <a:gd name="T45" fmla="*/ 15 h 90"/>
              <a:gd name="T46" fmla="*/ 7 w 116"/>
              <a:gd name="T47" fmla="*/ 84 h 90"/>
              <a:gd name="T48" fmla="*/ 7 w 116"/>
              <a:gd name="T49" fmla="*/ 84 h 90"/>
              <a:gd name="T50" fmla="*/ 7 w 116"/>
              <a:gd name="T51" fmla="*/ 84 h 90"/>
              <a:gd name="T52" fmla="*/ 32 w 116"/>
              <a:gd name="T53" fmla="*/ 62 h 90"/>
              <a:gd name="T54" fmla="*/ 49 w 116"/>
              <a:gd name="T55" fmla="*/ 49 h 90"/>
              <a:gd name="T56" fmla="*/ 58 w 116"/>
              <a:gd name="T57" fmla="*/ 52 h 90"/>
              <a:gd name="T58" fmla="*/ 68 w 116"/>
              <a:gd name="T59" fmla="*/ 49 h 90"/>
              <a:gd name="T60" fmla="*/ 84 w 116"/>
              <a:gd name="T61" fmla="*/ 62 h 90"/>
              <a:gd name="T62" fmla="*/ 109 w 116"/>
              <a:gd name="T63" fmla="*/ 84 h 90"/>
              <a:gd name="T64" fmla="*/ 109 w 116"/>
              <a:gd name="T65" fmla="*/ 84 h 90"/>
              <a:gd name="T66" fmla="*/ 109 w 116"/>
              <a:gd name="T67" fmla="*/ 84 h 90"/>
              <a:gd name="T68" fmla="*/ 58 w 116"/>
              <a:gd name="T69" fmla="*/ 84 h 90"/>
              <a:gd name="T70" fmla="*/ 7 w 116"/>
              <a:gd name="T71" fmla="*/ 84 h 90"/>
              <a:gd name="T72" fmla="*/ 109 w 116"/>
              <a:gd name="T73" fmla="*/ 75 h 90"/>
              <a:gd name="T74" fmla="*/ 88 w 116"/>
              <a:gd name="T75" fmla="*/ 57 h 90"/>
              <a:gd name="T76" fmla="*/ 73 w 116"/>
              <a:gd name="T77" fmla="*/ 45 h 90"/>
              <a:gd name="T78" fmla="*/ 88 w 116"/>
              <a:gd name="T79" fmla="*/ 33 h 90"/>
              <a:gd name="T80" fmla="*/ 109 w 116"/>
              <a:gd name="T81" fmla="*/ 15 h 90"/>
              <a:gd name="T82" fmla="*/ 109 w 116"/>
              <a:gd name="T83" fmla="*/ 75 h 90"/>
              <a:gd name="T84" fmla="*/ 58 w 116"/>
              <a:gd name="T85" fmla="*/ 6 h 90"/>
              <a:gd name="T86" fmla="*/ 109 w 116"/>
              <a:gd name="T87" fmla="*/ 6 h 90"/>
              <a:gd name="T88" fmla="*/ 109 w 116"/>
              <a:gd name="T89" fmla="*/ 6 h 90"/>
              <a:gd name="T90" fmla="*/ 84 w 116"/>
              <a:gd name="T91" fmla="*/ 28 h 90"/>
              <a:gd name="T92" fmla="*/ 67 w 116"/>
              <a:gd name="T93" fmla="*/ 41 h 90"/>
              <a:gd name="T94" fmla="*/ 58 w 116"/>
              <a:gd name="T95" fmla="*/ 45 h 90"/>
              <a:gd name="T96" fmla="*/ 49 w 116"/>
              <a:gd name="T97" fmla="*/ 41 h 90"/>
              <a:gd name="T98" fmla="*/ 33 w 116"/>
              <a:gd name="T99" fmla="*/ 28 h 90"/>
              <a:gd name="T100" fmla="*/ 7 w 116"/>
              <a:gd name="T101" fmla="*/ 6 h 90"/>
              <a:gd name="T102" fmla="*/ 58 w 116"/>
              <a:gd name="T103" fmla="*/ 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6" h="90">
                <a:moveTo>
                  <a:pt x="0" y="82"/>
                </a:moveTo>
                <a:cubicBezTo>
                  <a:pt x="0" y="84"/>
                  <a:pt x="0" y="85"/>
                  <a:pt x="1" y="86"/>
                </a:cubicBezTo>
                <a:cubicBezTo>
                  <a:pt x="2" y="89"/>
                  <a:pt x="4" y="90"/>
                  <a:pt x="7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2" y="90"/>
                  <a:pt x="115" y="89"/>
                  <a:pt x="116" y="86"/>
                </a:cubicBezTo>
                <a:cubicBezTo>
                  <a:pt x="116" y="85"/>
                  <a:pt x="116" y="83"/>
                  <a:pt x="116" y="82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6"/>
                  <a:pt x="116" y="6"/>
                  <a:pt x="116" y="6"/>
                </a:cubicBezTo>
                <a:cubicBezTo>
                  <a:pt x="116" y="5"/>
                  <a:pt x="116" y="5"/>
                  <a:pt x="116" y="4"/>
                </a:cubicBezTo>
                <a:cubicBezTo>
                  <a:pt x="115" y="2"/>
                  <a:pt x="112" y="0"/>
                  <a:pt x="10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" y="0"/>
                  <a:pt x="7" y="0"/>
                  <a:pt x="7" y="0"/>
                </a:cubicBezTo>
                <a:cubicBezTo>
                  <a:pt x="4" y="0"/>
                  <a:pt x="2" y="2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6"/>
                  <a:pt x="0" y="6"/>
                </a:cubicBezTo>
                <a:lnTo>
                  <a:pt x="0" y="82"/>
                </a:lnTo>
                <a:close/>
                <a:moveTo>
                  <a:pt x="7" y="15"/>
                </a:moveTo>
                <a:cubicBezTo>
                  <a:pt x="28" y="33"/>
                  <a:pt x="28" y="33"/>
                  <a:pt x="28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7" y="75"/>
                  <a:pt x="7" y="75"/>
                  <a:pt x="7" y="75"/>
                </a:cubicBezTo>
                <a:lnTo>
                  <a:pt x="7" y="15"/>
                </a:lnTo>
                <a:close/>
                <a:moveTo>
                  <a:pt x="7" y="84"/>
                </a:moveTo>
                <a:cubicBezTo>
                  <a:pt x="7" y="84"/>
                  <a:pt x="7" y="84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32" y="62"/>
                  <a:pt x="32" y="62"/>
                  <a:pt x="32" y="62"/>
                </a:cubicBezTo>
                <a:cubicBezTo>
                  <a:pt x="49" y="49"/>
                  <a:pt x="49" y="49"/>
                  <a:pt x="49" y="49"/>
                </a:cubicBezTo>
                <a:cubicBezTo>
                  <a:pt x="52" y="51"/>
                  <a:pt x="55" y="52"/>
                  <a:pt x="58" y="52"/>
                </a:cubicBezTo>
                <a:cubicBezTo>
                  <a:pt x="62" y="52"/>
                  <a:pt x="65" y="51"/>
                  <a:pt x="68" y="49"/>
                </a:cubicBezTo>
                <a:cubicBezTo>
                  <a:pt x="84" y="62"/>
                  <a:pt x="84" y="62"/>
                  <a:pt x="84" y="6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58" y="84"/>
                  <a:pt x="58" y="84"/>
                  <a:pt x="58" y="84"/>
                </a:cubicBezTo>
                <a:lnTo>
                  <a:pt x="7" y="84"/>
                </a:lnTo>
                <a:close/>
                <a:moveTo>
                  <a:pt x="109" y="75"/>
                </a:moveTo>
                <a:cubicBezTo>
                  <a:pt x="88" y="57"/>
                  <a:pt x="88" y="57"/>
                  <a:pt x="88" y="57"/>
                </a:cubicBezTo>
                <a:cubicBezTo>
                  <a:pt x="73" y="45"/>
                  <a:pt x="73" y="45"/>
                  <a:pt x="73" y="45"/>
                </a:cubicBezTo>
                <a:cubicBezTo>
                  <a:pt x="88" y="33"/>
                  <a:pt x="88" y="33"/>
                  <a:pt x="88" y="33"/>
                </a:cubicBezTo>
                <a:cubicBezTo>
                  <a:pt x="109" y="15"/>
                  <a:pt x="109" y="15"/>
                  <a:pt x="109" y="15"/>
                </a:cubicBezTo>
                <a:lnTo>
                  <a:pt x="109" y="75"/>
                </a:lnTo>
                <a:close/>
                <a:moveTo>
                  <a:pt x="58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6"/>
                  <a:pt x="109" y="6"/>
                  <a:pt x="109" y="6"/>
                </a:cubicBezTo>
                <a:cubicBezTo>
                  <a:pt x="84" y="28"/>
                  <a:pt x="84" y="28"/>
                  <a:pt x="84" y="28"/>
                </a:cubicBezTo>
                <a:cubicBezTo>
                  <a:pt x="67" y="41"/>
                  <a:pt x="67" y="41"/>
                  <a:pt x="67" y="41"/>
                </a:cubicBezTo>
                <a:cubicBezTo>
                  <a:pt x="65" y="44"/>
                  <a:pt x="62" y="45"/>
                  <a:pt x="58" y="45"/>
                </a:cubicBezTo>
                <a:cubicBezTo>
                  <a:pt x="55" y="45"/>
                  <a:pt x="51" y="44"/>
                  <a:pt x="49" y="41"/>
                </a:cubicBezTo>
                <a:cubicBezTo>
                  <a:pt x="33" y="28"/>
                  <a:pt x="33" y="28"/>
                  <a:pt x="33" y="28"/>
                </a:cubicBezTo>
                <a:cubicBezTo>
                  <a:pt x="7" y="6"/>
                  <a:pt x="7" y="6"/>
                  <a:pt x="7" y="6"/>
                </a:cubicBezTo>
                <a:lnTo>
                  <a:pt x="58" y="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064250" y="1249363"/>
            <a:ext cx="385763" cy="382587"/>
            <a:chOff x="6064250" y="1249363"/>
            <a:chExt cx="385763" cy="382587"/>
          </a:xfrm>
        </p:grpSpPr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6188075" y="1249363"/>
              <a:ext cx="261938" cy="258763"/>
            </a:xfrm>
            <a:custGeom>
              <a:avLst/>
              <a:gdLst>
                <a:gd name="T0" fmla="*/ 5 w 68"/>
                <a:gd name="T1" fmla="*/ 0 h 67"/>
                <a:gd name="T2" fmla="*/ 0 w 68"/>
                <a:gd name="T3" fmla="*/ 5 h 67"/>
                <a:gd name="T4" fmla="*/ 5 w 68"/>
                <a:gd name="T5" fmla="*/ 11 h 67"/>
                <a:gd name="T6" fmla="*/ 56 w 68"/>
                <a:gd name="T7" fmla="*/ 62 h 67"/>
                <a:gd name="T8" fmla="*/ 62 w 68"/>
                <a:gd name="T9" fmla="*/ 67 h 67"/>
                <a:gd name="T10" fmla="*/ 68 w 68"/>
                <a:gd name="T11" fmla="*/ 62 h 67"/>
                <a:gd name="T12" fmla="*/ 5 w 68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7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33" y="11"/>
                    <a:pt x="56" y="34"/>
                    <a:pt x="56" y="62"/>
                  </a:cubicBezTo>
                  <a:cubicBezTo>
                    <a:pt x="56" y="65"/>
                    <a:pt x="59" y="67"/>
                    <a:pt x="62" y="67"/>
                  </a:cubicBezTo>
                  <a:cubicBezTo>
                    <a:pt x="65" y="67"/>
                    <a:pt x="68" y="65"/>
                    <a:pt x="68" y="62"/>
                  </a:cubicBezTo>
                  <a:cubicBezTo>
                    <a:pt x="68" y="28"/>
                    <a:pt x="40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6188075" y="1330325"/>
              <a:ext cx="176213" cy="177800"/>
            </a:xfrm>
            <a:custGeom>
              <a:avLst/>
              <a:gdLst>
                <a:gd name="T0" fmla="*/ 5 w 46"/>
                <a:gd name="T1" fmla="*/ 0 h 46"/>
                <a:gd name="T2" fmla="*/ 0 w 46"/>
                <a:gd name="T3" fmla="*/ 5 h 46"/>
                <a:gd name="T4" fmla="*/ 5 w 46"/>
                <a:gd name="T5" fmla="*/ 10 h 46"/>
                <a:gd name="T6" fmla="*/ 35 w 46"/>
                <a:gd name="T7" fmla="*/ 41 h 46"/>
                <a:gd name="T8" fmla="*/ 40 w 46"/>
                <a:gd name="T9" fmla="*/ 46 h 46"/>
                <a:gd name="T10" fmla="*/ 46 w 46"/>
                <a:gd name="T11" fmla="*/ 41 h 46"/>
                <a:gd name="T12" fmla="*/ 5 w 46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1" y="10"/>
                    <a:pt x="35" y="24"/>
                    <a:pt x="35" y="41"/>
                  </a:cubicBezTo>
                  <a:cubicBezTo>
                    <a:pt x="35" y="44"/>
                    <a:pt x="37" y="46"/>
                    <a:pt x="40" y="46"/>
                  </a:cubicBezTo>
                  <a:cubicBezTo>
                    <a:pt x="43" y="46"/>
                    <a:pt x="46" y="44"/>
                    <a:pt x="46" y="41"/>
                  </a:cubicBezTo>
                  <a:cubicBezTo>
                    <a:pt x="46" y="18"/>
                    <a:pt x="28" y="0"/>
                    <a:pt x="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" name="Freeform 25"/>
            <p:cNvSpPr>
              <a:spLocks/>
            </p:cNvSpPr>
            <p:nvPr userDrawn="1"/>
          </p:nvSpPr>
          <p:spPr bwMode="auto">
            <a:xfrm>
              <a:off x="6064250" y="1381125"/>
              <a:ext cx="250825" cy="250825"/>
            </a:xfrm>
            <a:custGeom>
              <a:avLst/>
              <a:gdLst>
                <a:gd name="T0" fmla="*/ 24 w 65"/>
                <a:gd name="T1" fmla="*/ 1 h 65"/>
                <a:gd name="T2" fmla="*/ 20 w 65"/>
                <a:gd name="T3" fmla="*/ 0 h 65"/>
                <a:gd name="T4" fmla="*/ 18 w 65"/>
                <a:gd name="T5" fmla="*/ 1 h 65"/>
                <a:gd name="T6" fmla="*/ 17 w 65"/>
                <a:gd name="T7" fmla="*/ 3 h 65"/>
                <a:gd name="T8" fmla="*/ 13 w 65"/>
                <a:gd name="T9" fmla="*/ 29 h 65"/>
                <a:gd name="T10" fmla="*/ 1 w 65"/>
                <a:gd name="T11" fmla="*/ 42 h 65"/>
                <a:gd name="T12" fmla="*/ 1 w 65"/>
                <a:gd name="T13" fmla="*/ 46 h 65"/>
                <a:gd name="T14" fmla="*/ 20 w 65"/>
                <a:gd name="T15" fmla="*/ 64 h 65"/>
                <a:gd name="T16" fmla="*/ 23 w 65"/>
                <a:gd name="T17" fmla="*/ 64 h 65"/>
                <a:gd name="T18" fmla="*/ 36 w 65"/>
                <a:gd name="T19" fmla="*/ 52 h 65"/>
                <a:gd name="T20" fmla="*/ 62 w 65"/>
                <a:gd name="T21" fmla="*/ 48 h 65"/>
                <a:gd name="T22" fmla="*/ 65 w 65"/>
                <a:gd name="T23" fmla="*/ 45 h 65"/>
                <a:gd name="T24" fmla="*/ 64 w 65"/>
                <a:gd name="T25" fmla="*/ 41 h 65"/>
                <a:gd name="T26" fmla="*/ 24 w 65"/>
                <a:gd name="T2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5">
                  <a:moveTo>
                    <a:pt x="24" y="1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8" y="1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5"/>
                    <a:pt x="22" y="65"/>
                    <a:pt x="23" y="64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4" y="48"/>
                    <a:pt x="65" y="46"/>
                    <a:pt x="65" y="45"/>
                  </a:cubicBezTo>
                  <a:cubicBezTo>
                    <a:pt x="65" y="43"/>
                    <a:pt x="65" y="42"/>
                    <a:pt x="64" y="4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38" name="Freeform 26"/>
          <p:cNvSpPr>
            <a:spLocks/>
          </p:cNvSpPr>
          <p:nvPr userDrawn="1"/>
        </p:nvSpPr>
        <p:spPr bwMode="auto">
          <a:xfrm>
            <a:off x="4283075" y="1782763"/>
            <a:ext cx="355600" cy="409575"/>
          </a:xfrm>
          <a:custGeom>
            <a:avLst/>
            <a:gdLst>
              <a:gd name="T0" fmla="*/ 90 w 92"/>
              <a:gd name="T1" fmla="*/ 49 h 106"/>
              <a:gd name="T2" fmla="*/ 6 w 92"/>
              <a:gd name="T3" fmla="*/ 1 h 106"/>
              <a:gd name="T4" fmla="*/ 2 w 92"/>
              <a:gd name="T5" fmla="*/ 1 h 106"/>
              <a:gd name="T6" fmla="*/ 0 w 92"/>
              <a:gd name="T7" fmla="*/ 4 h 106"/>
              <a:gd name="T8" fmla="*/ 0 w 92"/>
              <a:gd name="T9" fmla="*/ 102 h 106"/>
              <a:gd name="T10" fmla="*/ 2 w 92"/>
              <a:gd name="T11" fmla="*/ 105 h 106"/>
              <a:gd name="T12" fmla="*/ 4 w 92"/>
              <a:gd name="T13" fmla="*/ 106 h 106"/>
              <a:gd name="T14" fmla="*/ 6 w 92"/>
              <a:gd name="T15" fmla="*/ 105 h 106"/>
              <a:gd name="T16" fmla="*/ 90 w 92"/>
              <a:gd name="T17" fmla="*/ 56 h 106"/>
              <a:gd name="T18" fmla="*/ 92 w 92"/>
              <a:gd name="T19" fmla="*/ 53 h 106"/>
              <a:gd name="T20" fmla="*/ 90 w 92"/>
              <a:gd name="T21" fmla="*/ 4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06">
                <a:moveTo>
                  <a:pt x="90" y="49"/>
                </a:moveTo>
                <a:cubicBezTo>
                  <a:pt x="6" y="1"/>
                  <a:pt x="6" y="1"/>
                  <a:pt x="6" y="1"/>
                </a:cubicBezTo>
                <a:cubicBezTo>
                  <a:pt x="4" y="0"/>
                  <a:pt x="3" y="0"/>
                  <a:pt x="2" y="1"/>
                </a:cubicBezTo>
                <a:cubicBezTo>
                  <a:pt x="0" y="1"/>
                  <a:pt x="0" y="3"/>
                  <a:pt x="0" y="4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3"/>
                  <a:pt x="0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" y="106"/>
                  <a:pt x="5" y="106"/>
                  <a:pt x="6" y="105"/>
                </a:cubicBezTo>
                <a:cubicBezTo>
                  <a:pt x="90" y="56"/>
                  <a:pt x="90" y="56"/>
                  <a:pt x="90" y="56"/>
                </a:cubicBezTo>
                <a:cubicBezTo>
                  <a:pt x="92" y="56"/>
                  <a:pt x="92" y="54"/>
                  <a:pt x="92" y="53"/>
                </a:cubicBezTo>
                <a:cubicBezTo>
                  <a:pt x="92" y="51"/>
                  <a:pt x="92" y="50"/>
                  <a:pt x="90" y="4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113463" y="3044825"/>
            <a:ext cx="460375" cy="158750"/>
            <a:chOff x="6113463" y="3044825"/>
            <a:chExt cx="460375" cy="158750"/>
          </a:xfrm>
        </p:grpSpPr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6242050" y="3103563"/>
              <a:ext cx="204788" cy="42863"/>
            </a:xfrm>
            <a:custGeom>
              <a:avLst/>
              <a:gdLst>
                <a:gd name="T0" fmla="*/ 6 w 53"/>
                <a:gd name="T1" fmla="*/ 11 h 11"/>
                <a:gd name="T2" fmla="*/ 47 w 53"/>
                <a:gd name="T3" fmla="*/ 11 h 11"/>
                <a:gd name="T4" fmla="*/ 53 w 53"/>
                <a:gd name="T5" fmla="*/ 6 h 11"/>
                <a:gd name="T6" fmla="*/ 47 w 53"/>
                <a:gd name="T7" fmla="*/ 0 h 11"/>
                <a:gd name="T8" fmla="*/ 6 w 53"/>
                <a:gd name="T9" fmla="*/ 0 h 11"/>
                <a:gd name="T10" fmla="*/ 0 w 53"/>
                <a:gd name="T11" fmla="*/ 6 h 11"/>
                <a:gd name="T12" fmla="*/ 6 w 5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6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50" y="11"/>
                    <a:pt x="53" y="8"/>
                    <a:pt x="53" y="6"/>
                  </a:cubicBezTo>
                  <a:cubicBezTo>
                    <a:pt x="53" y="3"/>
                    <a:pt x="50" y="0"/>
                    <a:pt x="4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6113463" y="3044825"/>
              <a:ext cx="209550" cy="158750"/>
            </a:xfrm>
            <a:custGeom>
              <a:avLst/>
              <a:gdLst>
                <a:gd name="T0" fmla="*/ 54 w 54"/>
                <a:gd name="T1" fmla="*/ 29 h 41"/>
                <a:gd name="T2" fmla="*/ 44 w 54"/>
                <a:gd name="T3" fmla="*/ 29 h 41"/>
                <a:gd name="T4" fmla="*/ 40 w 54"/>
                <a:gd name="T5" fmla="*/ 31 h 41"/>
                <a:gd name="T6" fmla="*/ 13 w 54"/>
                <a:gd name="T7" fmla="*/ 31 h 41"/>
                <a:gd name="T8" fmla="*/ 9 w 54"/>
                <a:gd name="T9" fmla="*/ 27 h 41"/>
                <a:gd name="T10" fmla="*/ 9 w 54"/>
                <a:gd name="T11" fmla="*/ 14 h 41"/>
                <a:gd name="T12" fmla="*/ 13 w 54"/>
                <a:gd name="T13" fmla="*/ 10 h 41"/>
                <a:gd name="T14" fmla="*/ 40 w 54"/>
                <a:gd name="T15" fmla="*/ 10 h 41"/>
                <a:gd name="T16" fmla="*/ 44 w 54"/>
                <a:gd name="T17" fmla="*/ 12 h 41"/>
                <a:gd name="T18" fmla="*/ 54 w 54"/>
                <a:gd name="T19" fmla="*/ 12 h 41"/>
                <a:gd name="T20" fmla="*/ 40 w 54"/>
                <a:gd name="T21" fmla="*/ 0 h 41"/>
                <a:gd name="T22" fmla="*/ 13 w 54"/>
                <a:gd name="T23" fmla="*/ 0 h 41"/>
                <a:gd name="T24" fmla="*/ 0 w 54"/>
                <a:gd name="T25" fmla="*/ 14 h 41"/>
                <a:gd name="T26" fmla="*/ 0 w 54"/>
                <a:gd name="T27" fmla="*/ 27 h 41"/>
                <a:gd name="T28" fmla="*/ 13 w 54"/>
                <a:gd name="T29" fmla="*/ 41 h 41"/>
                <a:gd name="T30" fmla="*/ 40 w 54"/>
                <a:gd name="T31" fmla="*/ 41 h 41"/>
                <a:gd name="T32" fmla="*/ 54 w 54"/>
                <a:gd name="T33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9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2" y="31"/>
                    <a:pt x="4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9" y="29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3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0"/>
                    <a:pt x="43" y="11"/>
                    <a:pt x="4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4"/>
                    <a:pt x="6" y="41"/>
                    <a:pt x="1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7" y="41"/>
                    <a:pt x="53" y="35"/>
                    <a:pt x="54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" name="Freeform 29"/>
            <p:cNvSpPr>
              <a:spLocks/>
            </p:cNvSpPr>
            <p:nvPr userDrawn="1"/>
          </p:nvSpPr>
          <p:spPr bwMode="auto">
            <a:xfrm>
              <a:off x="6364288" y="3044825"/>
              <a:ext cx="209550" cy="158750"/>
            </a:xfrm>
            <a:custGeom>
              <a:avLst/>
              <a:gdLst>
                <a:gd name="T0" fmla="*/ 54 w 54"/>
                <a:gd name="T1" fmla="*/ 27 h 41"/>
                <a:gd name="T2" fmla="*/ 54 w 54"/>
                <a:gd name="T3" fmla="*/ 14 h 41"/>
                <a:gd name="T4" fmla="*/ 41 w 54"/>
                <a:gd name="T5" fmla="*/ 0 h 41"/>
                <a:gd name="T6" fmla="*/ 14 w 54"/>
                <a:gd name="T7" fmla="*/ 0 h 41"/>
                <a:gd name="T8" fmla="*/ 0 w 54"/>
                <a:gd name="T9" fmla="*/ 12 h 41"/>
                <a:gd name="T10" fmla="*/ 10 w 54"/>
                <a:gd name="T11" fmla="*/ 12 h 41"/>
                <a:gd name="T12" fmla="*/ 14 w 54"/>
                <a:gd name="T13" fmla="*/ 10 h 41"/>
                <a:gd name="T14" fmla="*/ 41 w 54"/>
                <a:gd name="T15" fmla="*/ 10 h 41"/>
                <a:gd name="T16" fmla="*/ 45 w 54"/>
                <a:gd name="T17" fmla="*/ 14 h 41"/>
                <a:gd name="T18" fmla="*/ 45 w 54"/>
                <a:gd name="T19" fmla="*/ 27 h 41"/>
                <a:gd name="T20" fmla="*/ 41 w 54"/>
                <a:gd name="T21" fmla="*/ 31 h 41"/>
                <a:gd name="T22" fmla="*/ 14 w 54"/>
                <a:gd name="T23" fmla="*/ 31 h 41"/>
                <a:gd name="T24" fmla="*/ 10 w 54"/>
                <a:gd name="T25" fmla="*/ 29 h 41"/>
                <a:gd name="T26" fmla="*/ 0 w 54"/>
                <a:gd name="T27" fmla="*/ 29 h 41"/>
                <a:gd name="T28" fmla="*/ 14 w 54"/>
                <a:gd name="T29" fmla="*/ 41 h 41"/>
                <a:gd name="T30" fmla="*/ 41 w 54"/>
                <a:gd name="T31" fmla="*/ 41 h 41"/>
                <a:gd name="T32" fmla="*/ 54 w 54"/>
                <a:gd name="T33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1">
                  <a:moveTo>
                    <a:pt x="54" y="27"/>
                  </a:moveTo>
                  <a:cubicBezTo>
                    <a:pt x="54" y="14"/>
                    <a:pt x="54" y="14"/>
                    <a:pt x="54" y="14"/>
                  </a:cubicBezTo>
                  <a:cubicBezTo>
                    <a:pt x="54" y="7"/>
                    <a:pt x="48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1" y="6"/>
                    <a:pt x="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2" y="10"/>
                    <a:pt x="14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0"/>
                    <a:pt x="45" y="12"/>
                    <a:pt x="45" y="1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9"/>
                    <a:pt x="43" y="31"/>
                    <a:pt x="4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1"/>
                    <a:pt x="11" y="30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5"/>
                    <a:pt x="7" y="41"/>
                    <a:pt x="1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8" y="41"/>
                    <a:pt x="54" y="34"/>
                    <a:pt x="54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3" name="Group 42"/>
          <p:cNvGrpSpPr/>
          <p:nvPr userDrawn="1"/>
        </p:nvGrpSpPr>
        <p:grpSpPr>
          <a:xfrm>
            <a:off x="4819650" y="1831975"/>
            <a:ext cx="436563" cy="441325"/>
            <a:chOff x="4819650" y="1831975"/>
            <a:chExt cx="436563" cy="441325"/>
          </a:xfrm>
        </p:grpSpPr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4819650" y="1831975"/>
              <a:ext cx="436563" cy="441325"/>
            </a:xfrm>
            <a:custGeom>
              <a:avLst/>
              <a:gdLst>
                <a:gd name="T0" fmla="*/ 57 w 113"/>
                <a:gd name="T1" fmla="*/ 114 h 114"/>
                <a:gd name="T2" fmla="*/ 16 w 113"/>
                <a:gd name="T3" fmla="*/ 97 h 114"/>
                <a:gd name="T4" fmla="*/ 0 w 113"/>
                <a:gd name="T5" fmla="*/ 57 h 114"/>
                <a:gd name="T6" fmla="*/ 16 w 113"/>
                <a:gd name="T7" fmla="*/ 17 h 114"/>
                <a:gd name="T8" fmla="*/ 57 w 113"/>
                <a:gd name="T9" fmla="*/ 0 h 114"/>
                <a:gd name="T10" fmla="*/ 97 w 113"/>
                <a:gd name="T11" fmla="*/ 17 h 114"/>
                <a:gd name="T12" fmla="*/ 113 w 113"/>
                <a:gd name="T13" fmla="*/ 57 h 114"/>
                <a:gd name="T14" fmla="*/ 97 w 113"/>
                <a:gd name="T15" fmla="*/ 97 h 114"/>
                <a:gd name="T16" fmla="*/ 57 w 113"/>
                <a:gd name="T17" fmla="*/ 114 h 114"/>
                <a:gd name="T18" fmla="*/ 57 w 113"/>
                <a:gd name="T19" fmla="*/ 4 h 114"/>
                <a:gd name="T20" fmla="*/ 20 w 113"/>
                <a:gd name="T21" fmla="*/ 20 h 114"/>
                <a:gd name="T22" fmla="*/ 4 w 113"/>
                <a:gd name="T23" fmla="*/ 57 h 114"/>
                <a:gd name="T24" fmla="*/ 20 w 113"/>
                <a:gd name="T25" fmla="*/ 94 h 114"/>
                <a:gd name="T26" fmla="*/ 57 w 113"/>
                <a:gd name="T27" fmla="*/ 109 h 114"/>
                <a:gd name="T28" fmla="*/ 94 w 113"/>
                <a:gd name="T29" fmla="*/ 94 h 114"/>
                <a:gd name="T30" fmla="*/ 109 w 113"/>
                <a:gd name="T31" fmla="*/ 57 h 114"/>
                <a:gd name="T32" fmla="*/ 94 w 113"/>
                <a:gd name="T33" fmla="*/ 20 h 114"/>
                <a:gd name="T34" fmla="*/ 57 w 113"/>
                <a:gd name="T35" fmla="*/ 4 h 114"/>
                <a:gd name="T36" fmla="*/ 57 w 113"/>
                <a:gd name="T37" fmla="*/ 107 h 114"/>
                <a:gd name="T38" fmla="*/ 6 w 113"/>
                <a:gd name="T39" fmla="*/ 57 h 114"/>
                <a:gd name="T40" fmla="*/ 57 w 113"/>
                <a:gd name="T41" fmla="*/ 6 h 114"/>
                <a:gd name="T42" fmla="*/ 107 w 113"/>
                <a:gd name="T43" fmla="*/ 57 h 114"/>
                <a:gd name="T44" fmla="*/ 57 w 113"/>
                <a:gd name="T45" fmla="*/ 107 h 114"/>
                <a:gd name="T46" fmla="*/ 57 w 113"/>
                <a:gd name="T47" fmla="*/ 11 h 114"/>
                <a:gd name="T48" fmla="*/ 10 w 113"/>
                <a:gd name="T49" fmla="*/ 57 h 114"/>
                <a:gd name="T50" fmla="*/ 57 w 113"/>
                <a:gd name="T51" fmla="*/ 103 h 114"/>
                <a:gd name="T52" fmla="*/ 103 w 113"/>
                <a:gd name="T53" fmla="*/ 57 h 114"/>
                <a:gd name="T54" fmla="*/ 57 w 113"/>
                <a:gd name="T55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3" h="114">
                  <a:moveTo>
                    <a:pt x="57" y="114"/>
                  </a:moveTo>
                  <a:cubicBezTo>
                    <a:pt x="41" y="114"/>
                    <a:pt x="27" y="108"/>
                    <a:pt x="16" y="97"/>
                  </a:cubicBezTo>
                  <a:cubicBezTo>
                    <a:pt x="6" y="86"/>
                    <a:pt x="0" y="72"/>
                    <a:pt x="0" y="57"/>
                  </a:cubicBezTo>
                  <a:cubicBezTo>
                    <a:pt x="0" y="42"/>
                    <a:pt x="6" y="27"/>
                    <a:pt x="16" y="17"/>
                  </a:cubicBezTo>
                  <a:cubicBezTo>
                    <a:pt x="27" y="6"/>
                    <a:pt x="41" y="0"/>
                    <a:pt x="57" y="0"/>
                  </a:cubicBezTo>
                  <a:cubicBezTo>
                    <a:pt x="72" y="0"/>
                    <a:pt x="86" y="6"/>
                    <a:pt x="97" y="17"/>
                  </a:cubicBezTo>
                  <a:cubicBezTo>
                    <a:pt x="108" y="27"/>
                    <a:pt x="113" y="42"/>
                    <a:pt x="113" y="57"/>
                  </a:cubicBezTo>
                  <a:cubicBezTo>
                    <a:pt x="113" y="72"/>
                    <a:pt x="108" y="86"/>
                    <a:pt x="97" y="97"/>
                  </a:cubicBezTo>
                  <a:cubicBezTo>
                    <a:pt x="86" y="108"/>
                    <a:pt x="72" y="114"/>
                    <a:pt x="57" y="114"/>
                  </a:cubicBezTo>
                  <a:close/>
                  <a:moveTo>
                    <a:pt x="57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0" y="30"/>
                    <a:pt x="4" y="43"/>
                    <a:pt x="4" y="57"/>
                  </a:cubicBezTo>
                  <a:cubicBezTo>
                    <a:pt x="4" y="71"/>
                    <a:pt x="10" y="84"/>
                    <a:pt x="20" y="94"/>
                  </a:cubicBezTo>
                  <a:cubicBezTo>
                    <a:pt x="30" y="104"/>
                    <a:pt x="43" y="109"/>
                    <a:pt x="57" y="109"/>
                  </a:cubicBezTo>
                  <a:cubicBezTo>
                    <a:pt x="71" y="109"/>
                    <a:pt x="84" y="104"/>
                    <a:pt x="94" y="94"/>
                  </a:cubicBezTo>
                  <a:cubicBezTo>
                    <a:pt x="104" y="84"/>
                    <a:pt x="109" y="71"/>
                    <a:pt x="109" y="57"/>
                  </a:cubicBezTo>
                  <a:cubicBezTo>
                    <a:pt x="109" y="43"/>
                    <a:pt x="104" y="30"/>
                    <a:pt x="94" y="20"/>
                  </a:cubicBezTo>
                  <a:cubicBezTo>
                    <a:pt x="84" y="10"/>
                    <a:pt x="71" y="4"/>
                    <a:pt x="57" y="4"/>
                  </a:cubicBezTo>
                  <a:close/>
                  <a:moveTo>
                    <a:pt x="57" y="107"/>
                  </a:moveTo>
                  <a:cubicBezTo>
                    <a:pt x="29" y="107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7" y="29"/>
                    <a:pt x="107" y="57"/>
                  </a:cubicBezTo>
                  <a:cubicBezTo>
                    <a:pt x="107" y="85"/>
                    <a:pt x="85" y="107"/>
                    <a:pt x="57" y="107"/>
                  </a:cubicBezTo>
                  <a:close/>
                  <a:moveTo>
                    <a:pt x="57" y="11"/>
                  </a:moveTo>
                  <a:cubicBezTo>
                    <a:pt x="31" y="11"/>
                    <a:pt x="10" y="31"/>
                    <a:pt x="10" y="57"/>
                  </a:cubicBezTo>
                  <a:cubicBezTo>
                    <a:pt x="10" y="82"/>
                    <a:pt x="31" y="103"/>
                    <a:pt x="57" y="103"/>
                  </a:cubicBezTo>
                  <a:cubicBezTo>
                    <a:pt x="82" y="103"/>
                    <a:pt x="103" y="82"/>
                    <a:pt x="103" y="57"/>
                  </a:cubicBezTo>
                  <a:cubicBezTo>
                    <a:pt x="103" y="31"/>
                    <a:pt x="82" y="11"/>
                    <a:pt x="57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" name="Freeform 31"/>
            <p:cNvSpPr>
              <a:spLocks/>
            </p:cNvSpPr>
            <p:nvPr userDrawn="1"/>
          </p:nvSpPr>
          <p:spPr bwMode="auto">
            <a:xfrm>
              <a:off x="5013325" y="1898650"/>
              <a:ext cx="50800" cy="53975"/>
            </a:xfrm>
            <a:custGeom>
              <a:avLst/>
              <a:gdLst>
                <a:gd name="T0" fmla="*/ 0 w 13"/>
                <a:gd name="T1" fmla="*/ 2 h 14"/>
                <a:gd name="T2" fmla="*/ 3 w 13"/>
                <a:gd name="T3" fmla="*/ 0 h 14"/>
                <a:gd name="T4" fmla="*/ 4 w 13"/>
                <a:gd name="T5" fmla="*/ 1 h 14"/>
                <a:gd name="T6" fmla="*/ 10 w 13"/>
                <a:gd name="T7" fmla="*/ 10 h 14"/>
                <a:gd name="T8" fmla="*/ 10 w 13"/>
                <a:gd name="T9" fmla="*/ 10 h 14"/>
                <a:gd name="T10" fmla="*/ 10 w 13"/>
                <a:gd name="T11" fmla="*/ 1 h 14"/>
                <a:gd name="T12" fmla="*/ 11 w 13"/>
                <a:gd name="T13" fmla="*/ 0 h 14"/>
                <a:gd name="T14" fmla="*/ 13 w 13"/>
                <a:gd name="T15" fmla="*/ 1 h 14"/>
                <a:gd name="T16" fmla="*/ 13 w 13"/>
                <a:gd name="T17" fmla="*/ 12 h 14"/>
                <a:gd name="T18" fmla="*/ 11 w 13"/>
                <a:gd name="T19" fmla="*/ 14 h 14"/>
                <a:gd name="T20" fmla="*/ 9 w 13"/>
                <a:gd name="T21" fmla="*/ 14 h 14"/>
                <a:gd name="T22" fmla="*/ 4 w 13"/>
                <a:gd name="T23" fmla="*/ 5 h 14"/>
                <a:gd name="T24" fmla="*/ 4 w 13"/>
                <a:gd name="T25" fmla="*/ 5 h 14"/>
                <a:gd name="T26" fmla="*/ 4 w 13"/>
                <a:gd name="T27" fmla="*/ 13 h 14"/>
                <a:gd name="T28" fmla="*/ 2 w 13"/>
                <a:gd name="T29" fmla="*/ 14 h 14"/>
                <a:gd name="T30" fmla="*/ 0 w 13"/>
                <a:gd name="T31" fmla="*/ 13 h 14"/>
                <a:gd name="T32" fmla="*/ 0 w 13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4">
                  <a:moveTo>
                    <a:pt x="0" y="2"/>
                  </a:move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" name="Freeform 32"/>
            <p:cNvSpPr>
              <a:spLocks/>
            </p:cNvSpPr>
            <p:nvPr userDrawn="1"/>
          </p:nvSpPr>
          <p:spPr bwMode="auto">
            <a:xfrm>
              <a:off x="5153025" y="2020888"/>
              <a:ext cx="41275" cy="55563"/>
            </a:xfrm>
            <a:custGeom>
              <a:avLst/>
              <a:gdLst>
                <a:gd name="T0" fmla="*/ 0 w 11"/>
                <a:gd name="T1" fmla="*/ 1 h 14"/>
                <a:gd name="T2" fmla="*/ 2 w 11"/>
                <a:gd name="T3" fmla="*/ 0 h 14"/>
                <a:gd name="T4" fmla="*/ 9 w 11"/>
                <a:gd name="T5" fmla="*/ 0 h 14"/>
                <a:gd name="T6" fmla="*/ 11 w 11"/>
                <a:gd name="T7" fmla="*/ 1 h 14"/>
                <a:gd name="T8" fmla="*/ 9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6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2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" name="Freeform 33"/>
            <p:cNvSpPr>
              <a:spLocks/>
            </p:cNvSpPr>
            <p:nvPr userDrawn="1"/>
          </p:nvSpPr>
          <p:spPr bwMode="auto">
            <a:xfrm>
              <a:off x="5016500" y="2149475"/>
              <a:ext cx="42863" cy="53975"/>
            </a:xfrm>
            <a:custGeom>
              <a:avLst/>
              <a:gdLst>
                <a:gd name="T0" fmla="*/ 8 w 11"/>
                <a:gd name="T1" fmla="*/ 6 h 14"/>
                <a:gd name="T2" fmla="*/ 11 w 11"/>
                <a:gd name="T3" fmla="*/ 10 h 14"/>
                <a:gd name="T4" fmla="*/ 6 w 11"/>
                <a:gd name="T5" fmla="*/ 14 h 14"/>
                <a:gd name="T6" fmla="*/ 0 w 11"/>
                <a:gd name="T7" fmla="*/ 11 h 14"/>
                <a:gd name="T8" fmla="*/ 1 w 11"/>
                <a:gd name="T9" fmla="*/ 9 h 14"/>
                <a:gd name="T10" fmla="*/ 6 w 11"/>
                <a:gd name="T11" fmla="*/ 12 h 14"/>
                <a:gd name="T12" fmla="*/ 8 w 11"/>
                <a:gd name="T13" fmla="*/ 10 h 14"/>
                <a:gd name="T14" fmla="*/ 7 w 11"/>
                <a:gd name="T15" fmla="*/ 9 h 14"/>
                <a:gd name="T16" fmla="*/ 3 w 11"/>
                <a:gd name="T17" fmla="*/ 8 h 14"/>
                <a:gd name="T18" fmla="*/ 0 w 11"/>
                <a:gd name="T19" fmla="*/ 4 h 14"/>
                <a:gd name="T20" fmla="*/ 5 w 11"/>
                <a:gd name="T21" fmla="*/ 0 h 14"/>
                <a:gd name="T22" fmla="*/ 11 w 11"/>
                <a:gd name="T23" fmla="*/ 3 h 14"/>
                <a:gd name="T24" fmla="*/ 9 w 11"/>
                <a:gd name="T25" fmla="*/ 4 h 14"/>
                <a:gd name="T26" fmla="*/ 5 w 11"/>
                <a:gd name="T27" fmla="*/ 2 h 14"/>
                <a:gd name="T28" fmla="*/ 3 w 11"/>
                <a:gd name="T29" fmla="*/ 4 h 14"/>
                <a:gd name="T30" fmla="*/ 5 w 11"/>
                <a:gd name="T31" fmla="*/ 5 h 14"/>
                <a:gd name="T32" fmla="*/ 8 w 1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4">
                  <a:moveTo>
                    <a:pt x="8" y="6"/>
                  </a:moveTo>
                  <a:cubicBezTo>
                    <a:pt x="11" y="6"/>
                    <a:pt x="11" y="8"/>
                    <a:pt x="11" y="10"/>
                  </a:cubicBezTo>
                  <a:cubicBezTo>
                    <a:pt x="11" y="12"/>
                    <a:pt x="10" y="14"/>
                    <a:pt x="6" y="14"/>
                  </a:cubicBezTo>
                  <a:cubicBezTo>
                    <a:pt x="2" y="14"/>
                    <a:pt x="0" y="12"/>
                    <a:pt x="0" y="11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2" y="12"/>
                    <a:pt x="6" y="12"/>
                  </a:cubicBezTo>
                  <a:cubicBezTo>
                    <a:pt x="7" y="12"/>
                    <a:pt x="8" y="11"/>
                    <a:pt x="8" y="10"/>
                  </a:cubicBezTo>
                  <a:cubicBezTo>
                    <a:pt x="8" y="10"/>
                    <a:pt x="8" y="9"/>
                    <a:pt x="7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7"/>
                    <a:pt x="0" y="5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1" y="1"/>
                    <a:pt x="11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8" y="4"/>
                    <a:pt x="8" y="2"/>
                    <a:pt x="5" y="2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3" y="5"/>
                    <a:pt x="4" y="5"/>
                    <a:pt x="5" y="5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" name="Freeform 34"/>
            <p:cNvSpPr>
              <a:spLocks/>
            </p:cNvSpPr>
            <p:nvPr userDrawn="1"/>
          </p:nvSpPr>
          <p:spPr bwMode="auto">
            <a:xfrm>
              <a:off x="4881563" y="2017713"/>
              <a:ext cx="66675" cy="58738"/>
            </a:xfrm>
            <a:custGeom>
              <a:avLst/>
              <a:gdLst>
                <a:gd name="T0" fmla="*/ 15 w 17"/>
                <a:gd name="T1" fmla="*/ 13 h 15"/>
                <a:gd name="T2" fmla="*/ 13 w 17"/>
                <a:gd name="T3" fmla="*/ 15 h 15"/>
                <a:gd name="T4" fmla="*/ 11 w 17"/>
                <a:gd name="T5" fmla="*/ 13 h 15"/>
                <a:gd name="T6" fmla="*/ 9 w 17"/>
                <a:gd name="T7" fmla="*/ 5 h 15"/>
                <a:gd name="T8" fmla="*/ 9 w 17"/>
                <a:gd name="T9" fmla="*/ 5 h 15"/>
                <a:gd name="T10" fmla="*/ 7 w 17"/>
                <a:gd name="T11" fmla="*/ 13 h 15"/>
                <a:gd name="T12" fmla="*/ 5 w 17"/>
                <a:gd name="T13" fmla="*/ 15 h 15"/>
                <a:gd name="T14" fmla="*/ 3 w 17"/>
                <a:gd name="T15" fmla="*/ 13 h 15"/>
                <a:gd name="T16" fmla="*/ 0 w 17"/>
                <a:gd name="T17" fmla="*/ 3 h 15"/>
                <a:gd name="T18" fmla="*/ 0 w 17"/>
                <a:gd name="T19" fmla="*/ 2 h 15"/>
                <a:gd name="T20" fmla="*/ 1 w 17"/>
                <a:gd name="T21" fmla="*/ 0 h 15"/>
                <a:gd name="T22" fmla="*/ 3 w 17"/>
                <a:gd name="T23" fmla="*/ 2 h 15"/>
                <a:gd name="T24" fmla="*/ 5 w 17"/>
                <a:gd name="T25" fmla="*/ 11 h 15"/>
                <a:gd name="T26" fmla="*/ 5 w 17"/>
                <a:gd name="T27" fmla="*/ 11 h 15"/>
                <a:gd name="T28" fmla="*/ 7 w 17"/>
                <a:gd name="T29" fmla="*/ 2 h 15"/>
                <a:gd name="T30" fmla="*/ 9 w 17"/>
                <a:gd name="T31" fmla="*/ 0 h 15"/>
                <a:gd name="T32" fmla="*/ 10 w 17"/>
                <a:gd name="T33" fmla="*/ 2 h 15"/>
                <a:gd name="T34" fmla="*/ 13 w 17"/>
                <a:gd name="T35" fmla="*/ 11 h 15"/>
                <a:gd name="T36" fmla="*/ 13 w 17"/>
                <a:gd name="T37" fmla="*/ 11 h 15"/>
                <a:gd name="T38" fmla="*/ 15 w 17"/>
                <a:gd name="T39" fmla="*/ 2 h 15"/>
                <a:gd name="T40" fmla="*/ 16 w 17"/>
                <a:gd name="T41" fmla="*/ 0 h 15"/>
                <a:gd name="T42" fmla="*/ 17 w 17"/>
                <a:gd name="T43" fmla="*/ 2 h 15"/>
                <a:gd name="T44" fmla="*/ 17 w 17"/>
                <a:gd name="T45" fmla="*/ 3 h 15"/>
                <a:gd name="T46" fmla="*/ 15 w 17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15">
                  <a:moveTo>
                    <a:pt x="15" y="13"/>
                  </a:moveTo>
                  <a:cubicBezTo>
                    <a:pt x="14" y="14"/>
                    <a:pt x="14" y="15"/>
                    <a:pt x="13" y="15"/>
                  </a:cubicBezTo>
                  <a:cubicBezTo>
                    <a:pt x="11" y="15"/>
                    <a:pt x="11" y="14"/>
                    <a:pt x="11" y="1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5"/>
                    <a:pt x="5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0"/>
                    <a:pt x="16" y="0"/>
                  </a:cubicBezTo>
                  <a:cubicBezTo>
                    <a:pt x="17" y="0"/>
                    <a:pt x="17" y="1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" name="Freeform 35"/>
            <p:cNvSpPr>
              <a:spLocks noEditPoints="1"/>
            </p:cNvSpPr>
            <p:nvPr userDrawn="1"/>
          </p:nvSpPr>
          <p:spPr bwMode="auto">
            <a:xfrm>
              <a:off x="5021263" y="2036763"/>
              <a:ext cx="34925" cy="31750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7 w 9"/>
                <a:gd name="T9" fmla="*/ 7 h 8"/>
                <a:gd name="T10" fmla="*/ 7 w 9"/>
                <a:gd name="T11" fmla="*/ 1 h 8"/>
                <a:gd name="T12" fmla="*/ 5 w 9"/>
                <a:gd name="T13" fmla="*/ 0 h 8"/>
                <a:gd name="T14" fmla="*/ 6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6 w 9"/>
                <a:gd name="T21" fmla="*/ 2 h 8"/>
                <a:gd name="T22" fmla="*/ 6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9" y="5"/>
                    <a:pt x="9" y="3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6" y="6"/>
                  </a:moveTo>
                  <a:cubicBezTo>
                    <a:pt x="5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" name="Freeform 36"/>
            <p:cNvSpPr>
              <a:spLocks noEditPoints="1"/>
            </p:cNvSpPr>
            <p:nvPr userDrawn="1"/>
          </p:nvSpPr>
          <p:spPr bwMode="auto">
            <a:xfrm>
              <a:off x="4948238" y="1960563"/>
              <a:ext cx="180975" cy="184150"/>
            </a:xfrm>
            <a:custGeom>
              <a:avLst/>
              <a:gdLst>
                <a:gd name="T0" fmla="*/ 16 w 47"/>
                <a:gd name="T1" fmla="*/ 17 h 48"/>
                <a:gd name="T2" fmla="*/ 0 w 47"/>
                <a:gd name="T3" fmla="*/ 48 h 48"/>
                <a:gd name="T4" fmla="*/ 31 w 47"/>
                <a:gd name="T5" fmla="*/ 31 h 48"/>
                <a:gd name="T6" fmla="*/ 47 w 47"/>
                <a:gd name="T7" fmla="*/ 0 h 48"/>
                <a:gd name="T8" fmla="*/ 16 w 47"/>
                <a:gd name="T9" fmla="*/ 17 h 48"/>
                <a:gd name="T10" fmla="*/ 27 w 47"/>
                <a:gd name="T11" fmla="*/ 27 h 48"/>
                <a:gd name="T12" fmla="*/ 24 w 47"/>
                <a:gd name="T13" fmla="*/ 29 h 48"/>
                <a:gd name="T14" fmla="*/ 20 w 47"/>
                <a:gd name="T15" fmla="*/ 27 h 48"/>
                <a:gd name="T16" fmla="*/ 20 w 47"/>
                <a:gd name="T17" fmla="*/ 20 h 48"/>
                <a:gd name="T18" fmla="*/ 24 w 47"/>
                <a:gd name="T19" fmla="*/ 19 h 48"/>
                <a:gd name="T20" fmla="*/ 27 w 47"/>
                <a:gd name="T21" fmla="*/ 20 h 48"/>
                <a:gd name="T22" fmla="*/ 27 w 47"/>
                <a:gd name="T23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8">
                  <a:moveTo>
                    <a:pt x="16" y="17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16" y="17"/>
                  </a:lnTo>
                  <a:close/>
                  <a:moveTo>
                    <a:pt x="27" y="27"/>
                  </a:moveTo>
                  <a:cubicBezTo>
                    <a:pt x="26" y="28"/>
                    <a:pt x="25" y="29"/>
                    <a:pt x="24" y="29"/>
                  </a:cubicBezTo>
                  <a:cubicBezTo>
                    <a:pt x="22" y="29"/>
                    <a:pt x="21" y="28"/>
                    <a:pt x="20" y="27"/>
                  </a:cubicBezTo>
                  <a:cubicBezTo>
                    <a:pt x="18" y="25"/>
                    <a:pt x="18" y="22"/>
                    <a:pt x="20" y="20"/>
                  </a:cubicBezTo>
                  <a:cubicBezTo>
                    <a:pt x="21" y="19"/>
                    <a:pt x="22" y="19"/>
                    <a:pt x="24" y="19"/>
                  </a:cubicBezTo>
                  <a:cubicBezTo>
                    <a:pt x="25" y="19"/>
                    <a:pt x="26" y="19"/>
                    <a:pt x="27" y="20"/>
                  </a:cubicBezTo>
                  <a:cubicBezTo>
                    <a:pt x="29" y="22"/>
                    <a:pt x="29" y="25"/>
                    <a:pt x="27" y="2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Rectangle 37"/>
            <p:cNvSpPr>
              <a:spLocks noChangeArrowheads="1"/>
            </p:cNvSpPr>
            <p:nvPr userDrawn="1"/>
          </p:nvSpPr>
          <p:spPr bwMode="auto">
            <a:xfrm>
              <a:off x="4867275" y="2049463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2" name="Freeform 38"/>
            <p:cNvSpPr>
              <a:spLocks/>
            </p:cNvSpPr>
            <p:nvPr userDrawn="1"/>
          </p:nvSpPr>
          <p:spPr bwMode="auto">
            <a:xfrm>
              <a:off x="4916488" y="2160588"/>
              <a:ext cx="12700" cy="15875"/>
            </a:xfrm>
            <a:custGeom>
              <a:avLst/>
              <a:gdLst>
                <a:gd name="T0" fmla="*/ 0 w 8"/>
                <a:gd name="T1" fmla="*/ 10 h 10"/>
                <a:gd name="T2" fmla="*/ 0 w 8"/>
                <a:gd name="T3" fmla="*/ 7 h 10"/>
                <a:gd name="T4" fmla="*/ 5 w 8"/>
                <a:gd name="T5" fmla="*/ 0 h 10"/>
                <a:gd name="T6" fmla="*/ 8 w 8"/>
                <a:gd name="T7" fmla="*/ 3 h 10"/>
                <a:gd name="T8" fmla="*/ 0 w 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8" y="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Rectangle 39"/>
            <p:cNvSpPr>
              <a:spLocks noChangeArrowheads="1"/>
            </p:cNvSpPr>
            <p:nvPr userDrawn="1"/>
          </p:nvSpPr>
          <p:spPr bwMode="auto">
            <a:xfrm>
              <a:off x="5037138" y="2211388"/>
              <a:ext cx="3175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40"/>
            <p:cNvSpPr>
              <a:spLocks/>
            </p:cNvSpPr>
            <p:nvPr userDrawn="1"/>
          </p:nvSpPr>
          <p:spPr bwMode="auto">
            <a:xfrm>
              <a:off x="5148263" y="2160588"/>
              <a:ext cx="15875" cy="15875"/>
            </a:xfrm>
            <a:custGeom>
              <a:avLst/>
              <a:gdLst>
                <a:gd name="T0" fmla="*/ 8 w 10"/>
                <a:gd name="T1" fmla="*/ 10 h 10"/>
                <a:gd name="T2" fmla="*/ 0 w 10"/>
                <a:gd name="T3" fmla="*/ 3 h 10"/>
                <a:gd name="T4" fmla="*/ 3 w 10"/>
                <a:gd name="T5" fmla="*/ 0 h 10"/>
                <a:gd name="T6" fmla="*/ 10 w 10"/>
                <a:gd name="T7" fmla="*/ 7 h 10"/>
                <a:gd name="T8" fmla="*/ 8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Rectangle 41"/>
            <p:cNvSpPr>
              <a:spLocks noChangeArrowheads="1"/>
            </p:cNvSpPr>
            <p:nvPr userDrawn="1"/>
          </p:nvSpPr>
          <p:spPr bwMode="auto">
            <a:xfrm>
              <a:off x="5199063" y="2049463"/>
              <a:ext cx="1111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42"/>
            <p:cNvSpPr>
              <a:spLocks/>
            </p:cNvSpPr>
            <p:nvPr userDrawn="1"/>
          </p:nvSpPr>
          <p:spPr bwMode="auto">
            <a:xfrm>
              <a:off x="5148263" y="1925638"/>
              <a:ext cx="15875" cy="14288"/>
            </a:xfrm>
            <a:custGeom>
              <a:avLst/>
              <a:gdLst>
                <a:gd name="T0" fmla="*/ 3 w 10"/>
                <a:gd name="T1" fmla="*/ 9 h 9"/>
                <a:gd name="T2" fmla="*/ 0 w 10"/>
                <a:gd name="T3" fmla="*/ 7 h 9"/>
                <a:gd name="T4" fmla="*/ 8 w 10"/>
                <a:gd name="T5" fmla="*/ 0 h 9"/>
                <a:gd name="T6" fmla="*/ 10 w 10"/>
                <a:gd name="T7" fmla="*/ 2 h 9"/>
                <a:gd name="T8" fmla="*/ 3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Rectangle 43"/>
            <p:cNvSpPr>
              <a:spLocks noChangeArrowheads="1"/>
            </p:cNvSpPr>
            <p:nvPr userDrawn="1"/>
          </p:nvSpPr>
          <p:spPr bwMode="auto">
            <a:xfrm>
              <a:off x="5037138" y="1878013"/>
              <a:ext cx="3175" cy="127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Freeform 44"/>
            <p:cNvSpPr>
              <a:spLocks/>
            </p:cNvSpPr>
            <p:nvPr userDrawn="1"/>
          </p:nvSpPr>
          <p:spPr bwMode="auto">
            <a:xfrm>
              <a:off x="4916488" y="1925638"/>
              <a:ext cx="12700" cy="14288"/>
            </a:xfrm>
            <a:custGeom>
              <a:avLst/>
              <a:gdLst>
                <a:gd name="T0" fmla="*/ 5 w 8"/>
                <a:gd name="T1" fmla="*/ 9 h 9"/>
                <a:gd name="T2" fmla="*/ 0 w 8"/>
                <a:gd name="T3" fmla="*/ 2 h 9"/>
                <a:gd name="T4" fmla="*/ 0 w 8"/>
                <a:gd name="T5" fmla="*/ 0 h 9"/>
                <a:gd name="T6" fmla="*/ 8 w 8"/>
                <a:gd name="T7" fmla="*/ 7 h 9"/>
                <a:gd name="T8" fmla="*/ 5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7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337175" y="1831975"/>
            <a:ext cx="449263" cy="449263"/>
            <a:chOff x="5337175" y="1831975"/>
            <a:chExt cx="449263" cy="449263"/>
          </a:xfrm>
        </p:grpSpPr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5337175" y="1831975"/>
              <a:ext cx="449263" cy="449263"/>
            </a:xfrm>
            <a:custGeom>
              <a:avLst/>
              <a:gdLst>
                <a:gd name="T0" fmla="*/ 58 w 116"/>
                <a:gd name="T1" fmla="*/ 116 h 116"/>
                <a:gd name="T2" fmla="*/ 17 w 116"/>
                <a:gd name="T3" fmla="*/ 99 h 116"/>
                <a:gd name="T4" fmla="*/ 0 w 116"/>
                <a:gd name="T5" fmla="*/ 58 h 116"/>
                <a:gd name="T6" fmla="*/ 17 w 116"/>
                <a:gd name="T7" fmla="*/ 17 h 116"/>
                <a:gd name="T8" fmla="*/ 58 w 116"/>
                <a:gd name="T9" fmla="*/ 0 h 116"/>
                <a:gd name="T10" fmla="*/ 99 w 116"/>
                <a:gd name="T11" fmla="*/ 17 h 116"/>
                <a:gd name="T12" fmla="*/ 116 w 116"/>
                <a:gd name="T13" fmla="*/ 58 h 116"/>
                <a:gd name="T14" fmla="*/ 99 w 116"/>
                <a:gd name="T15" fmla="*/ 99 h 116"/>
                <a:gd name="T16" fmla="*/ 58 w 116"/>
                <a:gd name="T17" fmla="*/ 116 h 116"/>
                <a:gd name="T18" fmla="*/ 58 w 116"/>
                <a:gd name="T19" fmla="*/ 4 h 116"/>
                <a:gd name="T20" fmla="*/ 20 w 116"/>
                <a:gd name="T21" fmla="*/ 20 h 116"/>
                <a:gd name="T22" fmla="*/ 4 w 116"/>
                <a:gd name="T23" fmla="*/ 58 h 116"/>
                <a:gd name="T24" fmla="*/ 20 w 116"/>
                <a:gd name="T25" fmla="*/ 96 h 116"/>
                <a:gd name="T26" fmla="*/ 58 w 116"/>
                <a:gd name="T27" fmla="*/ 112 h 116"/>
                <a:gd name="T28" fmla="*/ 96 w 116"/>
                <a:gd name="T29" fmla="*/ 96 h 116"/>
                <a:gd name="T30" fmla="*/ 112 w 116"/>
                <a:gd name="T31" fmla="*/ 58 h 116"/>
                <a:gd name="T32" fmla="*/ 96 w 116"/>
                <a:gd name="T33" fmla="*/ 20 h 116"/>
                <a:gd name="T34" fmla="*/ 58 w 116"/>
                <a:gd name="T35" fmla="*/ 4 h 116"/>
                <a:gd name="T36" fmla="*/ 58 w 116"/>
                <a:gd name="T37" fmla="*/ 110 h 116"/>
                <a:gd name="T38" fmla="*/ 6 w 116"/>
                <a:gd name="T39" fmla="*/ 58 h 116"/>
                <a:gd name="T40" fmla="*/ 58 w 116"/>
                <a:gd name="T41" fmla="*/ 6 h 116"/>
                <a:gd name="T42" fmla="*/ 110 w 116"/>
                <a:gd name="T43" fmla="*/ 58 h 116"/>
                <a:gd name="T44" fmla="*/ 58 w 116"/>
                <a:gd name="T45" fmla="*/ 110 h 116"/>
                <a:gd name="T46" fmla="*/ 58 w 116"/>
                <a:gd name="T47" fmla="*/ 11 h 116"/>
                <a:gd name="T48" fmla="*/ 11 w 116"/>
                <a:gd name="T49" fmla="*/ 58 h 116"/>
                <a:gd name="T50" fmla="*/ 58 w 116"/>
                <a:gd name="T51" fmla="*/ 105 h 116"/>
                <a:gd name="T52" fmla="*/ 105 w 116"/>
                <a:gd name="T53" fmla="*/ 58 h 116"/>
                <a:gd name="T54" fmla="*/ 58 w 116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116">
                  <a:moveTo>
                    <a:pt x="58" y="116"/>
                  </a:moveTo>
                  <a:cubicBezTo>
                    <a:pt x="42" y="116"/>
                    <a:pt x="28" y="110"/>
                    <a:pt x="17" y="99"/>
                  </a:cubicBezTo>
                  <a:cubicBezTo>
                    <a:pt x="6" y="88"/>
                    <a:pt x="0" y="74"/>
                    <a:pt x="0" y="58"/>
                  </a:cubicBezTo>
                  <a:cubicBezTo>
                    <a:pt x="0" y="43"/>
                    <a:pt x="6" y="28"/>
                    <a:pt x="17" y="17"/>
                  </a:cubicBezTo>
                  <a:cubicBezTo>
                    <a:pt x="28" y="6"/>
                    <a:pt x="42" y="0"/>
                    <a:pt x="58" y="0"/>
                  </a:cubicBezTo>
                  <a:cubicBezTo>
                    <a:pt x="73" y="0"/>
                    <a:pt x="88" y="6"/>
                    <a:pt x="99" y="17"/>
                  </a:cubicBezTo>
                  <a:cubicBezTo>
                    <a:pt x="110" y="28"/>
                    <a:pt x="116" y="43"/>
                    <a:pt x="116" y="58"/>
                  </a:cubicBezTo>
                  <a:cubicBezTo>
                    <a:pt x="116" y="74"/>
                    <a:pt x="110" y="88"/>
                    <a:pt x="99" y="99"/>
                  </a:cubicBezTo>
                  <a:cubicBezTo>
                    <a:pt x="88" y="110"/>
                    <a:pt x="73" y="116"/>
                    <a:pt x="58" y="116"/>
                  </a:cubicBezTo>
                  <a:close/>
                  <a:moveTo>
                    <a:pt x="58" y="4"/>
                  </a:moveTo>
                  <a:cubicBezTo>
                    <a:pt x="44" y="4"/>
                    <a:pt x="30" y="10"/>
                    <a:pt x="20" y="20"/>
                  </a:cubicBezTo>
                  <a:cubicBezTo>
                    <a:pt x="10" y="30"/>
                    <a:pt x="4" y="44"/>
                    <a:pt x="4" y="58"/>
                  </a:cubicBezTo>
                  <a:cubicBezTo>
                    <a:pt x="4" y="72"/>
                    <a:pt x="10" y="86"/>
                    <a:pt x="20" y="96"/>
                  </a:cubicBezTo>
                  <a:cubicBezTo>
                    <a:pt x="30" y="106"/>
                    <a:pt x="44" y="112"/>
                    <a:pt x="58" y="112"/>
                  </a:cubicBezTo>
                  <a:cubicBezTo>
                    <a:pt x="72" y="112"/>
                    <a:pt x="86" y="106"/>
                    <a:pt x="96" y="96"/>
                  </a:cubicBezTo>
                  <a:cubicBezTo>
                    <a:pt x="106" y="86"/>
                    <a:pt x="112" y="72"/>
                    <a:pt x="112" y="58"/>
                  </a:cubicBezTo>
                  <a:cubicBezTo>
                    <a:pt x="112" y="44"/>
                    <a:pt x="106" y="30"/>
                    <a:pt x="96" y="20"/>
                  </a:cubicBezTo>
                  <a:cubicBezTo>
                    <a:pt x="86" y="10"/>
                    <a:pt x="72" y="4"/>
                    <a:pt x="58" y="4"/>
                  </a:cubicBezTo>
                  <a:close/>
                  <a:moveTo>
                    <a:pt x="58" y="110"/>
                  </a:moveTo>
                  <a:cubicBezTo>
                    <a:pt x="29" y="110"/>
                    <a:pt x="6" y="87"/>
                    <a:pt x="6" y="58"/>
                  </a:cubicBezTo>
                  <a:cubicBezTo>
                    <a:pt x="6" y="30"/>
                    <a:pt x="29" y="6"/>
                    <a:pt x="58" y="6"/>
                  </a:cubicBezTo>
                  <a:cubicBezTo>
                    <a:pt x="86" y="6"/>
                    <a:pt x="110" y="30"/>
                    <a:pt x="110" y="58"/>
                  </a:cubicBezTo>
                  <a:cubicBezTo>
                    <a:pt x="110" y="87"/>
                    <a:pt x="86" y="110"/>
                    <a:pt x="58" y="110"/>
                  </a:cubicBezTo>
                  <a:close/>
                  <a:moveTo>
                    <a:pt x="58" y="11"/>
                  </a:moveTo>
                  <a:cubicBezTo>
                    <a:pt x="32" y="11"/>
                    <a:pt x="11" y="32"/>
                    <a:pt x="11" y="58"/>
                  </a:cubicBezTo>
                  <a:cubicBezTo>
                    <a:pt x="11" y="84"/>
                    <a:pt x="32" y="105"/>
                    <a:pt x="58" y="105"/>
                  </a:cubicBezTo>
                  <a:cubicBezTo>
                    <a:pt x="84" y="105"/>
                    <a:pt x="105" y="84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46"/>
            <p:cNvSpPr>
              <a:spLocks/>
            </p:cNvSpPr>
            <p:nvPr userDrawn="1"/>
          </p:nvSpPr>
          <p:spPr bwMode="auto">
            <a:xfrm>
              <a:off x="5538788" y="1898650"/>
              <a:ext cx="46038" cy="57150"/>
            </a:xfrm>
            <a:custGeom>
              <a:avLst/>
              <a:gdLst>
                <a:gd name="T0" fmla="*/ 0 w 12"/>
                <a:gd name="T1" fmla="*/ 2 h 15"/>
                <a:gd name="T2" fmla="*/ 2 w 12"/>
                <a:gd name="T3" fmla="*/ 0 h 15"/>
                <a:gd name="T4" fmla="*/ 3 w 12"/>
                <a:gd name="T5" fmla="*/ 1 h 15"/>
                <a:gd name="T6" fmla="*/ 9 w 12"/>
                <a:gd name="T7" fmla="*/ 10 h 15"/>
                <a:gd name="T8" fmla="*/ 9 w 12"/>
                <a:gd name="T9" fmla="*/ 10 h 15"/>
                <a:gd name="T10" fmla="*/ 9 w 12"/>
                <a:gd name="T11" fmla="*/ 2 h 15"/>
                <a:gd name="T12" fmla="*/ 11 w 12"/>
                <a:gd name="T13" fmla="*/ 0 h 15"/>
                <a:gd name="T14" fmla="*/ 12 w 12"/>
                <a:gd name="T15" fmla="*/ 2 h 15"/>
                <a:gd name="T16" fmla="*/ 12 w 12"/>
                <a:gd name="T17" fmla="*/ 13 h 15"/>
                <a:gd name="T18" fmla="*/ 10 w 12"/>
                <a:gd name="T19" fmla="*/ 15 h 15"/>
                <a:gd name="T20" fmla="*/ 9 w 12"/>
                <a:gd name="T21" fmla="*/ 14 h 15"/>
                <a:gd name="T22" fmla="*/ 3 w 12"/>
                <a:gd name="T23" fmla="*/ 5 h 15"/>
                <a:gd name="T24" fmla="*/ 3 w 12"/>
                <a:gd name="T25" fmla="*/ 5 h 15"/>
                <a:gd name="T26" fmla="*/ 3 w 12"/>
                <a:gd name="T27" fmla="*/ 14 h 15"/>
                <a:gd name="T28" fmla="*/ 1 w 12"/>
                <a:gd name="T29" fmla="*/ 15 h 15"/>
                <a:gd name="T30" fmla="*/ 0 w 12"/>
                <a:gd name="T31" fmla="*/ 14 h 15"/>
                <a:gd name="T32" fmla="*/ 0 w 12"/>
                <a:gd name="T3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0" y="2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5"/>
                    <a:pt x="10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Freeform 47"/>
            <p:cNvSpPr>
              <a:spLocks/>
            </p:cNvSpPr>
            <p:nvPr userDrawn="1"/>
          </p:nvSpPr>
          <p:spPr bwMode="auto">
            <a:xfrm>
              <a:off x="5676900" y="2025650"/>
              <a:ext cx="42863" cy="53975"/>
            </a:xfrm>
            <a:custGeom>
              <a:avLst/>
              <a:gdLst>
                <a:gd name="T0" fmla="*/ 0 w 11"/>
                <a:gd name="T1" fmla="*/ 2 h 14"/>
                <a:gd name="T2" fmla="*/ 2 w 11"/>
                <a:gd name="T3" fmla="*/ 0 h 14"/>
                <a:gd name="T4" fmla="*/ 10 w 11"/>
                <a:gd name="T5" fmla="*/ 0 h 14"/>
                <a:gd name="T6" fmla="*/ 11 w 11"/>
                <a:gd name="T7" fmla="*/ 1 h 14"/>
                <a:gd name="T8" fmla="*/ 10 w 11"/>
                <a:gd name="T9" fmla="*/ 2 h 14"/>
                <a:gd name="T10" fmla="*/ 3 w 11"/>
                <a:gd name="T11" fmla="*/ 2 h 14"/>
                <a:gd name="T12" fmla="*/ 3 w 11"/>
                <a:gd name="T13" fmla="*/ 5 h 14"/>
                <a:gd name="T14" fmla="*/ 9 w 11"/>
                <a:gd name="T15" fmla="*/ 5 h 14"/>
                <a:gd name="T16" fmla="*/ 10 w 11"/>
                <a:gd name="T17" fmla="*/ 7 h 14"/>
                <a:gd name="T18" fmla="*/ 9 w 11"/>
                <a:gd name="T19" fmla="*/ 8 h 14"/>
                <a:gd name="T20" fmla="*/ 3 w 11"/>
                <a:gd name="T21" fmla="*/ 8 h 14"/>
                <a:gd name="T22" fmla="*/ 3 w 11"/>
                <a:gd name="T23" fmla="*/ 11 h 14"/>
                <a:gd name="T24" fmla="*/ 10 w 11"/>
                <a:gd name="T25" fmla="*/ 11 h 14"/>
                <a:gd name="T26" fmla="*/ 11 w 11"/>
                <a:gd name="T27" fmla="*/ 13 h 14"/>
                <a:gd name="T28" fmla="*/ 10 w 11"/>
                <a:gd name="T29" fmla="*/ 14 h 14"/>
                <a:gd name="T30" fmla="*/ 2 w 11"/>
                <a:gd name="T31" fmla="*/ 14 h 14"/>
                <a:gd name="T32" fmla="*/ 0 w 11"/>
                <a:gd name="T33" fmla="*/ 12 h 14"/>
                <a:gd name="T34" fmla="*/ 0 w 11"/>
                <a:gd name="T3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4"/>
                    <a:pt x="0" y="1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Freeform 48"/>
            <p:cNvSpPr>
              <a:spLocks/>
            </p:cNvSpPr>
            <p:nvPr userDrawn="1"/>
          </p:nvSpPr>
          <p:spPr bwMode="auto">
            <a:xfrm>
              <a:off x="5538788" y="2152650"/>
              <a:ext cx="46038" cy="58738"/>
            </a:xfrm>
            <a:custGeom>
              <a:avLst/>
              <a:gdLst>
                <a:gd name="T0" fmla="*/ 8 w 12"/>
                <a:gd name="T1" fmla="*/ 7 h 15"/>
                <a:gd name="T2" fmla="*/ 12 w 12"/>
                <a:gd name="T3" fmla="*/ 11 h 15"/>
                <a:gd name="T4" fmla="*/ 6 w 12"/>
                <a:gd name="T5" fmla="*/ 15 h 15"/>
                <a:gd name="T6" fmla="*/ 0 w 12"/>
                <a:gd name="T7" fmla="*/ 12 h 15"/>
                <a:gd name="T8" fmla="*/ 1 w 12"/>
                <a:gd name="T9" fmla="*/ 10 h 15"/>
                <a:gd name="T10" fmla="*/ 6 w 12"/>
                <a:gd name="T11" fmla="*/ 13 h 15"/>
                <a:gd name="T12" fmla="*/ 9 w 12"/>
                <a:gd name="T13" fmla="*/ 11 h 15"/>
                <a:gd name="T14" fmla="*/ 7 w 12"/>
                <a:gd name="T15" fmla="*/ 10 h 15"/>
                <a:gd name="T16" fmla="*/ 4 w 12"/>
                <a:gd name="T17" fmla="*/ 9 h 15"/>
                <a:gd name="T18" fmla="*/ 0 w 12"/>
                <a:gd name="T19" fmla="*/ 5 h 15"/>
                <a:gd name="T20" fmla="*/ 6 w 12"/>
                <a:gd name="T21" fmla="*/ 0 h 15"/>
                <a:gd name="T22" fmla="*/ 11 w 12"/>
                <a:gd name="T23" fmla="*/ 4 h 15"/>
                <a:gd name="T24" fmla="*/ 10 w 12"/>
                <a:gd name="T25" fmla="*/ 5 h 15"/>
                <a:gd name="T26" fmla="*/ 6 w 12"/>
                <a:gd name="T27" fmla="*/ 3 h 15"/>
                <a:gd name="T28" fmla="*/ 3 w 12"/>
                <a:gd name="T29" fmla="*/ 5 h 15"/>
                <a:gd name="T30" fmla="*/ 5 w 12"/>
                <a:gd name="T31" fmla="*/ 6 h 15"/>
                <a:gd name="T32" fmla="*/ 8 w 12"/>
                <a:gd name="T3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5">
                  <a:moveTo>
                    <a:pt x="8" y="7"/>
                  </a:moveTo>
                  <a:cubicBezTo>
                    <a:pt x="11" y="7"/>
                    <a:pt x="12" y="9"/>
                    <a:pt x="12" y="11"/>
                  </a:cubicBezTo>
                  <a:cubicBezTo>
                    <a:pt x="12" y="13"/>
                    <a:pt x="10" y="15"/>
                    <a:pt x="6" y="15"/>
                  </a:cubicBezTo>
                  <a:cubicBezTo>
                    <a:pt x="2" y="15"/>
                    <a:pt x="0" y="13"/>
                    <a:pt x="0" y="12"/>
                  </a:cubicBezTo>
                  <a:cubicBezTo>
                    <a:pt x="0" y="11"/>
                    <a:pt x="1" y="10"/>
                    <a:pt x="1" y="10"/>
                  </a:cubicBezTo>
                  <a:cubicBezTo>
                    <a:pt x="3" y="10"/>
                    <a:pt x="3" y="13"/>
                    <a:pt x="6" y="13"/>
                  </a:cubicBezTo>
                  <a:cubicBezTo>
                    <a:pt x="8" y="13"/>
                    <a:pt x="9" y="12"/>
                    <a:pt x="9" y="11"/>
                  </a:cubicBezTo>
                  <a:cubicBezTo>
                    <a:pt x="9" y="11"/>
                    <a:pt x="8" y="10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5"/>
                    <a:pt x="9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6"/>
                    <a:pt x="5" y="6"/>
                  </a:cubicBez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5407025" y="2020888"/>
              <a:ext cx="53975" cy="58738"/>
            </a:xfrm>
            <a:custGeom>
              <a:avLst/>
              <a:gdLst>
                <a:gd name="T0" fmla="*/ 7 w 14"/>
                <a:gd name="T1" fmla="*/ 0 h 15"/>
                <a:gd name="T2" fmla="*/ 14 w 14"/>
                <a:gd name="T3" fmla="*/ 8 h 15"/>
                <a:gd name="T4" fmla="*/ 7 w 14"/>
                <a:gd name="T5" fmla="*/ 15 h 15"/>
                <a:gd name="T6" fmla="*/ 0 w 14"/>
                <a:gd name="T7" fmla="*/ 8 h 15"/>
                <a:gd name="T8" fmla="*/ 7 w 14"/>
                <a:gd name="T9" fmla="*/ 0 h 15"/>
                <a:gd name="T10" fmla="*/ 7 w 14"/>
                <a:gd name="T11" fmla="*/ 13 h 15"/>
                <a:gd name="T12" fmla="*/ 11 w 14"/>
                <a:gd name="T13" fmla="*/ 8 h 15"/>
                <a:gd name="T14" fmla="*/ 7 w 14"/>
                <a:gd name="T15" fmla="*/ 3 h 15"/>
                <a:gd name="T16" fmla="*/ 3 w 14"/>
                <a:gd name="T17" fmla="*/ 8 h 15"/>
                <a:gd name="T18" fmla="*/ 7 w 14"/>
                <a:gd name="T1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cubicBezTo>
                    <a:pt x="12" y="0"/>
                    <a:pt x="14" y="3"/>
                    <a:pt x="14" y="8"/>
                  </a:cubicBezTo>
                  <a:cubicBezTo>
                    <a:pt x="14" y="12"/>
                    <a:pt x="12" y="15"/>
                    <a:pt x="7" y="15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7" y="13"/>
                  </a:moveTo>
                  <a:cubicBezTo>
                    <a:pt x="10" y="13"/>
                    <a:pt x="11" y="10"/>
                    <a:pt x="11" y="8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0"/>
                    <a:pt x="4" y="13"/>
                    <a:pt x="7" y="1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Rectangle 50"/>
            <p:cNvSpPr>
              <a:spLocks noChangeArrowheads="1"/>
            </p:cNvSpPr>
            <p:nvPr userDrawn="1"/>
          </p:nvSpPr>
          <p:spPr bwMode="auto">
            <a:xfrm>
              <a:off x="5384800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Freeform 51"/>
            <p:cNvSpPr>
              <a:spLocks/>
            </p:cNvSpPr>
            <p:nvPr userDrawn="1"/>
          </p:nvSpPr>
          <p:spPr bwMode="auto">
            <a:xfrm>
              <a:off x="5434013" y="2168525"/>
              <a:ext cx="15875" cy="15875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8 w 10"/>
                <a:gd name="T5" fmla="*/ 0 h 10"/>
                <a:gd name="T6" fmla="*/ 10 w 10"/>
                <a:gd name="T7" fmla="*/ 2 h 10"/>
                <a:gd name="T8" fmla="*/ 3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0" y="2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Rectangle 52"/>
            <p:cNvSpPr>
              <a:spLocks noChangeArrowheads="1"/>
            </p:cNvSpPr>
            <p:nvPr userDrawn="1"/>
          </p:nvSpPr>
          <p:spPr bwMode="auto">
            <a:xfrm>
              <a:off x="5557838" y="2219325"/>
              <a:ext cx="3175" cy="142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8" name="Freeform 53"/>
            <p:cNvSpPr>
              <a:spLocks/>
            </p:cNvSpPr>
            <p:nvPr userDrawn="1"/>
          </p:nvSpPr>
          <p:spPr bwMode="auto">
            <a:xfrm>
              <a:off x="5673725" y="2168525"/>
              <a:ext cx="15875" cy="15875"/>
            </a:xfrm>
            <a:custGeom>
              <a:avLst/>
              <a:gdLst>
                <a:gd name="T0" fmla="*/ 7 w 10"/>
                <a:gd name="T1" fmla="*/ 10 h 10"/>
                <a:gd name="T2" fmla="*/ 0 w 10"/>
                <a:gd name="T3" fmla="*/ 2 h 10"/>
                <a:gd name="T4" fmla="*/ 2 w 10"/>
                <a:gd name="T5" fmla="*/ 0 h 10"/>
                <a:gd name="T6" fmla="*/ 10 w 10"/>
                <a:gd name="T7" fmla="*/ 7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10" y="7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9" name="Rectangle 54"/>
            <p:cNvSpPr>
              <a:spLocks noChangeArrowheads="1"/>
            </p:cNvSpPr>
            <p:nvPr userDrawn="1"/>
          </p:nvSpPr>
          <p:spPr bwMode="auto">
            <a:xfrm>
              <a:off x="5724525" y="2052638"/>
              <a:ext cx="14288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0" name="Freeform 55"/>
            <p:cNvSpPr>
              <a:spLocks/>
            </p:cNvSpPr>
            <p:nvPr userDrawn="1"/>
          </p:nvSpPr>
          <p:spPr bwMode="auto">
            <a:xfrm>
              <a:off x="5673725" y="1928813"/>
              <a:ext cx="15875" cy="11113"/>
            </a:xfrm>
            <a:custGeom>
              <a:avLst/>
              <a:gdLst>
                <a:gd name="T0" fmla="*/ 2 w 10"/>
                <a:gd name="T1" fmla="*/ 7 h 7"/>
                <a:gd name="T2" fmla="*/ 0 w 10"/>
                <a:gd name="T3" fmla="*/ 7 h 7"/>
                <a:gd name="T4" fmla="*/ 7 w 10"/>
                <a:gd name="T5" fmla="*/ 0 h 7"/>
                <a:gd name="T6" fmla="*/ 10 w 10"/>
                <a:gd name="T7" fmla="*/ 3 h 7"/>
                <a:gd name="T8" fmla="*/ 2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" y="3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1" name="Rectangle 56"/>
            <p:cNvSpPr>
              <a:spLocks noChangeArrowheads="1"/>
            </p:cNvSpPr>
            <p:nvPr userDrawn="1"/>
          </p:nvSpPr>
          <p:spPr bwMode="auto">
            <a:xfrm>
              <a:off x="5557838" y="1878013"/>
              <a:ext cx="3175" cy="158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57"/>
            <p:cNvSpPr>
              <a:spLocks/>
            </p:cNvSpPr>
            <p:nvPr userDrawn="1"/>
          </p:nvSpPr>
          <p:spPr bwMode="auto">
            <a:xfrm>
              <a:off x="5434013" y="1928813"/>
              <a:ext cx="15875" cy="11113"/>
            </a:xfrm>
            <a:custGeom>
              <a:avLst/>
              <a:gdLst>
                <a:gd name="T0" fmla="*/ 8 w 10"/>
                <a:gd name="T1" fmla="*/ 7 h 7"/>
                <a:gd name="T2" fmla="*/ 0 w 10"/>
                <a:gd name="T3" fmla="*/ 3 h 7"/>
                <a:gd name="T4" fmla="*/ 3 w 10"/>
                <a:gd name="T5" fmla="*/ 0 h 7"/>
                <a:gd name="T6" fmla="*/ 10 w 10"/>
                <a:gd name="T7" fmla="*/ 7 h 7"/>
                <a:gd name="T8" fmla="*/ 8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8" y="7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58"/>
            <p:cNvSpPr>
              <a:spLocks noEditPoints="1"/>
            </p:cNvSpPr>
            <p:nvPr userDrawn="1"/>
          </p:nvSpPr>
          <p:spPr bwMode="auto">
            <a:xfrm>
              <a:off x="5541963" y="2041525"/>
              <a:ext cx="34925" cy="30163"/>
            </a:xfrm>
            <a:custGeom>
              <a:avLst/>
              <a:gdLst>
                <a:gd name="T0" fmla="*/ 5 w 9"/>
                <a:gd name="T1" fmla="*/ 0 h 8"/>
                <a:gd name="T2" fmla="*/ 2 w 9"/>
                <a:gd name="T3" fmla="*/ 1 h 8"/>
                <a:gd name="T4" fmla="*/ 2 w 9"/>
                <a:gd name="T5" fmla="*/ 7 h 8"/>
                <a:gd name="T6" fmla="*/ 5 w 9"/>
                <a:gd name="T7" fmla="*/ 8 h 8"/>
                <a:gd name="T8" fmla="*/ 8 w 9"/>
                <a:gd name="T9" fmla="*/ 7 h 8"/>
                <a:gd name="T10" fmla="*/ 8 w 9"/>
                <a:gd name="T11" fmla="*/ 1 h 8"/>
                <a:gd name="T12" fmla="*/ 5 w 9"/>
                <a:gd name="T13" fmla="*/ 0 h 8"/>
                <a:gd name="T14" fmla="*/ 7 w 9"/>
                <a:gd name="T15" fmla="*/ 6 h 8"/>
                <a:gd name="T16" fmla="*/ 3 w 9"/>
                <a:gd name="T17" fmla="*/ 6 h 8"/>
                <a:gd name="T18" fmla="*/ 3 w 9"/>
                <a:gd name="T19" fmla="*/ 2 h 8"/>
                <a:gd name="T20" fmla="*/ 7 w 9"/>
                <a:gd name="T21" fmla="*/ 2 h 8"/>
                <a:gd name="T22" fmla="*/ 7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6" y="8"/>
                    <a:pt x="7" y="8"/>
                    <a:pt x="8" y="7"/>
                  </a:cubicBezTo>
                  <a:cubicBezTo>
                    <a:pt x="9" y="5"/>
                    <a:pt x="9" y="3"/>
                    <a:pt x="8" y="1"/>
                  </a:cubicBezTo>
                  <a:cubicBezTo>
                    <a:pt x="7" y="0"/>
                    <a:pt x="6" y="0"/>
                    <a:pt x="5" y="0"/>
                  </a:cubicBezTo>
                  <a:close/>
                  <a:moveTo>
                    <a:pt x="7" y="6"/>
                  </a:moveTo>
                  <a:cubicBezTo>
                    <a:pt x="6" y="7"/>
                    <a:pt x="4" y="7"/>
                    <a:pt x="3" y="6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59"/>
            <p:cNvSpPr>
              <a:spLocks noEditPoints="1"/>
            </p:cNvSpPr>
            <p:nvPr userDrawn="1"/>
          </p:nvSpPr>
          <p:spPr bwMode="auto">
            <a:xfrm>
              <a:off x="5468938" y="1963738"/>
              <a:ext cx="185738" cy="185738"/>
            </a:xfrm>
            <a:custGeom>
              <a:avLst/>
              <a:gdLst>
                <a:gd name="T0" fmla="*/ 17 w 48"/>
                <a:gd name="T1" fmla="*/ 17 h 48"/>
                <a:gd name="T2" fmla="*/ 17 w 48"/>
                <a:gd name="T3" fmla="*/ 17 h 48"/>
                <a:gd name="T4" fmla="*/ 0 w 48"/>
                <a:gd name="T5" fmla="*/ 48 h 48"/>
                <a:gd name="T6" fmla="*/ 31 w 48"/>
                <a:gd name="T7" fmla="*/ 31 h 48"/>
                <a:gd name="T8" fmla="*/ 31 w 48"/>
                <a:gd name="T9" fmla="*/ 31 h 48"/>
                <a:gd name="T10" fmla="*/ 48 w 48"/>
                <a:gd name="T11" fmla="*/ 0 h 48"/>
                <a:gd name="T12" fmla="*/ 17 w 48"/>
                <a:gd name="T13" fmla="*/ 17 h 48"/>
                <a:gd name="T14" fmla="*/ 28 w 48"/>
                <a:gd name="T15" fmla="*/ 28 h 48"/>
                <a:gd name="T16" fmla="*/ 24 w 48"/>
                <a:gd name="T17" fmla="*/ 29 h 48"/>
                <a:gd name="T18" fmla="*/ 20 w 48"/>
                <a:gd name="T19" fmla="*/ 28 h 48"/>
                <a:gd name="T20" fmla="*/ 20 w 48"/>
                <a:gd name="T21" fmla="*/ 20 h 48"/>
                <a:gd name="T22" fmla="*/ 24 w 48"/>
                <a:gd name="T23" fmla="*/ 19 h 48"/>
                <a:gd name="T24" fmla="*/ 28 w 48"/>
                <a:gd name="T25" fmla="*/ 20 h 48"/>
                <a:gd name="T26" fmla="*/ 28 w 48"/>
                <a:gd name="T27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17" y="17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7" y="17"/>
                  </a:lnTo>
                  <a:close/>
                  <a:moveTo>
                    <a:pt x="28" y="28"/>
                  </a:moveTo>
                  <a:cubicBezTo>
                    <a:pt x="27" y="29"/>
                    <a:pt x="25" y="29"/>
                    <a:pt x="24" y="29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8" y="26"/>
                    <a:pt x="18" y="22"/>
                    <a:pt x="20" y="20"/>
                  </a:cubicBezTo>
                  <a:cubicBezTo>
                    <a:pt x="21" y="19"/>
                    <a:pt x="23" y="19"/>
                    <a:pt x="24" y="19"/>
                  </a:cubicBezTo>
                  <a:cubicBezTo>
                    <a:pt x="25" y="19"/>
                    <a:pt x="27" y="19"/>
                    <a:pt x="28" y="20"/>
                  </a:cubicBezTo>
                  <a:cubicBezTo>
                    <a:pt x="30" y="22"/>
                    <a:pt x="30" y="26"/>
                    <a:pt x="28" y="2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75" name="Freeform 60"/>
          <p:cNvSpPr>
            <a:spLocks noEditPoints="1"/>
          </p:cNvSpPr>
          <p:nvPr userDrawn="1"/>
        </p:nvSpPr>
        <p:spPr bwMode="auto">
          <a:xfrm>
            <a:off x="5619750" y="966788"/>
            <a:ext cx="215900" cy="215900"/>
          </a:xfrm>
          <a:custGeom>
            <a:avLst/>
            <a:gdLst>
              <a:gd name="T0" fmla="*/ 47 w 56"/>
              <a:gd name="T1" fmla="*/ 16 h 56"/>
              <a:gd name="T2" fmla="*/ 33 w 56"/>
              <a:gd name="T3" fmla="*/ 6 h 56"/>
              <a:gd name="T4" fmla="*/ 15 w 56"/>
              <a:gd name="T5" fmla="*/ 9 h 56"/>
              <a:gd name="T6" fmla="*/ 5 w 56"/>
              <a:gd name="T7" fmla="*/ 23 h 56"/>
              <a:gd name="T8" fmla="*/ 8 w 56"/>
              <a:gd name="T9" fmla="*/ 40 h 56"/>
              <a:gd name="T10" fmla="*/ 23 w 56"/>
              <a:gd name="T11" fmla="*/ 50 h 56"/>
              <a:gd name="T12" fmla="*/ 40 w 56"/>
              <a:gd name="T13" fmla="*/ 47 h 56"/>
              <a:gd name="T14" fmla="*/ 50 w 56"/>
              <a:gd name="T15" fmla="*/ 33 h 56"/>
              <a:gd name="T16" fmla="*/ 42 w 56"/>
              <a:gd name="T17" fmla="*/ 36 h 56"/>
              <a:gd name="T18" fmla="*/ 41 w 56"/>
              <a:gd name="T19" fmla="*/ 38 h 56"/>
              <a:gd name="T20" fmla="*/ 38 w 56"/>
              <a:gd name="T21" fmla="*/ 40 h 56"/>
              <a:gd name="T22" fmla="*/ 36 w 56"/>
              <a:gd name="T23" fmla="*/ 42 h 56"/>
              <a:gd name="T24" fmla="*/ 35 w 56"/>
              <a:gd name="T25" fmla="*/ 42 h 56"/>
              <a:gd name="T26" fmla="*/ 32 w 56"/>
              <a:gd name="T27" fmla="*/ 44 h 56"/>
              <a:gd name="T28" fmla="*/ 30 w 56"/>
              <a:gd name="T29" fmla="*/ 44 h 56"/>
              <a:gd name="T30" fmla="*/ 29 w 56"/>
              <a:gd name="T31" fmla="*/ 44 h 56"/>
              <a:gd name="T32" fmla="*/ 27 w 56"/>
              <a:gd name="T33" fmla="*/ 44 h 56"/>
              <a:gd name="T34" fmla="*/ 25 w 56"/>
              <a:gd name="T35" fmla="*/ 44 h 56"/>
              <a:gd name="T36" fmla="*/ 23 w 56"/>
              <a:gd name="T37" fmla="*/ 44 h 56"/>
              <a:gd name="T38" fmla="*/ 20 w 56"/>
              <a:gd name="T39" fmla="*/ 42 h 56"/>
              <a:gd name="T40" fmla="*/ 19 w 56"/>
              <a:gd name="T41" fmla="*/ 42 h 56"/>
              <a:gd name="T42" fmla="*/ 17 w 56"/>
              <a:gd name="T43" fmla="*/ 40 h 56"/>
              <a:gd name="T44" fmla="*/ 15 w 56"/>
              <a:gd name="T45" fmla="*/ 38 h 56"/>
              <a:gd name="T46" fmla="*/ 13 w 56"/>
              <a:gd name="T47" fmla="*/ 36 h 56"/>
              <a:gd name="T48" fmla="*/ 12 w 56"/>
              <a:gd name="T49" fmla="*/ 31 h 56"/>
              <a:gd name="T50" fmla="*/ 11 w 56"/>
              <a:gd name="T51" fmla="*/ 30 h 56"/>
              <a:gd name="T52" fmla="*/ 11 w 56"/>
              <a:gd name="T53" fmla="*/ 28 h 56"/>
              <a:gd name="T54" fmla="*/ 11 w 56"/>
              <a:gd name="T55" fmla="*/ 26 h 56"/>
              <a:gd name="T56" fmla="*/ 12 w 56"/>
              <a:gd name="T57" fmla="*/ 24 h 56"/>
              <a:gd name="T58" fmla="*/ 12 w 56"/>
              <a:gd name="T59" fmla="*/ 23 h 56"/>
              <a:gd name="T60" fmla="*/ 13 w 56"/>
              <a:gd name="T61" fmla="*/ 20 h 56"/>
              <a:gd name="T62" fmla="*/ 15 w 56"/>
              <a:gd name="T63" fmla="*/ 18 h 56"/>
              <a:gd name="T64" fmla="*/ 17 w 56"/>
              <a:gd name="T65" fmla="*/ 15 h 56"/>
              <a:gd name="T66" fmla="*/ 19 w 56"/>
              <a:gd name="T67" fmla="*/ 14 h 56"/>
              <a:gd name="T68" fmla="*/ 20 w 56"/>
              <a:gd name="T69" fmla="*/ 13 h 56"/>
              <a:gd name="T70" fmla="*/ 23 w 56"/>
              <a:gd name="T71" fmla="*/ 12 h 56"/>
              <a:gd name="T72" fmla="*/ 24 w 56"/>
              <a:gd name="T73" fmla="*/ 12 h 56"/>
              <a:gd name="T74" fmla="*/ 26 w 56"/>
              <a:gd name="T75" fmla="*/ 12 h 56"/>
              <a:gd name="T76" fmla="*/ 28 w 56"/>
              <a:gd name="T77" fmla="*/ 11 h 56"/>
              <a:gd name="T78" fmla="*/ 30 w 56"/>
              <a:gd name="T79" fmla="*/ 12 h 56"/>
              <a:gd name="T80" fmla="*/ 32 w 56"/>
              <a:gd name="T81" fmla="*/ 12 h 56"/>
              <a:gd name="T82" fmla="*/ 33 w 56"/>
              <a:gd name="T83" fmla="*/ 12 h 56"/>
              <a:gd name="T84" fmla="*/ 36 w 56"/>
              <a:gd name="T85" fmla="*/ 14 h 56"/>
              <a:gd name="T86" fmla="*/ 38 w 56"/>
              <a:gd name="T87" fmla="*/ 15 h 56"/>
              <a:gd name="T88" fmla="*/ 40 w 56"/>
              <a:gd name="T89" fmla="*/ 17 h 56"/>
              <a:gd name="T90" fmla="*/ 42 w 56"/>
              <a:gd name="T91" fmla="*/ 19 h 56"/>
              <a:gd name="T92" fmla="*/ 43 w 56"/>
              <a:gd name="T93" fmla="*/ 23 h 56"/>
              <a:gd name="T94" fmla="*/ 44 w 56"/>
              <a:gd name="T95" fmla="*/ 24 h 56"/>
              <a:gd name="T96" fmla="*/ 44 w 56"/>
              <a:gd name="T97" fmla="*/ 25 h 56"/>
              <a:gd name="T98" fmla="*/ 44 w 56"/>
              <a:gd name="T99" fmla="*/ 27 h 56"/>
              <a:gd name="T100" fmla="*/ 44 w 56"/>
              <a:gd name="T101" fmla="*/ 29 h 56"/>
              <a:gd name="T102" fmla="*/ 44 w 56"/>
              <a:gd name="T103" fmla="*/ 31 h 56"/>
              <a:gd name="T104" fmla="*/ 42 w 56"/>
              <a:gd name="T105" fmla="*/ 3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" h="56">
                <a:moveTo>
                  <a:pt x="56" y="33"/>
                </a:moveTo>
                <a:cubicBezTo>
                  <a:pt x="56" y="23"/>
                  <a:pt x="56" y="23"/>
                  <a:pt x="56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49" y="20"/>
                  <a:pt x="48" y="18"/>
                  <a:pt x="47" y="16"/>
                </a:cubicBezTo>
                <a:cubicBezTo>
                  <a:pt x="51" y="12"/>
                  <a:pt x="51" y="12"/>
                  <a:pt x="51" y="12"/>
                </a:cubicBezTo>
                <a:cubicBezTo>
                  <a:pt x="44" y="5"/>
                  <a:pt x="44" y="5"/>
                  <a:pt x="44" y="5"/>
                </a:cubicBezTo>
                <a:cubicBezTo>
                  <a:pt x="40" y="9"/>
                  <a:pt x="40" y="9"/>
                  <a:pt x="40" y="9"/>
                </a:cubicBezTo>
                <a:cubicBezTo>
                  <a:pt x="38" y="7"/>
                  <a:pt x="35" y="6"/>
                  <a:pt x="33" y="6"/>
                </a:cubicBezTo>
                <a:cubicBezTo>
                  <a:pt x="33" y="0"/>
                  <a:pt x="33" y="0"/>
                  <a:pt x="3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6"/>
                  <a:pt x="23" y="6"/>
                  <a:pt x="23" y="6"/>
                </a:cubicBezTo>
                <a:cubicBezTo>
                  <a:pt x="20" y="6"/>
                  <a:pt x="18" y="7"/>
                  <a:pt x="15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8"/>
                  <a:pt x="6" y="20"/>
                  <a:pt x="5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33"/>
                  <a:pt x="0" y="33"/>
                  <a:pt x="0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6"/>
                  <a:pt x="7" y="38"/>
                  <a:pt x="8" y="40"/>
                </a:cubicBezTo>
                <a:cubicBezTo>
                  <a:pt x="4" y="44"/>
                  <a:pt x="4" y="44"/>
                  <a:pt x="4" y="44"/>
                </a:cubicBezTo>
                <a:cubicBezTo>
                  <a:pt x="11" y="51"/>
                  <a:pt x="11" y="51"/>
                  <a:pt x="11" y="51"/>
                </a:cubicBezTo>
                <a:cubicBezTo>
                  <a:pt x="15" y="47"/>
                  <a:pt x="15" y="47"/>
                  <a:pt x="15" y="47"/>
                </a:cubicBezTo>
                <a:cubicBezTo>
                  <a:pt x="18" y="49"/>
                  <a:pt x="20" y="50"/>
                  <a:pt x="23" y="50"/>
                </a:cubicBezTo>
                <a:cubicBezTo>
                  <a:pt x="23" y="56"/>
                  <a:pt x="23" y="56"/>
                  <a:pt x="2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0"/>
                  <a:pt x="33" y="50"/>
                  <a:pt x="33" y="50"/>
                </a:cubicBezTo>
                <a:cubicBezTo>
                  <a:pt x="35" y="50"/>
                  <a:pt x="38" y="49"/>
                  <a:pt x="40" y="47"/>
                </a:cubicBezTo>
                <a:cubicBezTo>
                  <a:pt x="44" y="51"/>
                  <a:pt x="44" y="51"/>
                  <a:pt x="44" y="51"/>
                </a:cubicBezTo>
                <a:cubicBezTo>
                  <a:pt x="51" y="44"/>
                  <a:pt x="51" y="44"/>
                  <a:pt x="51" y="44"/>
                </a:cubicBezTo>
                <a:cubicBezTo>
                  <a:pt x="47" y="40"/>
                  <a:pt x="47" y="40"/>
                  <a:pt x="47" y="40"/>
                </a:cubicBezTo>
                <a:cubicBezTo>
                  <a:pt x="48" y="38"/>
                  <a:pt x="49" y="36"/>
                  <a:pt x="50" y="33"/>
                </a:cubicBezTo>
                <a:lnTo>
                  <a:pt x="56" y="33"/>
                </a:lnTo>
                <a:close/>
                <a:moveTo>
                  <a:pt x="42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2" y="36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1" y="38"/>
                  <a:pt x="41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0" y="38"/>
                  <a:pt x="40" y="38"/>
                  <a:pt x="40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0" y="39"/>
                  <a:pt x="39" y="40"/>
                  <a:pt x="38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7" y="41"/>
                  <a:pt x="37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4" y="43"/>
                  <a:pt x="34" y="43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2" y="43"/>
                  <a:pt x="21" y="43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2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6" y="40"/>
                  <a:pt x="16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2" y="33"/>
                  <a:pt x="12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2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1" y="31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3" y="21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8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7"/>
                  <a:pt x="16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0" y="14"/>
                  <a:pt x="20" y="13"/>
                  <a:pt x="20" y="13"/>
                </a:cubicBezTo>
                <a:cubicBezTo>
                  <a:pt x="20" y="13"/>
                  <a:pt x="20" y="13"/>
                  <a:pt x="20" y="13"/>
                </a:cubicBezTo>
                <a:cubicBezTo>
                  <a:pt x="21" y="13"/>
                  <a:pt x="22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7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1"/>
                  <a:pt x="2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7" y="14"/>
                  <a:pt x="37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6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1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8"/>
                  <a:pt x="41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3" y="21"/>
                  <a:pt x="43" y="22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23"/>
                  <a:pt x="44" y="23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4" y="28"/>
                  <a:pt x="44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3"/>
                  <a:pt x="43" y="34"/>
                  <a:pt x="42" y="3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6" name="Freeform 61"/>
          <p:cNvSpPr>
            <a:spLocks noEditPoints="1"/>
          </p:cNvSpPr>
          <p:nvPr userDrawn="1"/>
        </p:nvSpPr>
        <p:spPr bwMode="auto">
          <a:xfrm>
            <a:off x="5514975" y="1319213"/>
            <a:ext cx="301625" cy="382588"/>
          </a:xfrm>
          <a:custGeom>
            <a:avLst/>
            <a:gdLst>
              <a:gd name="T0" fmla="*/ 5 w 78"/>
              <a:gd name="T1" fmla="*/ 58 h 99"/>
              <a:gd name="T2" fmla="*/ 5 w 78"/>
              <a:gd name="T3" fmla="*/ 40 h 99"/>
              <a:gd name="T4" fmla="*/ 23 w 78"/>
              <a:gd name="T5" fmla="*/ 40 h 99"/>
              <a:gd name="T6" fmla="*/ 23 w 78"/>
              <a:gd name="T7" fmla="*/ 58 h 99"/>
              <a:gd name="T8" fmla="*/ 5 w 78"/>
              <a:gd name="T9" fmla="*/ 58 h 99"/>
              <a:gd name="T10" fmla="*/ 27 w 78"/>
              <a:gd name="T11" fmla="*/ 80 h 99"/>
              <a:gd name="T12" fmla="*/ 27 w 78"/>
              <a:gd name="T13" fmla="*/ 71 h 99"/>
              <a:gd name="T14" fmla="*/ 27 w 78"/>
              <a:gd name="T15" fmla="*/ 26 h 99"/>
              <a:gd name="T16" fmla="*/ 27 w 78"/>
              <a:gd name="T17" fmla="*/ 18 h 99"/>
              <a:gd name="T18" fmla="*/ 36 w 78"/>
              <a:gd name="T19" fmla="*/ 18 h 99"/>
              <a:gd name="T20" fmla="*/ 35 w 78"/>
              <a:gd name="T21" fmla="*/ 80 h 99"/>
              <a:gd name="T22" fmla="*/ 27 w 78"/>
              <a:gd name="T23" fmla="*/ 80 h 99"/>
              <a:gd name="T24" fmla="*/ 43 w 78"/>
              <a:gd name="T25" fmla="*/ 96 h 99"/>
              <a:gd name="T26" fmla="*/ 43 w 78"/>
              <a:gd name="T27" fmla="*/ 88 h 99"/>
              <a:gd name="T28" fmla="*/ 43 w 78"/>
              <a:gd name="T29" fmla="*/ 10 h 99"/>
              <a:gd name="T30" fmla="*/ 43 w 78"/>
              <a:gd name="T31" fmla="*/ 2 h 99"/>
              <a:gd name="T32" fmla="*/ 51 w 78"/>
              <a:gd name="T33" fmla="*/ 2 h 99"/>
              <a:gd name="T34" fmla="*/ 52 w 78"/>
              <a:gd name="T35" fmla="*/ 96 h 99"/>
              <a:gd name="T36" fmla="*/ 43 w 78"/>
              <a:gd name="T37" fmla="*/ 9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99">
                <a:moveTo>
                  <a:pt x="5" y="58"/>
                </a:moveTo>
                <a:cubicBezTo>
                  <a:pt x="0" y="53"/>
                  <a:pt x="0" y="45"/>
                  <a:pt x="5" y="40"/>
                </a:cubicBezTo>
                <a:cubicBezTo>
                  <a:pt x="10" y="35"/>
                  <a:pt x="18" y="36"/>
                  <a:pt x="23" y="40"/>
                </a:cubicBezTo>
                <a:cubicBezTo>
                  <a:pt x="28" y="45"/>
                  <a:pt x="28" y="53"/>
                  <a:pt x="23" y="58"/>
                </a:cubicBezTo>
                <a:cubicBezTo>
                  <a:pt x="18" y="63"/>
                  <a:pt x="10" y="63"/>
                  <a:pt x="5" y="58"/>
                </a:cubicBezTo>
                <a:close/>
                <a:moveTo>
                  <a:pt x="27" y="80"/>
                </a:moveTo>
                <a:cubicBezTo>
                  <a:pt x="24" y="77"/>
                  <a:pt x="24" y="74"/>
                  <a:pt x="27" y="71"/>
                </a:cubicBezTo>
                <a:cubicBezTo>
                  <a:pt x="39" y="59"/>
                  <a:pt x="40" y="38"/>
                  <a:pt x="27" y="26"/>
                </a:cubicBezTo>
                <a:cubicBezTo>
                  <a:pt x="25" y="24"/>
                  <a:pt x="25" y="20"/>
                  <a:pt x="27" y="18"/>
                </a:cubicBezTo>
                <a:cubicBezTo>
                  <a:pt x="30" y="15"/>
                  <a:pt x="33" y="15"/>
                  <a:pt x="36" y="18"/>
                </a:cubicBezTo>
                <a:cubicBezTo>
                  <a:pt x="53" y="35"/>
                  <a:pt x="52" y="63"/>
                  <a:pt x="35" y="80"/>
                </a:cubicBezTo>
                <a:cubicBezTo>
                  <a:pt x="33" y="82"/>
                  <a:pt x="29" y="82"/>
                  <a:pt x="27" y="80"/>
                </a:cubicBezTo>
                <a:close/>
                <a:moveTo>
                  <a:pt x="43" y="96"/>
                </a:moveTo>
                <a:cubicBezTo>
                  <a:pt x="41" y="94"/>
                  <a:pt x="41" y="90"/>
                  <a:pt x="43" y="88"/>
                </a:cubicBezTo>
                <a:cubicBezTo>
                  <a:pt x="65" y="67"/>
                  <a:pt x="65" y="32"/>
                  <a:pt x="43" y="10"/>
                </a:cubicBezTo>
                <a:cubicBezTo>
                  <a:pt x="41" y="8"/>
                  <a:pt x="41" y="4"/>
                  <a:pt x="43" y="2"/>
                </a:cubicBezTo>
                <a:cubicBezTo>
                  <a:pt x="45" y="0"/>
                  <a:pt x="49" y="0"/>
                  <a:pt x="51" y="2"/>
                </a:cubicBezTo>
                <a:cubicBezTo>
                  <a:pt x="78" y="28"/>
                  <a:pt x="78" y="70"/>
                  <a:pt x="52" y="96"/>
                </a:cubicBezTo>
                <a:cubicBezTo>
                  <a:pt x="49" y="99"/>
                  <a:pt x="46" y="99"/>
                  <a:pt x="43" y="9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7" name="Freeform 62"/>
          <p:cNvSpPr>
            <a:spLocks/>
          </p:cNvSpPr>
          <p:nvPr userDrawn="1"/>
        </p:nvSpPr>
        <p:spPr bwMode="auto">
          <a:xfrm>
            <a:off x="4078288" y="1295400"/>
            <a:ext cx="266700" cy="274638"/>
          </a:xfrm>
          <a:custGeom>
            <a:avLst/>
            <a:gdLst>
              <a:gd name="T0" fmla="*/ 33 w 69"/>
              <a:gd name="T1" fmla="*/ 0 h 71"/>
              <a:gd name="T2" fmla="*/ 69 w 69"/>
              <a:gd name="T3" fmla="*/ 28 h 71"/>
              <a:gd name="T4" fmla="*/ 43 w 69"/>
              <a:gd name="T5" fmla="*/ 60 h 71"/>
              <a:gd name="T6" fmla="*/ 32 w 69"/>
              <a:gd name="T7" fmla="*/ 71 h 71"/>
              <a:gd name="T8" fmla="*/ 23 w 69"/>
              <a:gd name="T9" fmla="*/ 62 h 71"/>
              <a:gd name="T10" fmla="*/ 47 w 69"/>
              <a:gd name="T11" fmla="*/ 28 h 71"/>
              <a:gd name="T12" fmla="*/ 34 w 69"/>
              <a:gd name="T13" fmla="*/ 16 h 71"/>
              <a:gd name="T14" fmla="*/ 9 w 69"/>
              <a:gd name="T15" fmla="*/ 34 h 71"/>
              <a:gd name="T16" fmla="*/ 0 w 69"/>
              <a:gd name="T17" fmla="*/ 26 h 71"/>
              <a:gd name="T18" fmla="*/ 33 w 69"/>
              <a:gd name="T19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1">
                <a:moveTo>
                  <a:pt x="33" y="0"/>
                </a:moveTo>
                <a:cubicBezTo>
                  <a:pt x="51" y="0"/>
                  <a:pt x="69" y="8"/>
                  <a:pt x="69" y="28"/>
                </a:cubicBezTo>
                <a:cubicBezTo>
                  <a:pt x="69" y="46"/>
                  <a:pt x="48" y="53"/>
                  <a:pt x="43" y="60"/>
                </a:cubicBezTo>
                <a:cubicBezTo>
                  <a:pt x="40" y="65"/>
                  <a:pt x="41" y="71"/>
                  <a:pt x="32" y="71"/>
                </a:cubicBezTo>
                <a:cubicBezTo>
                  <a:pt x="26" y="71"/>
                  <a:pt x="23" y="67"/>
                  <a:pt x="23" y="62"/>
                </a:cubicBezTo>
                <a:cubicBezTo>
                  <a:pt x="23" y="45"/>
                  <a:pt x="47" y="42"/>
                  <a:pt x="47" y="28"/>
                </a:cubicBezTo>
                <a:cubicBezTo>
                  <a:pt x="47" y="20"/>
                  <a:pt x="42" y="16"/>
                  <a:pt x="34" y="16"/>
                </a:cubicBezTo>
                <a:cubicBezTo>
                  <a:pt x="16" y="16"/>
                  <a:pt x="23" y="34"/>
                  <a:pt x="9" y="34"/>
                </a:cubicBezTo>
                <a:cubicBezTo>
                  <a:pt x="5" y="34"/>
                  <a:pt x="0" y="31"/>
                  <a:pt x="0" y="26"/>
                </a:cubicBezTo>
                <a:cubicBezTo>
                  <a:pt x="0" y="12"/>
                  <a:pt x="16" y="0"/>
                  <a:pt x="33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8" name="Oval 63"/>
          <p:cNvSpPr>
            <a:spLocks noChangeArrowheads="1"/>
          </p:cNvSpPr>
          <p:nvPr userDrawn="1"/>
        </p:nvSpPr>
        <p:spPr bwMode="auto">
          <a:xfrm>
            <a:off x="4159250" y="1589088"/>
            <a:ext cx="88900" cy="92075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79" name="Group 78"/>
          <p:cNvGrpSpPr/>
          <p:nvPr userDrawn="1"/>
        </p:nvGrpSpPr>
        <p:grpSpPr>
          <a:xfrm>
            <a:off x="2784475" y="1724025"/>
            <a:ext cx="325438" cy="679450"/>
            <a:chOff x="2784475" y="1724025"/>
            <a:chExt cx="325438" cy="679450"/>
          </a:xfrm>
        </p:grpSpPr>
        <p:sp>
          <p:nvSpPr>
            <p:cNvPr id="80" name="Oval 64"/>
            <p:cNvSpPr>
              <a:spLocks noChangeArrowheads="1"/>
            </p:cNvSpPr>
            <p:nvPr userDrawn="1"/>
          </p:nvSpPr>
          <p:spPr bwMode="auto">
            <a:xfrm>
              <a:off x="2894013" y="1724025"/>
              <a:ext cx="107950" cy="107950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Line 65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Line 66"/>
            <p:cNvSpPr>
              <a:spLocks noChangeShapeType="1"/>
            </p:cNvSpPr>
            <p:nvPr userDrawn="1"/>
          </p:nvSpPr>
          <p:spPr bwMode="auto">
            <a:xfrm>
              <a:off x="294798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67"/>
            <p:cNvSpPr>
              <a:spLocks/>
            </p:cNvSpPr>
            <p:nvPr userDrawn="1"/>
          </p:nvSpPr>
          <p:spPr bwMode="auto">
            <a:xfrm>
              <a:off x="2784475" y="1847850"/>
              <a:ext cx="325438" cy="555625"/>
            </a:xfrm>
            <a:custGeom>
              <a:avLst/>
              <a:gdLst>
                <a:gd name="T0" fmla="*/ 40 w 84"/>
                <a:gd name="T1" fmla="*/ 86 h 144"/>
                <a:gd name="T2" fmla="*/ 40 w 84"/>
                <a:gd name="T3" fmla="*/ 135 h 144"/>
                <a:gd name="T4" fmla="*/ 27 w 84"/>
                <a:gd name="T5" fmla="*/ 135 h 144"/>
                <a:gd name="T6" fmla="*/ 26 w 84"/>
                <a:gd name="T7" fmla="*/ 86 h 144"/>
                <a:gd name="T8" fmla="*/ 9 w 84"/>
                <a:gd name="T9" fmla="*/ 86 h 144"/>
                <a:gd name="T10" fmla="*/ 28 w 84"/>
                <a:gd name="T11" fmla="*/ 20 h 144"/>
                <a:gd name="T12" fmla="*/ 25 w 84"/>
                <a:gd name="T13" fmla="*/ 20 h 144"/>
                <a:gd name="T14" fmla="*/ 14 w 84"/>
                <a:gd name="T15" fmla="*/ 58 h 144"/>
                <a:gd name="T16" fmla="*/ 2 w 84"/>
                <a:gd name="T17" fmla="*/ 54 h 144"/>
                <a:gd name="T18" fmla="*/ 15 w 84"/>
                <a:gd name="T19" fmla="*/ 13 h 144"/>
                <a:gd name="T20" fmla="*/ 32 w 84"/>
                <a:gd name="T21" fmla="*/ 0 h 144"/>
                <a:gd name="T22" fmla="*/ 41 w 84"/>
                <a:gd name="T23" fmla="*/ 0 h 144"/>
                <a:gd name="T24" fmla="*/ 41 w 84"/>
                <a:gd name="T25" fmla="*/ 0 h 144"/>
                <a:gd name="T26" fmla="*/ 51 w 84"/>
                <a:gd name="T27" fmla="*/ 0 h 144"/>
                <a:gd name="T28" fmla="*/ 69 w 84"/>
                <a:gd name="T29" fmla="*/ 13 h 144"/>
                <a:gd name="T30" fmla="*/ 81 w 84"/>
                <a:gd name="T31" fmla="*/ 54 h 144"/>
                <a:gd name="T32" fmla="*/ 70 w 84"/>
                <a:gd name="T33" fmla="*/ 58 h 144"/>
                <a:gd name="T34" fmla="*/ 59 w 84"/>
                <a:gd name="T35" fmla="*/ 20 h 144"/>
                <a:gd name="T36" fmla="*/ 56 w 84"/>
                <a:gd name="T37" fmla="*/ 20 h 144"/>
                <a:gd name="T38" fmla="*/ 75 w 84"/>
                <a:gd name="T39" fmla="*/ 86 h 144"/>
                <a:gd name="T40" fmla="*/ 57 w 84"/>
                <a:gd name="T41" fmla="*/ 86 h 144"/>
                <a:gd name="T42" fmla="*/ 57 w 84"/>
                <a:gd name="T43" fmla="*/ 135 h 144"/>
                <a:gd name="T44" fmla="*/ 44 w 84"/>
                <a:gd name="T45" fmla="*/ 135 h 144"/>
                <a:gd name="T46" fmla="*/ 44 w 84"/>
                <a:gd name="T47" fmla="*/ 86 h 144"/>
                <a:gd name="T48" fmla="*/ 40 w 84"/>
                <a:gd name="T49" fmla="*/ 8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144">
                  <a:moveTo>
                    <a:pt x="40" y="86"/>
                  </a:moveTo>
                  <a:cubicBezTo>
                    <a:pt x="40" y="135"/>
                    <a:pt x="40" y="135"/>
                    <a:pt x="40" y="135"/>
                  </a:cubicBezTo>
                  <a:cubicBezTo>
                    <a:pt x="40" y="144"/>
                    <a:pt x="27" y="144"/>
                    <a:pt x="27" y="13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1" y="66"/>
                    <a:pt x="0" y="63"/>
                    <a:pt x="2" y="5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9"/>
                    <a:pt x="2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1" y="0"/>
                    <a:pt x="67" y="9"/>
                    <a:pt x="69" y="13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4" y="62"/>
                    <a:pt x="73" y="66"/>
                    <a:pt x="70" y="5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44"/>
                    <a:pt x="44" y="144"/>
                    <a:pt x="44" y="135"/>
                  </a:cubicBezTo>
                  <a:cubicBezTo>
                    <a:pt x="44" y="86"/>
                    <a:pt x="44" y="86"/>
                    <a:pt x="44" y="86"/>
                  </a:cubicBezTo>
                  <a:lnTo>
                    <a:pt x="40" y="8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3194050" y="1724025"/>
            <a:ext cx="255588" cy="684213"/>
            <a:chOff x="3194050" y="1724025"/>
            <a:chExt cx="255588" cy="684213"/>
          </a:xfrm>
        </p:grpSpPr>
        <p:sp>
          <p:nvSpPr>
            <p:cNvPr id="85" name="Freeform 68"/>
            <p:cNvSpPr>
              <a:spLocks/>
            </p:cNvSpPr>
            <p:nvPr userDrawn="1"/>
          </p:nvSpPr>
          <p:spPr bwMode="auto">
            <a:xfrm>
              <a:off x="3194050" y="1847850"/>
              <a:ext cx="255588" cy="560388"/>
            </a:xfrm>
            <a:custGeom>
              <a:avLst/>
              <a:gdLst>
                <a:gd name="T0" fmla="*/ 18 w 66"/>
                <a:gd name="T1" fmla="*/ 0 h 145"/>
                <a:gd name="T2" fmla="*/ 0 w 66"/>
                <a:gd name="T3" fmla="*/ 19 h 145"/>
                <a:gd name="T4" fmla="*/ 0 w 66"/>
                <a:gd name="T5" fmla="*/ 63 h 145"/>
                <a:gd name="T6" fmla="*/ 12 w 66"/>
                <a:gd name="T7" fmla="*/ 63 h 145"/>
                <a:gd name="T8" fmla="*/ 12 w 66"/>
                <a:gd name="T9" fmla="*/ 23 h 145"/>
                <a:gd name="T10" fmla="*/ 15 w 66"/>
                <a:gd name="T11" fmla="*/ 23 h 145"/>
                <a:gd name="T12" fmla="*/ 15 w 66"/>
                <a:gd name="T13" fmla="*/ 133 h 145"/>
                <a:gd name="T14" fmla="*/ 31 w 66"/>
                <a:gd name="T15" fmla="*/ 133 h 145"/>
                <a:gd name="T16" fmla="*/ 31 w 66"/>
                <a:gd name="T17" fmla="*/ 69 h 145"/>
                <a:gd name="T18" fmla="*/ 34 w 66"/>
                <a:gd name="T19" fmla="*/ 69 h 145"/>
                <a:gd name="T20" fmla="*/ 34 w 66"/>
                <a:gd name="T21" fmla="*/ 133 h 145"/>
                <a:gd name="T22" fmla="*/ 51 w 66"/>
                <a:gd name="T23" fmla="*/ 133 h 145"/>
                <a:gd name="T24" fmla="*/ 51 w 66"/>
                <a:gd name="T25" fmla="*/ 23 h 145"/>
                <a:gd name="T26" fmla="*/ 54 w 66"/>
                <a:gd name="T27" fmla="*/ 23 h 145"/>
                <a:gd name="T28" fmla="*/ 54 w 66"/>
                <a:gd name="T29" fmla="*/ 63 h 145"/>
                <a:gd name="T30" fmla="*/ 66 w 66"/>
                <a:gd name="T31" fmla="*/ 63 h 145"/>
                <a:gd name="T32" fmla="*/ 66 w 66"/>
                <a:gd name="T33" fmla="*/ 19 h 145"/>
                <a:gd name="T34" fmla="*/ 48 w 66"/>
                <a:gd name="T35" fmla="*/ 0 h 145"/>
                <a:gd name="T36" fmla="*/ 18 w 66"/>
                <a:gd name="T3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145"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12" y="71"/>
                    <a:pt x="12" y="6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45"/>
                    <a:pt x="31" y="144"/>
                    <a:pt x="31" y="133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4" y="144"/>
                    <a:pt x="51" y="145"/>
                    <a:pt x="51" y="13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1"/>
                    <a:pt x="66" y="71"/>
                    <a:pt x="66" y="6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0"/>
                    <a:pt x="58" y="0"/>
                    <a:pt x="4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Oval 69"/>
            <p:cNvSpPr>
              <a:spLocks noChangeArrowheads="1"/>
            </p:cNvSpPr>
            <p:nvPr userDrawn="1"/>
          </p:nvSpPr>
          <p:spPr bwMode="auto">
            <a:xfrm>
              <a:off x="3268663" y="1724025"/>
              <a:ext cx="107950" cy="1127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Line 70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Line 71"/>
            <p:cNvSpPr>
              <a:spLocks noChangeShapeType="1"/>
            </p:cNvSpPr>
            <p:nvPr userDrawn="1"/>
          </p:nvSpPr>
          <p:spPr bwMode="auto">
            <a:xfrm>
              <a:off x="3322638" y="17780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6180138" y="1743075"/>
            <a:ext cx="469900" cy="649288"/>
            <a:chOff x="6180138" y="1743075"/>
            <a:chExt cx="469900" cy="649288"/>
          </a:xfrm>
        </p:grpSpPr>
        <p:sp>
          <p:nvSpPr>
            <p:cNvPr id="90" name="Freeform 72"/>
            <p:cNvSpPr>
              <a:spLocks/>
            </p:cNvSpPr>
            <p:nvPr userDrawn="1"/>
          </p:nvSpPr>
          <p:spPr bwMode="auto">
            <a:xfrm>
              <a:off x="6330950" y="1966913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1" name="Freeform 73"/>
            <p:cNvSpPr>
              <a:spLocks/>
            </p:cNvSpPr>
            <p:nvPr userDrawn="1"/>
          </p:nvSpPr>
          <p:spPr bwMode="auto">
            <a:xfrm>
              <a:off x="6330950" y="2098675"/>
              <a:ext cx="242888" cy="39688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2" name="Freeform 74"/>
            <p:cNvSpPr>
              <a:spLocks/>
            </p:cNvSpPr>
            <p:nvPr userDrawn="1"/>
          </p:nvSpPr>
          <p:spPr bwMode="auto">
            <a:xfrm>
              <a:off x="6330950" y="2230438"/>
              <a:ext cx="242888" cy="38100"/>
            </a:xfrm>
            <a:custGeom>
              <a:avLst/>
              <a:gdLst>
                <a:gd name="T0" fmla="*/ 5 w 63"/>
                <a:gd name="T1" fmla="*/ 10 h 10"/>
                <a:gd name="T2" fmla="*/ 58 w 63"/>
                <a:gd name="T3" fmla="*/ 10 h 10"/>
                <a:gd name="T4" fmla="*/ 63 w 63"/>
                <a:gd name="T5" fmla="*/ 5 h 10"/>
                <a:gd name="T6" fmla="*/ 58 w 63"/>
                <a:gd name="T7" fmla="*/ 0 h 10"/>
                <a:gd name="T8" fmla="*/ 5 w 63"/>
                <a:gd name="T9" fmla="*/ 0 h 10"/>
                <a:gd name="T10" fmla="*/ 0 w 63"/>
                <a:gd name="T11" fmla="*/ 5 h 10"/>
                <a:gd name="T12" fmla="*/ 5 w 6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10"/>
                  </a:move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75"/>
            <p:cNvSpPr>
              <a:spLocks/>
            </p:cNvSpPr>
            <p:nvPr userDrawn="1"/>
          </p:nvSpPr>
          <p:spPr bwMode="auto">
            <a:xfrm>
              <a:off x="6342063" y="1743075"/>
              <a:ext cx="146050" cy="120650"/>
            </a:xfrm>
            <a:custGeom>
              <a:avLst/>
              <a:gdLst>
                <a:gd name="T0" fmla="*/ 4 w 38"/>
                <a:gd name="T1" fmla="*/ 31 h 31"/>
                <a:gd name="T2" fmla="*/ 34 w 38"/>
                <a:gd name="T3" fmla="*/ 31 h 31"/>
                <a:gd name="T4" fmla="*/ 38 w 38"/>
                <a:gd name="T5" fmla="*/ 28 h 31"/>
                <a:gd name="T6" fmla="*/ 38 w 38"/>
                <a:gd name="T7" fmla="*/ 13 h 31"/>
                <a:gd name="T8" fmla="*/ 34 w 38"/>
                <a:gd name="T9" fmla="*/ 9 h 31"/>
                <a:gd name="T10" fmla="*/ 29 w 38"/>
                <a:gd name="T11" fmla="*/ 9 h 31"/>
                <a:gd name="T12" fmla="*/ 29 w 38"/>
                <a:gd name="T13" fmla="*/ 9 h 31"/>
                <a:gd name="T14" fmla="*/ 29 w 38"/>
                <a:gd name="T15" fmla="*/ 1 h 31"/>
                <a:gd name="T16" fmla="*/ 27 w 38"/>
                <a:gd name="T17" fmla="*/ 0 h 31"/>
                <a:gd name="T18" fmla="*/ 11 w 38"/>
                <a:gd name="T19" fmla="*/ 0 h 31"/>
                <a:gd name="T20" fmla="*/ 9 w 38"/>
                <a:gd name="T21" fmla="*/ 1 h 31"/>
                <a:gd name="T22" fmla="*/ 9 w 38"/>
                <a:gd name="T23" fmla="*/ 9 h 31"/>
                <a:gd name="T24" fmla="*/ 9 w 38"/>
                <a:gd name="T25" fmla="*/ 9 h 31"/>
                <a:gd name="T26" fmla="*/ 4 w 38"/>
                <a:gd name="T27" fmla="*/ 9 h 31"/>
                <a:gd name="T28" fmla="*/ 0 w 38"/>
                <a:gd name="T29" fmla="*/ 13 h 31"/>
                <a:gd name="T30" fmla="*/ 0 w 38"/>
                <a:gd name="T31" fmla="*/ 28 h 31"/>
                <a:gd name="T32" fmla="*/ 4 w 3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1">
                  <a:moveTo>
                    <a:pt x="4" y="31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6" y="31"/>
                    <a:pt x="38" y="30"/>
                    <a:pt x="38" y="2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1"/>
                    <a:pt x="36" y="9"/>
                    <a:pt x="34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1"/>
                    <a:pt x="4" y="31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76"/>
            <p:cNvSpPr>
              <a:spLocks/>
            </p:cNvSpPr>
            <p:nvPr userDrawn="1"/>
          </p:nvSpPr>
          <p:spPr bwMode="auto">
            <a:xfrm>
              <a:off x="6180138" y="1804988"/>
              <a:ext cx="469900" cy="587375"/>
            </a:xfrm>
            <a:custGeom>
              <a:avLst/>
              <a:gdLst>
                <a:gd name="T0" fmla="*/ 108 w 122"/>
                <a:gd name="T1" fmla="*/ 0 h 152"/>
                <a:gd name="T2" fmla="*/ 85 w 122"/>
                <a:gd name="T3" fmla="*/ 0 h 152"/>
                <a:gd name="T4" fmla="*/ 85 w 122"/>
                <a:gd name="T5" fmla="*/ 10 h 152"/>
                <a:gd name="T6" fmla="*/ 108 w 122"/>
                <a:gd name="T7" fmla="*/ 10 h 152"/>
                <a:gd name="T8" fmla="*/ 112 w 122"/>
                <a:gd name="T9" fmla="*/ 12 h 152"/>
                <a:gd name="T10" fmla="*/ 112 w 122"/>
                <a:gd name="T11" fmla="*/ 140 h 152"/>
                <a:gd name="T12" fmla="*/ 108 w 122"/>
                <a:gd name="T13" fmla="*/ 142 h 152"/>
                <a:gd name="T14" fmla="*/ 14 w 122"/>
                <a:gd name="T15" fmla="*/ 142 h 152"/>
                <a:gd name="T16" fmla="*/ 10 w 122"/>
                <a:gd name="T17" fmla="*/ 140 h 152"/>
                <a:gd name="T18" fmla="*/ 10 w 122"/>
                <a:gd name="T19" fmla="*/ 12 h 152"/>
                <a:gd name="T20" fmla="*/ 14 w 122"/>
                <a:gd name="T21" fmla="*/ 10 h 152"/>
                <a:gd name="T22" fmla="*/ 37 w 122"/>
                <a:gd name="T23" fmla="*/ 10 h 152"/>
                <a:gd name="T24" fmla="*/ 37 w 122"/>
                <a:gd name="T25" fmla="*/ 0 h 152"/>
                <a:gd name="T26" fmla="*/ 14 w 122"/>
                <a:gd name="T27" fmla="*/ 0 h 152"/>
                <a:gd name="T28" fmla="*/ 0 w 122"/>
                <a:gd name="T29" fmla="*/ 12 h 152"/>
                <a:gd name="T30" fmla="*/ 0 w 122"/>
                <a:gd name="T31" fmla="*/ 140 h 152"/>
                <a:gd name="T32" fmla="*/ 14 w 122"/>
                <a:gd name="T33" fmla="*/ 152 h 152"/>
                <a:gd name="T34" fmla="*/ 108 w 122"/>
                <a:gd name="T35" fmla="*/ 152 h 152"/>
                <a:gd name="T36" fmla="*/ 122 w 122"/>
                <a:gd name="T37" fmla="*/ 140 h 152"/>
                <a:gd name="T38" fmla="*/ 122 w 122"/>
                <a:gd name="T39" fmla="*/ 12 h 152"/>
                <a:gd name="T40" fmla="*/ 108 w 122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52">
                  <a:moveTo>
                    <a:pt x="108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0"/>
                    <a:pt x="112" y="11"/>
                    <a:pt x="112" y="12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41"/>
                    <a:pt x="110" y="142"/>
                    <a:pt x="108" y="14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2" y="142"/>
                    <a:pt x="10" y="141"/>
                    <a:pt x="10" y="140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2" y="10"/>
                    <a:pt x="14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6" y="152"/>
                    <a:pt x="14" y="152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15" y="152"/>
                    <a:pt x="122" y="147"/>
                    <a:pt x="122" y="14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5"/>
                    <a:pt x="115" y="0"/>
                    <a:pt x="108" y="0"/>
                  </a:cubicBezTo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auto">
            <a:xfrm>
              <a:off x="6242050" y="1909763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7 h 30"/>
                <a:gd name="T30" fmla="*/ 7 w 30"/>
                <a:gd name="T31" fmla="*/ 18 h 30"/>
                <a:gd name="T32" fmla="*/ 8 w 30"/>
                <a:gd name="T33" fmla="*/ 21 h 30"/>
                <a:gd name="T34" fmla="*/ 12 w 30"/>
                <a:gd name="T35" fmla="*/ 15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0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8"/>
                    <a:pt x="2" y="27"/>
                    <a:pt x="2" y="26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5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9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0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auto">
            <a:xfrm>
              <a:off x="6242050" y="2041525"/>
              <a:ext cx="115888" cy="115888"/>
            </a:xfrm>
            <a:custGeom>
              <a:avLst/>
              <a:gdLst>
                <a:gd name="T0" fmla="*/ 30 w 30"/>
                <a:gd name="T1" fmla="*/ 0 h 30"/>
                <a:gd name="T2" fmla="*/ 18 w 30"/>
                <a:gd name="T3" fmla="*/ 15 h 30"/>
                <a:gd name="T4" fmla="*/ 12 w 30"/>
                <a:gd name="T5" fmla="*/ 25 h 30"/>
                <a:gd name="T6" fmla="*/ 11 w 30"/>
                <a:gd name="T7" fmla="*/ 26 h 30"/>
                <a:gd name="T8" fmla="*/ 6 w 30"/>
                <a:gd name="T9" fmla="*/ 30 h 30"/>
                <a:gd name="T10" fmla="*/ 4 w 30"/>
                <a:gd name="T11" fmla="*/ 29 h 30"/>
                <a:gd name="T12" fmla="*/ 3 w 30"/>
                <a:gd name="T13" fmla="*/ 28 h 30"/>
                <a:gd name="T14" fmla="*/ 2 w 30"/>
                <a:gd name="T15" fmla="*/ 26 h 30"/>
                <a:gd name="T16" fmla="*/ 1 w 30"/>
                <a:gd name="T17" fmla="*/ 22 h 30"/>
                <a:gd name="T18" fmla="*/ 1 w 30"/>
                <a:gd name="T19" fmla="*/ 22 h 30"/>
                <a:gd name="T20" fmla="*/ 0 w 30"/>
                <a:gd name="T21" fmla="*/ 18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5 h 30"/>
                <a:gd name="T28" fmla="*/ 6 w 30"/>
                <a:gd name="T29" fmla="*/ 16 h 30"/>
                <a:gd name="T30" fmla="*/ 7 w 30"/>
                <a:gd name="T31" fmla="*/ 18 h 30"/>
                <a:gd name="T32" fmla="*/ 8 w 30"/>
                <a:gd name="T33" fmla="*/ 20 h 30"/>
                <a:gd name="T34" fmla="*/ 12 w 30"/>
                <a:gd name="T35" fmla="*/ 15 h 30"/>
                <a:gd name="T36" fmla="*/ 14 w 30"/>
                <a:gd name="T37" fmla="*/ 12 h 30"/>
                <a:gd name="T38" fmla="*/ 19 w 30"/>
                <a:gd name="T39" fmla="*/ 5 h 30"/>
                <a:gd name="T40" fmla="*/ 22 w 30"/>
                <a:gd name="T41" fmla="*/ 2 h 30"/>
                <a:gd name="T42" fmla="*/ 25 w 30"/>
                <a:gd name="T43" fmla="*/ 0 h 30"/>
                <a:gd name="T44" fmla="*/ 30 w 30"/>
                <a:gd name="T4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0">
                  <a:moveTo>
                    <a:pt x="30" y="0"/>
                  </a:moveTo>
                  <a:cubicBezTo>
                    <a:pt x="26" y="5"/>
                    <a:pt x="22" y="10"/>
                    <a:pt x="18" y="15"/>
                  </a:cubicBezTo>
                  <a:cubicBezTo>
                    <a:pt x="14" y="20"/>
                    <a:pt x="15" y="19"/>
                    <a:pt x="12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29"/>
                    <a:pt x="4" y="29"/>
                  </a:cubicBezTo>
                  <a:cubicBezTo>
                    <a:pt x="4" y="29"/>
                    <a:pt x="3" y="29"/>
                    <a:pt x="3" y="28"/>
                  </a:cubicBezTo>
                  <a:cubicBezTo>
                    <a:pt x="3" y="27"/>
                    <a:pt x="2" y="27"/>
                    <a:pt x="2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3" y="15"/>
                    <a:pt x="4" y="15"/>
                    <a:pt x="5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7"/>
                    <a:pt x="7" y="17"/>
                    <a:pt x="7" y="18"/>
                  </a:cubicBezTo>
                  <a:cubicBezTo>
                    <a:pt x="7" y="20"/>
                    <a:pt x="8" y="20"/>
                    <a:pt x="8" y="20"/>
                  </a:cubicBezTo>
                  <a:cubicBezTo>
                    <a:pt x="9" y="20"/>
                    <a:pt x="10" y="19"/>
                    <a:pt x="12" y="15"/>
                  </a:cubicBezTo>
                  <a:cubicBezTo>
                    <a:pt x="14" y="12"/>
                    <a:pt x="12" y="15"/>
                    <a:pt x="14" y="12"/>
                  </a:cubicBezTo>
                  <a:cubicBezTo>
                    <a:pt x="16" y="9"/>
                    <a:pt x="18" y="7"/>
                    <a:pt x="19" y="5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1"/>
                    <a:pt x="24" y="1"/>
                    <a:pt x="25" y="0"/>
                  </a:cubicBezTo>
                  <a:cubicBezTo>
                    <a:pt x="26" y="0"/>
                    <a:pt x="28" y="0"/>
                    <a:pt x="3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auto">
            <a:xfrm>
              <a:off x="6242050" y="2171700"/>
              <a:ext cx="115888" cy="115888"/>
            </a:xfrm>
            <a:custGeom>
              <a:avLst/>
              <a:gdLst>
                <a:gd name="T0" fmla="*/ 30 w 30"/>
                <a:gd name="T1" fmla="*/ 1 h 30"/>
                <a:gd name="T2" fmla="*/ 18 w 30"/>
                <a:gd name="T3" fmla="*/ 16 h 30"/>
                <a:gd name="T4" fmla="*/ 12 w 30"/>
                <a:gd name="T5" fmla="*/ 25 h 30"/>
                <a:gd name="T6" fmla="*/ 11 w 30"/>
                <a:gd name="T7" fmla="*/ 27 h 30"/>
                <a:gd name="T8" fmla="*/ 6 w 30"/>
                <a:gd name="T9" fmla="*/ 30 h 30"/>
                <a:gd name="T10" fmla="*/ 4 w 30"/>
                <a:gd name="T11" fmla="*/ 30 h 30"/>
                <a:gd name="T12" fmla="*/ 3 w 30"/>
                <a:gd name="T13" fmla="*/ 29 h 30"/>
                <a:gd name="T14" fmla="*/ 2 w 30"/>
                <a:gd name="T15" fmla="*/ 27 h 30"/>
                <a:gd name="T16" fmla="*/ 1 w 30"/>
                <a:gd name="T17" fmla="*/ 23 h 30"/>
                <a:gd name="T18" fmla="*/ 1 w 30"/>
                <a:gd name="T19" fmla="*/ 22 h 30"/>
                <a:gd name="T20" fmla="*/ 0 w 30"/>
                <a:gd name="T21" fmla="*/ 19 h 30"/>
                <a:gd name="T22" fmla="*/ 1 w 30"/>
                <a:gd name="T23" fmla="*/ 16 h 30"/>
                <a:gd name="T24" fmla="*/ 5 w 30"/>
                <a:gd name="T25" fmla="*/ 15 h 30"/>
                <a:gd name="T26" fmla="*/ 6 w 30"/>
                <a:gd name="T27" fmla="*/ 16 h 30"/>
                <a:gd name="T28" fmla="*/ 6 w 30"/>
                <a:gd name="T29" fmla="*/ 17 h 30"/>
                <a:gd name="T30" fmla="*/ 7 w 30"/>
                <a:gd name="T31" fmla="*/ 19 h 30"/>
                <a:gd name="T32" fmla="*/ 8 w 30"/>
                <a:gd name="T33" fmla="*/ 21 h 30"/>
                <a:gd name="T34" fmla="*/ 12 w 30"/>
                <a:gd name="T35" fmla="*/ 16 h 30"/>
                <a:gd name="T36" fmla="*/ 14 w 30"/>
                <a:gd name="T37" fmla="*/ 13 h 30"/>
                <a:gd name="T38" fmla="*/ 19 w 30"/>
                <a:gd name="T39" fmla="*/ 6 h 30"/>
                <a:gd name="T40" fmla="*/ 22 w 30"/>
                <a:gd name="T41" fmla="*/ 2 h 30"/>
                <a:gd name="T42" fmla="*/ 25 w 30"/>
                <a:gd name="T43" fmla="*/ 1 h 30"/>
                <a:gd name="T44" fmla="*/ 30 w 30"/>
                <a:gd name="T45" fmla="*/ 0 h 30"/>
                <a:gd name="T46" fmla="*/ 30 w 30"/>
                <a:gd name="T4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30">
                  <a:moveTo>
                    <a:pt x="30" y="1"/>
                  </a:moveTo>
                  <a:cubicBezTo>
                    <a:pt x="26" y="6"/>
                    <a:pt x="22" y="11"/>
                    <a:pt x="18" y="16"/>
                  </a:cubicBezTo>
                  <a:cubicBezTo>
                    <a:pt x="14" y="21"/>
                    <a:pt x="15" y="20"/>
                    <a:pt x="12" y="25"/>
                  </a:cubicBezTo>
                  <a:cubicBezTo>
                    <a:pt x="12" y="26"/>
                    <a:pt x="11" y="26"/>
                    <a:pt x="11" y="27"/>
                  </a:cubicBezTo>
                  <a:cubicBezTo>
                    <a:pt x="10" y="29"/>
                    <a:pt x="8" y="30"/>
                    <a:pt x="6" y="30"/>
                  </a:cubicBezTo>
                  <a:cubicBezTo>
                    <a:pt x="6" y="30"/>
                    <a:pt x="5" y="30"/>
                    <a:pt x="4" y="30"/>
                  </a:cubicBezTo>
                  <a:cubicBezTo>
                    <a:pt x="4" y="30"/>
                    <a:pt x="3" y="29"/>
                    <a:pt x="3" y="29"/>
                  </a:cubicBezTo>
                  <a:cubicBezTo>
                    <a:pt x="3" y="28"/>
                    <a:pt x="2" y="27"/>
                    <a:pt x="2" y="27"/>
                  </a:cubicBezTo>
                  <a:cubicBezTo>
                    <a:pt x="2" y="26"/>
                    <a:pt x="1" y="24"/>
                    <a:pt x="1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0" y="21"/>
                    <a:pt x="0" y="19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3" y="16"/>
                    <a:pt x="4" y="15"/>
                    <a:pt x="5" y="15"/>
                  </a:cubicBezTo>
                  <a:cubicBezTo>
                    <a:pt x="5" y="15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7" y="18"/>
                    <a:pt x="7" y="19"/>
                  </a:cubicBezTo>
                  <a:cubicBezTo>
                    <a:pt x="7" y="20"/>
                    <a:pt x="8" y="21"/>
                    <a:pt x="8" y="21"/>
                  </a:cubicBezTo>
                  <a:cubicBezTo>
                    <a:pt x="9" y="21"/>
                    <a:pt x="10" y="19"/>
                    <a:pt x="12" y="16"/>
                  </a:cubicBezTo>
                  <a:cubicBezTo>
                    <a:pt x="14" y="12"/>
                    <a:pt x="12" y="15"/>
                    <a:pt x="14" y="13"/>
                  </a:cubicBezTo>
                  <a:cubicBezTo>
                    <a:pt x="16" y="10"/>
                    <a:pt x="18" y="7"/>
                    <a:pt x="19" y="6"/>
                  </a:cubicBezTo>
                  <a:cubicBezTo>
                    <a:pt x="20" y="4"/>
                    <a:pt x="21" y="3"/>
                    <a:pt x="22" y="2"/>
                  </a:cubicBezTo>
                  <a:cubicBezTo>
                    <a:pt x="23" y="2"/>
                    <a:pt x="24" y="1"/>
                    <a:pt x="25" y="1"/>
                  </a:cubicBezTo>
                  <a:cubicBezTo>
                    <a:pt x="26" y="1"/>
                    <a:pt x="28" y="0"/>
                    <a:pt x="30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8" name="Freeform 80"/>
          <p:cNvSpPr>
            <a:spLocks/>
          </p:cNvSpPr>
          <p:nvPr userDrawn="1"/>
        </p:nvSpPr>
        <p:spPr bwMode="auto">
          <a:xfrm>
            <a:off x="6396038" y="754063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99" name="Group 98"/>
          <p:cNvGrpSpPr/>
          <p:nvPr userDrawn="1"/>
        </p:nvGrpSpPr>
        <p:grpSpPr>
          <a:xfrm>
            <a:off x="4956175" y="2465388"/>
            <a:ext cx="455613" cy="352425"/>
            <a:chOff x="4956175" y="2465388"/>
            <a:chExt cx="455613" cy="352425"/>
          </a:xfrm>
        </p:grpSpPr>
        <p:sp>
          <p:nvSpPr>
            <p:cNvPr id="100" name="Line 81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Line 82"/>
            <p:cNvSpPr>
              <a:spLocks noChangeShapeType="1"/>
            </p:cNvSpPr>
            <p:nvPr userDrawn="1"/>
          </p:nvSpPr>
          <p:spPr bwMode="auto">
            <a:xfrm>
              <a:off x="5029200" y="25590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83"/>
            <p:cNvSpPr>
              <a:spLocks/>
            </p:cNvSpPr>
            <p:nvPr userDrawn="1"/>
          </p:nvSpPr>
          <p:spPr bwMode="auto">
            <a:xfrm>
              <a:off x="5183188" y="2465388"/>
              <a:ext cx="207963" cy="101600"/>
            </a:xfrm>
            <a:custGeom>
              <a:avLst/>
              <a:gdLst>
                <a:gd name="T0" fmla="*/ 0 w 131"/>
                <a:gd name="T1" fmla="*/ 42 h 64"/>
                <a:gd name="T2" fmla="*/ 34 w 131"/>
                <a:gd name="T3" fmla="*/ 0 h 64"/>
                <a:gd name="T4" fmla="*/ 131 w 131"/>
                <a:gd name="T5" fmla="*/ 17 h 64"/>
                <a:gd name="T6" fmla="*/ 93 w 131"/>
                <a:gd name="T7" fmla="*/ 64 h 64"/>
                <a:gd name="T8" fmla="*/ 0 w 131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64">
                  <a:moveTo>
                    <a:pt x="0" y="42"/>
                  </a:moveTo>
                  <a:lnTo>
                    <a:pt x="34" y="0"/>
                  </a:lnTo>
                  <a:lnTo>
                    <a:pt x="131" y="17"/>
                  </a:lnTo>
                  <a:lnTo>
                    <a:pt x="93" y="6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84"/>
            <p:cNvSpPr>
              <a:spLocks/>
            </p:cNvSpPr>
            <p:nvPr userDrawn="1"/>
          </p:nvSpPr>
          <p:spPr bwMode="auto">
            <a:xfrm>
              <a:off x="4959350" y="2481263"/>
              <a:ext cx="220663" cy="85725"/>
            </a:xfrm>
            <a:custGeom>
              <a:avLst/>
              <a:gdLst>
                <a:gd name="T0" fmla="*/ 0 w 139"/>
                <a:gd name="T1" fmla="*/ 20 h 54"/>
                <a:gd name="T2" fmla="*/ 41 w 139"/>
                <a:gd name="T3" fmla="*/ 54 h 54"/>
                <a:gd name="T4" fmla="*/ 139 w 139"/>
                <a:gd name="T5" fmla="*/ 32 h 54"/>
                <a:gd name="T6" fmla="*/ 97 w 139"/>
                <a:gd name="T7" fmla="*/ 0 h 54"/>
                <a:gd name="T8" fmla="*/ 0 w 139"/>
                <a:gd name="T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4">
                  <a:moveTo>
                    <a:pt x="0" y="20"/>
                  </a:moveTo>
                  <a:lnTo>
                    <a:pt x="41" y="54"/>
                  </a:lnTo>
                  <a:lnTo>
                    <a:pt x="139" y="32"/>
                  </a:lnTo>
                  <a:lnTo>
                    <a:pt x="97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85"/>
            <p:cNvSpPr>
              <a:spLocks/>
            </p:cNvSpPr>
            <p:nvPr userDrawn="1"/>
          </p:nvSpPr>
          <p:spPr bwMode="auto">
            <a:xfrm>
              <a:off x="5024438" y="2613025"/>
              <a:ext cx="150813" cy="204788"/>
            </a:xfrm>
            <a:custGeom>
              <a:avLst/>
              <a:gdLst>
                <a:gd name="T0" fmla="*/ 47 w 95"/>
                <a:gd name="T1" fmla="*/ 58 h 129"/>
                <a:gd name="T2" fmla="*/ 44 w 95"/>
                <a:gd name="T3" fmla="*/ 58 h 129"/>
                <a:gd name="T4" fmla="*/ 0 w 95"/>
                <a:gd name="T5" fmla="*/ 41 h 129"/>
                <a:gd name="T6" fmla="*/ 0 w 95"/>
                <a:gd name="T7" fmla="*/ 90 h 129"/>
                <a:gd name="T8" fmla="*/ 95 w 95"/>
                <a:gd name="T9" fmla="*/ 129 h 129"/>
                <a:gd name="T10" fmla="*/ 95 w 95"/>
                <a:gd name="T11" fmla="*/ 0 h 129"/>
                <a:gd name="T12" fmla="*/ 47 w 95"/>
                <a:gd name="T13" fmla="*/ 5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9">
                  <a:moveTo>
                    <a:pt x="47" y="58"/>
                  </a:moveTo>
                  <a:lnTo>
                    <a:pt x="44" y="58"/>
                  </a:lnTo>
                  <a:lnTo>
                    <a:pt x="0" y="41"/>
                  </a:lnTo>
                  <a:lnTo>
                    <a:pt x="0" y="90"/>
                  </a:lnTo>
                  <a:lnTo>
                    <a:pt x="95" y="129"/>
                  </a:lnTo>
                  <a:lnTo>
                    <a:pt x="95" y="0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86"/>
            <p:cNvSpPr>
              <a:spLocks/>
            </p:cNvSpPr>
            <p:nvPr userDrawn="1"/>
          </p:nvSpPr>
          <p:spPr bwMode="auto">
            <a:xfrm>
              <a:off x="4956175" y="2570163"/>
              <a:ext cx="211138" cy="127000"/>
            </a:xfrm>
            <a:custGeom>
              <a:avLst/>
              <a:gdLst>
                <a:gd name="T0" fmla="*/ 43 w 133"/>
                <a:gd name="T1" fmla="*/ 0 h 80"/>
                <a:gd name="T2" fmla="*/ 43 w 133"/>
                <a:gd name="T3" fmla="*/ 0 h 80"/>
                <a:gd name="T4" fmla="*/ 0 w 133"/>
                <a:gd name="T5" fmla="*/ 46 h 80"/>
                <a:gd name="T6" fmla="*/ 43 w 133"/>
                <a:gd name="T7" fmla="*/ 63 h 80"/>
                <a:gd name="T8" fmla="*/ 87 w 133"/>
                <a:gd name="T9" fmla="*/ 80 h 80"/>
                <a:gd name="T10" fmla="*/ 133 w 133"/>
                <a:gd name="T11" fmla="*/ 24 h 80"/>
                <a:gd name="T12" fmla="*/ 43 w 13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0">
                  <a:moveTo>
                    <a:pt x="43" y="0"/>
                  </a:moveTo>
                  <a:lnTo>
                    <a:pt x="43" y="0"/>
                  </a:lnTo>
                  <a:lnTo>
                    <a:pt x="0" y="46"/>
                  </a:lnTo>
                  <a:lnTo>
                    <a:pt x="43" y="63"/>
                  </a:lnTo>
                  <a:lnTo>
                    <a:pt x="87" y="80"/>
                  </a:lnTo>
                  <a:lnTo>
                    <a:pt x="133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87"/>
            <p:cNvSpPr>
              <a:spLocks/>
            </p:cNvSpPr>
            <p:nvPr userDrawn="1"/>
          </p:nvSpPr>
          <p:spPr bwMode="auto">
            <a:xfrm>
              <a:off x="5183188" y="2613025"/>
              <a:ext cx="150813" cy="204788"/>
            </a:xfrm>
            <a:custGeom>
              <a:avLst/>
              <a:gdLst>
                <a:gd name="T0" fmla="*/ 0 w 95"/>
                <a:gd name="T1" fmla="*/ 0 h 129"/>
                <a:gd name="T2" fmla="*/ 0 w 95"/>
                <a:gd name="T3" fmla="*/ 129 h 129"/>
                <a:gd name="T4" fmla="*/ 95 w 95"/>
                <a:gd name="T5" fmla="*/ 90 h 129"/>
                <a:gd name="T6" fmla="*/ 95 w 95"/>
                <a:gd name="T7" fmla="*/ 29 h 129"/>
                <a:gd name="T8" fmla="*/ 54 w 95"/>
                <a:gd name="T9" fmla="*/ 44 h 129"/>
                <a:gd name="T10" fmla="*/ 0 w 95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29">
                  <a:moveTo>
                    <a:pt x="0" y="0"/>
                  </a:moveTo>
                  <a:lnTo>
                    <a:pt x="0" y="129"/>
                  </a:lnTo>
                  <a:lnTo>
                    <a:pt x="95" y="90"/>
                  </a:lnTo>
                  <a:lnTo>
                    <a:pt x="95" y="29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88"/>
            <p:cNvSpPr>
              <a:spLocks/>
            </p:cNvSpPr>
            <p:nvPr userDrawn="1"/>
          </p:nvSpPr>
          <p:spPr bwMode="auto">
            <a:xfrm>
              <a:off x="5191125" y="2570163"/>
              <a:ext cx="220663" cy="104775"/>
            </a:xfrm>
            <a:custGeom>
              <a:avLst/>
              <a:gdLst>
                <a:gd name="T0" fmla="*/ 92 w 139"/>
                <a:gd name="T1" fmla="*/ 0 h 66"/>
                <a:gd name="T2" fmla="*/ 90 w 139"/>
                <a:gd name="T3" fmla="*/ 0 h 66"/>
                <a:gd name="T4" fmla="*/ 0 w 139"/>
                <a:gd name="T5" fmla="*/ 27 h 66"/>
                <a:gd name="T6" fmla="*/ 51 w 139"/>
                <a:gd name="T7" fmla="*/ 66 h 66"/>
                <a:gd name="T8" fmla="*/ 90 w 139"/>
                <a:gd name="T9" fmla="*/ 51 h 66"/>
                <a:gd name="T10" fmla="*/ 139 w 139"/>
                <a:gd name="T11" fmla="*/ 34 h 66"/>
                <a:gd name="T12" fmla="*/ 92 w 1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66">
                  <a:moveTo>
                    <a:pt x="92" y="0"/>
                  </a:moveTo>
                  <a:lnTo>
                    <a:pt x="90" y="0"/>
                  </a:lnTo>
                  <a:lnTo>
                    <a:pt x="0" y="27"/>
                  </a:lnTo>
                  <a:lnTo>
                    <a:pt x="51" y="66"/>
                  </a:lnTo>
                  <a:lnTo>
                    <a:pt x="90" y="51"/>
                  </a:lnTo>
                  <a:lnTo>
                    <a:pt x="139" y="3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8" name="Freeform 89"/>
          <p:cNvSpPr>
            <a:spLocks noEditPoints="1"/>
          </p:cNvSpPr>
          <p:nvPr userDrawn="1"/>
        </p:nvSpPr>
        <p:spPr bwMode="auto">
          <a:xfrm>
            <a:off x="5110163" y="1287463"/>
            <a:ext cx="266700" cy="398463"/>
          </a:xfrm>
          <a:custGeom>
            <a:avLst/>
            <a:gdLst>
              <a:gd name="T0" fmla="*/ 34 w 69"/>
              <a:gd name="T1" fmla="*/ 0 h 103"/>
              <a:gd name="T2" fmla="*/ 0 w 69"/>
              <a:gd name="T3" fmla="*/ 34 h 103"/>
              <a:gd name="T4" fmla="*/ 34 w 69"/>
              <a:gd name="T5" fmla="*/ 103 h 103"/>
              <a:gd name="T6" fmla="*/ 69 w 69"/>
              <a:gd name="T7" fmla="*/ 34 h 103"/>
              <a:gd name="T8" fmla="*/ 34 w 69"/>
              <a:gd name="T9" fmla="*/ 0 h 103"/>
              <a:gd name="T10" fmla="*/ 34 w 69"/>
              <a:gd name="T11" fmla="*/ 61 h 103"/>
              <a:gd name="T12" fmla="*/ 10 w 69"/>
              <a:gd name="T13" fmla="*/ 37 h 103"/>
              <a:gd name="T14" fmla="*/ 34 w 69"/>
              <a:gd name="T15" fmla="*/ 13 h 103"/>
              <a:gd name="T16" fmla="*/ 58 w 69"/>
              <a:gd name="T17" fmla="*/ 37 h 103"/>
              <a:gd name="T18" fmla="*/ 34 w 69"/>
              <a:gd name="T19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103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3"/>
                  <a:pt x="34" y="103"/>
                  <a:pt x="34" y="103"/>
                </a:cubicBezTo>
                <a:cubicBezTo>
                  <a:pt x="34" y="103"/>
                  <a:pt x="69" y="53"/>
                  <a:pt x="69" y="34"/>
                </a:cubicBezTo>
                <a:cubicBezTo>
                  <a:pt x="69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21" y="61"/>
                  <a:pt x="10" y="50"/>
                  <a:pt x="10" y="37"/>
                </a:cubicBezTo>
                <a:cubicBezTo>
                  <a:pt x="10" y="24"/>
                  <a:pt x="21" y="13"/>
                  <a:pt x="34" y="13"/>
                </a:cubicBezTo>
                <a:cubicBezTo>
                  <a:pt x="47" y="13"/>
                  <a:pt x="58" y="24"/>
                  <a:pt x="58" y="37"/>
                </a:cubicBezTo>
                <a:cubicBezTo>
                  <a:pt x="58" y="50"/>
                  <a:pt x="47" y="61"/>
                  <a:pt x="34" y="6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9" name="Freeform 92"/>
          <p:cNvSpPr>
            <a:spLocks/>
          </p:cNvSpPr>
          <p:nvPr userDrawn="1"/>
        </p:nvSpPr>
        <p:spPr bwMode="auto">
          <a:xfrm>
            <a:off x="4511675" y="977900"/>
            <a:ext cx="390525" cy="328613"/>
          </a:xfrm>
          <a:custGeom>
            <a:avLst/>
            <a:gdLst>
              <a:gd name="T0" fmla="*/ 101 w 101"/>
              <a:gd name="T1" fmla="*/ 35 h 85"/>
              <a:gd name="T2" fmla="*/ 50 w 101"/>
              <a:gd name="T3" fmla="*/ 0 h 85"/>
              <a:gd name="T4" fmla="*/ 0 w 101"/>
              <a:gd name="T5" fmla="*/ 35 h 85"/>
              <a:gd name="T6" fmla="*/ 50 w 101"/>
              <a:gd name="T7" fmla="*/ 71 h 85"/>
              <a:gd name="T8" fmla="*/ 58 w 101"/>
              <a:gd name="T9" fmla="*/ 70 h 85"/>
              <a:gd name="T10" fmla="*/ 59 w 101"/>
              <a:gd name="T11" fmla="*/ 71 h 85"/>
              <a:gd name="T12" fmla="*/ 60 w 101"/>
              <a:gd name="T13" fmla="*/ 73 h 85"/>
              <a:gd name="T14" fmla="*/ 55 w 101"/>
              <a:gd name="T15" fmla="*/ 83 h 85"/>
              <a:gd name="T16" fmla="*/ 54 w 101"/>
              <a:gd name="T17" fmla="*/ 84 h 85"/>
              <a:gd name="T18" fmla="*/ 56 w 101"/>
              <a:gd name="T19" fmla="*/ 85 h 85"/>
              <a:gd name="T20" fmla="*/ 78 w 101"/>
              <a:gd name="T21" fmla="*/ 68 h 85"/>
              <a:gd name="T22" fmla="*/ 82 w 101"/>
              <a:gd name="T23" fmla="*/ 63 h 85"/>
              <a:gd name="T24" fmla="*/ 101 w 101"/>
              <a:gd name="T25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85">
                <a:moveTo>
                  <a:pt x="101" y="35"/>
                </a:moveTo>
                <a:cubicBezTo>
                  <a:pt x="101" y="16"/>
                  <a:pt x="78" y="0"/>
                  <a:pt x="50" y="0"/>
                </a:cubicBezTo>
                <a:cubicBezTo>
                  <a:pt x="23" y="0"/>
                  <a:pt x="0" y="16"/>
                  <a:pt x="0" y="35"/>
                </a:cubicBezTo>
                <a:cubicBezTo>
                  <a:pt x="0" y="55"/>
                  <a:pt x="23" y="71"/>
                  <a:pt x="50" y="71"/>
                </a:cubicBezTo>
                <a:cubicBezTo>
                  <a:pt x="53" y="71"/>
                  <a:pt x="55" y="71"/>
                  <a:pt x="58" y="70"/>
                </a:cubicBezTo>
                <a:cubicBezTo>
                  <a:pt x="58" y="70"/>
                  <a:pt x="59" y="71"/>
                  <a:pt x="59" y="71"/>
                </a:cubicBezTo>
                <a:cubicBezTo>
                  <a:pt x="60" y="72"/>
                  <a:pt x="60" y="72"/>
                  <a:pt x="60" y="73"/>
                </a:cubicBezTo>
                <a:cubicBezTo>
                  <a:pt x="59" y="77"/>
                  <a:pt x="57" y="80"/>
                  <a:pt x="55" y="83"/>
                </a:cubicBezTo>
                <a:cubicBezTo>
                  <a:pt x="54" y="83"/>
                  <a:pt x="54" y="84"/>
                  <a:pt x="54" y="84"/>
                </a:cubicBezTo>
                <a:cubicBezTo>
                  <a:pt x="55" y="85"/>
                  <a:pt x="55" y="85"/>
                  <a:pt x="56" y="85"/>
                </a:cubicBezTo>
                <a:cubicBezTo>
                  <a:pt x="66" y="83"/>
                  <a:pt x="74" y="76"/>
                  <a:pt x="78" y="68"/>
                </a:cubicBezTo>
                <a:cubicBezTo>
                  <a:pt x="78" y="66"/>
                  <a:pt x="80" y="64"/>
                  <a:pt x="82" y="63"/>
                </a:cubicBezTo>
                <a:cubicBezTo>
                  <a:pt x="93" y="57"/>
                  <a:pt x="101" y="47"/>
                  <a:pt x="101" y="35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0" name="Freeform 93"/>
          <p:cNvSpPr>
            <a:spLocks/>
          </p:cNvSpPr>
          <p:nvPr userDrawn="1"/>
        </p:nvSpPr>
        <p:spPr bwMode="auto">
          <a:xfrm>
            <a:off x="2889250" y="2655888"/>
            <a:ext cx="393700" cy="458788"/>
          </a:xfrm>
          <a:custGeom>
            <a:avLst/>
            <a:gdLst>
              <a:gd name="T0" fmla="*/ 83 w 102"/>
              <a:gd name="T1" fmla="*/ 80 h 119"/>
              <a:gd name="T2" fmla="*/ 70 w 102"/>
              <a:gd name="T3" fmla="*/ 85 h 119"/>
              <a:gd name="T4" fmla="*/ 38 w 102"/>
              <a:gd name="T5" fmla="*/ 65 h 119"/>
              <a:gd name="T6" fmla="*/ 38 w 102"/>
              <a:gd name="T7" fmla="*/ 59 h 119"/>
              <a:gd name="T8" fmla="*/ 38 w 102"/>
              <a:gd name="T9" fmla="*/ 54 h 119"/>
              <a:gd name="T10" fmla="*/ 70 w 102"/>
              <a:gd name="T11" fmla="*/ 34 h 119"/>
              <a:gd name="T12" fmla="*/ 83 w 102"/>
              <a:gd name="T13" fmla="*/ 39 h 119"/>
              <a:gd name="T14" fmla="*/ 102 w 102"/>
              <a:gd name="T15" fmla="*/ 19 h 119"/>
              <a:gd name="T16" fmla="*/ 83 w 102"/>
              <a:gd name="T17" fmla="*/ 0 h 119"/>
              <a:gd name="T18" fmla="*/ 63 w 102"/>
              <a:gd name="T19" fmla="*/ 19 h 119"/>
              <a:gd name="T20" fmla="*/ 64 w 102"/>
              <a:gd name="T21" fmla="*/ 25 h 119"/>
              <a:gd name="T22" fmla="*/ 32 w 102"/>
              <a:gd name="T23" fmla="*/ 45 h 119"/>
              <a:gd name="T24" fmla="*/ 19 w 102"/>
              <a:gd name="T25" fmla="*/ 40 h 119"/>
              <a:gd name="T26" fmla="*/ 0 w 102"/>
              <a:gd name="T27" fmla="*/ 59 h 119"/>
              <a:gd name="T28" fmla="*/ 19 w 102"/>
              <a:gd name="T29" fmla="*/ 79 h 119"/>
              <a:gd name="T30" fmla="*/ 32 w 102"/>
              <a:gd name="T31" fmla="*/ 74 h 119"/>
              <a:gd name="T32" fmla="*/ 64 w 102"/>
              <a:gd name="T33" fmla="*/ 94 h 119"/>
              <a:gd name="T34" fmla="*/ 63 w 102"/>
              <a:gd name="T35" fmla="*/ 99 h 119"/>
              <a:gd name="T36" fmla="*/ 83 w 102"/>
              <a:gd name="T37" fmla="*/ 119 h 119"/>
              <a:gd name="T38" fmla="*/ 102 w 102"/>
              <a:gd name="T39" fmla="*/ 99 h 119"/>
              <a:gd name="T40" fmla="*/ 83 w 102"/>
              <a:gd name="T41" fmla="*/ 8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19">
                <a:moveTo>
                  <a:pt x="83" y="80"/>
                </a:moveTo>
                <a:cubicBezTo>
                  <a:pt x="78" y="80"/>
                  <a:pt x="73" y="82"/>
                  <a:pt x="70" y="85"/>
                </a:cubicBezTo>
                <a:cubicBezTo>
                  <a:pt x="38" y="65"/>
                  <a:pt x="38" y="65"/>
                  <a:pt x="38" y="65"/>
                </a:cubicBezTo>
                <a:cubicBezTo>
                  <a:pt x="38" y="63"/>
                  <a:pt x="38" y="61"/>
                  <a:pt x="38" y="59"/>
                </a:cubicBezTo>
                <a:cubicBezTo>
                  <a:pt x="38" y="57"/>
                  <a:pt x="38" y="56"/>
                  <a:pt x="38" y="54"/>
                </a:cubicBezTo>
                <a:cubicBezTo>
                  <a:pt x="70" y="34"/>
                  <a:pt x="70" y="34"/>
                  <a:pt x="70" y="34"/>
                </a:cubicBezTo>
                <a:cubicBezTo>
                  <a:pt x="73" y="37"/>
                  <a:pt x="78" y="39"/>
                  <a:pt x="83" y="39"/>
                </a:cubicBezTo>
                <a:cubicBezTo>
                  <a:pt x="94" y="39"/>
                  <a:pt x="102" y="30"/>
                  <a:pt x="102" y="19"/>
                </a:cubicBezTo>
                <a:cubicBezTo>
                  <a:pt x="102" y="9"/>
                  <a:pt x="94" y="0"/>
                  <a:pt x="83" y="0"/>
                </a:cubicBezTo>
                <a:cubicBezTo>
                  <a:pt x="72" y="0"/>
                  <a:pt x="63" y="9"/>
                  <a:pt x="63" y="19"/>
                </a:cubicBezTo>
                <a:cubicBezTo>
                  <a:pt x="63" y="21"/>
                  <a:pt x="64" y="23"/>
                  <a:pt x="64" y="25"/>
                </a:cubicBezTo>
                <a:cubicBezTo>
                  <a:pt x="32" y="45"/>
                  <a:pt x="32" y="45"/>
                  <a:pt x="32" y="45"/>
                </a:cubicBezTo>
                <a:cubicBezTo>
                  <a:pt x="28" y="42"/>
                  <a:pt x="24" y="40"/>
                  <a:pt x="19" y="40"/>
                </a:cubicBezTo>
                <a:cubicBezTo>
                  <a:pt x="8" y="40"/>
                  <a:pt x="0" y="49"/>
                  <a:pt x="0" y="59"/>
                </a:cubicBezTo>
                <a:cubicBezTo>
                  <a:pt x="0" y="70"/>
                  <a:pt x="8" y="79"/>
                  <a:pt x="19" y="79"/>
                </a:cubicBezTo>
                <a:cubicBezTo>
                  <a:pt x="24" y="79"/>
                  <a:pt x="29" y="77"/>
                  <a:pt x="32" y="7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3" y="97"/>
                  <a:pt x="63" y="99"/>
                </a:cubicBezTo>
                <a:cubicBezTo>
                  <a:pt x="63" y="110"/>
                  <a:pt x="72" y="119"/>
                  <a:pt x="83" y="119"/>
                </a:cubicBezTo>
                <a:cubicBezTo>
                  <a:pt x="94" y="119"/>
                  <a:pt x="102" y="110"/>
                  <a:pt x="102" y="99"/>
                </a:cubicBezTo>
                <a:cubicBezTo>
                  <a:pt x="102" y="88"/>
                  <a:pt x="94" y="80"/>
                  <a:pt x="83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1" name="Freeform 94"/>
          <p:cNvSpPr>
            <a:spLocks noEditPoints="1"/>
          </p:cNvSpPr>
          <p:nvPr userDrawn="1"/>
        </p:nvSpPr>
        <p:spPr bwMode="auto">
          <a:xfrm>
            <a:off x="1958975" y="1349375"/>
            <a:ext cx="231775" cy="277813"/>
          </a:xfrm>
          <a:custGeom>
            <a:avLst/>
            <a:gdLst>
              <a:gd name="T0" fmla="*/ 36 w 146"/>
              <a:gd name="T1" fmla="*/ 44 h 175"/>
              <a:gd name="T2" fmla="*/ 44 w 146"/>
              <a:gd name="T3" fmla="*/ 0 h 175"/>
              <a:gd name="T4" fmla="*/ 73 w 146"/>
              <a:gd name="T5" fmla="*/ 0 h 175"/>
              <a:gd name="T6" fmla="*/ 63 w 146"/>
              <a:gd name="T7" fmla="*/ 44 h 175"/>
              <a:gd name="T8" fmla="*/ 102 w 146"/>
              <a:gd name="T9" fmla="*/ 44 h 175"/>
              <a:gd name="T10" fmla="*/ 109 w 146"/>
              <a:gd name="T11" fmla="*/ 0 h 175"/>
              <a:gd name="T12" fmla="*/ 139 w 146"/>
              <a:gd name="T13" fmla="*/ 0 h 175"/>
              <a:gd name="T14" fmla="*/ 129 w 146"/>
              <a:gd name="T15" fmla="*/ 44 h 175"/>
              <a:gd name="T16" fmla="*/ 146 w 146"/>
              <a:gd name="T17" fmla="*/ 44 h 175"/>
              <a:gd name="T18" fmla="*/ 146 w 146"/>
              <a:gd name="T19" fmla="*/ 71 h 175"/>
              <a:gd name="T20" fmla="*/ 124 w 146"/>
              <a:gd name="T21" fmla="*/ 71 h 175"/>
              <a:gd name="T22" fmla="*/ 117 w 146"/>
              <a:gd name="T23" fmla="*/ 102 h 175"/>
              <a:gd name="T24" fmla="*/ 146 w 146"/>
              <a:gd name="T25" fmla="*/ 102 h 175"/>
              <a:gd name="T26" fmla="*/ 146 w 146"/>
              <a:gd name="T27" fmla="*/ 129 h 175"/>
              <a:gd name="T28" fmla="*/ 109 w 146"/>
              <a:gd name="T29" fmla="*/ 129 h 175"/>
              <a:gd name="T30" fmla="*/ 102 w 146"/>
              <a:gd name="T31" fmla="*/ 175 h 175"/>
              <a:gd name="T32" fmla="*/ 73 w 146"/>
              <a:gd name="T33" fmla="*/ 175 h 175"/>
              <a:gd name="T34" fmla="*/ 83 w 146"/>
              <a:gd name="T35" fmla="*/ 129 h 175"/>
              <a:gd name="T36" fmla="*/ 46 w 146"/>
              <a:gd name="T37" fmla="*/ 129 h 175"/>
              <a:gd name="T38" fmla="*/ 36 w 146"/>
              <a:gd name="T39" fmla="*/ 175 h 175"/>
              <a:gd name="T40" fmla="*/ 7 w 146"/>
              <a:gd name="T41" fmla="*/ 175 h 175"/>
              <a:gd name="T42" fmla="*/ 17 w 146"/>
              <a:gd name="T43" fmla="*/ 129 h 175"/>
              <a:gd name="T44" fmla="*/ 0 w 146"/>
              <a:gd name="T45" fmla="*/ 129 h 175"/>
              <a:gd name="T46" fmla="*/ 0 w 146"/>
              <a:gd name="T47" fmla="*/ 102 h 175"/>
              <a:gd name="T48" fmla="*/ 22 w 146"/>
              <a:gd name="T49" fmla="*/ 102 h 175"/>
              <a:gd name="T50" fmla="*/ 29 w 146"/>
              <a:gd name="T51" fmla="*/ 71 h 175"/>
              <a:gd name="T52" fmla="*/ 0 w 146"/>
              <a:gd name="T53" fmla="*/ 71 h 175"/>
              <a:gd name="T54" fmla="*/ 0 w 146"/>
              <a:gd name="T55" fmla="*/ 44 h 175"/>
              <a:gd name="T56" fmla="*/ 36 w 146"/>
              <a:gd name="T57" fmla="*/ 44 h 175"/>
              <a:gd name="T58" fmla="*/ 51 w 146"/>
              <a:gd name="T59" fmla="*/ 102 h 175"/>
              <a:gd name="T60" fmla="*/ 87 w 146"/>
              <a:gd name="T61" fmla="*/ 102 h 175"/>
              <a:gd name="T62" fmla="*/ 95 w 146"/>
              <a:gd name="T63" fmla="*/ 71 h 175"/>
              <a:gd name="T64" fmla="*/ 58 w 146"/>
              <a:gd name="T65" fmla="*/ 71 h 175"/>
              <a:gd name="T66" fmla="*/ 51 w 146"/>
              <a:gd name="T67" fmla="*/ 10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" h="175">
                <a:moveTo>
                  <a:pt x="36" y="44"/>
                </a:moveTo>
                <a:lnTo>
                  <a:pt x="44" y="0"/>
                </a:lnTo>
                <a:lnTo>
                  <a:pt x="73" y="0"/>
                </a:lnTo>
                <a:lnTo>
                  <a:pt x="63" y="44"/>
                </a:lnTo>
                <a:lnTo>
                  <a:pt x="102" y="44"/>
                </a:lnTo>
                <a:lnTo>
                  <a:pt x="109" y="0"/>
                </a:lnTo>
                <a:lnTo>
                  <a:pt x="139" y="0"/>
                </a:lnTo>
                <a:lnTo>
                  <a:pt x="129" y="44"/>
                </a:lnTo>
                <a:lnTo>
                  <a:pt x="146" y="44"/>
                </a:lnTo>
                <a:lnTo>
                  <a:pt x="146" y="71"/>
                </a:lnTo>
                <a:lnTo>
                  <a:pt x="124" y="71"/>
                </a:lnTo>
                <a:lnTo>
                  <a:pt x="117" y="102"/>
                </a:lnTo>
                <a:lnTo>
                  <a:pt x="146" y="102"/>
                </a:lnTo>
                <a:lnTo>
                  <a:pt x="146" y="129"/>
                </a:lnTo>
                <a:lnTo>
                  <a:pt x="109" y="129"/>
                </a:lnTo>
                <a:lnTo>
                  <a:pt x="102" y="175"/>
                </a:lnTo>
                <a:lnTo>
                  <a:pt x="73" y="175"/>
                </a:lnTo>
                <a:lnTo>
                  <a:pt x="83" y="129"/>
                </a:lnTo>
                <a:lnTo>
                  <a:pt x="46" y="129"/>
                </a:lnTo>
                <a:lnTo>
                  <a:pt x="36" y="175"/>
                </a:lnTo>
                <a:lnTo>
                  <a:pt x="7" y="175"/>
                </a:lnTo>
                <a:lnTo>
                  <a:pt x="17" y="129"/>
                </a:lnTo>
                <a:lnTo>
                  <a:pt x="0" y="129"/>
                </a:lnTo>
                <a:lnTo>
                  <a:pt x="0" y="102"/>
                </a:lnTo>
                <a:lnTo>
                  <a:pt x="22" y="102"/>
                </a:lnTo>
                <a:lnTo>
                  <a:pt x="29" y="71"/>
                </a:lnTo>
                <a:lnTo>
                  <a:pt x="0" y="71"/>
                </a:lnTo>
                <a:lnTo>
                  <a:pt x="0" y="44"/>
                </a:lnTo>
                <a:lnTo>
                  <a:pt x="36" y="44"/>
                </a:lnTo>
                <a:close/>
                <a:moveTo>
                  <a:pt x="51" y="102"/>
                </a:moveTo>
                <a:lnTo>
                  <a:pt x="87" y="102"/>
                </a:lnTo>
                <a:lnTo>
                  <a:pt x="95" y="71"/>
                </a:lnTo>
                <a:lnTo>
                  <a:pt x="58" y="71"/>
                </a:lnTo>
                <a:lnTo>
                  <a:pt x="51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5932488" y="708025"/>
            <a:ext cx="363538" cy="366713"/>
            <a:chOff x="5932488" y="708025"/>
            <a:chExt cx="363538" cy="366713"/>
          </a:xfrm>
        </p:grpSpPr>
        <p:sp>
          <p:nvSpPr>
            <p:cNvPr id="113" name="Freeform 95"/>
            <p:cNvSpPr>
              <a:spLocks/>
            </p:cNvSpPr>
            <p:nvPr userDrawn="1"/>
          </p:nvSpPr>
          <p:spPr bwMode="auto">
            <a:xfrm>
              <a:off x="5932488" y="769938"/>
              <a:ext cx="161925" cy="131763"/>
            </a:xfrm>
            <a:custGeom>
              <a:avLst/>
              <a:gdLst>
                <a:gd name="T0" fmla="*/ 0 w 42"/>
                <a:gd name="T1" fmla="*/ 34 h 34"/>
                <a:gd name="T2" fmla="*/ 2 w 42"/>
                <a:gd name="T3" fmla="*/ 16 h 34"/>
                <a:gd name="T4" fmla="*/ 12 w 42"/>
                <a:gd name="T5" fmla="*/ 0 h 34"/>
                <a:gd name="T6" fmla="*/ 42 w 42"/>
                <a:gd name="T7" fmla="*/ 30 h 34"/>
                <a:gd name="T8" fmla="*/ 0 w 42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0" y="34"/>
                  </a:moveTo>
                  <a:cubicBezTo>
                    <a:pt x="0" y="28"/>
                    <a:pt x="0" y="21"/>
                    <a:pt x="2" y="16"/>
                  </a:cubicBezTo>
                  <a:cubicBezTo>
                    <a:pt x="4" y="10"/>
                    <a:pt x="8" y="5"/>
                    <a:pt x="12" y="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Freeform 96"/>
            <p:cNvSpPr>
              <a:spLocks/>
            </p:cNvSpPr>
            <p:nvPr userDrawn="1"/>
          </p:nvSpPr>
          <p:spPr bwMode="auto">
            <a:xfrm>
              <a:off x="5932488" y="750888"/>
              <a:ext cx="363538" cy="323850"/>
            </a:xfrm>
            <a:custGeom>
              <a:avLst/>
              <a:gdLst>
                <a:gd name="T0" fmla="*/ 83 w 94"/>
                <a:gd name="T1" fmla="*/ 64 h 84"/>
                <a:gd name="T2" fmla="*/ 53 w 94"/>
                <a:gd name="T3" fmla="*/ 82 h 84"/>
                <a:gd name="T4" fmla="*/ 18 w 94"/>
                <a:gd name="T5" fmla="*/ 73 h 84"/>
                <a:gd name="T6" fmla="*/ 13 w 94"/>
                <a:gd name="T7" fmla="*/ 69 h 84"/>
                <a:gd name="T8" fmla="*/ 13 w 94"/>
                <a:gd name="T9" fmla="*/ 69 h 84"/>
                <a:gd name="T10" fmla="*/ 0 w 94"/>
                <a:gd name="T11" fmla="*/ 43 h 84"/>
                <a:gd name="T12" fmla="*/ 47 w 94"/>
                <a:gd name="T13" fmla="*/ 38 h 84"/>
                <a:gd name="T14" fmla="*/ 47 w 94"/>
                <a:gd name="T15" fmla="*/ 38 h 84"/>
                <a:gd name="T16" fmla="*/ 48 w 94"/>
                <a:gd name="T17" fmla="*/ 37 h 84"/>
                <a:gd name="T18" fmla="*/ 76 w 94"/>
                <a:gd name="T19" fmla="*/ 0 h 84"/>
                <a:gd name="T20" fmla="*/ 79 w 94"/>
                <a:gd name="T21" fmla="*/ 3 h 84"/>
                <a:gd name="T22" fmla="*/ 93 w 94"/>
                <a:gd name="T23" fmla="*/ 33 h 84"/>
                <a:gd name="T24" fmla="*/ 83 w 94"/>
                <a:gd name="T2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84">
                  <a:moveTo>
                    <a:pt x="83" y="64"/>
                  </a:moveTo>
                  <a:cubicBezTo>
                    <a:pt x="76" y="74"/>
                    <a:pt x="65" y="81"/>
                    <a:pt x="53" y="82"/>
                  </a:cubicBezTo>
                  <a:cubicBezTo>
                    <a:pt x="41" y="84"/>
                    <a:pt x="28" y="81"/>
                    <a:pt x="18" y="73"/>
                  </a:cubicBezTo>
                  <a:cubicBezTo>
                    <a:pt x="16" y="72"/>
                    <a:pt x="15" y="70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6" y="62"/>
                    <a:pt x="2" y="53"/>
                    <a:pt x="0" y="43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1"/>
                    <a:pt x="78" y="2"/>
                    <a:pt x="79" y="3"/>
                  </a:cubicBezTo>
                  <a:cubicBezTo>
                    <a:pt x="87" y="11"/>
                    <a:pt x="92" y="22"/>
                    <a:pt x="93" y="33"/>
                  </a:cubicBezTo>
                  <a:cubicBezTo>
                    <a:pt x="94" y="44"/>
                    <a:pt x="90" y="55"/>
                    <a:pt x="83" y="6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Freeform 97"/>
            <p:cNvSpPr>
              <a:spLocks/>
            </p:cNvSpPr>
            <p:nvPr userDrawn="1"/>
          </p:nvSpPr>
          <p:spPr bwMode="auto">
            <a:xfrm>
              <a:off x="5991225" y="708025"/>
              <a:ext cx="223838" cy="169863"/>
            </a:xfrm>
            <a:custGeom>
              <a:avLst/>
              <a:gdLst>
                <a:gd name="T0" fmla="*/ 58 w 58"/>
                <a:gd name="T1" fmla="*/ 9 h 44"/>
                <a:gd name="T2" fmla="*/ 31 w 58"/>
                <a:gd name="T3" fmla="*/ 44 h 44"/>
                <a:gd name="T4" fmla="*/ 0 w 58"/>
                <a:gd name="T5" fmla="*/ 13 h 44"/>
                <a:gd name="T6" fmla="*/ 28 w 58"/>
                <a:gd name="T7" fmla="*/ 1 h 44"/>
                <a:gd name="T8" fmla="*/ 58 w 58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4">
                  <a:moveTo>
                    <a:pt x="58" y="9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6"/>
                    <a:pt x="18" y="1"/>
                    <a:pt x="28" y="1"/>
                  </a:cubicBezTo>
                  <a:cubicBezTo>
                    <a:pt x="38" y="0"/>
                    <a:pt x="49" y="3"/>
                    <a:pt x="58" y="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406775" y="1298575"/>
            <a:ext cx="528638" cy="374650"/>
            <a:chOff x="3406775" y="1298575"/>
            <a:chExt cx="528638" cy="374650"/>
          </a:xfrm>
        </p:grpSpPr>
        <p:sp>
          <p:nvSpPr>
            <p:cNvPr id="117" name="Freeform 98"/>
            <p:cNvSpPr>
              <a:spLocks/>
            </p:cNvSpPr>
            <p:nvPr userDrawn="1"/>
          </p:nvSpPr>
          <p:spPr bwMode="auto">
            <a:xfrm>
              <a:off x="3684588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99"/>
            <p:cNvSpPr>
              <a:spLocks/>
            </p:cNvSpPr>
            <p:nvPr userDrawn="1"/>
          </p:nvSpPr>
          <p:spPr bwMode="auto">
            <a:xfrm>
              <a:off x="3546475" y="1298575"/>
              <a:ext cx="250825" cy="374650"/>
            </a:xfrm>
            <a:custGeom>
              <a:avLst/>
              <a:gdLst>
                <a:gd name="T0" fmla="*/ 99 w 158"/>
                <a:gd name="T1" fmla="*/ 120 h 236"/>
                <a:gd name="T2" fmla="*/ 0 w 158"/>
                <a:gd name="T3" fmla="*/ 236 h 236"/>
                <a:gd name="T4" fmla="*/ 31 w 158"/>
                <a:gd name="T5" fmla="*/ 236 h 236"/>
                <a:gd name="T6" fmla="*/ 58 w 158"/>
                <a:gd name="T7" fmla="*/ 236 h 236"/>
                <a:gd name="T8" fmla="*/ 158 w 158"/>
                <a:gd name="T9" fmla="*/ 120 h 236"/>
                <a:gd name="T10" fmla="*/ 58 w 158"/>
                <a:gd name="T11" fmla="*/ 0 h 236"/>
                <a:gd name="T12" fmla="*/ 31 w 158"/>
                <a:gd name="T13" fmla="*/ 0 h 236"/>
                <a:gd name="T14" fmla="*/ 0 w 158"/>
                <a:gd name="T15" fmla="*/ 0 h 236"/>
                <a:gd name="T16" fmla="*/ 99 w 158"/>
                <a:gd name="T17" fmla="*/ 1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99" y="120"/>
                  </a:moveTo>
                  <a:lnTo>
                    <a:pt x="0" y="236"/>
                  </a:lnTo>
                  <a:lnTo>
                    <a:pt x="31" y="236"/>
                  </a:lnTo>
                  <a:lnTo>
                    <a:pt x="58" y="236"/>
                  </a:lnTo>
                  <a:lnTo>
                    <a:pt x="158" y="120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99" y="12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9" name="Freeform 100"/>
            <p:cNvSpPr>
              <a:spLocks/>
            </p:cNvSpPr>
            <p:nvPr userDrawn="1"/>
          </p:nvSpPr>
          <p:spPr bwMode="auto">
            <a:xfrm>
              <a:off x="3406775" y="1298575"/>
              <a:ext cx="250825" cy="374650"/>
            </a:xfrm>
            <a:custGeom>
              <a:avLst/>
              <a:gdLst>
                <a:gd name="T0" fmla="*/ 0 w 158"/>
                <a:gd name="T1" fmla="*/ 236 h 236"/>
                <a:gd name="T2" fmla="*/ 32 w 158"/>
                <a:gd name="T3" fmla="*/ 236 h 236"/>
                <a:gd name="T4" fmla="*/ 59 w 158"/>
                <a:gd name="T5" fmla="*/ 236 h 236"/>
                <a:gd name="T6" fmla="*/ 158 w 158"/>
                <a:gd name="T7" fmla="*/ 120 h 236"/>
                <a:gd name="T8" fmla="*/ 59 w 158"/>
                <a:gd name="T9" fmla="*/ 0 h 236"/>
                <a:gd name="T10" fmla="*/ 32 w 158"/>
                <a:gd name="T11" fmla="*/ 0 h 236"/>
                <a:gd name="T12" fmla="*/ 0 w 158"/>
                <a:gd name="T13" fmla="*/ 0 h 236"/>
                <a:gd name="T14" fmla="*/ 100 w 158"/>
                <a:gd name="T15" fmla="*/ 120 h 236"/>
                <a:gd name="T16" fmla="*/ 0 w 158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36">
                  <a:moveTo>
                    <a:pt x="0" y="236"/>
                  </a:moveTo>
                  <a:lnTo>
                    <a:pt x="32" y="236"/>
                  </a:lnTo>
                  <a:lnTo>
                    <a:pt x="59" y="236"/>
                  </a:lnTo>
                  <a:lnTo>
                    <a:pt x="158" y="120"/>
                  </a:lnTo>
                  <a:lnTo>
                    <a:pt x="59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00" y="120"/>
                  </a:lnTo>
                  <a:lnTo>
                    <a:pt x="0" y="2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2136775" y="796925"/>
            <a:ext cx="512763" cy="447675"/>
            <a:chOff x="2136775" y="796925"/>
            <a:chExt cx="512763" cy="447675"/>
          </a:xfrm>
        </p:grpSpPr>
        <p:sp>
          <p:nvSpPr>
            <p:cNvPr id="121" name="Freeform 101"/>
            <p:cNvSpPr>
              <a:spLocks/>
            </p:cNvSpPr>
            <p:nvPr userDrawn="1"/>
          </p:nvSpPr>
          <p:spPr bwMode="auto">
            <a:xfrm>
              <a:off x="2368550" y="796925"/>
              <a:ext cx="280988" cy="250825"/>
            </a:xfrm>
            <a:custGeom>
              <a:avLst/>
              <a:gdLst>
                <a:gd name="T0" fmla="*/ 7 w 73"/>
                <a:gd name="T1" fmla="*/ 0 h 65"/>
                <a:gd name="T2" fmla="*/ 66 w 73"/>
                <a:gd name="T3" fmla="*/ 0 h 65"/>
                <a:gd name="T4" fmla="*/ 73 w 73"/>
                <a:gd name="T5" fmla="*/ 7 h 65"/>
                <a:gd name="T6" fmla="*/ 73 w 73"/>
                <a:gd name="T7" fmla="*/ 36 h 65"/>
                <a:gd name="T8" fmla="*/ 66 w 73"/>
                <a:gd name="T9" fmla="*/ 43 h 65"/>
                <a:gd name="T10" fmla="*/ 24 w 73"/>
                <a:gd name="T11" fmla="*/ 43 h 65"/>
                <a:gd name="T12" fmla="*/ 8 w 73"/>
                <a:gd name="T13" fmla="*/ 65 h 65"/>
                <a:gd name="T14" fmla="*/ 8 w 73"/>
                <a:gd name="T15" fmla="*/ 43 h 65"/>
                <a:gd name="T16" fmla="*/ 7 w 73"/>
                <a:gd name="T17" fmla="*/ 43 h 65"/>
                <a:gd name="T18" fmla="*/ 0 w 73"/>
                <a:gd name="T19" fmla="*/ 36 h 65"/>
                <a:gd name="T20" fmla="*/ 0 w 73"/>
                <a:gd name="T21" fmla="*/ 7 h 65"/>
                <a:gd name="T22" fmla="*/ 7 w 73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65">
                  <a:moveTo>
                    <a:pt x="7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3" y="4"/>
                    <a:pt x="73" y="7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40"/>
                    <a:pt x="70" y="43"/>
                    <a:pt x="6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4" y="43"/>
                    <a:pt x="0" y="40"/>
                    <a:pt x="0" y="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2" name="Oval 102"/>
            <p:cNvSpPr>
              <a:spLocks noChangeArrowheads="1"/>
            </p:cNvSpPr>
            <p:nvPr userDrawn="1"/>
          </p:nvSpPr>
          <p:spPr bwMode="auto">
            <a:xfrm>
              <a:off x="2198688" y="947738"/>
              <a:ext cx="180975" cy="18097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3" name="Freeform 103"/>
            <p:cNvSpPr>
              <a:spLocks/>
            </p:cNvSpPr>
            <p:nvPr userDrawn="1"/>
          </p:nvSpPr>
          <p:spPr bwMode="auto">
            <a:xfrm>
              <a:off x="2136775" y="1136650"/>
              <a:ext cx="304800" cy="107950"/>
            </a:xfrm>
            <a:custGeom>
              <a:avLst/>
              <a:gdLst>
                <a:gd name="T0" fmla="*/ 59 w 79"/>
                <a:gd name="T1" fmla="*/ 5 h 28"/>
                <a:gd name="T2" fmla="*/ 39 w 79"/>
                <a:gd name="T3" fmla="*/ 0 h 28"/>
                <a:gd name="T4" fmla="*/ 20 w 79"/>
                <a:gd name="T5" fmla="*/ 5 h 28"/>
                <a:gd name="T6" fmla="*/ 0 w 79"/>
                <a:gd name="T7" fmla="*/ 28 h 28"/>
                <a:gd name="T8" fmla="*/ 79 w 79"/>
                <a:gd name="T9" fmla="*/ 28 h 28"/>
                <a:gd name="T10" fmla="*/ 59 w 79"/>
                <a:gd name="T11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8">
                  <a:moveTo>
                    <a:pt x="59" y="5"/>
                  </a:moveTo>
                  <a:cubicBezTo>
                    <a:pt x="53" y="2"/>
                    <a:pt x="46" y="0"/>
                    <a:pt x="39" y="0"/>
                  </a:cubicBezTo>
                  <a:cubicBezTo>
                    <a:pt x="32" y="0"/>
                    <a:pt x="26" y="2"/>
                    <a:pt x="20" y="5"/>
                  </a:cubicBezTo>
                  <a:cubicBezTo>
                    <a:pt x="10" y="10"/>
                    <a:pt x="3" y="18"/>
                    <a:pt x="0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6" y="18"/>
                    <a:pt x="69" y="10"/>
                    <a:pt x="59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24" name="Freeform 104"/>
          <p:cNvSpPr>
            <a:spLocks/>
          </p:cNvSpPr>
          <p:nvPr userDrawn="1"/>
        </p:nvSpPr>
        <p:spPr bwMode="auto">
          <a:xfrm>
            <a:off x="4341813" y="2867025"/>
            <a:ext cx="361950" cy="328613"/>
          </a:xfrm>
          <a:custGeom>
            <a:avLst/>
            <a:gdLst>
              <a:gd name="T0" fmla="*/ 85 w 94"/>
              <a:gd name="T1" fmla="*/ 0 h 85"/>
              <a:gd name="T2" fmla="*/ 9 w 94"/>
              <a:gd name="T3" fmla="*/ 0 h 85"/>
              <a:gd name="T4" fmla="*/ 0 w 94"/>
              <a:gd name="T5" fmla="*/ 9 h 85"/>
              <a:gd name="T6" fmla="*/ 0 w 94"/>
              <a:gd name="T7" fmla="*/ 46 h 85"/>
              <a:gd name="T8" fmla="*/ 9 w 94"/>
              <a:gd name="T9" fmla="*/ 55 h 85"/>
              <a:gd name="T10" fmla="*/ 64 w 94"/>
              <a:gd name="T11" fmla="*/ 55 h 85"/>
              <a:gd name="T12" fmla="*/ 84 w 94"/>
              <a:gd name="T13" fmla="*/ 85 h 85"/>
              <a:gd name="T14" fmla="*/ 84 w 94"/>
              <a:gd name="T15" fmla="*/ 55 h 85"/>
              <a:gd name="T16" fmla="*/ 85 w 94"/>
              <a:gd name="T17" fmla="*/ 55 h 85"/>
              <a:gd name="T18" fmla="*/ 94 w 94"/>
              <a:gd name="T19" fmla="*/ 46 h 85"/>
              <a:gd name="T20" fmla="*/ 94 w 94"/>
              <a:gd name="T21" fmla="*/ 9 h 85"/>
              <a:gd name="T22" fmla="*/ 85 w 94"/>
              <a:gd name="T2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85">
                <a:moveTo>
                  <a:pt x="8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1"/>
                  <a:pt x="4" y="55"/>
                  <a:pt x="9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84" y="85"/>
                  <a:pt x="84" y="85"/>
                  <a:pt x="84" y="85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90" y="55"/>
                  <a:pt x="94" y="51"/>
                  <a:pt x="94" y="46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4"/>
                  <a:pt x="90" y="0"/>
                  <a:pt x="85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5" name="Freeform 105"/>
          <p:cNvSpPr>
            <a:spLocks/>
          </p:cNvSpPr>
          <p:nvPr userDrawn="1"/>
        </p:nvSpPr>
        <p:spPr bwMode="auto">
          <a:xfrm>
            <a:off x="3843338" y="2578100"/>
            <a:ext cx="377825" cy="385763"/>
          </a:xfrm>
          <a:custGeom>
            <a:avLst/>
            <a:gdLst>
              <a:gd name="T0" fmla="*/ 93 w 98"/>
              <a:gd name="T1" fmla="*/ 19 h 100"/>
              <a:gd name="T2" fmla="*/ 79 w 98"/>
              <a:gd name="T3" fmla="*/ 14 h 100"/>
              <a:gd name="T4" fmla="*/ 79 w 98"/>
              <a:gd name="T5" fmla="*/ 14 h 100"/>
              <a:gd name="T6" fmla="*/ 23 w 98"/>
              <a:gd name="T7" fmla="*/ 14 h 100"/>
              <a:gd name="T8" fmla="*/ 22 w 98"/>
              <a:gd name="T9" fmla="*/ 14 h 100"/>
              <a:gd name="T10" fmla="*/ 0 w 98"/>
              <a:gd name="T11" fmla="*/ 0 h 100"/>
              <a:gd name="T12" fmla="*/ 3 w 98"/>
              <a:gd name="T13" fmla="*/ 4 h 100"/>
              <a:gd name="T14" fmla="*/ 9 w 98"/>
              <a:gd name="T15" fmla="*/ 19 h 100"/>
              <a:gd name="T16" fmla="*/ 4 w 98"/>
              <a:gd name="T17" fmla="*/ 33 h 100"/>
              <a:gd name="T18" fmla="*/ 4 w 98"/>
              <a:gd name="T19" fmla="*/ 80 h 100"/>
              <a:gd name="T20" fmla="*/ 9 w 98"/>
              <a:gd name="T21" fmla="*/ 94 h 100"/>
              <a:gd name="T22" fmla="*/ 23 w 98"/>
              <a:gd name="T23" fmla="*/ 100 h 100"/>
              <a:gd name="T24" fmla="*/ 79 w 98"/>
              <a:gd name="T25" fmla="*/ 100 h 100"/>
              <a:gd name="T26" fmla="*/ 93 w 98"/>
              <a:gd name="T27" fmla="*/ 94 h 100"/>
              <a:gd name="T28" fmla="*/ 98 w 98"/>
              <a:gd name="T29" fmla="*/ 80 h 100"/>
              <a:gd name="T30" fmla="*/ 98 w 98"/>
              <a:gd name="T31" fmla="*/ 33 h 100"/>
              <a:gd name="T32" fmla="*/ 93 w 98"/>
              <a:gd name="T33" fmla="*/ 1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" h="100">
                <a:moveTo>
                  <a:pt x="93" y="19"/>
                </a:moveTo>
                <a:cubicBezTo>
                  <a:pt x="89" y="16"/>
                  <a:pt x="84" y="14"/>
                  <a:pt x="7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2" y="14"/>
                </a:cubicBezTo>
                <a:cubicBezTo>
                  <a:pt x="17" y="6"/>
                  <a:pt x="9" y="2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7" y="9"/>
                  <a:pt x="9" y="14"/>
                  <a:pt x="9" y="19"/>
                </a:cubicBezTo>
                <a:cubicBezTo>
                  <a:pt x="6" y="23"/>
                  <a:pt x="4" y="28"/>
                  <a:pt x="4" y="33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85"/>
                  <a:pt x="6" y="90"/>
                  <a:pt x="9" y="94"/>
                </a:cubicBezTo>
                <a:cubicBezTo>
                  <a:pt x="13" y="98"/>
                  <a:pt x="18" y="100"/>
                  <a:pt x="23" y="100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84" y="100"/>
                  <a:pt x="89" y="98"/>
                  <a:pt x="93" y="94"/>
                </a:cubicBezTo>
                <a:cubicBezTo>
                  <a:pt x="96" y="90"/>
                  <a:pt x="98" y="85"/>
                  <a:pt x="98" y="80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8"/>
                  <a:pt x="96" y="23"/>
                  <a:pt x="93" y="19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6" name="Freeform 106"/>
          <p:cNvSpPr>
            <a:spLocks noEditPoints="1"/>
          </p:cNvSpPr>
          <p:nvPr userDrawn="1"/>
        </p:nvSpPr>
        <p:spPr bwMode="auto">
          <a:xfrm>
            <a:off x="1920875" y="2184400"/>
            <a:ext cx="377825" cy="331788"/>
          </a:xfrm>
          <a:custGeom>
            <a:avLst/>
            <a:gdLst>
              <a:gd name="T0" fmla="*/ 97 w 98"/>
              <a:gd name="T1" fmla="*/ 80 h 86"/>
              <a:gd name="T2" fmla="*/ 52 w 98"/>
              <a:gd name="T3" fmla="*/ 2 h 86"/>
              <a:gd name="T4" fmla="*/ 49 w 98"/>
              <a:gd name="T5" fmla="*/ 0 h 86"/>
              <a:gd name="T6" fmla="*/ 46 w 98"/>
              <a:gd name="T7" fmla="*/ 2 h 86"/>
              <a:gd name="T8" fmla="*/ 1 w 98"/>
              <a:gd name="T9" fmla="*/ 80 h 86"/>
              <a:gd name="T10" fmla="*/ 1 w 98"/>
              <a:gd name="T11" fmla="*/ 84 h 86"/>
              <a:gd name="T12" fmla="*/ 4 w 98"/>
              <a:gd name="T13" fmla="*/ 86 h 86"/>
              <a:gd name="T14" fmla="*/ 94 w 98"/>
              <a:gd name="T15" fmla="*/ 86 h 86"/>
              <a:gd name="T16" fmla="*/ 97 w 98"/>
              <a:gd name="T17" fmla="*/ 84 h 86"/>
              <a:gd name="T18" fmla="*/ 98 w 98"/>
              <a:gd name="T19" fmla="*/ 82 h 86"/>
              <a:gd name="T20" fmla="*/ 97 w 98"/>
              <a:gd name="T21" fmla="*/ 80 h 86"/>
              <a:gd name="T22" fmla="*/ 55 w 98"/>
              <a:gd name="T23" fmla="*/ 22 h 86"/>
              <a:gd name="T24" fmla="*/ 54 w 98"/>
              <a:gd name="T25" fmla="*/ 58 h 86"/>
              <a:gd name="T26" fmla="*/ 44 w 98"/>
              <a:gd name="T27" fmla="*/ 58 h 86"/>
              <a:gd name="T28" fmla="*/ 43 w 98"/>
              <a:gd name="T29" fmla="*/ 22 h 86"/>
              <a:gd name="T30" fmla="*/ 55 w 98"/>
              <a:gd name="T31" fmla="*/ 22 h 86"/>
              <a:gd name="T32" fmla="*/ 49 w 98"/>
              <a:gd name="T33" fmla="*/ 77 h 86"/>
              <a:gd name="T34" fmla="*/ 42 w 98"/>
              <a:gd name="T35" fmla="*/ 69 h 86"/>
              <a:gd name="T36" fmla="*/ 49 w 98"/>
              <a:gd name="T37" fmla="*/ 62 h 86"/>
              <a:gd name="T38" fmla="*/ 56 w 98"/>
              <a:gd name="T39" fmla="*/ 69 h 86"/>
              <a:gd name="T40" fmla="*/ 49 w 98"/>
              <a:gd name="T41" fmla="*/ 7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86">
                <a:moveTo>
                  <a:pt x="97" y="80"/>
                </a:moveTo>
                <a:cubicBezTo>
                  <a:pt x="52" y="2"/>
                  <a:pt x="52" y="2"/>
                  <a:pt x="52" y="2"/>
                </a:cubicBezTo>
                <a:cubicBezTo>
                  <a:pt x="52" y="1"/>
                  <a:pt x="50" y="0"/>
                  <a:pt x="49" y="0"/>
                </a:cubicBezTo>
                <a:cubicBezTo>
                  <a:pt x="48" y="0"/>
                  <a:pt x="46" y="1"/>
                  <a:pt x="46" y="2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3"/>
                  <a:pt x="1" y="84"/>
                </a:cubicBezTo>
                <a:cubicBezTo>
                  <a:pt x="1" y="85"/>
                  <a:pt x="3" y="86"/>
                  <a:pt x="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5" y="86"/>
                  <a:pt x="96" y="85"/>
                  <a:pt x="97" y="84"/>
                </a:cubicBezTo>
                <a:cubicBezTo>
                  <a:pt x="97" y="83"/>
                  <a:pt x="98" y="83"/>
                  <a:pt x="98" y="82"/>
                </a:cubicBezTo>
                <a:cubicBezTo>
                  <a:pt x="98" y="81"/>
                  <a:pt x="97" y="81"/>
                  <a:pt x="97" y="80"/>
                </a:cubicBezTo>
                <a:close/>
                <a:moveTo>
                  <a:pt x="55" y="22"/>
                </a:moveTo>
                <a:cubicBezTo>
                  <a:pt x="54" y="58"/>
                  <a:pt x="54" y="58"/>
                  <a:pt x="5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3" y="22"/>
                  <a:pt x="43" y="22"/>
                  <a:pt x="43" y="22"/>
                </a:cubicBezTo>
                <a:lnTo>
                  <a:pt x="55" y="22"/>
                </a:lnTo>
                <a:close/>
                <a:moveTo>
                  <a:pt x="49" y="77"/>
                </a:moveTo>
                <a:cubicBezTo>
                  <a:pt x="45" y="77"/>
                  <a:pt x="42" y="73"/>
                  <a:pt x="42" y="69"/>
                </a:cubicBezTo>
                <a:cubicBezTo>
                  <a:pt x="42" y="65"/>
                  <a:pt x="45" y="62"/>
                  <a:pt x="49" y="62"/>
                </a:cubicBezTo>
                <a:cubicBezTo>
                  <a:pt x="53" y="62"/>
                  <a:pt x="56" y="65"/>
                  <a:pt x="56" y="69"/>
                </a:cubicBezTo>
                <a:cubicBezTo>
                  <a:pt x="56" y="73"/>
                  <a:pt x="53" y="77"/>
                  <a:pt x="49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7" name="Freeform 107"/>
          <p:cNvSpPr>
            <a:spLocks noEditPoints="1"/>
          </p:cNvSpPr>
          <p:nvPr userDrawn="1"/>
        </p:nvSpPr>
        <p:spPr bwMode="auto">
          <a:xfrm>
            <a:off x="3662363" y="1847850"/>
            <a:ext cx="528638" cy="528638"/>
          </a:xfrm>
          <a:custGeom>
            <a:avLst/>
            <a:gdLst>
              <a:gd name="T0" fmla="*/ 0 w 137"/>
              <a:gd name="T1" fmla="*/ 51 h 137"/>
              <a:gd name="T2" fmla="*/ 0 w 137"/>
              <a:gd name="T3" fmla="*/ 51 h 137"/>
              <a:gd name="T4" fmla="*/ 15 w 137"/>
              <a:gd name="T5" fmla="*/ 86 h 137"/>
              <a:gd name="T6" fmla="*/ 51 w 137"/>
              <a:gd name="T7" fmla="*/ 101 h 137"/>
              <a:gd name="T8" fmla="*/ 80 w 137"/>
              <a:gd name="T9" fmla="*/ 92 h 137"/>
              <a:gd name="T10" fmla="*/ 122 w 137"/>
              <a:gd name="T11" fmla="*/ 134 h 137"/>
              <a:gd name="T12" fmla="*/ 132 w 137"/>
              <a:gd name="T13" fmla="*/ 134 h 137"/>
              <a:gd name="T14" fmla="*/ 134 w 137"/>
              <a:gd name="T15" fmla="*/ 133 h 137"/>
              <a:gd name="T16" fmla="*/ 134 w 137"/>
              <a:gd name="T17" fmla="*/ 122 h 137"/>
              <a:gd name="T18" fmla="*/ 92 w 137"/>
              <a:gd name="T19" fmla="*/ 80 h 137"/>
              <a:gd name="T20" fmla="*/ 101 w 137"/>
              <a:gd name="T21" fmla="*/ 51 h 137"/>
              <a:gd name="T22" fmla="*/ 86 w 137"/>
              <a:gd name="T23" fmla="*/ 15 h 137"/>
              <a:gd name="T24" fmla="*/ 51 w 137"/>
              <a:gd name="T25" fmla="*/ 1 h 137"/>
              <a:gd name="T26" fmla="*/ 15 w 137"/>
              <a:gd name="T27" fmla="*/ 15 h 137"/>
              <a:gd name="T28" fmla="*/ 0 w 137"/>
              <a:gd name="T29" fmla="*/ 51 h 137"/>
              <a:gd name="T30" fmla="*/ 8 w 137"/>
              <a:gd name="T31" fmla="*/ 51 h 137"/>
              <a:gd name="T32" fmla="*/ 20 w 137"/>
              <a:gd name="T33" fmla="*/ 21 h 137"/>
              <a:gd name="T34" fmla="*/ 80 w 137"/>
              <a:gd name="T35" fmla="*/ 21 h 137"/>
              <a:gd name="T36" fmla="*/ 93 w 137"/>
              <a:gd name="T37" fmla="*/ 51 h 137"/>
              <a:gd name="T38" fmla="*/ 81 w 137"/>
              <a:gd name="T39" fmla="*/ 81 h 137"/>
              <a:gd name="T40" fmla="*/ 21 w 137"/>
              <a:gd name="T41" fmla="*/ 81 h 137"/>
              <a:gd name="T42" fmla="*/ 8 w 137"/>
              <a:gd name="T43" fmla="*/ 5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37">
                <a:moveTo>
                  <a:pt x="0" y="51"/>
                </a:moveTo>
                <a:cubicBezTo>
                  <a:pt x="0" y="51"/>
                  <a:pt x="0" y="51"/>
                  <a:pt x="0" y="51"/>
                </a:cubicBezTo>
                <a:cubicBezTo>
                  <a:pt x="0" y="64"/>
                  <a:pt x="6" y="77"/>
                  <a:pt x="15" y="86"/>
                </a:cubicBezTo>
                <a:cubicBezTo>
                  <a:pt x="25" y="96"/>
                  <a:pt x="37" y="101"/>
                  <a:pt x="51" y="101"/>
                </a:cubicBezTo>
                <a:cubicBezTo>
                  <a:pt x="62" y="101"/>
                  <a:pt x="72" y="98"/>
                  <a:pt x="80" y="92"/>
                </a:cubicBezTo>
                <a:cubicBezTo>
                  <a:pt x="122" y="134"/>
                  <a:pt x="122" y="134"/>
                  <a:pt x="122" y="134"/>
                </a:cubicBezTo>
                <a:cubicBezTo>
                  <a:pt x="125" y="137"/>
                  <a:pt x="130" y="137"/>
                  <a:pt x="132" y="134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7" y="130"/>
                  <a:pt x="137" y="125"/>
                  <a:pt x="134" y="122"/>
                </a:cubicBezTo>
                <a:cubicBezTo>
                  <a:pt x="92" y="80"/>
                  <a:pt x="92" y="80"/>
                  <a:pt x="92" y="80"/>
                </a:cubicBezTo>
                <a:cubicBezTo>
                  <a:pt x="98" y="72"/>
                  <a:pt x="101" y="62"/>
                  <a:pt x="101" y="51"/>
                </a:cubicBezTo>
                <a:cubicBezTo>
                  <a:pt x="101" y="38"/>
                  <a:pt x="96" y="25"/>
                  <a:pt x="86" y="15"/>
                </a:cubicBezTo>
                <a:cubicBezTo>
                  <a:pt x="77" y="6"/>
                  <a:pt x="64" y="1"/>
                  <a:pt x="51" y="1"/>
                </a:cubicBezTo>
                <a:cubicBezTo>
                  <a:pt x="37" y="0"/>
                  <a:pt x="24" y="6"/>
                  <a:pt x="15" y="15"/>
                </a:cubicBezTo>
                <a:cubicBezTo>
                  <a:pt x="6" y="25"/>
                  <a:pt x="0" y="37"/>
                  <a:pt x="0" y="51"/>
                </a:cubicBezTo>
                <a:close/>
                <a:moveTo>
                  <a:pt x="8" y="51"/>
                </a:moveTo>
                <a:cubicBezTo>
                  <a:pt x="8" y="40"/>
                  <a:pt x="12" y="29"/>
                  <a:pt x="20" y="21"/>
                </a:cubicBezTo>
                <a:cubicBezTo>
                  <a:pt x="37" y="4"/>
                  <a:pt x="64" y="4"/>
                  <a:pt x="80" y="21"/>
                </a:cubicBezTo>
                <a:cubicBezTo>
                  <a:pt x="89" y="29"/>
                  <a:pt x="93" y="40"/>
                  <a:pt x="93" y="51"/>
                </a:cubicBezTo>
                <a:cubicBezTo>
                  <a:pt x="93" y="62"/>
                  <a:pt x="89" y="73"/>
                  <a:pt x="81" y="81"/>
                </a:cubicBezTo>
                <a:cubicBezTo>
                  <a:pt x="64" y="98"/>
                  <a:pt x="37" y="97"/>
                  <a:pt x="21" y="81"/>
                </a:cubicBezTo>
                <a:cubicBezTo>
                  <a:pt x="12" y="72"/>
                  <a:pt x="8" y="61"/>
                  <a:pt x="8" y="5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8" name="Freeform 108"/>
          <p:cNvSpPr>
            <a:spLocks/>
          </p:cNvSpPr>
          <p:nvPr userDrawn="1"/>
        </p:nvSpPr>
        <p:spPr bwMode="auto">
          <a:xfrm>
            <a:off x="1878013" y="1712913"/>
            <a:ext cx="533400" cy="339725"/>
          </a:xfrm>
          <a:custGeom>
            <a:avLst/>
            <a:gdLst>
              <a:gd name="T0" fmla="*/ 92 w 138"/>
              <a:gd name="T1" fmla="*/ 80 h 88"/>
              <a:gd name="T2" fmla="*/ 88 w 138"/>
              <a:gd name="T3" fmla="*/ 73 h 88"/>
              <a:gd name="T4" fmla="*/ 88 w 138"/>
              <a:gd name="T5" fmla="*/ 73 h 88"/>
              <a:gd name="T6" fmla="*/ 89 w 138"/>
              <a:gd name="T7" fmla="*/ 73 h 88"/>
              <a:gd name="T8" fmla="*/ 97 w 138"/>
              <a:gd name="T9" fmla="*/ 65 h 88"/>
              <a:gd name="T10" fmla="*/ 92 w 138"/>
              <a:gd name="T11" fmla="*/ 57 h 88"/>
              <a:gd name="T12" fmla="*/ 93 w 138"/>
              <a:gd name="T13" fmla="*/ 57 h 88"/>
              <a:gd name="T14" fmla="*/ 101 w 138"/>
              <a:gd name="T15" fmla="*/ 50 h 88"/>
              <a:gd name="T16" fmla="*/ 96 w 138"/>
              <a:gd name="T17" fmla="*/ 42 h 88"/>
              <a:gd name="T18" fmla="*/ 130 w 138"/>
              <a:gd name="T19" fmla="*/ 42 h 88"/>
              <a:gd name="T20" fmla="*/ 138 w 138"/>
              <a:gd name="T21" fmla="*/ 34 h 88"/>
              <a:gd name="T22" fmla="*/ 130 w 138"/>
              <a:gd name="T23" fmla="*/ 27 h 88"/>
              <a:gd name="T24" fmla="*/ 87 w 138"/>
              <a:gd name="T25" fmla="*/ 27 h 88"/>
              <a:gd name="T26" fmla="*/ 87 w 138"/>
              <a:gd name="T27" fmla="*/ 27 h 88"/>
              <a:gd name="T28" fmla="*/ 77 w 138"/>
              <a:gd name="T29" fmla="*/ 27 h 88"/>
              <a:gd name="T30" fmla="*/ 93 w 138"/>
              <a:gd name="T31" fmla="*/ 17 h 88"/>
              <a:gd name="T32" fmla="*/ 99 w 138"/>
              <a:gd name="T33" fmla="*/ 5 h 88"/>
              <a:gd name="T34" fmla="*/ 86 w 138"/>
              <a:gd name="T35" fmla="*/ 3 h 88"/>
              <a:gd name="T36" fmla="*/ 46 w 138"/>
              <a:gd name="T37" fmla="*/ 27 h 88"/>
              <a:gd name="T38" fmla="*/ 40 w 138"/>
              <a:gd name="T39" fmla="*/ 32 h 88"/>
              <a:gd name="T40" fmla="*/ 0 w 138"/>
              <a:gd name="T41" fmla="*/ 38 h 88"/>
              <a:gd name="T42" fmla="*/ 0 w 138"/>
              <a:gd name="T43" fmla="*/ 75 h 88"/>
              <a:gd name="T44" fmla="*/ 39 w 138"/>
              <a:gd name="T45" fmla="*/ 78 h 88"/>
              <a:gd name="T46" fmla="*/ 56 w 138"/>
              <a:gd name="T47" fmla="*/ 88 h 88"/>
              <a:gd name="T48" fmla="*/ 62 w 138"/>
              <a:gd name="T49" fmla="*/ 88 h 88"/>
              <a:gd name="T50" fmla="*/ 63 w 138"/>
              <a:gd name="T51" fmla="*/ 88 h 88"/>
              <a:gd name="T52" fmla="*/ 84 w 138"/>
              <a:gd name="T53" fmla="*/ 88 h 88"/>
              <a:gd name="T54" fmla="*/ 92 w 138"/>
              <a:gd name="T55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88">
                <a:moveTo>
                  <a:pt x="92" y="80"/>
                </a:moveTo>
                <a:cubicBezTo>
                  <a:pt x="92" y="77"/>
                  <a:pt x="91" y="74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94" y="73"/>
                  <a:pt x="97" y="69"/>
                  <a:pt x="97" y="65"/>
                </a:cubicBezTo>
                <a:cubicBezTo>
                  <a:pt x="97" y="61"/>
                  <a:pt x="95" y="59"/>
                  <a:pt x="92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7" y="57"/>
                  <a:pt x="101" y="54"/>
                  <a:pt x="101" y="50"/>
                </a:cubicBezTo>
                <a:cubicBezTo>
                  <a:pt x="101" y="46"/>
                  <a:pt x="99" y="44"/>
                  <a:pt x="96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4" y="42"/>
                  <a:pt x="138" y="39"/>
                  <a:pt x="138" y="34"/>
                </a:cubicBezTo>
                <a:cubicBezTo>
                  <a:pt x="138" y="30"/>
                  <a:pt x="134" y="27"/>
                  <a:pt x="13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7" y="27"/>
                  <a:pt x="77" y="27"/>
                  <a:pt x="77" y="27"/>
                </a:cubicBezTo>
                <a:cubicBezTo>
                  <a:pt x="93" y="17"/>
                  <a:pt x="93" y="17"/>
                  <a:pt x="93" y="17"/>
                </a:cubicBezTo>
                <a:cubicBezTo>
                  <a:pt x="99" y="14"/>
                  <a:pt x="101" y="8"/>
                  <a:pt x="99" y="5"/>
                </a:cubicBezTo>
                <a:cubicBezTo>
                  <a:pt x="97" y="1"/>
                  <a:pt x="91" y="0"/>
                  <a:pt x="86" y="3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8"/>
                  <a:pt x="42" y="30"/>
                  <a:pt x="40" y="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75"/>
                  <a:pt x="0" y="75"/>
                  <a:pt x="0" y="75"/>
                </a:cubicBezTo>
                <a:cubicBezTo>
                  <a:pt x="39" y="78"/>
                  <a:pt x="39" y="78"/>
                  <a:pt x="39" y="78"/>
                </a:cubicBezTo>
                <a:cubicBezTo>
                  <a:pt x="42" y="84"/>
                  <a:pt x="48" y="88"/>
                  <a:pt x="56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2" y="88"/>
                  <a:pt x="63" y="88"/>
                  <a:pt x="63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9" y="88"/>
                  <a:pt x="92" y="84"/>
                  <a:pt x="92" y="8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9" name="Freeform 109"/>
          <p:cNvSpPr>
            <a:spLocks noEditPoints="1"/>
          </p:cNvSpPr>
          <p:nvPr userDrawn="1"/>
        </p:nvSpPr>
        <p:spPr bwMode="auto">
          <a:xfrm>
            <a:off x="2781300" y="735013"/>
            <a:ext cx="498475" cy="441325"/>
          </a:xfrm>
          <a:custGeom>
            <a:avLst/>
            <a:gdLst>
              <a:gd name="T0" fmla="*/ 114 w 129"/>
              <a:gd name="T1" fmla="*/ 63 h 114"/>
              <a:gd name="T2" fmla="*/ 114 w 129"/>
              <a:gd name="T3" fmla="*/ 68 h 114"/>
              <a:gd name="T4" fmla="*/ 107 w 129"/>
              <a:gd name="T5" fmla="*/ 68 h 114"/>
              <a:gd name="T6" fmla="*/ 107 w 129"/>
              <a:gd name="T7" fmla="*/ 75 h 114"/>
              <a:gd name="T8" fmla="*/ 74 w 129"/>
              <a:gd name="T9" fmla="*/ 75 h 114"/>
              <a:gd name="T10" fmla="*/ 74 w 129"/>
              <a:gd name="T11" fmla="*/ 45 h 114"/>
              <a:gd name="T12" fmla="*/ 77 w 129"/>
              <a:gd name="T13" fmla="*/ 45 h 114"/>
              <a:gd name="T14" fmla="*/ 77 w 129"/>
              <a:gd name="T15" fmla="*/ 37 h 114"/>
              <a:gd name="T16" fmla="*/ 72 w 129"/>
              <a:gd name="T17" fmla="*/ 37 h 114"/>
              <a:gd name="T18" fmla="*/ 69 w 129"/>
              <a:gd name="T19" fmla="*/ 15 h 114"/>
              <a:gd name="T20" fmla="*/ 66 w 129"/>
              <a:gd name="T21" fmla="*/ 15 h 114"/>
              <a:gd name="T22" fmla="*/ 66 w 129"/>
              <a:gd name="T23" fmla="*/ 0 h 114"/>
              <a:gd name="T24" fmla="*/ 64 w 129"/>
              <a:gd name="T25" fmla="*/ 0 h 114"/>
              <a:gd name="T26" fmla="*/ 63 w 129"/>
              <a:gd name="T27" fmla="*/ 0 h 114"/>
              <a:gd name="T28" fmla="*/ 56 w 129"/>
              <a:gd name="T29" fmla="*/ 0 h 114"/>
              <a:gd name="T30" fmla="*/ 56 w 129"/>
              <a:gd name="T31" fmla="*/ 6 h 114"/>
              <a:gd name="T32" fmla="*/ 63 w 129"/>
              <a:gd name="T33" fmla="*/ 6 h 114"/>
              <a:gd name="T34" fmla="*/ 63 w 129"/>
              <a:gd name="T35" fmla="*/ 15 h 114"/>
              <a:gd name="T36" fmla="*/ 60 w 129"/>
              <a:gd name="T37" fmla="*/ 15 h 114"/>
              <a:gd name="T38" fmla="*/ 57 w 129"/>
              <a:gd name="T39" fmla="*/ 37 h 114"/>
              <a:gd name="T40" fmla="*/ 52 w 129"/>
              <a:gd name="T41" fmla="*/ 37 h 114"/>
              <a:gd name="T42" fmla="*/ 52 w 129"/>
              <a:gd name="T43" fmla="*/ 45 h 114"/>
              <a:gd name="T44" fmla="*/ 55 w 129"/>
              <a:gd name="T45" fmla="*/ 45 h 114"/>
              <a:gd name="T46" fmla="*/ 55 w 129"/>
              <a:gd name="T47" fmla="*/ 75 h 114"/>
              <a:gd name="T48" fmla="*/ 22 w 129"/>
              <a:gd name="T49" fmla="*/ 75 h 114"/>
              <a:gd name="T50" fmla="*/ 22 w 129"/>
              <a:gd name="T51" fmla="*/ 68 h 114"/>
              <a:gd name="T52" fmla="*/ 15 w 129"/>
              <a:gd name="T53" fmla="*/ 68 h 114"/>
              <a:gd name="T54" fmla="*/ 15 w 129"/>
              <a:gd name="T55" fmla="*/ 63 h 114"/>
              <a:gd name="T56" fmla="*/ 0 w 129"/>
              <a:gd name="T57" fmla="*/ 63 h 114"/>
              <a:gd name="T58" fmla="*/ 0 w 129"/>
              <a:gd name="T59" fmla="*/ 75 h 114"/>
              <a:gd name="T60" fmla="*/ 0 w 129"/>
              <a:gd name="T61" fmla="*/ 114 h 114"/>
              <a:gd name="T62" fmla="*/ 6 w 129"/>
              <a:gd name="T63" fmla="*/ 114 h 114"/>
              <a:gd name="T64" fmla="*/ 15 w 129"/>
              <a:gd name="T65" fmla="*/ 114 h 114"/>
              <a:gd name="T66" fmla="*/ 22 w 129"/>
              <a:gd name="T67" fmla="*/ 114 h 114"/>
              <a:gd name="T68" fmla="*/ 107 w 129"/>
              <a:gd name="T69" fmla="*/ 114 h 114"/>
              <a:gd name="T70" fmla="*/ 114 w 129"/>
              <a:gd name="T71" fmla="*/ 114 h 114"/>
              <a:gd name="T72" fmla="*/ 123 w 129"/>
              <a:gd name="T73" fmla="*/ 114 h 114"/>
              <a:gd name="T74" fmla="*/ 129 w 129"/>
              <a:gd name="T75" fmla="*/ 114 h 114"/>
              <a:gd name="T76" fmla="*/ 129 w 129"/>
              <a:gd name="T77" fmla="*/ 75 h 114"/>
              <a:gd name="T78" fmla="*/ 129 w 129"/>
              <a:gd name="T79" fmla="*/ 63 h 114"/>
              <a:gd name="T80" fmla="*/ 114 w 129"/>
              <a:gd name="T81" fmla="*/ 63 h 114"/>
              <a:gd name="T82" fmla="*/ 65 w 129"/>
              <a:gd name="T83" fmla="*/ 53 h 114"/>
              <a:gd name="T84" fmla="*/ 60 w 129"/>
              <a:gd name="T85" fmla="*/ 48 h 114"/>
              <a:gd name="T86" fmla="*/ 65 w 129"/>
              <a:gd name="T87" fmla="*/ 44 h 114"/>
              <a:gd name="T88" fmla="*/ 69 w 129"/>
              <a:gd name="T89" fmla="*/ 48 h 114"/>
              <a:gd name="T90" fmla="*/ 65 w 129"/>
              <a:gd name="T91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9" h="114">
                <a:moveTo>
                  <a:pt x="114" y="63"/>
                </a:moveTo>
                <a:cubicBezTo>
                  <a:pt x="114" y="68"/>
                  <a:pt x="114" y="68"/>
                  <a:pt x="114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74" y="75"/>
                  <a:pt x="74" y="75"/>
                  <a:pt x="74" y="75"/>
                </a:cubicBezTo>
                <a:cubicBezTo>
                  <a:pt x="74" y="45"/>
                  <a:pt x="74" y="45"/>
                  <a:pt x="74" y="45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37"/>
                  <a:pt x="77" y="37"/>
                  <a:pt x="77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9" y="15"/>
                  <a:pt x="69" y="15"/>
                  <a:pt x="69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0"/>
                  <a:pt x="66" y="0"/>
                  <a:pt x="6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6"/>
                  <a:pt x="56" y="6"/>
                  <a:pt x="5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5"/>
                  <a:pt x="63" y="15"/>
                  <a:pt x="63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57" y="37"/>
                  <a:pt x="57" y="37"/>
                  <a:pt x="57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45"/>
                  <a:pt x="52" y="45"/>
                  <a:pt x="52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75"/>
                  <a:pt x="55" y="75"/>
                  <a:pt x="55" y="75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68"/>
                  <a:pt x="22" y="68"/>
                  <a:pt x="22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3"/>
                  <a:pt x="15" y="63"/>
                  <a:pt x="1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114"/>
                  <a:pt x="0" y="114"/>
                  <a:pt x="0" y="114"/>
                </a:cubicBezTo>
                <a:cubicBezTo>
                  <a:pt x="6" y="114"/>
                  <a:pt x="6" y="114"/>
                  <a:pt x="6" y="11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29" y="63"/>
                  <a:pt x="129" y="63"/>
                  <a:pt x="129" y="63"/>
                </a:cubicBezTo>
                <a:lnTo>
                  <a:pt x="114" y="63"/>
                </a:lnTo>
                <a:close/>
                <a:moveTo>
                  <a:pt x="65" y="53"/>
                </a:moveTo>
                <a:cubicBezTo>
                  <a:pt x="62" y="53"/>
                  <a:pt x="60" y="51"/>
                  <a:pt x="60" y="48"/>
                </a:cubicBezTo>
                <a:cubicBezTo>
                  <a:pt x="60" y="46"/>
                  <a:pt x="62" y="44"/>
                  <a:pt x="65" y="44"/>
                </a:cubicBezTo>
                <a:cubicBezTo>
                  <a:pt x="67" y="44"/>
                  <a:pt x="69" y="46"/>
                  <a:pt x="69" y="48"/>
                </a:cubicBezTo>
                <a:cubicBezTo>
                  <a:pt x="69" y="51"/>
                  <a:pt x="67" y="53"/>
                  <a:pt x="65" y="53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3368675" y="2287588"/>
            <a:ext cx="369888" cy="557213"/>
            <a:chOff x="3368675" y="2287588"/>
            <a:chExt cx="369888" cy="557213"/>
          </a:xfrm>
        </p:grpSpPr>
        <p:sp>
          <p:nvSpPr>
            <p:cNvPr id="131" name="Freeform 110"/>
            <p:cNvSpPr>
              <a:spLocks/>
            </p:cNvSpPr>
            <p:nvPr userDrawn="1"/>
          </p:nvSpPr>
          <p:spPr bwMode="auto">
            <a:xfrm>
              <a:off x="3514725" y="2287588"/>
              <a:ext cx="77788" cy="101600"/>
            </a:xfrm>
            <a:custGeom>
              <a:avLst/>
              <a:gdLst>
                <a:gd name="T0" fmla="*/ 20 w 49"/>
                <a:gd name="T1" fmla="*/ 54 h 64"/>
                <a:gd name="T2" fmla="*/ 32 w 49"/>
                <a:gd name="T3" fmla="*/ 61 h 64"/>
                <a:gd name="T4" fmla="*/ 44 w 49"/>
                <a:gd name="T5" fmla="*/ 54 h 64"/>
                <a:gd name="T6" fmla="*/ 49 w 49"/>
                <a:gd name="T7" fmla="*/ 59 h 64"/>
                <a:gd name="T8" fmla="*/ 49 w 49"/>
                <a:gd name="T9" fmla="*/ 0 h 64"/>
                <a:gd name="T10" fmla="*/ 25 w 49"/>
                <a:gd name="T11" fmla="*/ 27 h 64"/>
                <a:gd name="T12" fmla="*/ 0 w 49"/>
                <a:gd name="T13" fmla="*/ 0 h 64"/>
                <a:gd name="T14" fmla="*/ 0 w 49"/>
                <a:gd name="T15" fmla="*/ 61 h 64"/>
                <a:gd name="T16" fmla="*/ 8 w 49"/>
                <a:gd name="T17" fmla="*/ 64 h 64"/>
                <a:gd name="T18" fmla="*/ 20 w 49"/>
                <a:gd name="T19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4">
                  <a:moveTo>
                    <a:pt x="20" y="54"/>
                  </a:moveTo>
                  <a:lnTo>
                    <a:pt x="32" y="61"/>
                  </a:lnTo>
                  <a:lnTo>
                    <a:pt x="44" y="54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25" y="27"/>
                  </a:lnTo>
                  <a:lnTo>
                    <a:pt x="0" y="0"/>
                  </a:lnTo>
                  <a:lnTo>
                    <a:pt x="0" y="61"/>
                  </a:lnTo>
                  <a:lnTo>
                    <a:pt x="8" y="64"/>
                  </a:lnTo>
                  <a:lnTo>
                    <a:pt x="20" y="5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111"/>
            <p:cNvSpPr>
              <a:spLocks/>
            </p:cNvSpPr>
            <p:nvPr userDrawn="1"/>
          </p:nvSpPr>
          <p:spPr bwMode="auto">
            <a:xfrm>
              <a:off x="3514725" y="2744788"/>
              <a:ext cx="77788" cy="100013"/>
            </a:xfrm>
            <a:custGeom>
              <a:avLst/>
              <a:gdLst>
                <a:gd name="T0" fmla="*/ 32 w 49"/>
                <a:gd name="T1" fmla="*/ 9 h 63"/>
                <a:gd name="T2" fmla="*/ 20 w 49"/>
                <a:gd name="T3" fmla="*/ 2 h 63"/>
                <a:gd name="T4" fmla="*/ 8 w 49"/>
                <a:gd name="T5" fmla="*/ 9 h 63"/>
                <a:gd name="T6" fmla="*/ 0 w 49"/>
                <a:gd name="T7" fmla="*/ 4 h 63"/>
                <a:gd name="T8" fmla="*/ 0 w 49"/>
                <a:gd name="T9" fmla="*/ 63 h 63"/>
                <a:gd name="T10" fmla="*/ 25 w 49"/>
                <a:gd name="T11" fmla="*/ 36 h 63"/>
                <a:gd name="T12" fmla="*/ 49 w 49"/>
                <a:gd name="T13" fmla="*/ 63 h 63"/>
                <a:gd name="T14" fmla="*/ 49 w 49"/>
                <a:gd name="T15" fmla="*/ 2 h 63"/>
                <a:gd name="T16" fmla="*/ 44 w 49"/>
                <a:gd name="T17" fmla="*/ 0 h 63"/>
                <a:gd name="T18" fmla="*/ 32 w 49"/>
                <a:gd name="T19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63">
                  <a:moveTo>
                    <a:pt x="32" y="9"/>
                  </a:moveTo>
                  <a:lnTo>
                    <a:pt x="20" y="2"/>
                  </a:lnTo>
                  <a:lnTo>
                    <a:pt x="8" y="9"/>
                  </a:lnTo>
                  <a:lnTo>
                    <a:pt x="0" y="4"/>
                  </a:lnTo>
                  <a:lnTo>
                    <a:pt x="0" y="63"/>
                  </a:lnTo>
                  <a:lnTo>
                    <a:pt x="25" y="36"/>
                  </a:lnTo>
                  <a:lnTo>
                    <a:pt x="49" y="63"/>
                  </a:lnTo>
                  <a:lnTo>
                    <a:pt x="49" y="2"/>
                  </a:lnTo>
                  <a:lnTo>
                    <a:pt x="44" y="0"/>
                  </a:lnTo>
                  <a:lnTo>
                    <a:pt x="32" y="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Freeform 112"/>
            <p:cNvSpPr>
              <a:spLocks noEditPoints="1"/>
            </p:cNvSpPr>
            <p:nvPr userDrawn="1"/>
          </p:nvSpPr>
          <p:spPr bwMode="auto">
            <a:xfrm>
              <a:off x="3368675" y="2381250"/>
              <a:ext cx="369888" cy="369888"/>
            </a:xfrm>
            <a:custGeom>
              <a:avLst/>
              <a:gdLst>
                <a:gd name="T0" fmla="*/ 82 w 96"/>
                <a:gd name="T1" fmla="*/ 14 h 96"/>
                <a:gd name="T2" fmla="*/ 75 w 96"/>
                <a:gd name="T3" fmla="*/ 8 h 96"/>
                <a:gd name="T4" fmla="*/ 66 w 96"/>
                <a:gd name="T5" fmla="*/ 3 h 96"/>
                <a:gd name="T6" fmla="*/ 56 w 96"/>
                <a:gd name="T7" fmla="*/ 1 h 96"/>
                <a:gd name="T8" fmla="*/ 46 w 96"/>
                <a:gd name="T9" fmla="*/ 0 h 96"/>
                <a:gd name="T10" fmla="*/ 36 w 96"/>
                <a:gd name="T11" fmla="*/ 2 h 96"/>
                <a:gd name="T12" fmla="*/ 27 w 96"/>
                <a:gd name="T13" fmla="*/ 5 h 96"/>
                <a:gd name="T14" fmla="*/ 18 w 96"/>
                <a:gd name="T15" fmla="*/ 11 h 96"/>
                <a:gd name="T16" fmla="*/ 11 w 96"/>
                <a:gd name="T17" fmla="*/ 18 h 96"/>
                <a:gd name="T18" fmla="*/ 6 w 96"/>
                <a:gd name="T19" fmla="*/ 26 h 96"/>
                <a:gd name="T20" fmla="*/ 2 w 96"/>
                <a:gd name="T21" fmla="*/ 36 h 96"/>
                <a:gd name="T22" fmla="*/ 0 w 96"/>
                <a:gd name="T23" fmla="*/ 45 h 96"/>
                <a:gd name="T24" fmla="*/ 1 w 96"/>
                <a:gd name="T25" fmla="*/ 56 h 96"/>
                <a:gd name="T26" fmla="*/ 4 w 96"/>
                <a:gd name="T27" fmla="*/ 65 h 96"/>
                <a:gd name="T28" fmla="*/ 8 w 96"/>
                <a:gd name="T29" fmla="*/ 74 h 96"/>
                <a:gd name="T30" fmla="*/ 14 w 96"/>
                <a:gd name="T31" fmla="*/ 82 h 96"/>
                <a:gd name="T32" fmla="*/ 22 w 96"/>
                <a:gd name="T33" fmla="*/ 88 h 96"/>
                <a:gd name="T34" fmla="*/ 31 w 96"/>
                <a:gd name="T35" fmla="*/ 93 h 96"/>
                <a:gd name="T36" fmla="*/ 41 w 96"/>
                <a:gd name="T37" fmla="*/ 96 h 96"/>
                <a:gd name="T38" fmla="*/ 51 w 96"/>
                <a:gd name="T39" fmla="*/ 96 h 96"/>
                <a:gd name="T40" fmla="*/ 61 w 96"/>
                <a:gd name="T41" fmla="*/ 94 h 96"/>
                <a:gd name="T42" fmla="*/ 70 w 96"/>
                <a:gd name="T43" fmla="*/ 91 h 96"/>
                <a:gd name="T44" fmla="*/ 79 w 96"/>
                <a:gd name="T45" fmla="*/ 85 h 96"/>
                <a:gd name="T46" fmla="*/ 86 w 96"/>
                <a:gd name="T47" fmla="*/ 78 h 96"/>
                <a:gd name="T48" fmla="*/ 91 w 96"/>
                <a:gd name="T49" fmla="*/ 70 h 96"/>
                <a:gd name="T50" fmla="*/ 95 w 96"/>
                <a:gd name="T51" fmla="*/ 60 h 96"/>
                <a:gd name="T52" fmla="*/ 96 w 96"/>
                <a:gd name="T53" fmla="*/ 51 h 96"/>
                <a:gd name="T54" fmla="*/ 96 w 96"/>
                <a:gd name="T55" fmla="*/ 41 h 96"/>
                <a:gd name="T56" fmla="*/ 93 w 96"/>
                <a:gd name="T57" fmla="*/ 31 h 96"/>
                <a:gd name="T58" fmla="*/ 89 w 96"/>
                <a:gd name="T59" fmla="*/ 22 h 96"/>
                <a:gd name="T60" fmla="*/ 71 w 96"/>
                <a:gd name="T61" fmla="*/ 71 h 96"/>
                <a:gd name="T62" fmla="*/ 26 w 96"/>
                <a:gd name="T63" fmla="*/ 25 h 96"/>
                <a:gd name="T64" fmla="*/ 71 w 96"/>
                <a:gd name="T65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6">
                  <a:moveTo>
                    <a:pt x="83" y="20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22"/>
                    <a:pt x="89" y="22"/>
                    <a:pt x="89" y="22"/>
                  </a:cubicBezTo>
                  <a:lnTo>
                    <a:pt x="83" y="20"/>
                  </a:lnTo>
                  <a:close/>
                  <a:moveTo>
                    <a:pt x="71" y="71"/>
                  </a:moveTo>
                  <a:cubicBezTo>
                    <a:pt x="59" y="83"/>
                    <a:pt x="38" y="83"/>
                    <a:pt x="26" y="71"/>
                  </a:cubicBezTo>
                  <a:cubicBezTo>
                    <a:pt x="13" y="58"/>
                    <a:pt x="13" y="38"/>
                    <a:pt x="26" y="25"/>
                  </a:cubicBezTo>
                  <a:cubicBezTo>
                    <a:pt x="38" y="13"/>
                    <a:pt x="59" y="13"/>
                    <a:pt x="71" y="25"/>
                  </a:cubicBezTo>
                  <a:cubicBezTo>
                    <a:pt x="84" y="38"/>
                    <a:pt x="84" y="58"/>
                    <a:pt x="71" y="7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34" name="Freeform 113"/>
          <p:cNvSpPr>
            <a:spLocks/>
          </p:cNvSpPr>
          <p:nvPr userDrawn="1"/>
        </p:nvSpPr>
        <p:spPr bwMode="auto">
          <a:xfrm>
            <a:off x="2425700" y="1492250"/>
            <a:ext cx="320675" cy="304800"/>
          </a:xfrm>
          <a:custGeom>
            <a:avLst/>
            <a:gdLst>
              <a:gd name="T0" fmla="*/ 48 w 83"/>
              <a:gd name="T1" fmla="*/ 6 h 79"/>
              <a:gd name="T2" fmla="*/ 54 w 83"/>
              <a:gd name="T3" fmla="*/ 18 h 79"/>
              <a:gd name="T4" fmla="*/ 60 w 83"/>
              <a:gd name="T5" fmla="*/ 22 h 79"/>
              <a:gd name="T6" fmla="*/ 74 w 83"/>
              <a:gd name="T7" fmla="*/ 24 h 79"/>
              <a:gd name="T8" fmla="*/ 78 w 83"/>
              <a:gd name="T9" fmla="*/ 38 h 79"/>
              <a:gd name="T10" fmla="*/ 68 w 83"/>
              <a:gd name="T11" fmla="*/ 47 h 79"/>
              <a:gd name="T12" fmla="*/ 66 w 83"/>
              <a:gd name="T13" fmla="*/ 54 h 79"/>
              <a:gd name="T14" fmla="*/ 68 w 83"/>
              <a:gd name="T15" fmla="*/ 68 h 79"/>
              <a:gd name="T16" fmla="*/ 57 w 83"/>
              <a:gd name="T17" fmla="*/ 76 h 79"/>
              <a:gd name="T18" fmla="*/ 45 w 83"/>
              <a:gd name="T19" fmla="*/ 70 h 79"/>
              <a:gd name="T20" fmla="*/ 37 w 83"/>
              <a:gd name="T21" fmla="*/ 70 h 79"/>
              <a:gd name="T22" fmla="*/ 25 w 83"/>
              <a:gd name="T23" fmla="*/ 76 h 79"/>
              <a:gd name="T24" fmla="*/ 14 w 83"/>
              <a:gd name="T25" fmla="*/ 68 h 79"/>
              <a:gd name="T26" fmla="*/ 16 w 83"/>
              <a:gd name="T27" fmla="*/ 54 h 79"/>
              <a:gd name="T28" fmla="*/ 14 w 83"/>
              <a:gd name="T29" fmla="*/ 47 h 79"/>
              <a:gd name="T30" fmla="*/ 4 w 83"/>
              <a:gd name="T31" fmla="*/ 38 h 79"/>
              <a:gd name="T32" fmla="*/ 9 w 83"/>
              <a:gd name="T33" fmla="*/ 24 h 79"/>
              <a:gd name="T34" fmla="*/ 22 w 83"/>
              <a:gd name="T35" fmla="*/ 22 h 79"/>
              <a:gd name="T36" fmla="*/ 28 w 83"/>
              <a:gd name="T37" fmla="*/ 18 h 79"/>
              <a:gd name="T38" fmla="*/ 34 w 83"/>
              <a:gd name="T39" fmla="*/ 6 h 79"/>
              <a:gd name="T40" fmla="*/ 48 w 83"/>
              <a:gd name="T41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79">
                <a:moveTo>
                  <a:pt x="48" y="6"/>
                </a:moveTo>
                <a:cubicBezTo>
                  <a:pt x="54" y="18"/>
                  <a:pt x="54" y="18"/>
                  <a:pt x="54" y="18"/>
                </a:cubicBezTo>
                <a:cubicBezTo>
                  <a:pt x="55" y="20"/>
                  <a:pt x="58" y="22"/>
                  <a:pt x="60" y="22"/>
                </a:cubicBezTo>
                <a:cubicBezTo>
                  <a:pt x="74" y="24"/>
                  <a:pt x="74" y="24"/>
                  <a:pt x="74" y="24"/>
                </a:cubicBezTo>
                <a:cubicBezTo>
                  <a:pt x="80" y="25"/>
                  <a:pt x="83" y="33"/>
                  <a:pt x="78" y="38"/>
                </a:cubicBezTo>
                <a:cubicBezTo>
                  <a:pt x="68" y="47"/>
                  <a:pt x="68" y="47"/>
                  <a:pt x="68" y="47"/>
                </a:cubicBezTo>
                <a:cubicBezTo>
                  <a:pt x="67" y="49"/>
                  <a:pt x="66" y="52"/>
                  <a:pt x="66" y="54"/>
                </a:cubicBezTo>
                <a:cubicBezTo>
                  <a:pt x="68" y="68"/>
                  <a:pt x="68" y="68"/>
                  <a:pt x="68" y="68"/>
                </a:cubicBezTo>
                <a:cubicBezTo>
                  <a:pt x="70" y="74"/>
                  <a:pt x="63" y="79"/>
                  <a:pt x="57" y="76"/>
                </a:cubicBezTo>
                <a:cubicBezTo>
                  <a:pt x="45" y="70"/>
                  <a:pt x="45" y="70"/>
                  <a:pt x="45" y="70"/>
                </a:cubicBezTo>
                <a:cubicBezTo>
                  <a:pt x="43" y="69"/>
                  <a:pt x="40" y="69"/>
                  <a:pt x="37" y="70"/>
                </a:cubicBezTo>
                <a:cubicBezTo>
                  <a:pt x="25" y="76"/>
                  <a:pt x="25" y="76"/>
                  <a:pt x="25" y="76"/>
                </a:cubicBezTo>
                <a:cubicBezTo>
                  <a:pt x="20" y="79"/>
                  <a:pt x="13" y="74"/>
                  <a:pt x="14" y="68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6" y="49"/>
                  <a:pt x="14" y="47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3"/>
                  <a:pt x="2" y="25"/>
                  <a:pt x="9" y="24"/>
                </a:cubicBezTo>
                <a:cubicBezTo>
                  <a:pt x="22" y="22"/>
                  <a:pt x="22" y="22"/>
                  <a:pt x="22" y="22"/>
                </a:cubicBezTo>
                <a:cubicBezTo>
                  <a:pt x="25" y="22"/>
                  <a:pt x="27" y="20"/>
                  <a:pt x="28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0"/>
                  <a:pt x="45" y="0"/>
                  <a:pt x="48" y="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5" name="Freeform 114"/>
          <p:cNvSpPr>
            <a:spLocks/>
          </p:cNvSpPr>
          <p:nvPr userDrawn="1"/>
        </p:nvSpPr>
        <p:spPr bwMode="auto">
          <a:xfrm>
            <a:off x="5581650" y="2287588"/>
            <a:ext cx="582613" cy="325438"/>
          </a:xfrm>
          <a:custGeom>
            <a:avLst/>
            <a:gdLst>
              <a:gd name="T0" fmla="*/ 367 w 367"/>
              <a:gd name="T1" fmla="*/ 103 h 205"/>
              <a:gd name="T2" fmla="*/ 189 w 367"/>
              <a:gd name="T3" fmla="*/ 0 h 205"/>
              <a:gd name="T4" fmla="*/ 189 w 367"/>
              <a:gd name="T5" fmla="*/ 69 h 205"/>
              <a:gd name="T6" fmla="*/ 0 w 367"/>
              <a:gd name="T7" fmla="*/ 69 h 205"/>
              <a:gd name="T8" fmla="*/ 0 w 367"/>
              <a:gd name="T9" fmla="*/ 137 h 205"/>
              <a:gd name="T10" fmla="*/ 189 w 367"/>
              <a:gd name="T11" fmla="*/ 137 h 205"/>
              <a:gd name="T12" fmla="*/ 189 w 367"/>
              <a:gd name="T13" fmla="*/ 205 h 205"/>
              <a:gd name="T14" fmla="*/ 367 w 367"/>
              <a:gd name="T15" fmla="*/ 10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205">
                <a:moveTo>
                  <a:pt x="367" y="103"/>
                </a:moveTo>
                <a:lnTo>
                  <a:pt x="189" y="0"/>
                </a:lnTo>
                <a:lnTo>
                  <a:pt x="189" y="69"/>
                </a:lnTo>
                <a:lnTo>
                  <a:pt x="0" y="69"/>
                </a:lnTo>
                <a:lnTo>
                  <a:pt x="0" y="137"/>
                </a:lnTo>
                <a:lnTo>
                  <a:pt x="189" y="137"/>
                </a:lnTo>
                <a:lnTo>
                  <a:pt x="189" y="205"/>
                </a:lnTo>
                <a:lnTo>
                  <a:pt x="367" y="10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6" name="Freeform 115"/>
          <p:cNvSpPr>
            <a:spLocks/>
          </p:cNvSpPr>
          <p:nvPr userDrawn="1"/>
        </p:nvSpPr>
        <p:spPr bwMode="auto">
          <a:xfrm>
            <a:off x="5461000" y="2613025"/>
            <a:ext cx="579438" cy="323850"/>
          </a:xfrm>
          <a:custGeom>
            <a:avLst/>
            <a:gdLst>
              <a:gd name="T0" fmla="*/ 0 w 365"/>
              <a:gd name="T1" fmla="*/ 102 h 204"/>
              <a:gd name="T2" fmla="*/ 175 w 365"/>
              <a:gd name="T3" fmla="*/ 204 h 204"/>
              <a:gd name="T4" fmla="*/ 175 w 365"/>
              <a:gd name="T5" fmla="*/ 136 h 204"/>
              <a:gd name="T6" fmla="*/ 365 w 365"/>
              <a:gd name="T7" fmla="*/ 136 h 204"/>
              <a:gd name="T8" fmla="*/ 365 w 365"/>
              <a:gd name="T9" fmla="*/ 68 h 204"/>
              <a:gd name="T10" fmla="*/ 175 w 365"/>
              <a:gd name="T11" fmla="*/ 68 h 204"/>
              <a:gd name="T12" fmla="*/ 175 w 365"/>
              <a:gd name="T13" fmla="*/ 0 h 204"/>
              <a:gd name="T14" fmla="*/ 0 w 365"/>
              <a:gd name="T1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204">
                <a:moveTo>
                  <a:pt x="0" y="102"/>
                </a:moveTo>
                <a:lnTo>
                  <a:pt x="175" y="204"/>
                </a:lnTo>
                <a:lnTo>
                  <a:pt x="175" y="136"/>
                </a:lnTo>
                <a:lnTo>
                  <a:pt x="365" y="136"/>
                </a:lnTo>
                <a:lnTo>
                  <a:pt x="365" y="68"/>
                </a:lnTo>
                <a:lnTo>
                  <a:pt x="175" y="68"/>
                </a:lnTo>
                <a:lnTo>
                  <a:pt x="175" y="0"/>
                </a:lnTo>
                <a:lnTo>
                  <a:pt x="0" y="10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7" name="Freeform 116"/>
          <p:cNvSpPr>
            <a:spLocks/>
          </p:cNvSpPr>
          <p:nvPr userDrawn="1"/>
        </p:nvSpPr>
        <p:spPr bwMode="auto">
          <a:xfrm>
            <a:off x="4786313" y="2971800"/>
            <a:ext cx="346075" cy="347663"/>
          </a:xfrm>
          <a:custGeom>
            <a:avLst/>
            <a:gdLst>
              <a:gd name="T0" fmla="*/ 109 w 218"/>
              <a:gd name="T1" fmla="*/ 0 h 219"/>
              <a:gd name="T2" fmla="*/ 121 w 218"/>
              <a:gd name="T3" fmla="*/ 37 h 219"/>
              <a:gd name="T4" fmla="*/ 143 w 218"/>
              <a:gd name="T5" fmla="*/ 5 h 219"/>
              <a:gd name="T6" fmla="*/ 143 w 218"/>
              <a:gd name="T7" fmla="*/ 44 h 219"/>
              <a:gd name="T8" fmla="*/ 175 w 218"/>
              <a:gd name="T9" fmla="*/ 20 h 219"/>
              <a:gd name="T10" fmla="*/ 163 w 218"/>
              <a:gd name="T11" fmla="*/ 56 h 219"/>
              <a:gd name="T12" fmla="*/ 199 w 218"/>
              <a:gd name="T13" fmla="*/ 44 h 219"/>
              <a:gd name="T14" fmla="*/ 177 w 218"/>
              <a:gd name="T15" fmla="*/ 76 h 219"/>
              <a:gd name="T16" fmla="*/ 214 w 218"/>
              <a:gd name="T17" fmla="*/ 76 h 219"/>
              <a:gd name="T18" fmla="*/ 184 w 218"/>
              <a:gd name="T19" fmla="*/ 97 h 219"/>
              <a:gd name="T20" fmla="*/ 218 w 218"/>
              <a:gd name="T21" fmla="*/ 110 h 219"/>
              <a:gd name="T22" fmla="*/ 184 w 218"/>
              <a:gd name="T23" fmla="*/ 122 h 219"/>
              <a:gd name="T24" fmla="*/ 214 w 218"/>
              <a:gd name="T25" fmla="*/ 144 h 219"/>
              <a:gd name="T26" fmla="*/ 177 w 218"/>
              <a:gd name="T27" fmla="*/ 144 h 219"/>
              <a:gd name="T28" fmla="*/ 199 w 218"/>
              <a:gd name="T29" fmla="*/ 173 h 219"/>
              <a:gd name="T30" fmla="*/ 163 w 218"/>
              <a:gd name="T31" fmla="*/ 161 h 219"/>
              <a:gd name="T32" fmla="*/ 175 w 218"/>
              <a:gd name="T33" fmla="*/ 197 h 219"/>
              <a:gd name="T34" fmla="*/ 143 w 218"/>
              <a:gd name="T35" fmla="*/ 175 h 219"/>
              <a:gd name="T36" fmla="*/ 143 w 218"/>
              <a:gd name="T37" fmla="*/ 214 h 219"/>
              <a:gd name="T38" fmla="*/ 121 w 218"/>
              <a:gd name="T39" fmla="*/ 183 h 219"/>
              <a:gd name="T40" fmla="*/ 109 w 218"/>
              <a:gd name="T41" fmla="*/ 219 h 219"/>
              <a:gd name="T42" fmla="*/ 99 w 218"/>
              <a:gd name="T43" fmla="*/ 183 h 219"/>
              <a:gd name="T44" fmla="*/ 75 w 218"/>
              <a:gd name="T45" fmla="*/ 214 h 219"/>
              <a:gd name="T46" fmla="*/ 77 w 218"/>
              <a:gd name="T47" fmla="*/ 175 h 219"/>
              <a:gd name="T48" fmla="*/ 46 w 218"/>
              <a:gd name="T49" fmla="*/ 197 h 219"/>
              <a:gd name="T50" fmla="*/ 58 w 218"/>
              <a:gd name="T51" fmla="*/ 161 h 219"/>
              <a:gd name="T52" fmla="*/ 21 w 218"/>
              <a:gd name="T53" fmla="*/ 173 h 219"/>
              <a:gd name="T54" fmla="*/ 43 w 218"/>
              <a:gd name="T55" fmla="*/ 144 h 219"/>
              <a:gd name="T56" fmla="*/ 7 w 218"/>
              <a:gd name="T57" fmla="*/ 144 h 219"/>
              <a:gd name="T58" fmla="*/ 36 w 218"/>
              <a:gd name="T59" fmla="*/ 122 h 219"/>
              <a:gd name="T60" fmla="*/ 0 w 218"/>
              <a:gd name="T61" fmla="*/ 110 h 219"/>
              <a:gd name="T62" fmla="*/ 36 w 218"/>
              <a:gd name="T63" fmla="*/ 97 h 219"/>
              <a:gd name="T64" fmla="*/ 7 w 218"/>
              <a:gd name="T65" fmla="*/ 76 h 219"/>
              <a:gd name="T66" fmla="*/ 43 w 218"/>
              <a:gd name="T67" fmla="*/ 76 h 219"/>
              <a:gd name="T68" fmla="*/ 21 w 218"/>
              <a:gd name="T69" fmla="*/ 44 h 219"/>
              <a:gd name="T70" fmla="*/ 58 w 218"/>
              <a:gd name="T71" fmla="*/ 56 h 219"/>
              <a:gd name="T72" fmla="*/ 46 w 218"/>
              <a:gd name="T73" fmla="*/ 20 h 219"/>
              <a:gd name="T74" fmla="*/ 77 w 218"/>
              <a:gd name="T75" fmla="*/ 44 h 219"/>
              <a:gd name="T76" fmla="*/ 75 w 218"/>
              <a:gd name="T77" fmla="*/ 5 h 219"/>
              <a:gd name="T78" fmla="*/ 99 w 218"/>
              <a:gd name="T79" fmla="*/ 37 h 219"/>
              <a:gd name="T80" fmla="*/ 109 w 218"/>
              <a:gd name="T8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8" h="219">
                <a:moveTo>
                  <a:pt x="109" y="0"/>
                </a:moveTo>
                <a:lnTo>
                  <a:pt x="121" y="37"/>
                </a:lnTo>
                <a:lnTo>
                  <a:pt x="143" y="5"/>
                </a:lnTo>
                <a:lnTo>
                  <a:pt x="143" y="44"/>
                </a:lnTo>
                <a:lnTo>
                  <a:pt x="175" y="20"/>
                </a:lnTo>
                <a:lnTo>
                  <a:pt x="163" y="56"/>
                </a:lnTo>
                <a:lnTo>
                  <a:pt x="199" y="44"/>
                </a:lnTo>
                <a:lnTo>
                  <a:pt x="177" y="76"/>
                </a:lnTo>
                <a:lnTo>
                  <a:pt x="214" y="76"/>
                </a:lnTo>
                <a:lnTo>
                  <a:pt x="184" y="97"/>
                </a:lnTo>
                <a:lnTo>
                  <a:pt x="218" y="110"/>
                </a:lnTo>
                <a:lnTo>
                  <a:pt x="184" y="122"/>
                </a:lnTo>
                <a:lnTo>
                  <a:pt x="214" y="144"/>
                </a:lnTo>
                <a:lnTo>
                  <a:pt x="177" y="144"/>
                </a:lnTo>
                <a:lnTo>
                  <a:pt x="199" y="173"/>
                </a:lnTo>
                <a:lnTo>
                  <a:pt x="163" y="161"/>
                </a:lnTo>
                <a:lnTo>
                  <a:pt x="175" y="197"/>
                </a:lnTo>
                <a:lnTo>
                  <a:pt x="143" y="175"/>
                </a:lnTo>
                <a:lnTo>
                  <a:pt x="143" y="214"/>
                </a:lnTo>
                <a:lnTo>
                  <a:pt x="121" y="183"/>
                </a:lnTo>
                <a:lnTo>
                  <a:pt x="109" y="219"/>
                </a:lnTo>
                <a:lnTo>
                  <a:pt x="99" y="183"/>
                </a:lnTo>
                <a:lnTo>
                  <a:pt x="75" y="214"/>
                </a:lnTo>
                <a:lnTo>
                  <a:pt x="77" y="175"/>
                </a:lnTo>
                <a:lnTo>
                  <a:pt x="46" y="197"/>
                </a:lnTo>
                <a:lnTo>
                  <a:pt x="58" y="161"/>
                </a:lnTo>
                <a:lnTo>
                  <a:pt x="21" y="173"/>
                </a:lnTo>
                <a:lnTo>
                  <a:pt x="43" y="144"/>
                </a:lnTo>
                <a:lnTo>
                  <a:pt x="7" y="144"/>
                </a:lnTo>
                <a:lnTo>
                  <a:pt x="36" y="122"/>
                </a:lnTo>
                <a:lnTo>
                  <a:pt x="0" y="110"/>
                </a:lnTo>
                <a:lnTo>
                  <a:pt x="36" y="97"/>
                </a:lnTo>
                <a:lnTo>
                  <a:pt x="7" y="76"/>
                </a:lnTo>
                <a:lnTo>
                  <a:pt x="43" y="76"/>
                </a:lnTo>
                <a:lnTo>
                  <a:pt x="21" y="44"/>
                </a:lnTo>
                <a:lnTo>
                  <a:pt x="58" y="56"/>
                </a:lnTo>
                <a:lnTo>
                  <a:pt x="46" y="20"/>
                </a:lnTo>
                <a:lnTo>
                  <a:pt x="77" y="44"/>
                </a:lnTo>
                <a:lnTo>
                  <a:pt x="75" y="5"/>
                </a:lnTo>
                <a:lnTo>
                  <a:pt x="99" y="37"/>
                </a:lnTo>
                <a:lnTo>
                  <a:pt x="10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8" name="Freeform 117"/>
          <p:cNvSpPr>
            <a:spLocks noEditPoints="1"/>
          </p:cNvSpPr>
          <p:nvPr userDrawn="1"/>
        </p:nvSpPr>
        <p:spPr bwMode="auto">
          <a:xfrm>
            <a:off x="2314575" y="2006600"/>
            <a:ext cx="327025" cy="358775"/>
          </a:xfrm>
          <a:custGeom>
            <a:avLst/>
            <a:gdLst>
              <a:gd name="T0" fmla="*/ 41 w 85"/>
              <a:gd name="T1" fmla="*/ 15 h 93"/>
              <a:gd name="T2" fmla="*/ 43 w 85"/>
              <a:gd name="T3" fmla="*/ 0 h 93"/>
              <a:gd name="T4" fmla="*/ 45 w 85"/>
              <a:gd name="T5" fmla="*/ 15 h 93"/>
              <a:gd name="T6" fmla="*/ 85 w 85"/>
              <a:gd name="T7" fmla="*/ 41 h 93"/>
              <a:gd name="T8" fmla="*/ 70 w 85"/>
              <a:gd name="T9" fmla="*/ 39 h 93"/>
              <a:gd name="T10" fmla="*/ 70 w 85"/>
              <a:gd name="T11" fmla="*/ 44 h 93"/>
              <a:gd name="T12" fmla="*/ 85 w 85"/>
              <a:gd name="T13" fmla="*/ 41 h 93"/>
              <a:gd name="T14" fmla="*/ 15 w 85"/>
              <a:gd name="T15" fmla="*/ 39 h 93"/>
              <a:gd name="T16" fmla="*/ 0 w 85"/>
              <a:gd name="T17" fmla="*/ 41 h 93"/>
              <a:gd name="T18" fmla="*/ 15 w 85"/>
              <a:gd name="T19" fmla="*/ 44 h 93"/>
              <a:gd name="T20" fmla="*/ 64 w 85"/>
              <a:gd name="T21" fmla="*/ 23 h 93"/>
              <a:gd name="T22" fmla="*/ 72 w 85"/>
              <a:gd name="T23" fmla="*/ 12 h 93"/>
              <a:gd name="T24" fmla="*/ 61 w 85"/>
              <a:gd name="T25" fmla="*/ 20 h 93"/>
              <a:gd name="T26" fmla="*/ 62 w 85"/>
              <a:gd name="T27" fmla="*/ 24 h 93"/>
              <a:gd name="T28" fmla="*/ 17 w 85"/>
              <a:gd name="T29" fmla="*/ 70 h 93"/>
              <a:gd name="T30" fmla="*/ 25 w 85"/>
              <a:gd name="T31" fmla="*/ 59 h 93"/>
              <a:gd name="T32" fmla="*/ 14 w 85"/>
              <a:gd name="T33" fmla="*/ 67 h 93"/>
              <a:gd name="T34" fmla="*/ 15 w 85"/>
              <a:gd name="T35" fmla="*/ 71 h 93"/>
              <a:gd name="T36" fmla="*/ 25 w 85"/>
              <a:gd name="T37" fmla="*/ 23 h 93"/>
              <a:gd name="T38" fmla="*/ 17 w 85"/>
              <a:gd name="T39" fmla="*/ 12 h 93"/>
              <a:gd name="T40" fmla="*/ 14 w 85"/>
              <a:gd name="T41" fmla="*/ 16 h 93"/>
              <a:gd name="T42" fmla="*/ 23 w 85"/>
              <a:gd name="T43" fmla="*/ 24 h 93"/>
              <a:gd name="T44" fmla="*/ 72 w 85"/>
              <a:gd name="T45" fmla="*/ 70 h 93"/>
              <a:gd name="T46" fmla="*/ 64 w 85"/>
              <a:gd name="T47" fmla="*/ 59 h 93"/>
              <a:gd name="T48" fmla="*/ 61 w 85"/>
              <a:gd name="T49" fmla="*/ 62 h 93"/>
              <a:gd name="T50" fmla="*/ 70 w 85"/>
              <a:gd name="T51" fmla="*/ 71 h 93"/>
              <a:gd name="T52" fmla="*/ 65 w 85"/>
              <a:gd name="T53" fmla="*/ 42 h 93"/>
              <a:gd name="T54" fmla="*/ 59 w 85"/>
              <a:gd name="T55" fmla="*/ 56 h 93"/>
              <a:gd name="T56" fmla="*/ 54 w 85"/>
              <a:gd name="T57" fmla="*/ 69 h 93"/>
              <a:gd name="T58" fmla="*/ 54 w 85"/>
              <a:gd name="T59" fmla="*/ 71 h 93"/>
              <a:gd name="T60" fmla="*/ 52 w 85"/>
              <a:gd name="T61" fmla="*/ 73 h 93"/>
              <a:gd name="T62" fmla="*/ 32 w 85"/>
              <a:gd name="T63" fmla="*/ 71 h 93"/>
              <a:gd name="T64" fmla="*/ 31 w 85"/>
              <a:gd name="T65" fmla="*/ 71 h 93"/>
              <a:gd name="T66" fmla="*/ 26 w 85"/>
              <a:gd name="T67" fmla="*/ 56 h 93"/>
              <a:gd name="T68" fmla="*/ 26 w 85"/>
              <a:gd name="T69" fmla="*/ 56 h 93"/>
              <a:gd name="T70" fmla="*/ 43 w 85"/>
              <a:gd name="T71" fmla="*/ 20 h 93"/>
              <a:gd name="T72" fmla="*/ 61 w 85"/>
              <a:gd name="T73" fmla="*/ 42 h 93"/>
              <a:gd name="T74" fmla="*/ 25 w 85"/>
              <a:gd name="T75" fmla="*/ 42 h 93"/>
              <a:gd name="T76" fmla="*/ 30 w 85"/>
              <a:gd name="T77" fmla="*/ 55 h 93"/>
              <a:gd name="T78" fmla="*/ 35 w 85"/>
              <a:gd name="T79" fmla="*/ 69 h 93"/>
              <a:gd name="T80" fmla="*/ 35 w 85"/>
              <a:gd name="T81" fmla="*/ 70 h 93"/>
              <a:gd name="T82" fmla="*/ 51 w 85"/>
              <a:gd name="T83" fmla="*/ 69 h 93"/>
              <a:gd name="T84" fmla="*/ 55 w 85"/>
              <a:gd name="T85" fmla="*/ 55 h 93"/>
              <a:gd name="T86" fmla="*/ 61 w 85"/>
              <a:gd name="T87" fmla="*/ 42 h 93"/>
              <a:gd name="T88" fmla="*/ 54 w 85"/>
              <a:gd name="T89" fmla="*/ 76 h 93"/>
              <a:gd name="T90" fmla="*/ 33 w 85"/>
              <a:gd name="T91" fmla="*/ 74 h 93"/>
              <a:gd name="T92" fmla="*/ 32 w 85"/>
              <a:gd name="T93" fmla="*/ 76 h 93"/>
              <a:gd name="T94" fmla="*/ 52 w 85"/>
              <a:gd name="T95" fmla="*/ 78 h 93"/>
              <a:gd name="T96" fmla="*/ 54 w 85"/>
              <a:gd name="T97" fmla="*/ 81 h 93"/>
              <a:gd name="T98" fmla="*/ 52 w 85"/>
              <a:gd name="T99" fmla="*/ 79 h 93"/>
              <a:gd name="T100" fmla="*/ 32 w 85"/>
              <a:gd name="T101" fmla="*/ 81 h 93"/>
              <a:gd name="T102" fmla="*/ 33 w 85"/>
              <a:gd name="T103" fmla="*/ 82 h 93"/>
              <a:gd name="T104" fmla="*/ 54 w 85"/>
              <a:gd name="T105" fmla="*/ 81 h 93"/>
              <a:gd name="T106" fmla="*/ 54 w 85"/>
              <a:gd name="T107" fmla="*/ 85 h 93"/>
              <a:gd name="T108" fmla="*/ 33 w 85"/>
              <a:gd name="T109" fmla="*/ 84 h 93"/>
              <a:gd name="T110" fmla="*/ 32 w 85"/>
              <a:gd name="T111" fmla="*/ 85 h 93"/>
              <a:gd name="T112" fmla="*/ 52 w 85"/>
              <a:gd name="T113" fmla="*/ 87 h 93"/>
              <a:gd name="T114" fmla="*/ 47 w 85"/>
              <a:gd name="T115" fmla="*/ 88 h 93"/>
              <a:gd name="T116" fmla="*/ 38 w 85"/>
              <a:gd name="T117" fmla="*/ 90 h 93"/>
              <a:gd name="T118" fmla="*/ 45 w 85"/>
              <a:gd name="T119" fmla="*/ 92 h 93"/>
              <a:gd name="T120" fmla="*/ 47 w 85"/>
              <a:gd name="T121" fmla="*/ 8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5" h="93">
                <a:moveTo>
                  <a:pt x="43" y="17"/>
                </a:moveTo>
                <a:cubicBezTo>
                  <a:pt x="42" y="17"/>
                  <a:pt x="41" y="16"/>
                  <a:pt x="41" y="15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6"/>
                  <a:pt x="44" y="17"/>
                  <a:pt x="43" y="17"/>
                </a:cubicBezTo>
                <a:close/>
                <a:moveTo>
                  <a:pt x="85" y="41"/>
                </a:moveTo>
                <a:cubicBezTo>
                  <a:pt x="85" y="40"/>
                  <a:pt x="84" y="39"/>
                  <a:pt x="83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69" y="39"/>
                  <a:pt x="68" y="40"/>
                  <a:pt x="68" y="41"/>
                </a:cubicBezTo>
                <a:cubicBezTo>
                  <a:pt x="68" y="43"/>
                  <a:pt x="69" y="44"/>
                  <a:pt x="70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4" y="44"/>
                  <a:pt x="85" y="43"/>
                  <a:pt x="85" y="41"/>
                </a:cubicBezTo>
                <a:close/>
                <a:moveTo>
                  <a:pt x="17" y="41"/>
                </a:moveTo>
                <a:cubicBezTo>
                  <a:pt x="17" y="40"/>
                  <a:pt x="16" y="39"/>
                  <a:pt x="15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43"/>
                  <a:pt x="1" y="44"/>
                  <a:pt x="2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6" y="44"/>
                  <a:pt x="17" y="43"/>
                  <a:pt x="17" y="41"/>
                </a:cubicBezTo>
                <a:close/>
                <a:moveTo>
                  <a:pt x="64" y="23"/>
                </a:moveTo>
                <a:cubicBezTo>
                  <a:pt x="72" y="16"/>
                  <a:pt x="72" y="16"/>
                  <a:pt x="72" y="16"/>
                </a:cubicBezTo>
                <a:cubicBezTo>
                  <a:pt x="73" y="15"/>
                  <a:pt x="73" y="13"/>
                  <a:pt x="72" y="12"/>
                </a:cubicBezTo>
                <a:cubicBezTo>
                  <a:pt x="71" y="11"/>
                  <a:pt x="70" y="11"/>
                  <a:pt x="69" y="12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1"/>
                  <a:pt x="60" y="23"/>
                  <a:pt x="61" y="23"/>
                </a:cubicBezTo>
                <a:cubicBezTo>
                  <a:pt x="61" y="24"/>
                  <a:pt x="62" y="24"/>
                  <a:pt x="62" y="24"/>
                </a:cubicBezTo>
                <a:cubicBezTo>
                  <a:pt x="63" y="24"/>
                  <a:pt x="64" y="24"/>
                  <a:pt x="64" y="23"/>
                </a:cubicBezTo>
                <a:close/>
                <a:moveTo>
                  <a:pt x="17" y="70"/>
                </a:moveTo>
                <a:cubicBezTo>
                  <a:pt x="25" y="62"/>
                  <a:pt x="25" y="62"/>
                  <a:pt x="25" y="62"/>
                </a:cubicBezTo>
                <a:cubicBezTo>
                  <a:pt x="26" y="62"/>
                  <a:pt x="26" y="60"/>
                  <a:pt x="25" y="59"/>
                </a:cubicBezTo>
                <a:cubicBezTo>
                  <a:pt x="24" y="58"/>
                  <a:pt x="23" y="58"/>
                  <a:pt x="22" y="59"/>
                </a:cubicBezTo>
                <a:cubicBezTo>
                  <a:pt x="14" y="67"/>
                  <a:pt x="14" y="67"/>
                  <a:pt x="14" y="67"/>
                </a:cubicBezTo>
                <a:cubicBezTo>
                  <a:pt x="13" y="68"/>
                  <a:pt x="13" y="70"/>
                  <a:pt x="14" y="70"/>
                </a:cubicBezTo>
                <a:cubicBezTo>
                  <a:pt x="14" y="71"/>
                  <a:pt x="15" y="71"/>
                  <a:pt x="15" y="71"/>
                </a:cubicBezTo>
                <a:cubicBezTo>
                  <a:pt x="16" y="71"/>
                  <a:pt x="17" y="71"/>
                  <a:pt x="17" y="70"/>
                </a:cubicBezTo>
                <a:close/>
                <a:moveTo>
                  <a:pt x="25" y="23"/>
                </a:moveTo>
                <a:cubicBezTo>
                  <a:pt x="26" y="23"/>
                  <a:pt x="26" y="21"/>
                  <a:pt x="25" y="20"/>
                </a:cubicBezTo>
                <a:cubicBezTo>
                  <a:pt x="17" y="12"/>
                  <a:pt x="17" y="12"/>
                  <a:pt x="17" y="12"/>
                </a:cubicBezTo>
                <a:cubicBezTo>
                  <a:pt x="16" y="11"/>
                  <a:pt x="15" y="11"/>
                  <a:pt x="14" y="12"/>
                </a:cubicBezTo>
                <a:cubicBezTo>
                  <a:pt x="13" y="13"/>
                  <a:pt x="13" y="15"/>
                  <a:pt x="1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4"/>
                  <a:pt x="23" y="24"/>
                  <a:pt x="23" y="24"/>
                </a:cubicBezTo>
                <a:cubicBezTo>
                  <a:pt x="24" y="24"/>
                  <a:pt x="24" y="24"/>
                  <a:pt x="25" y="23"/>
                </a:cubicBezTo>
                <a:close/>
                <a:moveTo>
                  <a:pt x="72" y="70"/>
                </a:moveTo>
                <a:cubicBezTo>
                  <a:pt x="73" y="70"/>
                  <a:pt x="73" y="68"/>
                  <a:pt x="72" y="67"/>
                </a:cubicBezTo>
                <a:cubicBezTo>
                  <a:pt x="64" y="59"/>
                  <a:pt x="64" y="59"/>
                  <a:pt x="64" y="59"/>
                </a:cubicBezTo>
                <a:cubicBezTo>
                  <a:pt x="63" y="58"/>
                  <a:pt x="62" y="58"/>
                  <a:pt x="61" y="59"/>
                </a:cubicBezTo>
                <a:cubicBezTo>
                  <a:pt x="60" y="60"/>
                  <a:pt x="60" y="62"/>
                  <a:pt x="61" y="62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70" y="71"/>
                  <a:pt x="70" y="71"/>
                </a:cubicBezTo>
                <a:cubicBezTo>
                  <a:pt x="71" y="71"/>
                  <a:pt x="71" y="71"/>
                  <a:pt x="72" y="70"/>
                </a:cubicBezTo>
                <a:close/>
                <a:moveTo>
                  <a:pt x="65" y="42"/>
                </a:moveTo>
                <a:cubicBezTo>
                  <a:pt x="65" y="47"/>
                  <a:pt x="63" y="52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4" y="62"/>
                  <a:pt x="54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2"/>
                  <a:pt x="53" y="73"/>
                  <a:pt x="5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2" y="73"/>
                  <a:pt x="32" y="72"/>
                  <a:pt x="32" y="71"/>
                </a:cubicBezTo>
                <a:cubicBezTo>
                  <a:pt x="32" y="71"/>
                  <a:pt x="32" y="71"/>
                  <a:pt x="32" y="71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2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3" y="52"/>
                  <a:pt x="21" y="47"/>
                  <a:pt x="21" y="42"/>
                </a:cubicBezTo>
                <a:cubicBezTo>
                  <a:pt x="21" y="30"/>
                  <a:pt x="31" y="20"/>
                  <a:pt x="43" y="20"/>
                </a:cubicBezTo>
                <a:cubicBezTo>
                  <a:pt x="55" y="20"/>
                  <a:pt x="65" y="30"/>
                  <a:pt x="65" y="42"/>
                </a:cubicBezTo>
                <a:close/>
                <a:moveTo>
                  <a:pt x="61" y="42"/>
                </a:moveTo>
                <a:cubicBezTo>
                  <a:pt x="61" y="32"/>
                  <a:pt x="53" y="24"/>
                  <a:pt x="43" y="24"/>
                </a:cubicBezTo>
                <a:cubicBezTo>
                  <a:pt x="33" y="24"/>
                  <a:pt x="25" y="32"/>
                  <a:pt x="25" y="42"/>
                </a:cubicBezTo>
                <a:cubicBezTo>
                  <a:pt x="25" y="46"/>
                  <a:pt x="26" y="50"/>
                  <a:pt x="29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58"/>
                  <a:pt x="35" y="63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0"/>
                  <a:pt x="35" y="70"/>
                  <a:pt x="35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63"/>
                  <a:pt x="53" y="58"/>
                  <a:pt x="55" y="56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4"/>
                  <a:pt x="56" y="54"/>
                </a:cubicBezTo>
                <a:cubicBezTo>
                  <a:pt x="59" y="50"/>
                  <a:pt x="61" y="46"/>
                  <a:pt x="61" y="42"/>
                </a:cubicBezTo>
                <a:close/>
                <a:moveTo>
                  <a:pt x="54" y="76"/>
                </a:moveTo>
                <a:cubicBezTo>
                  <a:pt x="54" y="76"/>
                  <a:pt x="54" y="76"/>
                  <a:pt x="54" y="76"/>
                </a:cubicBezTo>
                <a:cubicBezTo>
                  <a:pt x="54" y="75"/>
                  <a:pt x="53" y="74"/>
                  <a:pt x="52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2" y="74"/>
                  <a:pt x="32" y="75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7"/>
                  <a:pt x="32" y="78"/>
                  <a:pt x="33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3" y="78"/>
                  <a:pt x="54" y="77"/>
                  <a:pt x="54" y="76"/>
                </a:cubicBezTo>
                <a:close/>
                <a:moveTo>
                  <a:pt x="54" y="81"/>
                </a:moveTo>
                <a:cubicBezTo>
                  <a:pt x="54" y="81"/>
                  <a:pt x="54" y="81"/>
                  <a:pt x="54" y="81"/>
                </a:cubicBezTo>
                <a:cubicBezTo>
                  <a:pt x="54" y="80"/>
                  <a:pt x="53" y="79"/>
                  <a:pt x="52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79"/>
                  <a:pt x="32" y="80"/>
                  <a:pt x="32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2"/>
                  <a:pt x="54" y="81"/>
                </a:cubicBezTo>
                <a:close/>
                <a:moveTo>
                  <a:pt x="54" y="85"/>
                </a:moveTo>
                <a:cubicBezTo>
                  <a:pt x="54" y="85"/>
                  <a:pt x="54" y="85"/>
                  <a:pt x="54" y="85"/>
                </a:cubicBezTo>
                <a:cubicBezTo>
                  <a:pt x="54" y="84"/>
                  <a:pt x="53" y="84"/>
                  <a:pt x="5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5"/>
                </a:cubicBezTo>
                <a:cubicBezTo>
                  <a:pt x="32" y="85"/>
                  <a:pt x="32" y="85"/>
                  <a:pt x="32" y="85"/>
                </a:cubicBezTo>
                <a:cubicBezTo>
                  <a:pt x="32" y="86"/>
                  <a:pt x="32" y="87"/>
                  <a:pt x="33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4" y="86"/>
                  <a:pt x="54" y="85"/>
                </a:cubicBezTo>
                <a:close/>
                <a:moveTo>
                  <a:pt x="47" y="88"/>
                </a:moveTo>
                <a:cubicBezTo>
                  <a:pt x="39" y="88"/>
                  <a:pt x="39" y="88"/>
                  <a:pt x="39" y="88"/>
                </a:cubicBezTo>
                <a:cubicBezTo>
                  <a:pt x="37" y="88"/>
                  <a:pt x="37" y="90"/>
                  <a:pt x="38" y="90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3"/>
                  <a:pt x="44" y="93"/>
                  <a:pt x="45" y="92"/>
                </a:cubicBezTo>
                <a:cubicBezTo>
                  <a:pt x="48" y="90"/>
                  <a:pt x="48" y="90"/>
                  <a:pt x="48" y="90"/>
                </a:cubicBezTo>
                <a:cubicBezTo>
                  <a:pt x="49" y="90"/>
                  <a:pt x="48" y="88"/>
                  <a:pt x="47" y="8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9" name="Freeform 118"/>
          <p:cNvSpPr>
            <a:spLocks noEditPoints="1"/>
          </p:cNvSpPr>
          <p:nvPr userDrawn="1"/>
        </p:nvSpPr>
        <p:spPr bwMode="auto">
          <a:xfrm>
            <a:off x="2554288" y="2373313"/>
            <a:ext cx="169863" cy="282575"/>
          </a:xfrm>
          <a:custGeom>
            <a:avLst/>
            <a:gdLst>
              <a:gd name="T0" fmla="*/ 38 w 44"/>
              <a:gd name="T1" fmla="*/ 36 h 73"/>
              <a:gd name="T2" fmla="*/ 33 w 44"/>
              <a:gd name="T3" fmla="*/ 49 h 73"/>
              <a:gd name="T4" fmla="*/ 33 w 44"/>
              <a:gd name="T5" fmla="*/ 51 h 73"/>
              <a:gd name="T6" fmla="*/ 33 w 44"/>
              <a:gd name="T7" fmla="*/ 51 h 73"/>
              <a:gd name="T8" fmla="*/ 12 w 44"/>
              <a:gd name="T9" fmla="*/ 53 h 73"/>
              <a:gd name="T10" fmla="*/ 10 w 44"/>
              <a:gd name="T11" fmla="*/ 51 h 73"/>
              <a:gd name="T12" fmla="*/ 10 w 44"/>
              <a:gd name="T13" fmla="*/ 49 h 73"/>
              <a:gd name="T14" fmla="*/ 5 w 44"/>
              <a:gd name="T15" fmla="*/ 36 h 73"/>
              <a:gd name="T16" fmla="*/ 0 w 44"/>
              <a:gd name="T17" fmla="*/ 22 h 73"/>
              <a:gd name="T18" fmla="*/ 44 w 44"/>
              <a:gd name="T19" fmla="*/ 22 h 73"/>
              <a:gd name="T20" fmla="*/ 22 w 44"/>
              <a:gd name="T21" fmla="*/ 4 h 73"/>
              <a:gd name="T22" fmla="*/ 8 w 44"/>
              <a:gd name="T23" fmla="*/ 34 h 73"/>
              <a:gd name="T24" fmla="*/ 9 w 44"/>
              <a:gd name="T25" fmla="*/ 35 h 73"/>
              <a:gd name="T26" fmla="*/ 14 w 44"/>
              <a:gd name="T27" fmla="*/ 49 h 73"/>
              <a:gd name="T28" fmla="*/ 29 w 44"/>
              <a:gd name="T29" fmla="*/ 50 h 73"/>
              <a:gd name="T30" fmla="*/ 34 w 44"/>
              <a:gd name="T31" fmla="*/ 36 h 73"/>
              <a:gd name="T32" fmla="*/ 35 w 44"/>
              <a:gd name="T33" fmla="*/ 34 h 73"/>
              <a:gd name="T34" fmla="*/ 33 w 44"/>
              <a:gd name="T35" fmla="*/ 56 h 73"/>
              <a:gd name="T36" fmla="*/ 31 w 44"/>
              <a:gd name="T37" fmla="*/ 54 h 73"/>
              <a:gd name="T38" fmla="*/ 10 w 44"/>
              <a:gd name="T39" fmla="*/ 56 h 73"/>
              <a:gd name="T40" fmla="*/ 12 w 44"/>
              <a:gd name="T41" fmla="*/ 58 h 73"/>
              <a:gd name="T42" fmla="*/ 33 w 44"/>
              <a:gd name="T43" fmla="*/ 56 h 73"/>
              <a:gd name="T44" fmla="*/ 33 w 44"/>
              <a:gd name="T45" fmla="*/ 61 h 73"/>
              <a:gd name="T46" fmla="*/ 12 w 44"/>
              <a:gd name="T47" fmla="*/ 59 h 73"/>
              <a:gd name="T48" fmla="*/ 10 w 44"/>
              <a:gd name="T49" fmla="*/ 61 h 73"/>
              <a:gd name="T50" fmla="*/ 31 w 44"/>
              <a:gd name="T51" fmla="*/ 62 h 73"/>
              <a:gd name="T52" fmla="*/ 33 w 44"/>
              <a:gd name="T53" fmla="*/ 65 h 73"/>
              <a:gd name="T54" fmla="*/ 31 w 44"/>
              <a:gd name="T55" fmla="*/ 64 h 73"/>
              <a:gd name="T56" fmla="*/ 10 w 44"/>
              <a:gd name="T57" fmla="*/ 65 h 73"/>
              <a:gd name="T58" fmla="*/ 12 w 44"/>
              <a:gd name="T59" fmla="*/ 67 h 73"/>
              <a:gd name="T60" fmla="*/ 33 w 44"/>
              <a:gd name="T61" fmla="*/ 65 h 73"/>
              <a:gd name="T62" fmla="*/ 17 w 44"/>
              <a:gd name="T63" fmla="*/ 68 h 73"/>
              <a:gd name="T64" fmla="*/ 19 w 44"/>
              <a:gd name="T65" fmla="*/ 72 h 73"/>
              <a:gd name="T66" fmla="*/ 27 w 44"/>
              <a:gd name="T67" fmla="*/ 7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" h="73">
                <a:moveTo>
                  <a:pt x="44" y="22"/>
                </a:moveTo>
                <a:cubicBezTo>
                  <a:pt x="44" y="27"/>
                  <a:pt x="42" y="32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3" y="42"/>
                  <a:pt x="33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2"/>
                  <a:pt x="32" y="53"/>
                  <a:pt x="31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1" y="53"/>
                  <a:pt x="10" y="52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2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2" y="32"/>
                  <a:pt x="0" y="27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lose/>
                <a:moveTo>
                  <a:pt x="40" y="22"/>
                </a:moveTo>
                <a:cubicBezTo>
                  <a:pt x="40" y="12"/>
                  <a:pt x="32" y="4"/>
                  <a:pt x="22" y="4"/>
                </a:cubicBezTo>
                <a:cubicBezTo>
                  <a:pt x="12" y="4"/>
                  <a:pt x="4" y="12"/>
                  <a:pt x="4" y="22"/>
                </a:cubicBezTo>
                <a:cubicBezTo>
                  <a:pt x="4" y="26"/>
                  <a:pt x="5" y="30"/>
                  <a:pt x="8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11" y="38"/>
                  <a:pt x="14" y="43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49"/>
                  <a:pt x="29" y="49"/>
                  <a:pt x="29" y="49"/>
                </a:cubicBezTo>
                <a:cubicBezTo>
                  <a:pt x="30" y="43"/>
                  <a:pt x="32" y="38"/>
                  <a:pt x="34" y="36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4"/>
                  <a:pt x="35" y="34"/>
                  <a:pt x="35" y="34"/>
                </a:cubicBezTo>
                <a:cubicBezTo>
                  <a:pt x="38" y="30"/>
                  <a:pt x="40" y="26"/>
                  <a:pt x="40" y="22"/>
                </a:cubicBezTo>
                <a:close/>
                <a:moveTo>
                  <a:pt x="33" y="56"/>
                </a:move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2" y="54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1" y="54"/>
                  <a:pt x="10" y="55"/>
                  <a:pt x="10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7"/>
                  <a:pt x="11" y="58"/>
                  <a:pt x="12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8"/>
                  <a:pt x="33" y="57"/>
                  <a:pt x="33" y="56"/>
                </a:cubicBezTo>
                <a:close/>
                <a:moveTo>
                  <a:pt x="33" y="61"/>
                </a:moveTo>
                <a:cubicBezTo>
                  <a:pt x="33" y="61"/>
                  <a:pt x="33" y="61"/>
                  <a:pt x="33" y="61"/>
                </a:cubicBezTo>
                <a:cubicBezTo>
                  <a:pt x="33" y="60"/>
                  <a:pt x="32" y="59"/>
                  <a:pt x="3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0" y="60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2"/>
                  <a:pt x="11" y="62"/>
                  <a:pt x="12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2"/>
                  <a:pt x="33" y="62"/>
                  <a:pt x="33" y="61"/>
                </a:cubicBezTo>
                <a:close/>
                <a:moveTo>
                  <a:pt x="33" y="65"/>
                </a:moveTo>
                <a:cubicBezTo>
                  <a:pt x="33" y="65"/>
                  <a:pt x="33" y="65"/>
                  <a:pt x="33" y="65"/>
                </a:cubicBezTo>
                <a:cubicBezTo>
                  <a:pt x="33" y="64"/>
                  <a:pt x="32" y="64"/>
                  <a:pt x="31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4"/>
                  <a:pt x="10" y="64"/>
                  <a:pt x="10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66"/>
                  <a:pt x="11" y="67"/>
                  <a:pt x="1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7"/>
                  <a:pt x="33" y="66"/>
                  <a:pt x="33" y="65"/>
                </a:cubicBezTo>
                <a:close/>
                <a:moveTo>
                  <a:pt x="26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16" y="68"/>
                  <a:pt x="16" y="70"/>
                  <a:pt x="17" y="70"/>
                </a:cubicBezTo>
                <a:cubicBezTo>
                  <a:pt x="19" y="72"/>
                  <a:pt x="19" y="72"/>
                  <a:pt x="19" y="72"/>
                </a:cubicBezTo>
                <a:cubicBezTo>
                  <a:pt x="21" y="73"/>
                  <a:pt x="23" y="73"/>
                  <a:pt x="24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7" y="68"/>
                  <a:pt x="26" y="68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0" name="Freeform 119"/>
          <p:cNvSpPr>
            <a:spLocks noEditPoints="1"/>
          </p:cNvSpPr>
          <p:nvPr userDrawn="1"/>
        </p:nvSpPr>
        <p:spPr bwMode="auto">
          <a:xfrm>
            <a:off x="1835150" y="3125788"/>
            <a:ext cx="644525" cy="468313"/>
          </a:xfrm>
          <a:custGeom>
            <a:avLst/>
            <a:gdLst>
              <a:gd name="T0" fmla="*/ 57 w 167"/>
              <a:gd name="T1" fmla="*/ 50 h 121"/>
              <a:gd name="T2" fmla="*/ 38 w 167"/>
              <a:gd name="T3" fmla="*/ 0 h 121"/>
              <a:gd name="T4" fmla="*/ 87 w 167"/>
              <a:gd name="T5" fmla="*/ 30 h 121"/>
              <a:gd name="T6" fmla="*/ 108 w 167"/>
              <a:gd name="T7" fmla="*/ 29 h 121"/>
              <a:gd name="T8" fmla="*/ 113 w 167"/>
              <a:gd name="T9" fmla="*/ 37 h 121"/>
              <a:gd name="T10" fmla="*/ 108 w 167"/>
              <a:gd name="T11" fmla="*/ 46 h 121"/>
              <a:gd name="T12" fmla="*/ 94 w 167"/>
              <a:gd name="T13" fmla="*/ 47 h 121"/>
              <a:gd name="T14" fmla="*/ 142 w 167"/>
              <a:gd name="T15" fmla="*/ 50 h 121"/>
              <a:gd name="T16" fmla="*/ 138 w 167"/>
              <a:gd name="T17" fmla="*/ 52 h 121"/>
              <a:gd name="T18" fmla="*/ 155 w 167"/>
              <a:gd name="T19" fmla="*/ 56 h 121"/>
              <a:gd name="T20" fmla="*/ 142 w 167"/>
              <a:gd name="T21" fmla="*/ 79 h 121"/>
              <a:gd name="T22" fmla="*/ 10 w 167"/>
              <a:gd name="T23" fmla="*/ 61 h 121"/>
              <a:gd name="T24" fmla="*/ 0 w 167"/>
              <a:gd name="T25" fmla="*/ 34 h 121"/>
              <a:gd name="T26" fmla="*/ 18 w 167"/>
              <a:gd name="T27" fmla="*/ 46 h 121"/>
              <a:gd name="T28" fmla="*/ 14 w 167"/>
              <a:gd name="T29" fmla="*/ 34 h 121"/>
              <a:gd name="T30" fmla="*/ 30 w 167"/>
              <a:gd name="T31" fmla="*/ 23 h 121"/>
              <a:gd name="T32" fmla="*/ 101 w 167"/>
              <a:gd name="T33" fmla="*/ 88 h 121"/>
              <a:gd name="T34" fmla="*/ 112 w 167"/>
              <a:gd name="T35" fmla="*/ 88 h 121"/>
              <a:gd name="T36" fmla="*/ 116 w 167"/>
              <a:gd name="T37" fmla="*/ 95 h 121"/>
              <a:gd name="T38" fmla="*/ 112 w 167"/>
              <a:gd name="T39" fmla="*/ 102 h 121"/>
              <a:gd name="T40" fmla="*/ 96 w 167"/>
              <a:gd name="T41" fmla="*/ 102 h 121"/>
              <a:gd name="T42" fmla="*/ 74 w 167"/>
              <a:gd name="T43" fmla="*/ 121 h 121"/>
              <a:gd name="T44" fmla="*/ 66 w 167"/>
              <a:gd name="T45" fmla="*/ 85 h 121"/>
              <a:gd name="T46" fmla="*/ 101 w 167"/>
              <a:gd name="T47" fmla="*/ 88 h 121"/>
              <a:gd name="T48" fmla="*/ 112 w 167"/>
              <a:gd name="T49" fmla="*/ 91 h 121"/>
              <a:gd name="T50" fmla="*/ 112 w 167"/>
              <a:gd name="T51" fmla="*/ 95 h 121"/>
              <a:gd name="T52" fmla="*/ 112 w 167"/>
              <a:gd name="T53" fmla="*/ 98 h 121"/>
              <a:gd name="T54" fmla="*/ 113 w 167"/>
              <a:gd name="T55" fmla="*/ 95 h 121"/>
              <a:gd name="T56" fmla="*/ 108 w 167"/>
              <a:gd name="T57" fmla="*/ 32 h 121"/>
              <a:gd name="T58" fmla="*/ 108 w 167"/>
              <a:gd name="T59" fmla="*/ 32 h 121"/>
              <a:gd name="T60" fmla="*/ 106 w 167"/>
              <a:gd name="T61" fmla="*/ 37 h 121"/>
              <a:gd name="T62" fmla="*/ 108 w 167"/>
              <a:gd name="T63" fmla="*/ 43 h 121"/>
              <a:gd name="T64" fmla="*/ 110 w 167"/>
              <a:gd name="T65" fmla="*/ 37 h 121"/>
              <a:gd name="T66" fmla="*/ 108 w 167"/>
              <a:gd name="T67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7" h="121">
                <a:moveTo>
                  <a:pt x="40" y="50"/>
                </a:moveTo>
                <a:cubicBezTo>
                  <a:pt x="57" y="50"/>
                  <a:pt x="57" y="50"/>
                  <a:pt x="57" y="5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76" y="31"/>
                  <a:pt x="76" y="31"/>
                  <a:pt x="76" y="31"/>
                </a:cubicBezTo>
                <a:cubicBezTo>
                  <a:pt x="79" y="31"/>
                  <a:pt x="83" y="30"/>
                  <a:pt x="87" y="30"/>
                </a:cubicBezTo>
                <a:cubicBezTo>
                  <a:pt x="93" y="29"/>
                  <a:pt x="100" y="29"/>
                  <a:pt x="106" y="29"/>
                </a:cubicBezTo>
                <a:cubicBezTo>
                  <a:pt x="107" y="29"/>
                  <a:pt x="107" y="29"/>
                  <a:pt x="108" y="29"/>
                </a:cubicBezTo>
                <a:cubicBezTo>
                  <a:pt x="110" y="29"/>
                  <a:pt x="111" y="30"/>
                  <a:pt x="112" y="32"/>
                </a:cubicBezTo>
                <a:cubicBezTo>
                  <a:pt x="112" y="33"/>
                  <a:pt x="113" y="35"/>
                  <a:pt x="113" y="37"/>
                </a:cubicBezTo>
                <a:cubicBezTo>
                  <a:pt x="113" y="40"/>
                  <a:pt x="112" y="42"/>
                  <a:pt x="112" y="43"/>
                </a:cubicBezTo>
                <a:cubicBezTo>
                  <a:pt x="111" y="45"/>
                  <a:pt x="110" y="46"/>
                  <a:pt x="108" y="46"/>
                </a:cubicBezTo>
                <a:cubicBezTo>
                  <a:pt x="108" y="46"/>
                  <a:pt x="108" y="46"/>
                  <a:pt x="107" y="46"/>
                </a:cubicBezTo>
                <a:cubicBezTo>
                  <a:pt x="103" y="47"/>
                  <a:pt x="99" y="47"/>
                  <a:pt x="94" y="47"/>
                </a:cubicBezTo>
                <a:cubicBezTo>
                  <a:pt x="98" y="50"/>
                  <a:pt x="98" y="50"/>
                  <a:pt x="98" y="50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44" y="51"/>
                  <a:pt x="146" y="51"/>
                  <a:pt x="147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55" y="56"/>
                  <a:pt x="155" y="56"/>
                  <a:pt x="155" y="56"/>
                </a:cubicBezTo>
                <a:cubicBezTo>
                  <a:pt x="160" y="59"/>
                  <a:pt x="164" y="64"/>
                  <a:pt x="167" y="69"/>
                </a:cubicBezTo>
                <a:cubicBezTo>
                  <a:pt x="167" y="76"/>
                  <a:pt x="156" y="78"/>
                  <a:pt x="14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51"/>
                  <a:pt x="10" y="51"/>
                  <a:pt x="10" y="51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5"/>
                  <a:pt x="19" y="45"/>
                  <a:pt x="19" y="45"/>
                </a:cubicBezTo>
                <a:cubicBezTo>
                  <a:pt x="14" y="34"/>
                  <a:pt x="14" y="34"/>
                  <a:pt x="14" y="34"/>
                </a:cubicBezTo>
                <a:cubicBezTo>
                  <a:pt x="16" y="23"/>
                  <a:pt x="16" y="23"/>
                  <a:pt x="16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0" y="50"/>
                  <a:pt x="40" y="50"/>
                  <a:pt x="40" y="50"/>
                </a:cubicBezTo>
                <a:close/>
                <a:moveTo>
                  <a:pt x="101" y="88"/>
                </a:moveTo>
                <a:cubicBezTo>
                  <a:pt x="105" y="88"/>
                  <a:pt x="108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4" y="88"/>
                  <a:pt x="115" y="89"/>
                  <a:pt x="116" y="90"/>
                </a:cubicBezTo>
                <a:cubicBezTo>
                  <a:pt x="116" y="92"/>
                  <a:pt x="116" y="93"/>
                  <a:pt x="116" y="95"/>
                </a:cubicBezTo>
                <a:cubicBezTo>
                  <a:pt x="116" y="96"/>
                  <a:pt x="116" y="98"/>
                  <a:pt x="116" y="99"/>
                </a:cubicBezTo>
                <a:cubicBezTo>
                  <a:pt x="115" y="101"/>
                  <a:pt x="114" y="102"/>
                  <a:pt x="112" y="102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7" y="102"/>
                  <a:pt x="101" y="102"/>
                  <a:pt x="96" y="102"/>
                </a:cubicBezTo>
                <a:cubicBezTo>
                  <a:pt x="94" y="102"/>
                  <a:pt x="92" y="102"/>
                  <a:pt x="90" y="10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6" y="85"/>
                  <a:pt x="66" y="85"/>
                  <a:pt x="66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01" y="88"/>
                  <a:pt x="101" y="88"/>
                  <a:pt x="101" y="88"/>
                </a:cubicBezTo>
                <a:close/>
                <a:moveTo>
                  <a:pt x="113" y="92"/>
                </a:moveTo>
                <a:cubicBezTo>
                  <a:pt x="113" y="91"/>
                  <a:pt x="112" y="91"/>
                  <a:pt x="112" y="91"/>
                </a:cubicBezTo>
                <a:cubicBezTo>
                  <a:pt x="112" y="91"/>
                  <a:pt x="112" y="91"/>
                  <a:pt x="112" y="92"/>
                </a:cubicBezTo>
                <a:cubicBezTo>
                  <a:pt x="112" y="92"/>
                  <a:pt x="112" y="94"/>
                  <a:pt x="112" y="95"/>
                </a:cubicBezTo>
                <a:cubicBezTo>
                  <a:pt x="112" y="96"/>
                  <a:pt x="112" y="97"/>
                  <a:pt x="112" y="98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2" y="98"/>
                  <a:pt x="113" y="98"/>
                  <a:pt x="113" y="98"/>
                </a:cubicBezTo>
                <a:cubicBezTo>
                  <a:pt x="113" y="97"/>
                  <a:pt x="113" y="96"/>
                  <a:pt x="113" y="95"/>
                </a:cubicBezTo>
                <a:cubicBezTo>
                  <a:pt x="113" y="94"/>
                  <a:pt x="113" y="92"/>
                  <a:pt x="113" y="92"/>
                </a:cubicBezTo>
                <a:close/>
                <a:moveTo>
                  <a:pt x="108" y="32"/>
                </a:moveTo>
                <a:cubicBezTo>
                  <a:pt x="108" y="32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3"/>
                  <a:pt x="107" y="33"/>
                  <a:pt x="107" y="33"/>
                </a:cubicBezTo>
                <a:cubicBezTo>
                  <a:pt x="107" y="34"/>
                  <a:pt x="106" y="36"/>
                  <a:pt x="106" y="37"/>
                </a:cubicBezTo>
                <a:cubicBezTo>
                  <a:pt x="106" y="39"/>
                  <a:pt x="107" y="41"/>
                  <a:pt x="107" y="42"/>
                </a:cubicBezTo>
                <a:cubicBezTo>
                  <a:pt x="108" y="42"/>
                  <a:pt x="108" y="43"/>
                  <a:pt x="108" y="43"/>
                </a:cubicBezTo>
                <a:cubicBezTo>
                  <a:pt x="108" y="43"/>
                  <a:pt x="108" y="42"/>
                  <a:pt x="109" y="42"/>
                </a:cubicBezTo>
                <a:cubicBezTo>
                  <a:pt x="109" y="41"/>
                  <a:pt x="110" y="39"/>
                  <a:pt x="110" y="37"/>
                </a:cubicBezTo>
                <a:cubicBezTo>
                  <a:pt x="110" y="36"/>
                  <a:pt x="109" y="34"/>
                  <a:pt x="109" y="33"/>
                </a:cubicBezTo>
                <a:cubicBezTo>
                  <a:pt x="108" y="33"/>
                  <a:pt x="108" y="32"/>
                  <a:pt x="108" y="32"/>
                </a:cubicBezTo>
                <a:cubicBezTo>
                  <a:pt x="108" y="32"/>
                  <a:pt x="108" y="32"/>
                  <a:pt x="108" y="32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1" name="Freeform 120"/>
          <p:cNvSpPr>
            <a:spLocks noEditPoints="1"/>
          </p:cNvSpPr>
          <p:nvPr userDrawn="1"/>
        </p:nvSpPr>
        <p:spPr bwMode="auto">
          <a:xfrm>
            <a:off x="3390900" y="3049588"/>
            <a:ext cx="587375" cy="382588"/>
          </a:xfrm>
          <a:custGeom>
            <a:avLst/>
            <a:gdLst>
              <a:gd name="T0" fmla="*/ 137 w 152"/>
              <a:gd name="T1" fmla="*/ 26 h 99"/>
              <a:gd name="T2" fmla="*/ 137 w 152"/>
              <a:gd name="T3" fmla="*/ 26 h 99"/>
              <a:gd name="T4" fmla="*/ 121 w 152"/>
              <a:gd name="T5" fmla="*/ 0 h 99"/>
              <a:gd name="T6" fmla="*/ 31 w 152"/>
              <a:gd name="T7" fmla="*/ 0 h 99"/>
              <a:gd name="T8" fmla="*/ 14 w 152"/>
              <a:gd name="T9" fmla="*/ 26 h 99"/>
              <a:gd name="T10" fmla="*/ 14 w 152"/>
              <a:gd name="T11" fmla="*/ 26 h 99"/>
              <a:gd name="T12" fmla="*/ 0 w 152"/>
              <a:gd name="T13" fmla="*/ 26 h 99"/>
              <a:gd name="T14" fmla="*/ 2 w 152"/>
              <a:gd name="T15" fmla="*/ 47 h 99"/>
              <a:gd name="T16" fmla="*/ 6 w 152"/>
              <a:gd name="T17" fmla="*/ 47 h 99"/>
              <a:gd name="T18" fmla="*/ 6 w 152"/>
              <a:gd name="T19" fmla="*/ 85 h 99"/>
              <a:gd name="T20" fmla="*/ 6 w 152"/>
              <a:gd name="T21" fmla="*/ 88 h 99"/>
              <a:gd name="T22" fmla="*/ 6 w 152"/>
              <a:gd name="T23" fmla="*/ 99 h 99"/>
              <a:gd name="T24" fmla="*/ 30 w 152"/>
              <a:gd name="T25" fmla="*/ 99 h 99"/>
              <a:gd name="T26" fmla="*/ 30 w 152"/>
              <a:gd name="T27" fmla="*/ 88 h 99"/>
              <a:gd name="T28" fmla="*/ 122 w 152"/>
              <a:gd name="T29" fmla="*/ 88 h 99"/>
              <a:gd name="T30" fmla="*/ 122 w 152"/>
              <a:gd name="T31" fmla="*/ 99 h 99"/>
              <a:gd name="T32" fmla="*/ 146 w 152"/>
              <a:gd name="T33" fmla="*/ 99 h 99"/>
              <a:gd name="T34" fmla="*/ 146 w 152"/>
              <a:gd name="T35" fmla="*/ 88 h 99"/>
              <a:gd name="T36" fmla="*/ 146 w 152"/>
              <a:gd name="T37" fmla="*/ 85 h 99"/>
              <a:gd name="T38" fmla="*/ 146 w 152"/>
              <a:gd name="T39" fmla="*/ 47 h 99"/>
              <a:gd name="T40" fmla="*/ 150 w 152"/>
              <a:gd name="T41" fmla="*/ 47 h 99"/>
              <a:gd name="T42" fmla="*/ 152 w 152"/>
              <a:gd name="T43" fmla="*/ 26 h 99"/>
              <a:gd name="T44" fmla="*/ 137 w 152"/>
              <a:gd name="T45" fmla="*/ 26 h 99"/>
              <a:gd name="T46" fmla="*/ 36 w 152"/>
              <a:gd name="T47" fmla="*/ 10 h 99"/>
              <a:gd name="T48" fmla="*/ 116 w 152"/>
              <a:gd name="T49" fmla="*/ 10 h 99"/>
              <a:gd name="T50" fmla="*/ 131 w 152"/>
              <a:gd name="T51" fmla="*/ 33 h 99"/>
              <a:gd name="T52" fmla="*/ 21 w 152"/>
              <a:gd name="T53" fmla="*/ 33 h 99"/>
              <a:gd name="T54" fmla="*/ 36 w 152"/>
              <a:gd name="T55" fmla="*/ 10 h 99"/>
              <a:gd name="T56" fmla="*/ 28 w 152"/>
              <a:gd name="T57" fmla="*/ 67 h 99"/>
              <a:gd name="T58" fmla="*/ 21 w 152"/>
              <a:gd name="T59" fmla="*/ 60 h 99"/>
              <a:gd name="T60" fmla="*/ 28 w 152"/>
              <a:gd name="T61" fmla="*/ 53 h 99"/>
              <a:gd name="T62" fmla="*/ 35 w 152"/>
              <a:gd name="T63" fmla="*/ 60 h 99"/>
              <a:gd name="T64" fmla="*/ 28 w 152"/>
              <a:gd name="T65" fmla="*/ 67 h 99"/>
              <a:gd name="T66" fmla="*/ 40 w 152"/>
              <a:gd name="T67" fmla="*/ 74 h 99"/>
              <a:gd name="T68" fmla="*/ 35 w 152"/>
              <a:gd name="T69" fmla="*/ 69 h 99"/>
              <a:gd name="T70" fmla="*/ 40 w 152"/>
              <a:gd name="T71" fmla="*/ 65 h 99"/>
              <a:gd name="T72" fmla="*/ 45 w 152"/>
              <a:gd name="T73" fmla="*/ 69 h 99"/>
              <a:gd name="T74" fmla="*/ 40 w 152"/>
              <a:gd name="T75" fmla="*/ 74 h 99"/>
              <a:gd name="T76" fmla="*/ 98 w 152"/>
              <a:gd name="T77" fmla="*/ 73 h 99"/>
              <a:gd name="T78" fmla="*/ 54 w 152"/>
              <a:gd name="T79" fmla="*/ 73 h 99"/>
              <a:gd name="T80" fmla="*/ 54 w 152"/>
              <a:gd name="T81" fmla="*/ 66 h 99"/>
              <a:gd name="T82" fmla="*/ 98 w 152"/>
              <a:gd name="T83" fmla="*/ 66 h 99"/>
              <a:gd name="T84" fmla="*/ 98 w 152"/>
              <a:gd name="T85" fmla="*/ 73 h 99"/>
              <a:gd name="T86" fmla="*/ 98 w 152"/>
              <a:gd name="T87" fmla="*/ 64 h 99"/>
              <a:gd name="T88" fmla="*/ 54 w 152"/>
              <a:gd name="T89" fmla="*/ 64 h 99"/>
              <a:gd name="T90" fmla="*/ 54 w 152"/>
              <a:gd name="T91" fmla="*/ 56 h 99"/>
              <a:gd name="T92" fmla="*/ 98 w 152"/>
              <a:gd name="T93" fmla="*/ 56 h 99"/>
              <a:gd name="T94" fmla="*/ 98 w 152"/>
              <a:gd name="T95" fmla="*/ 64 h 99"/>
              <a:gd name="T96" fmla="*/ 112 w 152"/>
              <a:gd name="T97" fmla="*/ 74 h 99"/>
              <a:gd name="T98" fmla="*/ 107 w 152"/>
              <a:gd name="T99" fmla="*/ 69 h 99"/>
              <a:gd name="T100" fmla="*/ 112 w 152"/>
              <a:gd name="T101" fmla="*/ 65 h 99"/>
              <a:gd name="T102" fmla="*/ 117 w 152"/>
              <a:gd name="T103" fmla="*/ 69 h 99"/>
              <a:gd name="T104" fmla="*/ 112 w 152"/>
              <a:gd name="T105" fmla="*/ 74 h 99"/>
              <a:gd name="T106" fmla="*/ 124 w 152"/>
              <a:gd name="T107" fmla="*/ 67 h 99"/>
              <a:gd name="T108" fmla="*/ 117 w 152"/>
              <a:gd name="T109" fmla="*/ 60 h 99"/>
              <a:gd name="T110" fmla="*/ 124 w 152"/>
              <a:gd name="T111" fmla="*/ 53 h 99"/>
              <a:gd name="T112" fmla="*/ 131 w 152"/>
              <a:gd name="T113" fmla="*/ 60 h 99"/>
              <a:gd name="T114" fmla="*/ 124 w 152"/>
              <a:gd name="T115" fmla="*/ 6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99">
                <a:moveTo>
                  <a:pt x="137" y="26"/>
                </a:moveTo>
                <a:cubicBezTo>
                  <a:pt x="137" y="26"/>
                  <a:pt x="137" y="26"/>
                  <a:pt x="137" y="26"/>
                </a:cubicBezTo>
                <a:cubicBezTo>
                  <a:pt x="121" y="0"/>
                  <a:pt x="121" y="0"/>
                  <a:pt x="1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47"/>
                  <a:pt x="2" y="47"/>
                  <a:pt x="2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5"/>
                  <a:pt x="6" y="85"/>
                  <a:pt x="6" y="85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9"/>
                  <a:pt x="6" y="99"/>
                  <a:pt x="6" y="99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88"/>
                  <a:pt x="30" y="88"/>
                  <a:pt x="30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88"/>
                  <a:pt x="146" y="88"/>
                  <a:pt x="146" y="88"/>
                </a:cubicBezTo>
                <a:cubicBezTo>
                  <a:pt x="146" y="85"/>
                  <a:pt x="146" y="85"/>
                  <a:pt x="146" y="85"/>
                </a:cubicBezTo>
                <a:cubicBezTo>
                  <a:pt x="146" y="47"/>
                  <a:pt x="146" y="47"/>
                  <a:pt x="146" y="47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2" y="26"/>
                  <a:pt x="152" y="26"/>
                  <a:pt x="152" y="26"/>
                </a:cubicBezTo>
                <a:lnTo>
                  <a:pt x="137" y="26"/>
                </a:lnTo>
                <a:close/>
                <a:moveTo>
                  <a:pt x="36" y="10"/>
                </a:moveTo>
                <a:cubicBezTo>
                  <a:pt x="116" y="10"/>
                  <a:pt x="116" y="10"/>
                  <a:pt x="116" y="10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21" y="33"/>
                  <a:pt x="21" y="33"/>
                  <a:pt x="21" y="33"/>
                </a:cubicBezTo>
                <a:lnTo>
                  <a:pt x="36" y="10"/>
                </a:lnTo>
                <a:close/>
                <a:moveTo>
                  <a:pt x="28" y="67"/>
                </a:moveTo>
                <a:cubicBezTo>
                  <a:pt x="24" y="67"/>
                  <a:pt x="21" y="64"/>
                  <a:pt x="21" y="60"/>
                </a:cubicBezTo>
                <a:cubicBezTo>
                  <a:pt x="21" y="56"/>
                  <a:pt x="24" y="53"/>
                  <a:pt x="28" y="53"/>
                </a:cubicBezTo>
                <a:cubicBezTo>
                  <a:pt x="32" y="53"/>
                  <a:pt x="35" y="56"/>
                  <a:pt x="35" y="60"/>
                </a:cubicBezTo>
                <a:cubicBezTo>
                  <a:pt x="35" y="64"/>
                  <a:pt x="32" y="67"/>
                  <a:pt x="28" y="67"/>
                </a:cubicBezTo>
                <a:close/>
                <a:moveTo>
                  <a:pt x="40" y="74"/>
                </a:moveTo>
                <a:cubicBezTo>
                  <a:pt x="37" y="74"/>
                  <a:pt x="35" y="72"/>
                  <a:pt x="35" y="69"/>
                </a:cubicBezTo>
                <a:cubicBezTo>
                  <a:pt x="35" y="67"/>
                  <a:pt x="37" y="65"/>
                  <a:pt x="40" y="65"/>
                </a:cubicBezTo>
                <a:cubicBezTo>
                  <a:pt x="42" y="65"/>
                  <a:pt x="45" y="67"/>
                  <a:pt x="45" y="69"/>
                </a:cubicBezTo>
                <a:cubicBezTo>
                  <a:pt x="45" y="72"/>
                  <a:pt x="42" y="74"/>
                  <a:pt x="40" y="74"/>
                </a:cubicBezTo>
                <a:close/>
                <a:moveTo>
                  <a:pt x="98" y="73"/>
                </a:moveTo>
                <a:cubicBezTo>
                  <a:pt x="54" y="73"/>
                  <a:pt x="54" y="73"/>
                  <a:pt x="54" y="73"/>
                </a:cubicBezTo>
                <a:cubicBezTo>
                  <a:pt x="54" y="66"/>
                  <a:pt x="54" y="66"/>
                  <a:pt x="54" y="66"/>
                </a:cubicBezTo>
                <a:cubicBezTo>
                  <a:pt x="98" y="66"/>
                  <a:pt x="98" y="66"/>
                  <a:pt x="98" y="66"/>
                </a:cubicBezTo>
                <a:lnTo>
                  <a:pt x="98" y="73"/>
                </a:lnTo>
                <a:close/>
                <a:moveTo>
                  <a:pt x="98" y="64"/>
                </a:moveTo>
                <a:cubicBezTo>
                  <a:pt x="54" y="64"/>
                  <a:pt x="54" y="64"/>
                  <a:pt x="54" y="64"/>
                </a:cubicBezTo>
                <a:cubicBezTo>
                  <a:pt x="54" y="56"/>
                  <a:pt x="54" y="56"/>
                  <a:pt x="54" y="56"/>
                </a:cubicBezTo>
                <a:cubicBezTo>
                  <a:pt x="98" y="56"/>
                  <a:pt x="98" y="56"/>
                  <a:pt x="98" y="56"/>
                </a:cubicBezTo>
                <a:lnTo>
                  <a:pt x="98" y="64"/>
                </a:lnTo>
                <a:close/>
                <a:moveTo>
                  <a:pt x="112" y="74"/>
                </a:moveTo>
                <a:cubicBezTo>
                  <a:pt x="109" y="74"/>
                  <a:pt x="107" y="72"/>
                  <a:pt x="107" y="69"/>
                </a:cubicBezTo>
                <a:cubicBezTo>
                  <a:pt x="107" y="67"/>
                  <a:pt x="109" y="65"/>
                  <a:pt x="112" y="65"/>
                </a:cubicBezTo>
                <a:cubicBezTo>
                  <a:pt x="115" y="65"/>
                  <a:pt x="117" y="67"/>
                  <a:pt x="117" y="69"/>
                </a:cubicBezTo>
                <a:cubicBezTo>
                  <a:pt x="117" y="72"/>
                  <a:pt x="115" y="74"/>
                  <a:pt x="112" y="74"/>
                </a:cubicBezTo>
                <a:close/>
                <a:moveTo>
                  <a:pt x="124" y="67"/>
                </a:moveTo>
                <a:cubicBezTo>
                  <a:pt x="120" y="67"/>
                  <a:pt x="117" y="64"/>
                  <a:pt x="117" y="60"/>
                </a:cubicBezTo>
                <a:cubicBezTo>
                  <a:pt x="117" y="56"/>
                  <a:pt x="120" y="53"/>
                  <a:pt x="124" y="53"/>
                </a:cubicBezTo>
                <a:cubicBezTo>
                  <a:pt x="128" y="53"/>
                  <a:pt x="131" y="56"/>
                  <a:pt x="131" y="60"/>
                </a:cubicBezTo>
                <a:cubicBezTo>
                  <a:pt x="131" y="64"/>
                  <a:pt x="128" y="67"/>
                  <a:pt x="124" y="6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2" name="Freeform 121"/>
          <p:cNvSpPr>
            <a:spLocks noEditPoints="1"/>
          </p:cNvSpPr>
          <p:nvPr userDrawn="1"/>
        </p:nvSpPr>
        <p:spPr bwMode="auto">
          <a:xfrm>
            <a:off x="5318125" y="3405188"/>
            <a:ext cx="374650" cy="377825"/>
          </a:xfrm>
          <a:custGeom>
            <a:avLst/>
            <a:gdLst>
              <a:gd name="T0" fmla="*/ 0 w 97"/>
              <a:gd name="T1" fmla="*/ 49 h 98"/>
              <a:gd name="T2" fmla="*/ 48 w 97"/>
              <a:gd name="T3" fmla="*/ 98 h 98"/>
              <a:gd name="T4" fmla="*/ 97 w 97"/>
              <a:gd name="T5" fmla="*/ 49 h 98"/>
              <a:gd name="T6" fmla="*/ 48 w 97"/>
              <a:gd name="T7" fmla="*/ 0 h 98"/>
              <a:gd name="T8" fmla="*/ 0 w 97"/>
              <a:gd name="T9" fmla="*/ 49 h 98"/>
              <a:gd name="T10" fmla="*/ 10 w 97"/>
              <a:gd name="T11" fmla="*/ 49 h 98"/>
              <a:gd name="T12" fmla="*/ 11 w 97"/>
              <a:gd name="T13" fmla="*/ 40 h 98"/>
              <a:gd name="T14" fmla="*/ 20 w 97"/>
              <a:gd name="T15" fmla="*/ 49 h 98"/>
              <a:gd name="T16" fmla="*/ 18 w 97"/>
              <a:gd name="T17" fmla="*/ 61 h 98"/>
              <a:gd name="T18" fmla="*/ 26 w 97"/>
              <a:gd name="T19" fmla="*/ 70 h 98"/>
              <a:gd name="T20" fmla="*/ 26 w 97"/>
              <a:gd name="T21" fmla="*/ 81 h 98"/>
              <a:gd name="T22" fmla="*/ 10 w 97"/>
              <a:gd name="T23" fmla="*/ 49 h 98"/>
              <a:gd name="T24" fmla="*/ 40 w 97"/>
              <a:gd name="T25" fmla="*/ 12 h 98"/>
              <a:gd name="T26" fmla="*/ 48 w 97"/>
              <a:gd name="T27" fmla="*/ 11 h 98"/>
              <a:gd name="T28" fmla="*/ 58 w 97"/>
              <a:gd name="T29" fmla="*/ 12 h 98"/>
              <a:gd name="T30" fmla="*/ 57 w 97"/>
              <a:gd name="T31" fmla="*/ 15 h 98"/>
              <a:gd name="T32" fmla="*/ 59 w 97"/>
              <a:gd name="T33" fmla="*/ 17 h 98"/>
              <a:gd name="T34" fmla="*/ 65 w 97"/>
              <a:gd name="T35" fmla="*/ 17 h 98"/>
              <a:gd name="T36" fmla="*/ 66 w 97"/>
              <a:gd name="T37" fmla="*/ 15 h 98"/>
              <a:gd name="T38" fmla="*/ 70 w 97"/>
              <a:gd name="T39" fmla="*/ 17 h 98"/>
              <a:gd name="T40" fmla="*/ 67 w 97"/>
              <a:gd name="T41" fmla="*/ 19 h 98"/>
              <a:gd name="T42" fmla="*/ 63 w 97"/>
              <a:gd name="T43" fmla="*/ 23 h 98"/>
              <a:gd name="T44" fmla="*/ 67 w 97"/>
              <a:gd name="T45" fmla="*/ 25 h 98"/>
              <a:gd name="T46" fmla="*/ 67 w 97"/>
              <a:gd name="T47" fmla="*/ 27 h 98"/>
              <a:gd name="T48" fmla="*/ 63 w 97"/>
              <a:gd name="T49" fmla="*/ 27 h 98"/>
              <a:gd name="T50" fmla="*/ 63 w 97"/>
              <a:gd name="T51" fmla="*/ 31 h 98"/>
              <a:gd name="T52" fmla="*/ 69 w 97"/>
              <a:gd name="T53" fmla="*/ 33 h 98"/>
              <a:gd name="T54" fmla="*/ 73 w 97"/>
              <a:gd name="T55" fmla="*/ 27 h 98"/>
              <a:gd name="T56" fmla="*/ 78 w 97"/>
              <a:gd name="T57" fmla="*/ 26 h 98"/>
              <a:gd name="T58" fmla="*/ 79 w 97"/>
              <a:gd name="T59" fmla="*/ 26 h 98"/>
              <a:gd name="T60" fmla="*/ 85 w 97"/>
              <a:gd name="T61" fmla="*/ 37 h 98"/>
              <a:gd name="T62" fmla="*/ 85 w 97"/>
              <a:gd name="T63" fmla="*/ 37 h 98"/>
              <a:gd name="T64" fmla="*/ 77 w 97"/>
              <a:gd name="T65" fmla="*/ 35 h 98"/>
              <a:gd name="T66" fmla="*/ 67 w 97"/>
              <a:gd name="T67" fmla="*/ 37 h 98"/>
              <a:gd name="T68" fmla="*/ 61 w 97"/>
              <a:gd name="T69" fmla="*/ 43 h 98"/>
              <a:gd name="T70" fmla="*/ 63 w 97"/>
              <a:gd name="T71" fmla="*/ 53 h 98"/>
              <a:gd name="T72" fmla="*/ 73 w 97"/>
              <a:gd name="T73" fmla="*/ 59 h 98"/>
              <a:gd name="T74" fmla="*/ 73 w 97"/>
              <a:gd name="T75" fmla="*/ 79 h 98"/>
              <a:gd name="T76" fmla="*/ 48 w 97"/>
              <a:gd name="T77" fmla="*/ 88 h 98"/>
              <a:gd name="T78" fmla="*/ 36 w 97"/>
              <a:gd name="T79" fmla="*/ 86 h 98"/>
              <a:gd name="T80" fmla="*/ 46 w 97"/>
              <a:gd name="T81" fmla="*/ 61 h 98"/>
              <a:gd name="T82" fmla="*/ 44 w 97"/>
              <a:gd name="T83" fmla="*/ 51 h 98"/>
              <a:gd name="T84" fmla="*/ 32 w 97"/>
              <a:gd name="T85" fmla="*/ 41 h 98"/>
              <a:gd name="T86" fmla="*/ 26 w 97"/>
              <a:gd name="T87" fmla="*/ 47 h 98"/>
              <a:gd name="T88" fmla="*/ 22 w 97"/>
              <a:gd name="T89" fmla="*/ 39 h 98"/>
              <a:gd name="T90" fmla="*/ 34 w 97"/>
              <a:gd name="T91" fmla="*/ 31 h 98"/>
              <a:gd name="T92" fmla="*/ 40 w 97"/>
              <a:gd name="T93" fmla="*/ 15 h 98"/>
              <a:gd name="T94" fmla="*/ 40 w 97"/>
              <a:gd name="T95" fmla="*/ 1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7" h="98">
                <a:moveTo>
                  <a:pt x="0" y="49"/>
                </a:moveTo>
                <a:cubicBezTo>
                  <a:pt x="0" y="76"/>
                  <a:pt x="21" y="98"/>
                  <a:pt x="48" y="98"/>
                </a:cubicBezTo>
                <a:cubicBezTo>
                  <a:pt x="75" y="98"/>
                  <a:pt x="97" y="76"/>
                  <a:pt x="97" y="49"/>
                </a:cubicBezTo>
                <a:cubicBezTo>
                  <a:pt x="97" y="22"/>
                  <a:pt x="75" y="0"/>
                  <a:pt x="48" y="0"/>
                </a:cubicBezTo>
                <a:cubicBezTo>
                  <a:pt x="21" y="0"/>
                  <a:pt x="0" y="22"/>
                  <a:pt x="0" y="49"/>
                </a:cubicBezTo>
                <a:close/>
                <a:moveTo>
                  <a:pt x="10" y="49"/>
                </a:moveTo>
                <a:cubicBezTo>
                  <a:pt x="10" y="46"/>
                  <a:pt x="10" y="43"/>
                  <a:pt x="11" y="40"/>
                </a:cubicBezTo>
                <a:cubicBezTo>
                  <a:pt x="20" y="49"/>
                  <a:pt x="20" y="49"/>
                  <a:pt x="20" y="49"/>
                </a:cubicBezTo>
                <a:cubicBezTo>
                  <a:pt x="18" y="61"/>
                  <a:pt x="18" y="61"/>
                  <a:pt x="18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6" y="81"/>
                  <a:pt x="26" y="81"/>
                  <a:pt x="26" y="81"/>
                </a:cubicBezTo>
                <a:cubicBezTo>
                  <a:pt x="16" y="74"/>
                  <a:pt x="10" y="62"/>
                  <a:pt x="10" y="49"/>
                </a:cubicBezTo>
                <a:close/>
                <a:moveTo>
                  <a:pt x="40" y="12"/>
                </a:moveTo>
                <a:cubicBezTo>
                  <a:pt x="42" y="11"/>
                  <a:pt x="45" y="11"/>
                  <a:pt x="48" y="11"/>
                </a:cubicBezTo>
                <a:cubicBezTo>
                  <a:pt x="52" y="11"/>
                  <a:pt x="55" y="11"/>
                  <a:pt x="58" y="12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7"/>
                  <a:pt x="59" y="17"/>
                  <a:pt x="59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6" y="15"/>
                  <a:pt x="66" y="15"/>
                  <a:pt x="66" y="15"/>
                </a:cubicBezTo>
                <a:cubicBezTo>
                  <a:pt x="68" y="16"/>
                  <a:pt x="69" y="17"/>
                  <a:pt x="70" y="17"/>
                </a:cubicBezTo>
                <a:cubicBezTo>
                  <a:pt x="67" y="19"/>
                  <a:pt x="67" y="19"/>
                  <a:pt x="67" y="19"/>
                </a:cubicBezTo>
                <a:cubicBezTo>
                  <a:pt x="63" y="23"/>
                  <a:pt x="63" y="23"/>
                  <a:pt x="63" y="23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27"/>
                  <a:pt x="67" y="27"/>
                  <a:pt x="67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1"/>
                  <a:pt x="65" y="33"/>
                  <a:pt x="69" y="33"/>
                </a:cubicBezTo>
                <a:cubicBezTo>
                  <a:pt x="72" y="33"/>
                  <a:pt x="71" y="29"/>
                  <a:pt x="73" y="27"/>
                </a:cubicBezTo>
                <a:cubicBezTo>
                  <a:pt x="75" y="25"/>
                  <a:pt x="78" y="26"/>
                  <a:pt x="78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2" y="29"/>
                  <a:pt x="84" y="33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7"/>
                  <a:pt x="82" y="35"/>
                  <a:pt x="77" y="35"/>
                </a:cubicBezTo>
                <a:cubicBezTo>
                  <a:pt x="72" y="35"/>
                  <a:pt x="67" y="37"/>
                  <a:pt x="67" y="37"/>
                </a:cubicBezTo>
                <a:cubicBezTo>
                  <a:pt x="67" y="37"/>
                  <a:pt x="61" y="39"/>
                  <a:pt x="61" y="43"/>
                </a:cubicBezTo>
                <a:cubicBezTo>
                  <a:pt x="60" y="51"/>
                  <a:pt x="63" y="53"/>
                  <a:pt x="63" y="53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79"/>
                  <a:pt x="73" y="79"/>
                  <a:pt x="73" y="79"/>
                </a:cubicBezTo>
                <a:cubicBezTo>
                  <a:pt x="66" y="85"/>
                  <a:pt x="58" y="88"/>
                  <a:pt x="48" y="88"/>
                </a:cubicBezTo>
                <a:cubicBezTo>
                  <a:pt x="44" y="88"/>
                  <a:pt x="40" y="87"/>
                  <a:pt x="36" y="86"/>
                </a:cubicBezTo>
                <a:cubicBezTo>
                  <a:pt x="46" y="61"/>
                  <a:pt x="46" y="61"/>
                  <a:pt x="46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4" y="51"/>
                  <a:pt x="36" y="41"/>
                  <a:pt x="32" y="41"/>
                </a:cubicBezTo>
                <a:cubicBezTo>
                  <a:pt x="28" y="41"/>
                  <a:pt x="26" y="47"/>
                  <a:pt x="26" y="47"/>
                </a:cubicBezTo>
                <a:cubicBezTo>
                  <a:pt x="22" y="39"/>
                  <a:pt x="22" y="39"/>
                  <a:pt x="22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40" y="15"/>
                  <a:pt x="40" y="15"/>
                  <a:pt x="40" y="15"/>
                </a:cubicBezTo>
                <a:lnTo>
                  <a:pt x="40" y="12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3" name="Freeform 122"/>
          <p:cNvSpPr>
            <a:spLocks noEditPoints="1"/>
          </p:cNvSpPr>
          <p:nvPr userDrawn="1"/>
        </p:nvSpPr>
        <p:spPr bwMode="auto">
          <a:xfrm>
            <a:off x="5854700" y="3400425"/>
            <a:ext cx="374650" cy="374650"/>
          </a:xfrm>
          <a:custGeom>
            <a:avLst/>
            <a:gdLst>
              <a:gd name="T0" fmla="*/ 0 w 97"/>
              <a:gd name="T1" fmla="*/ 82 h 97"/>
              <a:gd name="T2" fmla="*/ 14 w 97"/>
              <a:gd name="T3" fmla="*/ 96 h 97"/>
              <a:gd name="T4" fmla="*/ 24 w 97"/>
              <a:gd name="T5" fmla="*/ 92 h 97"/>
              <a:gd name="T6" fmla="*/ 50 w 97"/>
              <a:gd name="T7" fmla="*/ 67 h 97"/>
              <a:gd name="T8" fmla="*/ 57 w 97"/>
              <a:gd name="T9" fmla="*/ 73 h 97"/>
              <a:gd name="T10" fmla="*/ 59 w 97"/>
              <a:gd name="T11" fmla="*/ 83 h 97"/>
              <a:gd name="T12" fmla="*/ 69 w 97"/>
              <a:gd name="T13" fmla="*/ 93 h 97"/>
              <a:gd name="T14" fmla="*/ 84 w 97"/>
              <a:gd name="T15" fmla="*/ 93 h 97"/>
              <a:gd name="T16" fmla="*/ 84 w 97"/>
              <a:gd name="T17" fmla="*/ 79 h 97"/>
              <a:gd name="T18" fmla="*/ 74 w 97"/>
              <a:gd name="T19" fmla="*/ 69 h 97"/>
              <a:gd name="T20" fmla="*/ 64 w 97"/>
              <a:gd name="T21" fmla="*/ 66 h 97"/>
              <a:gd name="T22" fmla="*/ 57 w 97"/>
              <a:gd name="T23" fmla="*/ 60 h 97"/>
              <a:gd name="T24" fmla="*/ 61 w 97"/>
              <a:gd name="T25" fmla="*/ 55 h 97"/>
              <a:gd name="T26" fmla="*/ 88 w 97"/>
              <a:gd name="T27" fmla="*/ 48 h 97"/>
              <a:gd name="T28" fmla="*/ 97 w 97"/>
              <a:gd name="T29" fmla="*/ 30 h 97"/>
              <a:gd name="T30" fmla="*/ 97 w 97"/>
              <a:gd name="T31" fmla="*/ 30 h 97"/>
              <a:gd name="T32" fmla="*/ 93 w 97"/>
              <a:gd name="T33" fmla="*/ 26 h 97"/>
              <a:gd name="T34" fmla="*/ 90 w 97"/>
              <a:gd name="T35" fmla="*/ 27 h 97"/>
              <a:gd name="T36" fmla="*/ 89 w 97"/>
              <a:gd name="T37" fmla="*/ 28 h 97"/>
              <a:gd name="T38" fmla="*/ 85 w 97"/>
              <a:gd name="T39" fmla="*/ 32 h 97"/>
              <a:gd name="T40" fmla="*/ 74 w 97"/>
              <a:gd name="T41" fmla="*/ 36 h 97"/>
              <a:gd name="T42" fmla="*/ 64 w 97"/>
              <a:gd name="T43" fmla="*/ 32 h 97"/>
              <a:gd name="T44" fmla="*/ 60 w 97"/>
              <a:gd name="T45" fmla="*/ 22 h 97"/>
              <a:gd name="T46" fmla="*/ 64 w 97"/>
              <a:gd name="T47" fmla="*/ 12 h 97"/>
              <a:gd name="T48" fmla="*/ 68 w 97"/>
              <a:gd name="T49" fmla="*/ 8 h 97"/>
              <a:gd name="T50" fmla="*/ 69 w 97"/>
              <a:gd name="T51" fmla="*/ 7 h 97"/>
              <a:gd name="T52" fmla="*/ 71 w 97"/>
              <a:gd name="T53" fmla="*/ 4 h 97"/>
              <a:gd name="T54" fmla="*/ 67 w 97"/>
              <a:gd name="T55" fmla="*/ 0 h 97"/>
              <a:gd name="T56" fmla="*/ 66 w 97"/>
              <a:gd name="T57" fmla="*/ 0 h 97"/>
              <a:gd name="T58" fmla="*/ 48 w 97"/>
              <a:gd name="T59" fmla="*/ 8 h 97"/>
              <a:gd name="T60" fmla="*/ 41 w 97"/>
              <a:gd name="T61" fmla="*/ 35 h 97"/>
              <a:gd name="T62" fmla="*/ 37 w 97"/>
              <a:gd name="T63" fmla="*/ 39 h 97"/>
              <a:gd name="T64" fmla="*/ 18 w 97"/>
              <a:gd name="T65" fmla="*/ 21 h 97"/>
              <a:gd name="T66" fmla="*/ 18 w 97"/>
              <a:gd name="T67" fmla="*/ 16 h 97"/>
              <a:gd name="T68" fmla="*/ 6 w 97"/>
              <a:gd name="T69" fmla="*/ 10 h 97"/>
              <a:gd name="T70" fmla="*/ 0 w 97"/>
              <a:gd name="T71" fmla="*/ 16 h 97"/>
              <a:gd name="T72" fmla="*/ 6 w 97"/>
              <a:gd name="T73" fmla="*/ 28 h 97"/>
              <a:gd name="T74" fmla="*/ 11 w 97"/>
              <a:gd name="T75" fmla="*/ 28 h 97"/>
              <a:gd name="T76" fmla="*/ 30 w 97"/>
              <a:gd name="T77" fmla="*/ 46 h 97"/>
              <a:gd name="T78" fmla="*/ 4 w 97"/>
              <a:gd name="T79" fmla="*/ 72 h 97"/>
              <a:gd name="T80" fmla="*/ 0 w 97"/>
              <a:gd name="T81" fmla="*/ 82 h 97"/>
              <a:gd name="T82" fmla="*/ 10 w 97"/>
              <a:gd name="T83" fmla="*/ 81 h 97"/>
              <a:gd name="T84" fmla="*/ 15 w 97"/>
              <a:gd name="T85" fmla="*/ 76 h 97"/>
              <a:gd name="T86" fmla="*/ 20 w 97"/>
              <a:gd name="T87" fmla="*/ 81 h 97"/>
              <a:gd name="T88" fmla="*/ 15 w 97"/>
              <a:gd name="T89" fmla="*/ 86 h 97"/>
              <a:gd name="T90" fmla="*/ 10 w 97"/>
              <a:gd name="T9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7">
                <a:moveTo>
                  <a:pt x="0" y="82"/>
                </a:moveTo>
                <a:cubicBezTo>
                  <a:pt x="0" y="90"/>
                  <a:pt x="6" y="96"/>
                  <a:pt x="14" y="96"/>
                </a:cubicBezTo>
                <a:cubicBezTo>
                  <a:pt x="18" y="96"/>
                  <a:pt x="22" y="95"/>
                  <a:pt x="24" y="92"/>
                </a:cubicBezTo>
                <a:cubicBezTo>
                  <a:pt x="50" y="67"/>
                  <a:pt x="50" y="67"/>
                  <a:pt x="50" y="67"/>
                </a:cubicBezTo>
                <a:cubicBezTo>
                  <a:pt x="57" y="73"/>
                  <a:pt x="57" y="73"/>
                  <a:pt x="57" y="73"/>
                </a:cubicBezTo>
                <a:cubicBezTo>
                  <a:pt x="56" y="77"/>
                  <a:pt x="57" y="81"/>
                  <a:pt x="59" y="83"/>
                </a:cubicBezTo>
                <a:cubicBezTo>
                  <a:pt x="69" y="93"/>
                  <a:pt x="69" y="93"/>
                  <a:pt x="69" y="93"/>
                </a:cubicBezTo>
                <a:cubicBezTo>
                  <a:pt x="73" y="97"/>
                  <a:pt x="80" y="97"/>
                  <a:pt x="84" y="93"/>
                </a:cubicBezTo>
                <a:cubicBezTo>
                  <a:pt x="88" y="90"/>
                  <a:pt x="88" y="83"/>
                  <a:pt x="84" y="79"/>
                </a:cubicBezTo>
                <a:cubicBezTo>
                  <a:pt x="74" y="69"/>
                  <a:pt x="74" y="69"/>
                  <a:pt x="74" y="69"/>
                </a:cubicBezTo>
                <a:cubicBezTo>
                  <a:pt x="71" y="66"/>
                  <a:pt x="67" y="66"/>
                  <a:pt x="64" y="66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5"/>
                  <a:pt x="61" y="55"/>
                  <a:pt x="61" y="55"/>
                </a:cubicBezTo>
                <a:cubicBezTo>
                  <a:pt x="71" y="58"/>
                  <a:pt x="81" y="55"/>
                  <a:pt x="88" y="48"/>
                </a:cubicBezTo>
                <a:cubicBezTo>
                  <a:pt x="94" y="43"/>
                  <a:pt x="96" y="37"/>
                  <a:pt x="97" y="30"/>
                </a:cubicBezTo>
                <a:cubicBezTo>
                  <a:pt x="97" y="30"/>
                  <a:pt x="97" y="30"/>
                  <a:pt x="97" y="30"/>
                </a:cubicBezTo>
                <a:cubicBezTo>
                  <a:pt x="97" y="28"/>
                  <a:pt x="95" y="26"/>
                  <a:pt x="93" y="26"/>
                </a:cubicBezTo>
                <a:cubicBezTo>
                  <a:pt x="92" y="26"/>
                  <a:pt x="91" y="26"/>
                  <a:pt x="90" y="27"/>
                </a:cubicBezTo>
                <a:cubicBezTo>
                  <a:pt x="89" y="28"/>
                  <a:pt x="89" y="28"/>
                  <a:pt x="89" y="28"/>
                </a:cubicBezTo>
                <a:cubicBezTo>
                  <a:pt x="85" y="32"/>
                  <a:pt x="85" y="32"/>
                  <a:pt x="85" y="32"/>
                </a:cubicBezTo>
                <a:cubicBezTo>
                  <a:pt x="82" y="35"/>
                  <a:pt x="78" y="36"/>
                  <a:pt x="74" y="36"/>
                </a:cubicBezTo>
                <a:cubicBezTo>
                  <a:pt x="70" y="36"/>
                  <a:pt x="67" y="34"/>
                  <a:pt x="64" y="32"/>
                </a:cubicBezTo>
                <a:cubicBezTo>
                  <a:pt x="62" y="29"/>
                  <a:pt x="60" y="26"/>
                  <a:pt x="60" y="22"/>
                </a:cubicBezTo>
                <a:cubicBezTo>
                  <a:pt x="60" y="18"/>
                  <a:pt x="62" y="14"/>
                  <a:pt x="64" y="12"/>
                </a:cubicBezTo>
                <a:cubicBezTo>
                  <a:pt x="68" y="8"/>
                  <a:pt x="68" y="8"/>
                  <a:pt x="68" y="8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6"/>
                  <a:pt x="71" y="5"/>
                  <a:pt x="71" y="4"/>
                </a:cubicBezTo>
                <a:cubicBezTo>
                  <a:pt x="71" y="1"/>
                  <a:pt x="69" y="0"/>
                  <a:pt x="6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3" y="3"/>
                  <a:pt x="48" y="8"/>
                </a:cubicBezTo>
                <a:cubicBezTo>
                  <a:pt x="41" y="15"/>
                  <a:pt x="39" y="26"/>
                  <a:pt x="41" y="35"/>
                </a:cubicBezTo>
                <a:cubicBezTo>
                  <a:pt x="37" y="39"/>
                  <a:pt x="37" y="39"/>
                  <a:pt x="37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6"/>
                  <a:pt x="18" y="16"/>
                  <a:pt x="18" y="16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28"/>
                  <a:pt x="6" y="28"/>
                  <a:pt x="6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30" y="46"/>
                  <a:pt x="30" y="46"/>
                  <a:pt x="30" y="46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5"/>
                  <a:pt x="0" y="78"/>
                  <a:pt x="0" y="82"/>
                </a:cubicBezTo>
                <a:close/>
                <a:moveTo>
                  <a:pt x="10" y="81"/>
                </a:moveTo>
                <a:cubicBezTo>
                  <a:pt x="10" y="78"/>
                  <a:pt x="12" y="76"/>
                  <a:pt x="15" y="76"/>
                </a:cubicBezTo>
                <a:cubicBezTo>
                  <a:pt x="18" y="76"/>
                  <a:pt x="20" y="78"/>
                  <a:pt x="20" y="81"/>
                </a:cubicBezTo>
                <a:cubicBezTo>
                  <a:pt x="20" y="84"/>
                  <a:pt x="18" y="86"/>
                  <a:pt x="15" y="86"/>
                </a:cubicBezTo>
                <a:cubicBezTo>
                  <a:pt x="12" y="86"/>
                  <a:pt x="10" y="84"/>
                  <a:pt x="10" y="8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44" name="Group 143"/>
          <p:cNvGrpSpPr/>
          <p:nvPr userDrawn="1"/>
        </p:nvGrpSpPr>
        <p:grpSpPr>
          <a:xfrm>
            <a:off x="7372350" y="2392363"/>
            <a:ext cx="155575" cy="355600"/>
            <a:chOff x="7372350" y="2392363"/>
            <a:chExt cx="155575" cy="355600"/>
          </a:xfrm>
        </p:grpSpPr>
        <p:sp>
          <p:nvSpPr>
            <p:cNvPr id="145" name="Freeform 123"/>
            <p:cNvSpPr>
              <a:spLocks/>
            </p:cNvSpPr>
            <p:nvPr userDrawn="1"/>
          </p:nvSpPr>
          <p:spPr bwMode="auto">
            <a:xfrm>
              <a:off x="7372350" y="2505075"/>
              <a:ext cx="155575" cy="242888"/>
            </a:xfrm>
            <a:custGeom>
              <a:avLst/>
              <a:gdLst>
                <a:gd name="T0" fmla="*/ 76 w 98"/>
                <a:gd name="T1" fmla="*/ 134 h 153"/>
                <a:gd name="T2" fmla="*/ 76 w 98"/>
                <a:gd name="T3" fmla="*/ 0 h 153"/>
                <a:gd name="T4" fmla="*/ 0 w 98"/>
                <a:gd name="T5" fmla="*/ 0 h 153"/>
                <a:gd name="T6" fmla="*/ 0 w 98"/>
                <a:gd name="T7" fmla="*/ 19 h 153"/>
                <a:gd name="T8" fmla="*/ 22 w 98"/>
                <a:gd name="T9" fmla="*/ 19 h 153"/>
                <a:gd name="T10" fmla="*/ 22 w 98"/>
                <a:gd name="T11" fmla="*/ 134 h 153"/>
                <a:gd name="T12" fmla="*/ 0 w 98"/>
                <a:gd name="T13" fmla="*/ 134 h 153"/>
                <a:gd name="T14" fmla="*/ 0 w 98"/>
                <a:gd name="T15" fmla="*/ 153 h 153"/>
                <a:gd name="T16" fmla="*/ 98 w 98"/>
                <a:gd name="T17" fmla="*/ 153 h 153"/>
                <a:gd name="T18" fmla="*/ 98 w 98"/>
                <a:gd name="T19" fmla="*/ 134 h 153"/>
                <a:gd name="T20" fmla="*/ 76 w 98"/>
                <a:gd name="T21" fmla="*/ 13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53">
                  <a:moveTo>
                    <a:pt x="76" y="134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134"/>
                  </a:lnTo>
                  <a:lnTo>
                    <a:pt x="0" y="134"/>
                  </a:lnTo>
                  <a:lnTo>
                    <a:pt x="0" y="153"/>
                  </a:lnTo>
                  <a:lnTo>
                    <a:pt x="98" y="153"/>
                  </a:lnTo>
                  <a:lnTo>
                    <a:pt x="98" y="134"/>
                  </a:lnTo>
                  <a:lnTo>
                    <a:pt x="76" y="13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124"/>
            <p:cNvSpPr>
              <a:spLocks/>
            </p:cNvSpPr>
            <p:nvPr userDrawn="1"/>
          </p:nvSpPr>
          <p:spPr bwMode="auto">
            <a:xfrm>
              <a:off x="7399338" y="2392363"/>
              <a:ext cx="101600" cy="85725"/>
            </a:xfrm>
            <a:custGeom>
              <a:avLst/>
              <a:gdLst>
                <a:gd name="T0" fmla="*/ 4 w 26"/>
                <a:gd name="T1" fmla="*/ 19 h 22"/>
                <a:gd name="T2" fmla="*/ 13 w 26"/>
                <a:gd name="T3" fmla="*/ 22 h 22"/>
                <a:gd name="T4" fmla="*/ 23 w 26"/>
                <a:gd name="T5" fmla="*/ 19 h 22"/>
                <a:gd name="T6" fmla="*/ 26 w 26"/>
                <a:gd name="T7" fmla="*/ 11 h 22"/>
                <a:gd name="T8" fmla="*/ 23 w 26"/>
                <a:gd name="T9" fmla="*/ 3 h 22"/>
                <a:gd name="T10" fmla="*/ 13 w 26"/>
                <a:gd name="T11" fmla="*/ 0 h 22"/>
                <a:gd name="T12" fmla="*/ 4 w 26"/>
                <a:gd name="T13" fmla="*/ 3 h 22"/>
                <a:gd name="T14" fmla="*/ 0 w 26"/>
                <a:gd name="T15" fmla="*/ 11 h 22"/>
                <a:gd name="T16" fmla="*/ 4 w 26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2">
                  <a:moveTo>
                    <a:pt x="4" y="19"/>
                  </a:moveTo>
                  <a:cubicBezTo>
                    <a:pt x="6" y="21"/>
                    <a:pt x="9" y="22"/>
                    <a:pt x="13" y="22"/>
                  </a:cubicBezTo>
                  <a:cubicBezTo>
                    <a:pt x="17" y="22"/>
                    <a:pt x="20" y="21"/>
                    <a:pt x="23" y="19"/>
                  </a:cubicBezTo>
                  <a:cubicBezTo>
                    <a:pt x="25" y="17"/>
                    <a:pt x="26" y="15"/>
                    <a:pt x="26" y="11"/>
                  </a:cubicBezTo>
                  <a:cubicBezTo>
                    <a:pt x="26" y="8"/>
                    <a:pt x="25" y="5"/>
                    <a:pt x="23" y="3"/>
                  </a:cubicBezTo>
                  <a:cubicBezTo>
                    <a:pt x="20" y="1"/>
                    <a:pt x="17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5"/>
                    <a:pt x="0" y="8"/>
                    <a:pt x="0" y="11"/>
                  </a:cubicBezTo>
                  <a:cubicBezTo>
                    <a:pt x="0" y="15"/>
                    <a:pt x="1" y="17"/>
                    <a:pt x="4" y="1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47" name="Freeform 125"/>
          <p:cNvSpPr>
            <a:spLocks noEditPoints="1"/>
          </p:cNvSpPr>
          <p:nvPr userDrawn="1"/>
        </p:nvSpPr>
        <p:spPr bwMode="auto">
          <a:xfrm>
            <a:off x="2619375" y="3184525"/>
            <a:ext cx="439738" cy="385763"/>
          </a:xfrm>
          <a:custGeom>
            <a:avLst/>
            <a:gdLst>
              <a:gd name="T0" fmla="*/ 97 w 114"/>
              <a:gd name="T1" fmla="*/ 67 h 100"/>
              <a:gd name="T2" fmla="*/ 92 w 114"/>
              <a:gd name="T3" fmla="*/ 59 h 100"/>
              <a:gd name="T4" fmla="*/ 56 w 114"/>
              <a:gd name="T5" fmla="*/ 87 h 100"/>
              <a:gd name="T6" fmla="*/ 23 w 114"/>
              <a:gd name="T7" fmla="*/ 66 h 100"/>
              <a:gd name="T8" fmla="*/ 34 w 114"/>
              <a:gd name="T9" fmla="*/ 66 h 100"/>
              <a:gd name="T10" fmla="*/ 17 w 114"/>
              <a:gd name="T11" fmla="*/ 37 h 100"/>
              <a:gd name="T12" fmla="*/ 0 w 114"/>
              <a:gd name="T13" fmla="*/ 66 h 100"/>
              <a:gd name="T14" fmla="*/ 9 w 114"/>
              <a:gd name="T15" fmla="*/ 66 h 100"/>
              <a:gd name="T16" fmla="*/ 56 w 114"/>
              <a:gd name="T17" fmla="*/ 100 h 100"/>
              <a:gd name="T18" fmla="*/ 107 w 114"/>
              <a:gd name="T19" fmla="*/ 50 h 100"/>
              <a:gd name="T20" fmla="*/ 107 w 114"/>
              <a:gd name="T21" fmla="*/ 50 h 100"/>
              <a:gd name="T22" fmla="*/ 97 w 114"/>
              <a:gd name="T23" fmla="*/ 67 h 100"/>
              <a:gd name="T24" fmla="*/ 17 w 114"/>
              <a:gd name="T25" fmla="*/ 31 h 100"/>
              <a:gd name="T26" fmla="*/ 21 w 114"/>
              <a:gd name="T27" fmla="*/ 38 h 100"/>
              <a:gd name="T28" fmla="*/ 56 w 114"/>
              <a:gd name="T29" fmla="*/ 13 h 100"/>
              <a:gd name="T30" fmla="*/ 88 w 114"/>
              <a:gd name="T31" fmla="*/ 31 h 100"/>
              <a:gd name="T32" fmla="*/ 80 w 114"/>
              <a:gd name="T33" fmla="*/ 31 h 100"/>
              <a:gd name="T34" fmla="*/ 97 w 114"/>
              <a:gd name="T35" fmla="*/ 60 h 100"/>
              <a:gd name="T36" fmla="*/ 114 w 114"/>
              <a:gd name="T37" fmla="*/ 31 h 100"/>
              <a:gd name="T38" fmla="*/ 103 w 114"/>
              <a:gd name="T39" fmla="*/ 31 h 100"/>
              <a:gd name="T40" fmla="*/ 56 w 114"/>
              <a:gd name="T41" fmla="*/ 0 h 100"/>
              <a:gd name="T42" fmla="*/ 6 w 114"/>
              <a:gd name="T43" fmla="*/ 50 h 100"/>
              <a:gd name="T44" fmla="*/ 6 w 114"/>
              <a:gd name="T45" fmla="*/ 50 h 100"/>
              <a:gd name="T46" fmla="*/ 17 w 114"/>
              <a:gd name="T47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" h="100">
                <a:moveTo>
                  <a:pt x="97" y="67"/>
                </a:moveTo>
                <a:cubicBezTo>
                  <a:pt x="92" y="59"/>
                  <a:pt x="92" y="59"/>
                  <a:pt x="92" y="59"/>
                </a:cubicBezTo>
                <a:cubicBezTo>
                  <a:pt x="88" y="75"/>
                  <a:pt x="74" y="87"/>
                  <a:pt x="56" y="87"/>
                </a:cubicBezTo>
                <a:cubicBezTo>
                  <a:pt x="42" y="87"/>
                  <a:pt x="29" y="79"/>
                  <a:pt x="23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17" y="37"/>
                  <a:pt x="17" y="37"/>
                  <a:pt x="17" y="37"/>
                </a:cubicBezTo>
                <a:cubicBezTo>
                  <a:pt x="0" y="66"/>
                  <a:pt x="0" y="66"/>
                  <a:pt x="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16" y="86"/>
                  <a:pt x="35" y="100"/>
                  <a:pt x="56" y="100"/>
                </a:cubicBezTo>
                <a:cubicBezTo>
                  <a:pt x="84" y="100"/>
                  <a:pt x="107" y="77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lnTo>
                  <a:pt x="97" y="67"/>
                </a:lnTo>
                <a:close/>
                <a:moveTo>
                  <a:pt x="17" y="31"/>
                </a:moveTo>
                <a:cubicBezTo>
                  <a:pt x="21" y="38"/>
                  <a:pt x="21" y="38"/>
                  <a:pt x="21" y="38"/>
                </a:cubicBezTo>
                <a:cubicBezTo>
                  <a:pt x="26" y="23"/>
                  <a:pt x="40" y="13"/>
                  <a:pt x="56" y="13"/>
                </a:cubicBezTo>
                <a:cubicBezTo>
                  <a:pt x="70" y="13"/>
                  <a:pt x="82" y="20"/>
                  <a:pt x="88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97" y="60"/>
                  <a:pt x="97" y="60"/>
                  <a:pt x="97" y="60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95" y="13"/>
                  <a:pt x="77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0"/>
                  <a:pt x="6" y="50"/>
                  <a:pt x="6" y="50"/>
                </a:cubicBezTo>
                <a:lnTo>
                  <a:pt x="17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8" name="Freeform 126"/>
          <p:cNvSpPr>
            <a:spLocks noEditPoints="1"/>
          </p:cNvSpPr>
          <p:nvPr userDrawn="1"/>
        </p:nvSpPr>
        <p:spPr bwMode="auto">
          <a:xfrm>
            <a:off x="7453313" y="1839913"/>
            <a:ext cx="193675" cy="390525"/>
          </a:xfrm>
          <a:custGeom>
            <a:avLst/>
            <a:gdLst>
              <a:gd name="T0" fmla="*/ 25 w 50"/>
              <a:gd name="T1" fmla="*/ 11 h 101"/>
              <a:gd name="T2" fmla="*/ 13 w 50"/>
              <a:gd name="T3" fmla="*/ 23 h 101"/>
              <a:gd name="T4" fmla="*/ 25 w 50"/>
              <a:gd name="T5" fmla="*/ 35 h 101"/>
              <a:gd name="T6" fmla="*/ 37 w 50"/>
              <a:gd name="T7" fmla="*/ 23 h 101"/>
              <a:gd name="T8" fmla="*/ 25 w 50"/>
              <a:gd name="T9" fmla="*/ 11 h 101"/>
              <a:gd name="T10" fmla="*/ 50 w 50"/>
              <a:gd name="T11" fmla="*/ 81 h 101"/>
              <a:gd name="T12" fmla="*/ 48 w 50"/>
              <a:gd name="T13" fmla="*/ 78 h 101"/>
              <a:gd name="T14" fmla="*/ 26 w 50"/>
              <a:gd name="T15" fmla="*/ 87 h 101"/>
              <a:gd name="T16" fmla="*/ 38 w 50"/>
              <a:gd name="T17" fmla="*/ 42 h 101"/>
              <a:gd name="T18" fmla="*/ 48 w 50"/>
              <a:gd name="T19" fmla="*/ 23 h 101"/>
              <a:gd name="T20" fmla="*/ 25 w 50"/>
              <a:gd name="T21" fmla="*/ 0 h 101"/>
              <a:gd name="T22" fmla="*/ 2 w 50"/>
              <a:gd name="T23" fmla="*/ 23 h 101"/>
              <a:gd name="T24" fmla="*/ 12 w 50"/>
              <a:gd name="T25" fmla="*/ 42 h 101"/>
              <a:gd name="T26" fmla="*/ 24 w 50"/>
              <a:gd name="T27" fmla="*/ 87 h 101"/>
              <a:gd name="T28" fmla="*/ 2 w 50"/>
              <a:gd name="T29" fmla="*/ 78 h 101"/>
              <a:gd name="T30" fmla="*/ 0 w 50"/>
              <a:gd name="T31" fmla="*/ 81 h 101"/>
              <a:gd name="T32" fmla="*/ 20 w 50"/>
              <a:gd name="T33" fmla="*/ 89 h 101"/>
              <a:gd name="T34" fmla="*/ 0 w 50"/>
              <a:gd name="T35" fmla="*/ 97 h 101"/>
              <a:gd name="T36" fmla="*/ 2 w 50"/>
              <a:gd name="T37" fmla="*/ 101 h 101"/>
              <a:gd name="T38" fmla="*/ 25 w 50"/>
              <a:gd name="T39" fmla="*/ 91 h 101"/>
              <a:gd name="T40" fmla="*/ 25 w 50"/>
              <a:gd name="T41" fmla="*/ 91 h 101"/>
              <a:gd name="T42" fmla="*/ 25 w 50"/>
              <a:gd name="T43" fmla="*/ 91 h 101"/>
              <a:gd name="T44" fmla="*/ 48 w 50"/>
              <a:gd name="T45" fmla="*/ 101 h 101"/>
              <a:gd name="T46" fmla="*/ 50 w 50"/>
              <a:gd name="T47" fmla="*/ 97 h 101"/>
              <a:gd name="T48" fmla="*/ 30 w 50"/>
              <a:gd name="T49" fmla="*/ 89 h 101"/>
              <a:gd name="T50" fmla="*/ 50 w 50"/>
              <a:gd name="T51" fmla="*/ 81 h 101"/>
              <a:gd name="T52" fmla="*/ 25 w 50"/>
              <a:gd name="T53" fmla="*/ 41 h 101"/>
              <a:gd name="T54" fmla="*/ 15 w 50"/>
              <a:gd name="T55" fmla="*/ 38 h 101"/>
              <a:gd name="T56" fmla="*/ 7 w 50"/>
              <a:gd name="T57" fmla="*/ 23 h 101"/>
              <a:gd name="T58" fmla="*/ 25 w 50"/>
              <a:gd name="T59" fmla="*/ 4 h 101"/>
              <a:gd name="T60" fmla="*/ 44 w 50"/>
              <a:gd name="T61" fmla="*/ 23 h 101"/>
              <a:gd name="T62" fmla="*/ 35 w 50"/>
              <a:gd name="T63" fmla="*/ 38 h 101"/>
              <a:gd name="T64" fmla="*/ 25 w 50"/>
              <a:gd name="T65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" h="101">
                <a:moveTo>
                  <a:pt x="25" y="11"/>
                </a:moveTo>
                <a:cubicBezTo>
                  <a:pt x="19" y="11"/>
                  <a:pt x="13" y="17"/>
                  <a:pt x="13" y="23"/>
                </a:cubicBezTo>
                <a:cubicBezTo>
                  <a:pt x="13" y="29"/>
                  <a:pt x="19" y="35"/>
                  <a:pt x="25" y="35"/>
                </a:cubicBezTo>
                <a:cubicBezTo>
                  <a:pt x="31" y="35"/>
                  <a:pt x="37" y="29"/>
                  <a:pt x="37" y="23"/>
                </a:cubicBezTo>
                <a:cubicBezTo>
                  <a:pt x="37" y="17"/>
                  <a:pt x="31" y="11"/>
                  <a:pt x="25" y="11"/>
                </a:cubicBezTo>
                <a:close/>
                <a:moveTo>
                  <a:pt x="50" y="81"/>
                </a:moveTo>
                <a:cubicBezTo>
                  <a:pt x="48" y="78"/>
                  <a:pt x="48" y="78"/>
                  <a:pt x="48" y="78"/>
                </a:cubicBezTo>
                <a:cubicBezTo>
                  <a:pt x="26" y="87"/>
                  <a:pt x="26" y="87"/>
                  <a:pt x="26" y="87"/>
                </a:cubicBezTo>
                <a:cubicBezTo>
                  <a:pt x="38" y="42"/>
                  <a:pt x="38" y="42"/>
                  <a:pt x="38" y="42"/>
                </a:cubicBezTo>
                <a:cubicBezTo>
                  <a:pt x="44" y="38"/>
                  <a:pt x="48" y="31"/>
                  <a:pt x="48" y="23"/>
                </a:cubicBezTo>
                <a:cubicBezTo>
                  <a:pt x="48" y="10"/>
                  <a:pt x="38" y="0"/>
                  <a:pt x="25" y="0"/>
                </a:cubicBezTo>
                <a:cubicBezTo>
                  <a:pt x="12" y="0"/>
                  <a:pt x="2" y="10"/>
                  <a:pt x="2" y="23"/>
                </a:cubicBezTo>
                <a:cubicBezTo>
                  <a:pt x="2" y="31"/>
                  <a:pt x="6" y="38"/>
                  <a:pt x="12" y="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" y="78"/>
                  <a:pt x="2" y="78"/>
                  <a:pt x="2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20" y="89"/>
                  <a:pt x="20" y="89"/>
                  <a:pt x="2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25" y="91"/>
                  <a:pt x="25" y="91"/>
                  <a:pt x="25" y="9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97"/>
                  <a:pt x="50" y="97"/>
                  <a:pt x="50" y="97"/>
                </a:cubicBezTo>
                <a:cubicBezTo>
                  <a:pt x="30" y="89"/>
                  <a:pt x="30" y="89"/>
                  <a:pt x="30" y="89"/>
                </a:cubicBezTo>
                <a:lnTo>
                  <a:pt x="50" y="81"/>
                </a:lnTo>
                <a:close/>
                <a:moveTo>
                  <a:pt x="25" y="41"/>
                </a:moveTo>
                <a:cubicBezTo>
                  <a:pt x="21" y="41"/>
                  <a:pt x="18" y="40"/>
                  <a:pt x="15" y="38"/>
                </a:cubicBezTo>
                <a:cubicBezTo>
                  <a:pt x="10" y="35"/>
                  <a:pt x="7" y="29"/>
                  <a:pt x="7" y="23"/>
                </a:cubicBezTo>
                <a:cubicBezTo>
                  <a:pt x="7" y="13"/>
                  <a:pt x="15" y="4"/>
                  <a:pt x="25" y="4"/>
                </a:cubicBezTo>
                <a:cubicBezTo>
                  <a:pt x="35" y="4"/>
                  <a:pt x="44" y="13"/>
                  <a:pt x="44" y="23"/>
                </a:cubicBezTo>
                <a:cubicBezTo>
                  <a:pt x="44" y="29"/>
                  <a:pt x="40" y="35"/>
                  <a:pt x="35" y="38"/>
                </a:cubicBezTo>
                <a:cubicBezTo>
                  <a:pt x="32" y="40"/>
                  <a:pt x="29" y="41"/>
                  <a:pt x="25" y="41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9" name="Freeform 127"/>
          <p:cNvSpPr>
            <a:spLocks noEditPoints="1"/>
          </p:cNvSpPr>
          <p:nvPr userDrawn="1"/>
        </p:nvSpPr>
        <p:spPr bwMode="auto">
          <a:xfrm>
            <a:off x="2185988" y="3602038"/>
            <a:ext cx="406400" cy="363538"/>
          </a:xfrm>
          <a:custGeom>
            <a:avLst/>
            <a:gdLst>
              <a:gd name="T0" fmla="*/ 52 w 105"/>
              <a:gd name="T1" fmla="*/ 0 h 94"/>
              <a:gd name="T2" fmla="*/ 0 w 105"/>
              <a:gd name="T3" fmla="*/ 50 h 94"/>
              <a:gd name="T4" fmla="*/ 8 w 105"/>
              <a:gd name="T5" fmla="*/ 57 h 94"/>
              <a:gd name="T6" fmla="*/ 14 w 105"/>
              <a:gd name="T7" fmla="*/ 51 h 94"/>
              <a:gd name="T8" fmla="*/ 14 w 105"/>
              <a:gd name="T9" fmla="*/ 94 h 94"/>
              <a:gd name="T10" fmla="*/ 91 w 105"/>
              <a:gd name="T11" fmla="*/ 94 h 94"/>
              <a:gd name="T12" fmla="*/ 91 w 105"/>
              <a:gd name="T13" fmla="*/ 52 h 94"/>
              <a:gd name="T14" fmla="*/ 97 w 105"/>
              <a:gd name="T15" fmla="*/ 57 h 94"/>
              <a:gd name="T16" fmla="*/ 105 w 105"/>
              <a:gd name="T17" fmla="*/ 50 h 94"/>
              <a:gd name="T18" fmla="*/ 52 w 105"/>
              <a:gd name="T19" fmla="*/ 0 h 94"/>
              <a:gd name="T20" fmla="*/ 51 w 105"/>
              <a:gd name="T21" fmla="*/ 79 h 94"/>
              <a:gd name="T22" fmla="*/ 40 w 105"/>
              <a:gd name="T23" fmla="*/ 79 h 94"/>
              <a:gd name="T24" fmla="*/ 40 w 105"/>
              <a:gd name="T25" fmla="*/ 66 h 94"/>
              <a:gd name="T26" fmla="*/ 51 w 105"/>
              <a:gd name="T27" fmla="*/ 66 h 94"/>
              <a:gd name="T28" fmla="*/ 51 w 105"/>
              <a:gd name="T29" fmla="*/ 79 h 94"/>
              <a:gd name="T30" fmla="*/ 51 w 105"/>
              <a:gd name="T31" fmla="*/ 63 h 94"/>
              <a:gd name="T32" fmla="*/ 40 w 105"/>
              <a:gd name="T33" fmla="*/ 63 h 94"/>
              <a:gd name="T34" fmla="*/ 40 w 105"/>
              <a:gd name="T35" fmla="*/ 51 h 94"/>
              <a:gd name="T36" fmla="*/ 51 w 105"/>
              <a:gd name="T37" fmla="*/ 51 h 94"/>
              <a:gd name="T38" fmla="*/ 51 w 105"/>
              <a:gd name="T39" fmla="*/ 63 h 94"/>
              <a:gd name="T40" fmla="*/ 65 w 105"/>
              <a:gd name="T41" fmla="*/ 79 h 94"/>
              <a:gd name="T42" fmla="*/ 54 w 105"/>
              <a:gd name="T43" fmla="*/ 79 h 94"/>
              <a:gd name="T44" fmla="*/ 54 w 105"/>
              <a:gd name="T45" fmla="*/ 66 h 94"/>
              <a:gd name="T46" fmla="*/ 65 w 105"/>
              <a:gd name="T47" fmla="*/ 66 h 94"/>
              <a:gd name="T48" fmla="*/ 65 w 105"/>
              <a:gd name="T49" fmla="*/ 79 h 94"/>
              <a:gd name="T50" fmla="*/ 65 w 105"/>
              <a:gd name="T51" fmla="*/ 63 h 94"/>
              <a:gd name="T52" fmla="*/ 54 w 105"/>
              <a:gd name="T53" fmla="*/ 63 h 94"/>
              <a:gd name="T54" fmla="*/ 54 w 105"/>
              <a:gd name="T55" fmla="*/ 51 h 94"/>
              <a:gd name="T56" fmla="*/ 65 w 105"/>
              <a:gd name="T57" fmla="*/ 51 h 94"/>
              <a:gd name="T58" fmla="*/ 65 w 105"/>
              <a:gd name="T59" fmla="*/ 6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94">
                <a:moveTo>
                  <a:pt x="52" y="0"/>
                </a:moveTo>
                <a:cubicBezTo>
                  <a:pt x="35" y="17"/>
                  <a:pt x="18" y="33"/>
                  <a:pt x="0" y="50"/>
                </a:cubicBezTo>
                <a:cubicBezTo>
                  <a:pt x="8" y="57"/>
                  <a:pt x="8" y="57"/>
                  <a:pt x="8" y="57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4"/>
                  <a:pt x="14" y="94"/>
                  <a:pt x="14" y="94"/>
                </a:cubicBezTo>
                <a:cubicBezTo>
                  <a:pt x="91" y="94"/>
                  <a:pt x="91" y="94"/>
                  <a:pt x="91" y="94"/>
                </a:cubicBezTo>
                <a:cubicBezTo>
                  <a:pt x="91" y="52"/>
                  <a:pt x="91" y="52"/>
                  <a:pt x="91" y="52"/>
                </a:cubicBezTo>
                <a:cubicBezTo>
                  <a:pt x="97" y="57"/>
                  <a:pt x="97" y="57"/>
                  <a:pt x="97" y="57"/>
                </a:cubicBezTo>
                <a:cubicBezTo>
                  <a:pt x="105" y="50"/>
                  <a:pt x="105" y="50"/>
                  <a:pt x="105" y="50"/>
                </a:cubicBezTo>
                <a:lnTo>
                  <a:pt x="52" y="0"/>
                </a:lnTo>
                <a:close/>
                <a:moveTo>
                  <a:pt x="51" y="79"/>
                </a:moveTo>
                <a:cubicBezTo>
                  <a:pt x="40" y="79"/>
                  <a:pt x="40" y="79"/>
                  <a:pt x="40" y="79"/>
                </a:cubicBezTo>
                <a:cubicBezTo>
                  <a:pt x="40" y="66"/>
                  <a:pt x="40" y="66"/>
                  <a:pt x="40" y="66"/>
                </a:cubicBezTo>
                <a:cubicBezTo>
                  <a:pt x="51" y="66"/>
                  <a:pt x="51" y="66"/>
                  <a:pt x="51" y="66"/>
                </a:cubicBezTo>
                <a:lnTo>
                  <a:pt x="51" y="79"/>
                </a:lnTo>
                <a:close/>
                <a:moveTo>
                  <a:pt x="51" y="63"/>
                </a:moveTo>
                <a:cubicBezTo>
                  <a:pt x="40" y="63"/>
                  <a:pt x="40" y="63"/>
                  <a:pt x="40" y="63"/>
                </a:cubicBezTo>
                <a:cubicBezTo>
                  <a:pt x="40" y="51"/>
                  <a:pt x="40" y="51"/>
                  <a:pt x="40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63"/>
                </a:lnTo>
                <a:close/>
                <a:moveTo>
                  <a:pt x="65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6"/>
                  <a:pt x="54" y="66"/>
                  <a:pt x="54" y="66"/>
                </a:cubicBezTo>
                <a:cubicBezTo>
                  <a:pt x="65" y="66"/>
                  <a:pt x="65" y="66"/>
                  <a:pt x="65" y="66"/>
                </a:cubicBezTo>
                <a:lnTo>
                  <a:pt x="65" y="79"/>
                </a:lnTo>
                <a:close/>
                <a:moveTo>
                  <a:pt x="65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54" y="51"/>
                  <a:pt x="54" y="51"/>
                  <a:pt x="54" y="51"/>
                </a:cubicBezTo>
                <a:cubicBezTo>
                  <a:pt x="65" y="51"/>
                  <a:pt x="65" y="51"/>
                  <a:pt x="65" y="51"/>
                </a:cubicBezTo>
                <a:lnTo>
                  <a:pt x="65" y="6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7221538" y="2921000"/>
            <a:ext cx="355600" cy="279400"/>
            <a:chOff x="7221538" y="2921000"/>
            <a:chExt cx="355600" cy="279400"/>
          </a:xfrm>
        </p:grpSpPr>
        <p:sp>
          <p:nvSpPr>
            <p:cNvPr id="151" name="Freeform 128"/>
            <p:cNvSpPr>
              <a:spLocks/>
            </p:cNvSpPr>
            <p:nvPr userDrawn="1"/>
          </p:nvSpPr>
          <p:spPr bwMode="auto">
            <a:xfrm>
              <a:off x="7221538" y="2921000"/>
              <a:ext cx="355600" cy="279400"/>
            </a:xfrm>
            <a:custGeom>
              <a:avLst/>
              <a:gdLst>
                <a:gd name="T0" fmla="*/ 15 w 224"/>
                <a:gd name="T1" fmla="*/ 166 h 176"/>
                <a:gd name="T2" fmla="*/ 15 w 224"/>
                <a:gd name="T3" fmla="*/ 0 h 176"/>
                <a:gd name="T4" fmla="*/ 0 w 224"/>
                <a:gd name="T5" fmla="*/ 0 h 176"/>
                <a:gd name="T6" fmla="*/ 0 w 224"/>
                <a:gd name="T7" fmla="*/ 176 h 176"/>
                <a:gd name="T8" fmla="*/ 224 w 224"/>
                <a:gd name="T9" fmla="*/ 176 h 176"/>
                <a:gd name="T10" fmla="*/ 224 w 224"/>
                <a:gd name="T11" fmla="*/ 166 h 176"/>
                <a:gd name="T12" fmla="*/ 15 w 224"/>
                <a:gd name="T13" fmla="*/ 16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76">
                  <a:moveTo>
                    <a:pt x="15" y="166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76"/>
                  </a:lnTo>
                  <a:lnTo>
                    <a:pt x="224" y="176"/>
                  </a:lnTo>
                  <a:lnTo>
                    <a:pt x="224" y="166"/>
                  </a:lnTo>
                  <a:lnTo>
                    <a:pt x="15" y="16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Rectangle 129"/>
            <p:cNvSpPr>
              <a:spLocks noChangeArrowheads="1"/>
            </p:cNvSpPr>
            <p:nvPr userDrawn="1"/>
          </p:nvSpPr>
          <p:spPr bwMode="auto">
            <a:xfrm>
              <a:off x="7256463" y="3084513"/>
              <a:ext cx="66675" cy="920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Rectangle 130"/>
            <p:cNvSpPr>
              <a:spLocks noChangeArrowheads="1"/>
            </p:cNvSpPr>
            <p:nvPr userDrawn="1"/>
          </p:nvSpPr>
          <p:spPr bwMode="auto">
            <a:xfrm>
              <a:off x="7337425" y="3076575"/>
              <a:ext cx="66675" cy="1000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Rectangle 131"/>
            <p:cNvSpPr>
              <a:spLocks noChangeArrowheads="1"/>
            </p:cNvSpPr>
            <p:nvPr userDrawn="1"/>
          </p:nvSpPr>
          <p:spPr bwMode="auto">
            <a:xfrm>
              <a:off x="7423150" y="3025775"/>
              <a:ext cx="65088" cy="1508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Rectangle 132"/>
            <p:cNvSpPr>
              <a:spLocks noChangeArrowheads="1"/>
            </p:cNvSpPr>
            <p:nvPr userDrawn="1"/>
          </p:nvSpPr>
          <p:spPr bwMode="auto">
            <a:xfrm>
              <a:off x="7504113" y="2960688"/>
              <a:ext cx="65088" cy="21590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33"/>
            <p:cNvSpPr>
              <a:spLocks/>
            </p:cNvSpPr>
            <p:nvPr userDrawn="1"/>
          </p:nvSpPr>
          <p:spPr bwMode="auto">
            <a:xfrm>
              <a:off x="7280275" y="2925763"/>
              <a:ext cx="169863" cy="119063"/>
            </a:xfrm>
            <a:custGeom>
              <a:avLst/>
              <a:gdLst>
                <a:gd name="T0" fmla="*/ 10 w 107"/>
                <a:gd name="T1" fmla="*/ 75 h 75"/>
                <a:gd name="T2" fmla="*/ 71 w 107"/>
                <a:gd name="T3" fmla="*/ 36 h 75"/>
                <a:gd name="T4" fmla="*/ 78 w 107"/>
                <a:gd name="T5" fmla="*/ 49 h 75"/>
                <a:gd name="T6" fmla="*/ 107 w 107"/>
                <a:gd name="T7" fmla="*/ 0 h 75"/>
                <a:gd name="T8" fmla="*/ 53 w 107"/>
                <a:gd name="T9" fmla="*/ 10 h 75"/>
                <a:gd name="T10" fmla="*/ 61 w 107"/>
                <a:gd name="T11" fmla="*/ 19 h 75"/>
                <a:gd name="T12" fmla="*/ 0 w 107"/>
                <a:gd name="T13" fmla="*/ 61 h 75"/>
                <a:gd name="T14" fmla="*/ 10 w 107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5">
                  <a:moveTo>
                    <a:pt x="10" y="75"/>
                  </a:moveTo>
                  <a:lnTo>
                    <a:pt x="71" y="36"/>
                  </a:lnTo>
                  <a:lnTo>
                    <a:pt x="78" y="49"/>
                  </a:lnTo>
                  <a:lnTo>
                    <a:pt x="107" y="0"/>
                  </a:lnTo>
                  <a:lnTo>
                    <a:pt x="53" y="10"/>
                  </a:lnTo>
                  <a:lnTo>
                    <a:pt x="61" y="19"/>
                  </a:lnTo>
                  <a:lnTo>
                    <a:pt x="0" y="61"/>
                  </a:lnTo>
                  <a:lnTo>
                    <a:pt x="10" y="7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1862138" y="2570163"/>
            <a:ext cx="528637" cy="495300"/>
            <a:chOff x="1862138" y="2570163"/>
            <a:chExt cx="528637" cy="495300"/>
          </a:xfrm>
        </p:grpSpPr>
        <p:sp>
          <p:nvSpPr>
            <p:cNvPr id="158" name="Freeform 90"/>
            <p:cNvSpPr>
              <a:spLocks/>
            </p:cNvSpPr>
            <p:nvPr userDrawn="1"/>
          </p:nvSpPr>
          <p:spPr bwMode="auto">
            <a:xfrm>
              <a:off x="2155825" y="2717800"/>
              <a:ext cx="200025" cy="107950"/>
            </a:xfrm>
            <a:custGeom>
              <a:avLst/>
              <a:gdLst>
                <a:gd name="T0" fmla="*/ 42 w 52"/>
                <a:gd name="T1" fmla="*/ 1 h 28"/>
                <a:gd name="T2" fmla="*/ 5 w 52"/>
                <a:gd name="T3" fmla="*/ 11 h 28"/>
                <a:gd name="T4" fmla="*/ 0 w 52"/>
                <a:gd name="T5" fmla="*/ 28 h 28"/>
                <a:gd name="T6" fmla="*/ 46 w 52"/>
                <a:gd name="T7" fmla="*/ 16 h 28"/>
                <a:gd name="T8" fmla="*/ 51 w 52"/>
                <a:gd name="T9" fmla="*/ 7 h 28"/>
                <a:gd name="T10" fmla="*/ 42 w 52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8">
                  <a:moveTo>
                    <a:pt x="42" y="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0" y="15"/>
                    <a:pt x="52" y="11"/>
                    <a:pt x="51" y="7"/>
                  </a:cubicBezTo>
                  <a:cubicBezTo>
                    <a:pt x="50" y="2"/>
                    <a:pt x="46" y="0"/>
                    <a:pt x="42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91"/>
            <p:cNvSpPr>
              <a:spLocks noEditPoints="1"/>
            </p:cNvSpPr>
            <p:nvPr userDrawn="1"/>
          </p:nvSpPr>
          <p:spPr bwMode="auto">
            <a:xfrm>
              <a:off x="1862138" y="2570163"/>
              <a:ext cx="347663" cy="495300"/>
            </a:xfrm>
            <a:custGeom>
              <a:avLst/>
              <a:gdLst>
                <a:gd name="T0" fmla="*/ 88 w 90"/>
                <a:gd name="T1" fmla="*/ 11 h 128"/>
                <a:gd name="T2" fmla="*/ 88 w 90"/>
                <a:gd name="T3" fmla="*/ 11 h 128"/>
                <a:gd name="T4" fmla="*/ 89 w 90"/>
                <a:gd name="T5" fmla="*/ 10 h 128"/>
                <a:gd name="T6" fmla="*/ 83 w 90"/>
                <a:gd name="T7" fmla="*/ 1 h 128"/>
                <a:gd name="T8" fmla="*/ 74 w 90"/>
                <a:gd name="T9" fmla="*/ 6 h 128"/>
                <a:gd name="T10" fmla="*/ 61 w 90"/>
                <a:gd name="T11" fmla="*/ 54 h 128"/>
                <a:gd name="T12" fmla="*/ 42 w 90"/>
                <a:gd name="T13" fmla="*/ 59 h 128"/>
                <a:gd name="T14" fmla="*/ 17 w 90"/>
                <a:gd name="T15" fmla="*/ 49 h 128"/>
                <a:gd name="T16" fmla="*/ 7 w 90"/>
                <a:gd name="T17" fmla="*/ 54 h 128"/>
                <a:gd name="T18" fmla="*/ 2 w 90"/>
                <a:gd name="T19" fmla="*/ 75 h 128"/>
                <a:gd name="T20" fmla="*/ 28 w 90"/>
                <a:gd name="T21" fmla="*/ 91 h 128"/>
                <a:gd name="T22" fmla="*/ 38 w 90"/>
                <a:gd name="T23" fmla="*/ 85 h 128"/>
                <a:gd name="T24" fmla="*/ 38 w 90"/>
                <a:gd name="T25" fmla="*/ 85 h 128"/>
                <a:gd name="T26" fmla="*/ 44 w 90"/>
                <a:gd name="T27" fmla="*/ 69 h 128"/>
                <a:gd name="T28" fmla="*/ 64 w 90"/>
                <a:gd name="T29" fmla="*/ 64 h 128"/>
                <a:gd name="T30" fmla="*/ 59 w 90"/>
                <a:gd name="T31" fmla="*/ 84 h 128"/>
                <a:gd name="T32" fmla="*/ 43 w 90"/>
                <a:gd name="T33" fmla="*/ 90 h 128"/>
                <a:gd name="T34" fmla="*/ 37 w 90"/>
                <a:gd name="T35" fmla="*/ 100 h 128"/>
                <a:gd name="T36" fmla="*/ 39 w 90"/>
                <a:gd name="T37" fmla="*/ 116 h 128"/>
                <a:gd name="T38" fmla="*/ 53 w 90"/>
                <a:gd name="T39" fmla="*/ 126 h 128"/>
                <a:gd name="T40" fmla="*/ 74 w 90"/>
                <a:gd name="T41" fmla="*/ 121 h 128"/>
                <a:gd name="T42" fmla="*/ 79 w 90"/>
                <a:gd name="T43" fmla="*/ 111 h 128"/>
                <a:gd name="T44" fmla="*/ 77 w 90"/>
                <a:gd name="T45" fmla="*/ 94 h 128"/>
                <a:gd name="T46" fmla="*/ 68 w 90"/>
                <a:gd name="T47" fmla="*/ 86 h 128"/>
                <a:gd name="T48" fmla="*/ 88 w 90"/>
                <a:gd name="T49" fmla="*/ 11 h 128"/>
                <a:gd name="T50" fmla="*/ 71 w 90"/>
                <a:gd name="T51" fmla="*/ 54 h 128"/>
                <a:gd name="T52" fmla="*/ 71 w 90"/>
                <a:gd name="T53" fmla="*/ 59 h 128"/>
                <a:gd name="T54" fmla="*/ 66 w 90"/>
                <a:gd name="T55" fmla="*/ 59 h 128"/>
                <a:gd name="T56" fmla="*/ 66 w 90"/>
                <a:gd name="T57" fmla="*/ 54 h 128"/>
                <a:gd name="T58" fmla="*/ 71 w 90"/>
                <a:gd name="T59" fmla="*/ 54 h 128"/>
                <a:gd name="T60" fmla="*/ 33 w 90"/>
                <a:gd name="T61" fmla="*/ 80 h 128"/>
                <a:gd name="T62" fmla="*/ 26 w 90"/>
                <a:gd name="T63" fmla="*/ 84 h 128"/>
                <a:gd name="T64" fmla="*/ 8 w 90"/>
                <a:gd name="T65" fmla="*/ 73 h 128"/>
                <a:gd name="T66" fmla="*/ 12 w 90"/>
                <a:gd name="T67" fmla="*/ 59 h 128"/>
                <a:gd name="T68" fmla="*/ 19 w 90"/>
                <a:gd name="T69" fmla="*/ 55 h 128"/>
                <a:gd name="T70" fmla="*/ 37 w 90"/>
                <a:gd name="T71" fmla="*/ 66 h 128"/>
                <a:gd name="T72" fmla="*/ 33 w 90"/>
                <a:gd name="T73" fmla="*/ 80 h 128"/>
                <a:gd name="T74" fmla="*/ 71 w 90"/>
                <a:gd name="T75" fmla="*/ 98 h 128"/>
                <a:gd name="T76" fmla="*/ 72 w 90"/>
                <a:gd name="T77" fmla="*/ 109 h 128"/>
                <a:gd name="T78" fmla="*/ 69 w 90"/>
                <a:gd name="T79" fmla="*/ 116 h 128"/>
                <a:gd name="T80" fmla="*/ 54 w 90"/>
                <a:gd name="T81" fmla="*/ 120 h 128"/>
                <a:gd name="T82" fmla="*/ 45 w 90"/>
                <a:gd name="T83" fmla="*/ 113 h 128"/>
                <a:gd name="T84" fmla="*/ 44 w 90"/>
                <a:gd name="T85" fmla="*/ 102 h 128"/>
                <a:gd name="T86" fmla="*/ 48 w 90"/>
                <a:gd name="T87" fmla="*/ 95 h 128"/>
                <a:gd name="T88" fmla="*/ 62 w 90"/>
                <a:gd name="T89" fmla="*/ 91 h 128"/>
                <a:gd name="T90" fmla="*/ 71 w 90"/>
                <a:gd name="T91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" h="128">
                  <a:moveTo>
                    <a:pt x="88" y="11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0" y="6"/>
                    <a:pt x="87" y="2"/>
                    <a:pt x="83" y="1"/>
                  </a:cubicBezTo>
                  <a:cubicBezTo>
                    <a:pt x="79" y="0"/>
                    <a:pt x="75" y="2"/>
                    <a:pt x="74" y="6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7" y="51"/>
                    <a:pt x="27" y="46"/>
                    <a:pt x="17" y="49"/>
                  </a:cubicBezTo>
                  <a:cubicBezTo>
                    <a:pt x="13" y="50"/>
                    <a:pt x="10" y="52"/>
                    <a:pt x="7" y="54"/>
                  </a:cubicBezTo>
                  <a:cubicBezTo>
                    <a:pt x="2" y="60"/>
                    <a:pt x="0" y="68"/>
                    <a:pt x="2" y="75"/>
                  </a:cubicBezTo>
                  <a:cubicBezTo>
                    <a:pt x="5" y="87"/>
                    <a:pt x="17" y="94"/>
                    <a:pt x="28" y="91"/>
                  </a:cubicBezTo>
                  <a:cubicBezTo>
                    <a:pt x="32" y="90"/>
                    <a:pt x="35" y="88"/>
                    <a:pt x="38" y="85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42" y="81"/>
                    <a:pt x="44" y="75"/>
                    <a:pt x="44" y="69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3" y="83"/>
                    <a:pt x="47" y="86"/>
                    <a:pt x="43" y="90"/>
                  </a:cubicBezTo>
                  <a:cubicBezTo>
                    <a:pt x="40" y="93"/>
                    <a:pt x="38" y="96"/>
                    <a:pt x="37" y="100"/>
                  </a:cubicBezTo>
                  <a:cubicBezTo>
                    <a:pt x="36" y="105"/>
                    <a:pt x="36" y="111"/>
                    <a:pt x="39" y="116"/>
                  </a:cubicBezTo>
                  <a:cubicBezTo>
                    <a:pt x="42" y="121"/>
                    <a:pt x="47" y="125"/>
                    <a:pt x="53" y="126"/>
                  </a:cubicBezTo>
                  <a:cubicBezTo>
                    <a:pt x="60" y="128"/>
                    <a:pt x="68" y="126"/>
                    <a:pt x="74" y="121"/>
                  </a:cubicBezTo>
                  <a:cubicBezTo>
                    <a:pt x="76" y="118"/>
                    <a:pt x="78" y="115"/>
                    <a:pt x="79" y="111"/>
                  </a:cubicBezTo>
                  <a:cubicBezTo>
                    <a:pt x="81" y="105"/>
                    <a:pt x="80" y="100"/>
                    <a:pt x="77" y="94"/>
                  </a:cubicBezTo>
                  <a:cubicBezTo>
                    <a:pt x="75" y="91"/>
                    <a:pt x="72" y="88"/>
                    <a:pt x="68" y="86"/>
                  </a:cubicBezTo>
                  <a:lnTo>
                    <a:pt x="88" y="11"/>
                  </a:lnTo>
                  <a:close/>
                  <a:moveTo>
                    <a:pt x="71" y="54"/>
                  </a:moveTo>
                  <a:cubicBezTo>
                    <a:pt x="72" y="55"/>
                    <a:pt x="72" y="58"/>
                    <a:pt x="71" y="59"/>
                  </a:cubicBezTo>
                  <a:cubicBezTo>
                    <a:pt x="70" y="60"/>
                    <a:pt x="67" y="60"/>
                    <a:pt x="66" y="59"/>
                  </a:cubicBezTo>
                  <a:cubicBezTo>
                    <a:pt x="65" y="58"/>
                    <a:pt x="65" y="55"/>
                    <a:pt x="66" y="54"/>
                  </a:cubicBezTo>
                  <a:cubicBezTo>
                    <a:pt x="67" y="53"/>
                    <a:pt x="70" y="53"/>
                    <a:pt x="71" y="54"/>
                  </a:cubicBezTo>
                  <a:close/>
                  <a:moveTo>
                    <a:pt x="33" y="80"/>
                  </a:moveTo>
                  <a:cubicBezTo>
                    <a:pt x="31" y="82"/>
                    <a:pt x="29" y="83"/>
                    <a:pt x="26" y="84"/>
                  </a:cubicBezTo>
                  <a:cubicBezTo>
                    <a:pt x="19" y="86"/>
                    <a:pt x="10" y="81"/>
                    <a:pt x="8" y="73"/>
                  </a:cubicBezTo>
                  <a:cubicBezTo>
                    <a:pt x="7" y="68"/>
                    <a:pt x="8" y="63"/>
                    <a:pt x="12" y="59"/>
                  </a:cubicBezTo>
                  <a:cubicBezTo>
                    <a:pt x="14" y="57"/>
                    <a:pt x="16" y="56"/>
                    <a:pt x="19" y="55"/>
                  </a:cubicBezTo>
                  <a:cubicBezTo>
                    <a:pt x="27" y="53"/>
                    <a:pt x="35" y="58"/>
                    <a:pt x="37" y="66"/>
                  </a:cubicBezTo>
                  <a:cubicBezTo>
                    <a:pt x="38" y="71"/>
                    <a:pt x="37" y="76"/>
                    <a:pt x="33" y="80"/>
                  </a:cubicBezTo>
                  <a:close/>
                  <a:moveTo>
                    <a:pt x="71" y="98"/>
                  </a:moveTo>
                  <a:cubicBezTo>
                    <a:pt x="73" y="101"/>
                    <a:pt x="73" y="105"/>
                    <a:pt x="72" y="109"/>
                  </a:cubicBezTo>
                  <a:cubicBezTo>
                    <a:pt x="72" y="112"/>
                    <a:pt x="70" y="114"/>
                    <a:pt x="69" y="116"/>
                  </a:cubicBezTo>
                  <a:cubicBezTo>
                    <a:pt x="65" y="119"/>
                    <a:pt x="59" y="121"/>
                    <a:pt x="54" y="120"/>
                  </a:cubicBezTo>
                  <a:cubicBezTo>
                    <a:pt x="51" y="119"/>
                    <a:pt x="47" y="116"/>
                    <a:pt x="45" y="113"/>
                  </a:cubicBezTo>
                  <a:cubicBezTo>
                    <a:pt x="44" y="109"/>
                    <a:pt x="43" y="105"/>
                    <a:pt x="44" y="102"/>
                  </a:cubicBezTo>
                  <a:cubicBezTo>
                    <a:pt x="45" y="99"/>
                    <a:pt x="46" y="97"/>
                    <a:pt x="48" y="95"/>
                  </a:cubicBezTo>
                  <a:cubicBezTo>
                    <a:pt x="52" y="91"/>
                    <a:pt x="57" y="90"/>
                    <a:pt x="62" y="91"/>
                  </a:cubicBezTo>
                  <a:cubicBezTo>
                    <a:pt x="66" y="92"/>
                    <a:pt x="69" y="95"/>
                    <a:pt x="71" y="9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34"/>
            <p:cNvSpPr>
              <a:spLocks/>
            </p:cNvSpPr>
            <p:nvPr userDrawn="1"/>
          </p:nvSpPr>
          <p:spPr bwMode="auto">
            <a:xfrm>
              <a:off x="2390775" y="2952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61" name="Freeform 135"/>
          <p:cNvSpPr>
            <a:spLocks noEditPoints="1"/>
          </p:cNvSpPr>
          <p:nvPr userDrawn="1"/>
        </p:nvSpPr>
        <p:spPr bwMode="auto">
          <a:xfrm>
            <a:off x="2390775" y="2709863"/>
            <a:ext cx="387350" cy="388938"/>
          </a:xfrm>
          <a:custGeom>
            <a:avLst/>
            <a:gdLst>
              <a:gd name="T0" fmla="*/ 53 w 100"/>
              <a:gd name="T1" fmla="*/ 85 h 101"/>
              <a:gd name="T2" fmla="*/ 53 w 100"/>
              <a:gd name="T3" fmla="*/ 20 h 101"/>
              <a:gd name="T4" fmla="*/ 58 w 100"/>
              <a:gd name="T5" fmla="*/ 13 h 101"/>
              <a:gd name="T6" fmla="*/ 58 w 100"/>
              <a:gd name="T7" fmla="*/ 11 h 101"/>
              <a:gd name="T8" fmla="*/ 84 w 100"/>
              <a:gd name="T9" fmla="*/ 4 h 101"/>
              <a:gd name="T10" fmla="*/ 69 w 100"/>
              <a:gd name="T11" fmla="*/ 43 h 101"/>
              <a:gd name="T12" fmla="*/ 69 w 100"/>
              <a:gd name="T13" fmla="*/ 43 h 101"/>
              <a:gd name="T14" fmla="*/ 84 w 100"/>
              <a:gd name="T15" fmla="*/ 56 h 101"/>
              <a:gd name="T16" fmla="*/ 100 w 100"/>
              <a:gd name="T17" fmla="*/ 43 h 101"/>
              <a:gd name="T18" fmla="*/ 100 w 100"/>
              <a:gd name="T19" fmla="*/ 43 h 101"/>
              <a:gd name="T20" fmla="*/ 85 w 100"/>
              <a:gd name="T21" fmla="*/ 4 h 101"/>
              <a:gd name="T22" fmla="*/ 86 w 100"/>
              <a:gd name="T23" fmla="*/ 3 h 101"/>
              <a:gd name="T24" fmla="*/ 85 w 100"/>
              <a:gd name="T25" fmla="*/ 0 h 101"/>
              <a:gd name="T26" fmla="*/ 57 w 100"/>
              <a:gd name="T27" fmla="*/ 9 h 101"/>
              <a:gd name="T28" fmla="*/ 50 w 100"/>
              <a:gd name="T29" fmla="*/ 5 h 101"/>
              <a:gd name="T30" fmla="*/ 42 w 100"/>
              <a:gd name="T31" fmla="*/ 13 h 101"/>
              <a:gd name="T32" fmla="*/ 42 w 100"/>
              <a:gd name="T33" fmla="*/ 14 h 101"/>
              <a:gd name="T34" fmla="*/ 13 w 100"/>
              <a:gd name="T35" fmla="*/ 22 h 101"/>
              <a:gd name="T36" fmla="*/ 14 w 100"/>
              <a:gd name="T37" fmla="*/ 25 h 101"/>
              <a:gd name="T38" fmla="*/ 15 w 100"/>
              <a:gd name="T39" fmla="*/ 25 h 101"/>
              <a:gd name="T40" fmla="*/ 0 w 100"/>
              <a:gd name="T41" fmla="*/ 63 h 101"/>
              <a:gd name="T42" fmla="*/ 0 w 100"/>
              <a:gd name="T43" fmla="*/ 63 h 101"/>
              <a:gd name="T44" fmla="*/ 16 w 100"/>
              <a:gd name="T45" fmla="*/ 77 h 101"/>
              <a:gd name="T46" fmla="*/ 31 w 100"/>
              <a:gd name="T47" fmla="*/ 63 h 101"/>
              <a:gd name="T48" fmla="*/ 31 w 100"/>
              <a:gd name="T49" fmla="*/ 63 h 101"/>
              <a:gd name="T50" fmla="*/ 16 w 100"/>
              <a:gd name="T51" fmla="*/ 24 h 101"/>
              <a:gd name="T52" fmla="*/ 43 w 100"/>
              <a:gd name="T53" fmla="*/ 17 h 101"/>
              <a:gd name="T54" fmla="*/ 48 w 100"/>
              <a:gd name="T55" fmla="*/ 20 h 101"/>
              <a:gd name="T56" fmla="*/ 48 w 100"/>
              <a:gd name="T57" fmla="*/ 85 h 101"/>
              <a:gd name="T58" fmla="*/ 0 w 100"/>
              <a:gd name="T59" fmla="*/ 101 h 101"/>
              <a:gd name="T60" fmla="*/ 100 w 100"/>
              <a:gd name="T61" fmla="*/ 101 h 101"/>
              <a:gd name="T62" fmla="*/ 53 w 100"/>
              <a:gd name="T63" fmla="*/ 85 h 101"/>
              <a:gd name="T64" fmla="*/ 96 w 100"/>
              <a:gd name="T65" fmla="*/ 40 h 101"/>
              <a:gd name="T66" fmla="*/ 73 w 100"/>
              <a:gd name="T67" fmla="*/ 40 h 101"/>
              <a:gd name="T68" fmla="*/ 85 w 100"/>
              <a:gd name="T69" fmla="*/ 9 h 101"/>
              <a:gd name="T70" fmla="*/ 96 w 100"/>
              <a:gd name="T71" fmla="*/ 40 h 101"/>
              <a:gd name="T72" fmla="*/ 27 w 100"/>
              <a:gd name="T73" fmla="*/ 61 h 101"/>
              <a:gd name="T74" fmla="*/ 4 w 100"/>
              <a:gd name="T75" fmla="*/ 61 h 101"/>
              <a:gd name="T76" fmla="*/ 16 w 100"/>
              <a:gd name="T77" fmla="*/ 30 h 101"/>
              <a:gd name="T78" fmla="*/ 27 w 100"/>
              <a:gd name="T79" fmla="*/ 6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0" h="101">
                <a:moveTo>
                  <a:pt x="53" y="85"/>
                </a:moveTo>
                <a:cubicBezTo>
                  <a:pt x="53" y="20"/>
                  <a:pt x="53" y="20"/>
                  <a:pt x="53" y="20"/>
                </a:cubicBezTo>
                <a:cubicBezTo>
                  <a:pt x="56" y="19"/>
                  <a:pt x="58" y="16"/>
                  <a:pt x="58" y="13"/>
                </a:cubicBezTo>
                <a:cubicBezTo>
                  <a:pt x="58" y="12"/>
                  <a:pt x="58" y="12"/>
                  <a:pt x="58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50"/>
                  <a:pt x="76" y="56"/>
                  <a:pt x="84" y="56"/>
                </a:cubicBezTo>
                <a:cubicBezTo>
                  <a:pt x="93" y="56"/>
                  <a:pt x="100" y="50"/>
                  <a:pt x="100" y="43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85" y="4"/>
                  <a:pt x="85" y="4"/>
                  <a:pt x="85" y="4"/>
                </a:cubicBezTo>
                <a:cubicBezTo>
                  <a:pt x="86" y="3"/>
                  <a:pt x="86" y="3"/>
                  <a:pt x="86" y="3"/>
                </a:cubicBezTo>
                <a:cubicBezTo>
                  <a:pt x="85" y="0"/>
                  <a:pt x="85" y="0"/>
                  <a:pt x="85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55" y="6"/>
                  <a:pt x="53" y="5"/>
                  <a:pt x="50" y="5"/>
                </a:cubicBezTo>
                <a:cubicBezTo>
                  <a:pt x="46" y="5"/>
                  <a:pt x="42" y="9"/>
                  <a:pt x="42" y="13"/>
                </a:cubicBezTo>
                <a:cubicBezTo>
                  <a:pt x="42" y="13"/>
                  <a:pt x="42" y="13"/>
                  <a:pt x="42" y="14"/>
                </a:cubicBezTo>
                <a:cubicBezTo>
                  <a:pt x="13" y="22"/>
                  <a:pt x="13" y="22"/>
                  <a:pt x="13" y="22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7" y="77"/>
                  <a:pt x="16" y="77"/>
                </a:cubicBezTo>
                <a:cubicBezTo>
                  <a:pt x="24" y="77"/>
                  <a:pt x="31" y="71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16" y="24"/>
                  <a:pt x="16" y="24"/>
                  <a:pt x="16" y="24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8"/>
                  <a:pt x="46" y="20"/>
                  <a:pt x="48" y="20"/>
                </a:cubicBezTo>
                <a:cubicBezTo>
                  <a:pt x="48" y="85"/>
                  <a:pt x="48" y="85"/>
                  <a:pt x="48" y="85"/>
                </a:cubicBezTo>
                <a:cubicBezTo>
                  <a:pt x="21" y="86"/>
                  <a:pt x="0" y="93"/>
                  <a:pt x="0" y="101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93"/>
                  <a:pt x="79" y="86"/>
                  <a:pt x="53" y="85"/>
                </a:cubicBezTo>
                <a:close/>
                <a:moveTo>
                  <a:pt x="96" y="40"/>
                </a:moveTo>
                <a:cubicBezTo>
                  <a:pt x="73" y="40"/>
                  <a:pt x="73" y="40"/>
                  <a:pt x="73" y="40"/>
                </a:cubicBezTo>
                <a:cubicBezTo>
                  <a:pt x="85" y="9"/>
                  <a:pt x="85" y="9"/>
                  <a:pt x="85" y="9"/>
                </a:cubicBezTo>
                <a:lnTo>
                  <a:pt x="96" y="40"/>
                </a:lnTo>
                <a:close/>
                <a:moveTo>
                  <a:pt x="27" y="61"/>
                </a:moveTo>
                <a:cubicBezTo>
                  <a:pt x="4" y="61"/>
                  <a:pt x="4" y="61"/>
                  <a:pt x="4" y="61"/>
                </a:cubicBezTo>
                <a:cubicBezTo>
                  <a:pt x="16" y="30"/>
                  <a:pt x="16" y="30"/>
                  <a:pt x="16" y="30"/>
                </a:cubicBezTo>
                <a:lnTo>
                  <a:pt x="27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2" name="Freeform 136"/>
          <p:cNvSpPr>
            <a:spLocks/>
          </p:cNvSpPr>
          <p:nvPr userDrawn="1"/>
        </p:nvSpPr>
        <p:spPr bwMode="auto">
          <a:xfrm>
            <a:off x="2657475" y="287496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3" name="Freeform 137"/>
          <p:cNvSpPr>
            <a:spLocks/>
          </p:cNvSpPr>
          <p:nvPr userDrawn="1"/>
        </p:nvSpPr>
        <p:spPr bwMode="auto">
          <a:xfrm>
            <a:off x="7264400" y="715963"/>
            <a:ext cx="387350" cy="390525"/>
          </a:xfrm>
          <a:custGeom>
            <a:avLst/>
            <a:gdLst>
              <a:gd name="T0" fmla="*/ 97 w 100"/>
              <a:gd name="T1" fmla="*/ 36 h 101"/>
              <a:gd name="T2" fmla="*/ 99 w 100"/>
              <a:gd name="T3" fmla="*/ 52 h 101"/>
              <a:gd name="T4" fmla="*/ 95 w 100"/>
              <a:gd name="T5" fmla="*/ 55 h 101"/>
              <a:gd name="T6" fmla="*/ 100 w 100"/>
              <a:gd name="T7" fmla="*/ 60 h 101"/>
              <a:gd name="T8" fmla="*/ 98 w 100"/>
              <a:gd name="T9" fmla="*/ 68 h 101"/>
              <a:gd name="T10" fmla="*/ 94 w 100"/>
              <a:gd name="T11" fmla="*/ 70 h 101"/>
              <a:gd name="T12" fmla="*/ 97 w 100"/>
              <a:gd name="T13" fmla="*/ 73 h 101"/>
              <a:gd name="T14" fmla="*/ 96 w 100"/>
              <a:gd name="T15" fmla="*/ 82 h 101"/>
              <a:gd name="T16" fmla="*/ 92 w 100"/>
              <a:gd name="T17" fmla="*/ 84 h 101"/>
              <a:gd name="T18" fmla="*/ 95 w 100"/>
              <a:gd name="T19" fmla="*/ 88 h 101"/>
              <a:gd name="T20" fmla="*/ 93 w 100"/>
              <a:gd name="T21" fmla="*/ 98 h 101"/>
              <a:gd name="T22" fmla="*/ 86 w 100"/>
              <a:gd name="T23" fmla="*/ 101 h 101"/>
              <a:gd name="T24" fmla="*/ 36 w 100"/>
              <a:gd name="T25" fmla="*/ 88 h 101"/>
              <a:gd name="T26" fmla="*/ 24 w 100"/>
              <a:gd name="T27" fmla="*/ 88 h 101"/>
              <a:gd name="T28" fmla="*/ 24 w 100"/>
              <a:gd name="T29" fmla="*/ 94 h 101"/>
              <a:gd name="T30" fmla="*/ 0 w 100"/>
              <a:gd name="T31" fmla="*/ 94 h 101"/>
              <a:gd name="T32" fmla="*/ 0 w 100"/>
              <a:gd name="T33" fmla="*/ 32 h 101"/>
              <a:gd name="T34" fmla="*/ 24 w 100"/>
              <a:gd name="T35" fmla="*/ 32 h 101"/>
              <a:gd name="T36" fmla="*/ 24 w 100"/>
              <a:gd name="T37" fmla="*/ 41 h 101"/>
              <a:gd name="T38" fmla="*/ 34 w 100"/>
              <a:gd name="T39" fmla="*/ 41 h 101"/>
              <a:gd name="T40" fmla="*/ 73 w 100"/>
              <a:gd name="T41" fmla="*/ 0 h 101"/>
              <a:gd name="T42" fmla="*/ 62 w 100"/>
              <a:gd name="T43" fmla="*/ 38 h 101"/>
              <a:gd name="T44" fmla="*/ 97 w 100"/>
              <a:gd name="T4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0" h="101">
                <a:moveTo>
                  <a:pt x="97" y="36"/>
                </a:moveTo>
                <a:cubicBezTo>
                  <a:pt x="99" y="52"/>
                  <a:pt x="99" y="52"/>
                  <a:pt x="99" y="52"/>
                </a:cubicBezTo>
                <a:cubicBezTo>
                  <a:pt x="95" y="55"/>
                  <a:pt x="95" y="55"/>
                  <a:pt x="95" y="55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8" y="68"/>
                  <a:pt x="98" y="68"/>
                  <a:pt x="98" y="68"/>
                </a:cubicBezTo>
                <a:cubicBezTo>
                  <a:pt x="94" y="70"/>
                  <a:pt x="94" y="70"/>
                  <a:pt x="94" y="7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82"/>
                  <a:pt x="96" y="82"/>
                  <a:pt x="96" y="82"/>
                </a:cubicBezTo>
                <a:cubicBezTo>
                  <a:pt x="92" y="84"/>
                  <a:pt x="92" y="84"/>
                  <a:pt x="92" y="84"/>
                </a:cubicBezTo>
                <a:cubicBezTo>
                  <a:pt x="95" y="88"/>
                  <a:pt x="95" y="88"/>
                  <a:pt x="95" y="88"/>
                </a:cubicBezTo>
                <a:cubicBezTo>
                  <a:pt x="93" y="98"/>
                  <a:pt x="93" y="98"/>
                  <a:pt x="93" y="98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36" y="88"/>
                  <a:pt x="36" y="88"/>
                  <a:pt x="36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4"/>
                  <a:pt x="24" y="94"/>
                  <a:pt x="24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1"/>
                  <a:pt x="24" y="41"/>
                  <a:pt x="24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73" y="0"/>
                  <a:pt x="73" y="0"/>
                  <a:pt x="73" y="0"/>
                </a:cubicBezTo>
                <a:cubicBezTo>
                  <a:pt x="92" y="14"/>
                  <a:pt x="75" y="28"/>
                  <a:pt x="62" y="38"/>
                </a:cubicBezTo>
                <a:lnTo>
                  <a:pt x="97" y="3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4" name="Freeform 138"/>
          <p:cNvSpPr>
            <a:spLocks noEditPoints="1"/>
          </p:cNvSpPr>
          <p:nvPr userDrawn="1"/>
        </p:nvSpPr>
        <p:spPr bwMode="auto">
          <a:xfrm>
            <a:off x="4476750" y="1414463"/>
            <a:ext cx="471488" cy="398463"/>
          </a:xfrm>
          <a:custGeom>
            <a:avLst/>
            <a:gdLst>
              <a:gd name="T0" fmla="*/ 105 w 122"/>
              <a:gd name="T1" fmla="*/ 75 h 103"/>
              <a:gd name="T2" fmla="*/ 113 w 122"/>
              <a:gd name="T3" fmla="*/ 78 h 103"/>
              <a:gd name="T4" fmla="*/ 120 w 122"/>
              <a:gd name="T5" fmla="*/ 91 h 103"/>
              <a:gd name="T6" fmla="*/ 105 w 122"/>
              <a:gd name="T7" fmla="*/ 92 h 103"/>
              <a:gd name="T8" fmla="*/ 99 w 122"/>
              <a:gd name="T9" fmla="*/ 86 h 103"/>
              <a:gd name="T10" fmla="*/ 72 w 122"/>
              <a:gd name="T11" fmla="*/ 93 h 103"/>
              <a:gd name="T12" fmla="*/ 78 w 122"/>
              <a:gd name="T13" fmla="*/ 87 h 103"/>
              <a:gd name="T14" fmla="*/ 77 w 122"/>
              <a:gd name="T15" fmla="*/ 74 h 103"/>
              <a:gd name="T16" fmla="*/ 65 w 122"/>
              <a:gd name="T17" fmla="*/ 80 h 103"/>
              <a:gd name="T18" fmla="*/ 63 w 122"/>
              <a:gd name="T19" fmla="*/ 88 h 103"/>
              <a:gd name="T20" fmla="*/ 55 w 122"/>
              <a:gd name="T21" fmla="*/ 59 h 103"/>
              <a:gd name="T22" fmla="*/ 61 w 122"/>
              <a:gd name="T23" fmla="*/ 64 h 103"/>
              <a:gd name="T24" fmla="*/ 74 w 122"/>
              <a:gd name="T25" fmla="*/ 64 h 103"/>
              <a:gd name="T26" fmla="*/ 68 w 122"/>
              <a:gd name="T27" fmla="*/ 52 h 103"/>
              <a:gd name="T28" fmla="*/ 60 w 122"/>
              <a:gd name="T29" fmla="*/ 50 h 103"/>
              <a:gd name="T30" fmla="*/ 88 w 122"/>
              <a:gd name="T31" fmla="*/ 43 h 103"/>
              <a:gd name="T32" fmla="*/ 90 w 122"/>
              <a:gd name="T33" fmla="*/ 35 h 103"/>
              <a:gd name="T34" fmla="*/ 103 w 122"/>
              <a:gd name="T35" fmla="*/ 29 h 103"/>
              <a:gd name="T36" fmla="*/ 103 w 122"/>
              <a:gd name="T37" fmla="*/ 43 h 103"/>
              <a:gd name="T38" fmla="*/ 97 w 122"/>
              <a:gd name="T39" fmla="*/ 49 h 103"/>
              <a:gd name="T40" fmla="*/ 53 w 122"/>
              <a:gd name="T41" fmla="*/ 23 h 103"/>
              <a:gd name="T42" fmla="*/ 59 w 122"/>
              <a:gd name="T43" fmla="*/ 17 h 103"/>
              <a:gd name="T44" fmla="*/ 58 w 122"/>
              <a:gd name="T45" fmla="*/ 2 h 103"/>
              <a:gd name="T46" fmla="*/ 45 w 122"/>
              <a:gd name="T47" fmla="*/ 9 h 103"/>
              <a:gd name="T48" fmla="*/ 43 w 122"/>
              <a:gd name="T49" fmla="*/ 17 h 103"/>
              <a:gd name="T50" fmla="*/ 16 w 122"/>
              <a:gd name="T51" fmla="*/ 24 h 103"/>
              <a:gd name="T52" fmla="*/ 23 w 122"/>
              <a:gd name="T53" fmla="*/ 25 h 103"/>
              <a:gd name="T54" fmla="*/ 30 w 122"/>
              <a:gd name="T55" fmla="*/ 38 h 103"/>
              <a:gd name="T56" fmla="*/ 16 w 122"/>
              <a:gd name="T57" fmla="*/ 38 h 103"/>
              <a:gd name="T58" fmla="*/ 11 w 122"/>
              <a:gd name="T59" fmla="*/ 33 h 103"/>
              <a:gd name="T60" fmla="*/ 19 w 122"/>
              <a:gd name="T61" fmla="*/ 61 h 103"/>
              <a:gd name="T62" fmla="*/ 20 w 122"/>
              <a:gd name="T63" fmla="*/ 54 h 103"/>
              <a:gd name="T64" fmla="*/ 32 w 122"/>
              <a:gd name="T65" fmla="*/ 48 h 103"/>
              <a:gd name="T66" fmla="*/ 33 w 122"/>
              <a:gd name="T67" fmla="*/ 61 h 103"/>
              <a:gd name="T68" fmla="*/ 27 w 122"/>
              <a:gd name="T69" fmla="*/ 66 h 103"/>
              <a:gd name="T70" fmla="*/ 54 w 122"/>
              <a:gd name="T71" fmla="*/ 56 h 103"/>
              <a:gd name="T72" fmla="*/ 62 w 122"/>
              <a:gd name="T73" fmla="*/ 62 h 103"/>
              <a:gd name="T74" fmla="*/ 61 w 122"/>
              <a:gd name="T75" fmla="*/ 54 h 103"/>
              <a:gd name="T76" fmla="*/ 68 w 122"/>
              <a:gd name="T77" fmla="*/ 3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2" h="103">
                <a:moveTo>
                  <a:pt x="115" y="59"/>
                </a:moveTo>
                <a:cubicBezTo>
                  <a:pt x="105" y="75"/>
                  <a:pt x="105" y="75"/>
                  <a:pt x="105" y="75"/>
                </a:cubicBezTo>
                <a:cubicBezTo>
                  <a:pt x="105" y="77"/>
                  <a:pt x="105" y="78"/>
                  <a:pt x="107" y="78"/>
                </a:cubicBezTo>
                <a:cubicBezTo>
                  <a:pt x="109" y="79"/>
                  <a:pt x="111" y="78"/>
                  <a:pt x="113" y="78"/>
                </a:cubicBezTo>
                <a:cubicBezTo>
                  <a:pt x="117" y="78"/>
                  <a:pt x="120" y="80"/>
                  <a:pt x="121" y="83"/>
                </a:cubicBezTo>
                <a:cubicBezTo>
                  <a:pt x="122" y="87"/>
                  <a:pt x="120" y="91"/>
                  <a:pt x="120" y="91"/>
                </a:cubicBezTo>
                <a:cubicBezTo>
                  <a:pt x="120" y="91"/>
                  <a:pt x="118" y="95"/>
                  <a:pt x="114" y="96"/>
                </a:cubicBezTo>
                <a:cubicBezTo>
                  <a:pt x="111" y="97"/>
                  <a:pt x="107" y="95"/>
                  <a:pt x="105" y="92"/>
                </a:cubicBezTo>
                <a:cubicBezTo>
                  <a:pt x="104" y="90"/>
                  <a:pt x="104" y="88"/>
                  <a:pt x="103" y="86"/>
                </a:cubicBezTo>
                <a:cubicBezTo>
                  <a:pt x="102" y="85"/>
                  <a:pt x="100" y="85"/>
                  <a:pt x="99" y="86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92"/>
                  <a:pt x="72" y="91"/>
                  <a:pt x="73" y="90"/>
                </a:cubicBezTo>
                <a:cubicBezTo>
                  <a:pt x="74" y="89"/>
                  <a:pt x="76" y="88"/>
                  <a:pt x="78" y="87"/>
                </a:cubicBezTo>
                <a:cubicBezTo>
                  <a:pt x="80" y="86"/>
                  <a:pt x="82" y="82"/>
                  <a:pt x="81" y="79"/>
                </a:cubicBezTo>
                <a:cubicBezTo>
                  <a:pt x="80" y="76"/>
                  <a:pt x="77" y="74"/>
                  <a:pt x="77" y="74"/>
                </a:cubicBezTo>
                <a:cubicBezTo>
                  <a:pt x="77" y="74"/>
                  <a:pt x="74" y="72"/>
                  <a:pt x="70" y="73"/>
                </a:cubicBezTo>
                <a:cubicBezTo>
                  <a:pt x="67" y="74"/>
                  <a:pt x="65" y="77"/>
                  <a:pt x="65" y="80"/>
                </a:cubicBezTo>
                <a:cubicBezTo>
                  <a:pt x="65" y="82"/>
                  <a:pt x="66" y="84"/>
                  <a:pt x="66" y="86"/>
                </a:cubicBezTo>
                <a:cubicBezTo>
                  <a:pt x="65" y="87"/>
                  <a:pt x="64" y="88"/>
                  <a:pt x="63" y="88"/>
                </a:cubicBezTo>
                <a:cubicBezTo>
                  <a:pt x="45" y="77"/>
                  <a:pt x="45" y="77"/>
                  <a:pt x="45" y="77"/>
                </a:cubicBezTo>
                <a:cubicBezTo>
                  <a:pt x="55" y="59"/>
                  <a:pt x="55" y="59"/>
                  <a:pt x="55" y="59"/>
                </a:cubicBezTo>
                <a:cubicBezTo>
                  <a:pt x="56" y="58"/>
                  <a:pt x="57" y="58"/>
                  <a:pt x="58" y="59"/>
                </a:cubicBezTo>
                <a:cubicBezTo>
                  <a:pt x="59" y="61"/>
                  <a:pt x="60" y="63"/>
                  <a:pt x="61" y="64"/>
                </a:cubicBezTo>
                <a:cubicBezTo>
                  <a:pt x="62" y="67"/>
                  <a:pt x="66" y="69"/>
                  <a:pt x="69" y="68"/>
                </a:cubicBezTo>
                <a:cubicBezTo>
                  <a:pt x="72" y="67"/>
                  <a:pt x="74" y="64"/>
                  <a:pt x="74" y="64"/>
                </a:cubicBezTo>
                <a:cubicBezTo>
                  <a:pt x="74" y="64"/>
                  <a:pt x="76" y="60"/>
                  <a:pt x="75" y="57"/>
                </a:cubicBezTo>
                <a:cubicBezTo>
                  <a:pt x="74" y="54"/>
                  <a:pt x="71" y="51"/>
                  <a:pt x="68" y="52"/>
                </a:cubicBezTo>
                <a:cubicBezTo>
                  <a:pt x="66" y="52"/>
                  <a:pt x="64" y="52"/>
                  <a:pt x="62" y="52"/>
                </a:cubicBezTo>
                <a:cubicBezTo>
                  <a:pt x="61" y="52"/>
                  <a:pt x="60" y="51"/>
                  <a:pt x="60" y="50"/>
                </a:cubicBezTo>
                <a:cubicBezTo>
                  <a:pt x="70" y="33"/>
                  <a:pt x="70" y="33"/>
                  <a:pt x="70" y="33"/>
                </a:cubicBezTo>
                <a:cubicBezTo>
                  <a:pt x="88" y="43"/>
                  <a:pt x="88" y="43"/>
                  <a:pt x="88" y="43"/>
                </a:cubicBezTo>
                <a:cubicBezTo>
                  <a:pt x="89" y="43"/>
                  <a:pt x="90" y="43"/>
                  <a:pt x="90" y="41"/>
                </a:cubicBezTo>
                <a:cubicBezTo>
                  <a:pt x="91" y="39"/>
                  <a:pt x="90" y="37"/>
                  <a:pt x="90" y="35"/>
                </a:cubicBezTo>
                <a:cubicBezTo>
                  <a:pt x="90" y="32"/>
                  <a:pt x="92" y="28"/>
                  <a:pt x="95" y="27"/>
                </a:cubicBezTo>
                <a:cubicBezTo>
                  <a:pt x="99" y="26"/>
                  <a:pt x="103" y="29"/>
                  <a:pt x="103" y="29"/>
                </a:cubicBezTo>
                <a:cubicBezTo>
                  <a:pt x="103" y="29"/>
                  <a:pt x="106" y="31"/>
                  <a:pt x="107" y="34"/>
                </a:cubicBezTo>
                <a:cubicBezTo>
                  <a:pt x="108" y="37"/>
                  <a:pt x="106" y="41"/>
                  <a:pt x="103" y="43"/>
                </a:cubicBezTo>
                <a:cubicBezTo>
                  <a:pt x="102" y="44"/>
                  <a:pt x="100" y="44"/>
                  <a:pt x="98" y="45"/>
                </a:cubicBezTo>
                <a:cubicBezTo>
                  <a:pt x="97" y="46"/>
                  <a:pt x="97" y="48"/>
                  <a:pt x="97" y="49"/>
                </a:cubicBezTo>
                <a:cubicBezTo>
                  <a:pt x="115" y="59"/>
                  <a:pt x="115" y="59"/>
                  <a:pt x="115" y="59"/>
                </a:cubicBezTo>
                <a:close/>
                <a:moveTo>
                  <a:pt x="53" y="23"/>
                </a:moveTo>
                <a:cubicBezTo>
                  <a:pt x="52" y="22"/>
                  <a:pt x="52" y="20"/>
                  <a:pt x="53" y="19"/>
                </a:cubicBezTo>
                <a:cubicBezTo>
                  <a:pt x="55" y="18"/>
                  <a:pt x="57" y="18"/>
                  <a:pt x="59" y="17"/>
                </a:cubicBezTo>
                <a:cubicBezTo>
                  <a:pt x="62" y="15"/>
                  <a:pt x="64" y="11"/>
                  <a:pt x="63" y="8"/>
                </a:cubicBezTo>
                <a:cubicBezTo>
                  <a:pt x="62" y="4"/>
                  <a:pt x="58" y="2"/>
                  <a:pt x="58" y="2"/>
                </a:cubicBezTo>
                <a:cubicBezTo>
                  <a:pt x="58" y="2"/>
                  <a:pt x="54" y="0"/>
                  <a:pt x="51" y="1"/>
                </a:cubicBezTo>
                <a:cubicBezTo>
                  <a:pt x="48" y="2"/>
                  <a:pt x="45" y="6"/>
                  <a:pt x="45" y="9"/>
                </a:cubicBezTo>
                <a:cubicBezTo>
                  <a:pt x="45" y="11"/>
                  <a:pt x="46" y="13"/>
                  <a:pt x="46" y="15"/>
                </a:cubicBezTo>
                <a:cubicBezTo>
                  <a:pt x="46" y="16"/>
                  <a:pt x="44" y="17"/>
                  <a:pt x="43" y="17"/>
                </a:cubicBezTo>
                <a:cubicBezTo>
                  <a:pt x="25" y="7"/>
                  <a:pt x="25" y="7"/>
                  <a:pt x="25" y="7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5"/>
                  <a:pt x="16" y="26"/>
                  <a:pt x="18" y="26"/>
                </a:cubicBezTo>
                <a:cubicBezTo>
                  <a:pt x="20" y="26"/>
                  <a:pt x="21" y="26"/>
                  <a:pt x="23" y="25"/>
                </a:cubicBezTo>
                <a:cubicBezTo>
                  <a:pt x="27" y="25"/>
                  <a:pt x="30" y="28"/>
                  <a:pt x="31" y="31"/>
                </a:cubicBezTo>
                <a:cubicBezTo>
                  <a:pt x="32" y="34"/>
                  <a:pt x="30" y="38"/>
                  <a:pt x="30" y="38"/>
                </a:cubicBezTo>
                <a:cubicBezTo>
                  <a:pt x="30" y="38"/>
                  <a:pt x="28" y="41"/>
                  <a:pt x="24" y="42"/>
                </a:cubicBezTo>
                <a:cubicBezTo>
                  <a:pt x="21" y="43"/>
                  <a:pt x="17" y="41"/>
                  <a:pt x="16" y="38"/>
                </a:cubicBezTo>
                <a:cubicBezTo>
                  <a:pt x="15" y="37"/>
                  <a:pt x="15" y="35"/>
                  <a:pt x="14" y="33"/>
                </a:cubicBezTo>
                <a:cubicBezTo>
                  <a:pt x="13" y="32"/>
                  <a:pt x="12" y="32"/>
                  <a:pt x="11" y="33"/>
                </a:cubicBezTo>
                <a:cubicBezTo>
                  <a:pt x="0" y="51"/>
                  <a:pt x="0" y="51"/>
                  <a:pt x="0" y="5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1"/>
                  <a:pt x="21" y="59"/>
                </a:cubicBezTo>
                <a:cubicBezTo>
                  <a:pt x="21" y="58"/>
                  <a:pt x="21" y="56"/>
                  <a:pt x="20" y="54"/>
                </a:cubicBezTo>
                <a:cubicBezTo>
                  <a:pt x="20" y="51"/>
                  <a:pt x="23" y="48"/>
                  <a:pt x="26" y="47"/>
                </a:cubicBezTo>
                <a:cubicBezTo>
                  <a:pt x="29" y="46"/>
                  <a:pt x="32" y="48"/>
                  <a:pt x="32" y="48"/>
                </a:cubicBezTo>
                <a:cubicBezTo>
                  <a:pt x="32" y="48"/>
                  <a:pt x="36" y="50"/>
                  <a:pt x="37" y="53"/>
                </a:cubicBezTo>
                <a:cubicBezTo>
                  <a:pt x="37" y="56"/>
                  <a:pt x="36" y="60"/>
                  <a:pt x="33" y="61"/>
                </a:cubicBezTo>
                <a:cubicBezTo>
                  <a:pt x="31" y="62"/>
                  <a:pt x="29" y="62"/>
                  <a:pt x="28" y="64"/>
                </a:cubicBezTo>
                <a:cubicBezTo>
                  <a:pt x="27" y="64"/>
                  <a:pt x="27" y="65"/>
                  <a:pt x="27" y="66"/>
                </a:cubicBezTo>
                <a:cubicBezTo>
                  <a:pt x="43" y="75"/>
                  <a:pt x="43" y="75"/>
                  <a:pt x="43" y="75"/>
                </a:cubicBezTo>
                <a:cubicBezTo>
                  <a:pt x="54" y="56"/>
                  <a:pt x="54" y="56"/>
                  <a:pt x="54" y="56"/>
                </a:cubicBezTo>
                <a:cubicBezTo>
                  <a:pt x="55" y="55"/>
                  <a:pt x="58" y="55"/>
                  <a:pt x="59" y="57"/>
                </a:cubicBezTo>
                <a:cubicBezTo>
                  <a:pt x="60" y="58"/>
                  <a:pt x="61" y="60"/>
                  <a:pt x="62" y="62"/>
                </a:cubicBezTo>
                <a:cubicBezTo>
                  <a:pt x="68" y="74"/>
                  <a:pt x="80" y="55"/>
                  <a:pt x="67" y="54"/>
                </a:cubicBezTo>
                <a:cubicBezTo>
                  <a:pt x="65" y="54"/>
                  <a:pt x="63" y="55"/>
                  <a:pt x="61" y="54"/>
                </a:cubicBezTo>
                <a:cubicBezTo>
                  <a:pt x="59" y="54"/>
                  <a:pt x="57" y="51"/>
                  <a:pt x="57" y="49"/>
                </a:cubicBezTo>
                <a:cubicBezTo>
                  <a:pt x="68" y="31"/>
                  <a:pt x="68" y="31"/>
                  <a:pt x="68" y="31"/>
                </a:cubicBezTo>
                <a:lnTo>
                  <a:pt x="53" y="2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65" name="Group 164"/>
          <p:cNvGrpSpPr/>
          <p:nvPr userDrawn="1"/>
        </p:nvGrpSpPr>
        <p:grpSpPr>
          <a:xfrm>
            <a:off x="2581275" y="4216400"/>
            <a:ext cx="539750" cy="285750"/>
            <a:chOff x="2581275" y="4216400"/>
            <a:chExt cx="539750" cy="285750"/>
          </a:xfrm>
        </p:grpSpPr>
        <p:sp>
          <p:nvSpPr>
            <p:cNvPr id="166" name="Freeform 139"/>
            <p:cNvSpPr>
              <a:spLocks/>
            </p:cNvSpPr>
            <p:nvPr userDrawn="1"/>
          </p:nvSpPr>
          <p:spPr bwMode="auto">
            <a:xfrm>
              <a:off x="2581275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7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4 w 140"/>
                <a:gd name="T39" fmla="*/ 28 h 69"/>
                <a:gd name="T40" fmla="*/ 5 w 140"/>
                <a:gd name="T41" fmla="*/ 44 h 69"/>
                <a:gd name="T42" fmla="*/ 4 w 140"/>
                <a:gd name="T43" fmla="*/ 47 h 69"/>
                <a:gd name="T44" fmla="*/ 3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0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6 w 140"/>
                <a:gd name="T65" fmla="*/ 17 h 69"/>
                <a:gd name="T66" fmla="*/ 84 w 140"/>
                <a:gd name="T67" fmla="*/ 8 h 69"/>
                <a:gd name="T68" fmla="*/ 94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1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2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1" y="33"/>
                    <a:pt x="8" y="39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6"/>
                    <a:pt x="0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6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11"/>
                    <a:pt x="50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9" y="20"/>
                    <a:pt x="114" y="23"/>
                    <a:pt x="117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29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7" name="Freeform 140"/>
            <p:cNvSpPr>
              <a:spLocks/>
            </p:cNvSpPr>
            <p:nvPr userDrawn="1"/>
          </p:nvSpPr>
          <p:spPr bwMode="auto">
            <a:xfrm>
              <a:off x="2619375" y="4448175"/>
              <a:ext cx="34925" cy="41275"/>
            </a:xfrm>
            <a:custGeom>
              <a:avLst/>
              <a:gdLst>
                <a:gd name="T0" fmla="*/ 7 w 22"/>
                <a:gd name="T1" fmla="*/ 17 h 26"/>
                <a:gd name="T2" fmla="*/ 17 w 22"/>
                <a:gd name="T3" fmla="*/ 17 h 26"/>
                <a:gd name="T4" fmla="*/ 17 w 22"/>
                <a:gd name="T5" fmla="*/ 9 h 26"/>
                <a:gd name="T6" fmla="*/ 7 w 22"/>
                <a:gd name="T7" fmla="*/ 9 h 26"/>
                <a:gd name="T8" fmla="*/ 7 w 22"/>
                <a:gd name="T9" fmla="*/ 7 h 26"/>
                <a:gd name="T10" fmla="*/ 22 w 22"/>
                <a:gd name="T11" fmla="*/ 7 h 26"/>
                <a:gd name="T12" fmla="*/ 22 w 22"/>
                <a:gd name="T13" fmla="*/ 0 h 26"/>
                <a:gd name="T14" fmla="*/ 0 w 22"/>
                <a:gd name="T15" fmla="*/ 0 h 26"/>
                <a:gd name="T16" fmla="*/ 0 w 22"/>
                <a:gd name="T17" fmla="*/ 26 h 26"/>
                <a:gd name="T18" fmla="*/ 22 w 22"/>
                <a:gd name="T19" fmla="*/ 26 h 26"/>
                <a:gd name="T20" fmla="*/ 22 w 22"/>
                <a:gd name="T21" fmla="*/ 22 h 26"/>
                <a:gd name="T22" fmla="*/ 7 w 22"/>
                <a:gd name="T23" fmla="*/ 22 h 26"/>
                <a:gd name="T24" fmla="*/ 7 w 22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7" y="17"/>
                  </a:move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7" y="22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8" name="Freeform 141"/>
            <p:cNvSpPr>
              <a:spLocks/>
            </p:cNvSpPr>
            <p:nvPr userDrawn="1"/>
          </p:nvSpPr>
          <p:spPr bwMode="auto">
            <a:xfrm>
              <a:off x="2638425" y="4362450"/>
              <a:ext cx="261938" cy="139700"/>
            </a:xfrm>
            <a:custGeom>
              <a:avLst/>
              <a:gdLst>
                <a:gd name="T0" fmla="*/ 58 w 68"/>
                <a:gd name="T1" fmla="*/ 20 h 36"/>
                <a:gd name="T2" fmla="*/ 49 w 68"/>
                <a:gd name="T3" fmla="*/ 21 h 36"/>
                <a:gd name="T4" fmla="*/ 0 w 68"/>
                <a:gd name="T5" fmla="*/ 0 h 36"/>
                <a:gd name="T6" fmla="*/ 47 w 68"/>
                <a:gd name="T7" fmla="*/ 26 h 36"/>
                <a:gd name="T8" fmla="*/ 51 w 68"/>
                <a:gd name="T9" fmla="*/ 33 h 36"/>
                <a:gd name="T10" fmla="*/ 59 w 68"/>
                <a:gd name="T11" fmla="*/ 32 h 36"/>
                <a:gd name="T12" fmla="*/ 65 w 68"/>
                <a:gd name="T13" fmla="*/ 36 h 36"/>
                <a:gd name="T14" fmla="*/ 68 w 68"/>
                <a:gd name="T15" fmla="*/ 29 h 36"/>
                <a:gd name="T16" fmla="*/ 62 w 68"/>
                <a:gd name="T17" fmla="*/ 27 h 36"/>
                <a:gd name="T18" fmla="*/ 58 w 68"/>
                <a:gd name="T1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58" y="20"/>
                  </a:moveTo>
                  <a:cubicBezTo>
                    <a:pt x="55" y="18"/>
                    <a:pt x="52" y="19"/>
                    <a:pt x="49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9"/>
                    <a:pt x="49" y="31"/>
                    <a:pt x="51" y="33"/>
                  </a:cubicBezTo>
                  <a:cubicBezTo>
                    <a:pt x="54" y="34"/>
                    <a:pt x="56" y="34"/>
                    <a:pt x="59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4"/>
                    <a:pt x="60" y="21"/>
                    <a:pt x="58" y="2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9" name="Freeform 142"/>
            <p:cNvSpPr>
              <a:spLocks/>
            </p:cNvSpPr>
            <p:nvPr userDrawn="1"/>
          </p:nvSpPr>
          <p:spPr bwMode="auto">
            <a:xfrm>
              <a:off x="3055938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3322638" y="4216400"/>
            <a:ext cx="539750" cy="285750"/>
            <a:chOff x="3322638" y="4216400"/>
            <a:chExt cx="539750" cy="285750"/>
          </a:xfrm>
        </p:grpSpPr>
        <p:sp>
          <p:nvSpPr>
            <p:cNvPr id="171" name="Freeform 143"/>
            <p:cNvSpPr>
              <a:spLocks/>
            </p:cNvSpPr>
            <p:nvPr userDrawn="1"/>
          </p:nvSpPr>
          <p:spPr bwMode="auto">
            <a:xfrm>
              <a:off x="3322638" y="4216400"/>
              <a:ext cx="539750" cy="266700"/>
            </a:xfrm>
            <a:custGeom>
              <a:avLst/>
              <a:gdLst>
                <a:gd name="T0" fmla="*/ 140 w 140"/>
                <a:gd name="T1" fmla="*/ 67 h 69"/>
                <a:gd name="T2" fmla="*/ 137 w 140"/>
                <a:gd name="T3" fmla="*/ 50 h 69"/>
                <a:gd name="T4" fmla="*/ 136 w 140"/>
                <a:gd name="T5" fmla="*/ 47 h 69"/>
                <a:gd name="T6" fmla="*/ 135 w 140"/>
                <a:gd name="T7" fmla="*/ 44 h 69"/>
                <a:gd name="T8" fmla="*/ 126 w 140"/>
                <a:gd name="T9" fmla="*/ 28 h 69"/>
                <a:gd name="T10" fmla="*/ 124 w 140"/>
                <a:gd name="T11" fmla="*/ 26 h 69"/>
                <a:gd name="T12" fmla="*/ 122 w 140"/>
                <a:gd name="T13" fmla="*/ 24 h 69"/>
                <a:gd name="T14" fmla="*/ 108 w 140"/>
                <a:gd name="T15" fmla="*/ 11 h 69"/>
                <a:gd name="T16" fmla="*/ 103 w 140"/>
                <a:gd name="T17" fmla="*/ 8 h 69"/>
                <a:gd name="T18" fmla="*/ 85 w 140"/>
                <a:gd name="T19" fmla="*/ 2 h 69"/>
                <a:gd name="T20" fmla="*/ 82 w 140"/>
                <a:gd name="T21" fmla="*/ 2 h 69"/>
                <a:gd name="T22" fmla="*/ 79 w 140"/>
                <a:gd name="T23" fmla="*/ 1 h 69"/>
                <a:gd name="T24" fmla="*/ 61 w 140"/>
                <a:gd name="T25" fmla="*/ 1 h 69"/>
                <a:gd name="T26" fmla="*/ 58 w 140"/>
                <a:gd name="T27" fmla="*/ 2 h 69"/>
                <a:gd name="T28" fmla="*/ 55 w 140"/>
                <a:gd name="T29" fmla="*/ 2 h 69"/>
                <a:gd name="T30" fmla="*/ 38 w 140"/>
                <a:gd name="T31" fmla="*/ 9 h 69"/>
                <a:gd name="T32" fmla="*/ 35 w 140"/>
                <a:gd name="T33" fmla="*/ 10 h 69"/>
                <a:gd name="T34" fmla="*/ 32 w 140"/>
                <a:gd name="T35" fmla="*/ 12 h 69"/>
                <a:gd name="T36" fmla="*/ 18 w 140"/>
                <a:gd name="T37" fmla="*/ 24 h 69"/>
                <a:gd name="T38" fmla="*/ 15 w 140"/>
                <a:gd name="T39" fmla="*/ 28 h 69"/>
                <a:gd name="T40" fmla="*/ 6 w 140"/>
                <a:gd name="T41" fmla="*/ 44 h 69"/>
                <a:gd name="T42" fmla="*/ 4 w 140"/>
                <a:gd name="T43" fmla="*/ 47 h 69"/>
                <a:gd name="T44" fmla="*/ 4 w 140"/>
                <a:gd name="T45" fmla="*/ 50 h 69"/>
                <a:gd name="T46" fmla="*/ 6 w 140"/>
                <a:gd name="T47" fmla="*/ 69 h 69"/>
                <a:gd name="T48" fmla="*/ 19 w 140"/>
                <a:gd name="T49" fmla="*/ 56 h 69"/>
                <a:gd name="T50" fmla="*/ 11 w 140"/>
                <a:gd name="T51" fmla="*/ 46 h 69"/>
                <a:gd name="T52" fmla="*/ 27 w 140"/>
                <a:gd name="T53" fmla="*/ 39 h 69"/>
                <a:gd name="T54" fmla="*/ 23 w 140"/>
                <a:gd name="T55" fmla="*/ 28 h 69"/>
                <a:gd name="T56" fmla="*/ 41 w 140"/>
                <a:gd name="T57" fmla="*/ 26 h 69"/>
                <a:gd name="T58" fmla="*/ 41 w 140"/>
                <a:gd name="T59" fmla="*/ 14 h 69"/>
                <a:gd name="T60" fmla="*/ 58 w 140"/>
                <a:gd name="T61" fmla="*/ 19 h 69"/>
                <a:gd name="T62" fmla="*/ 62 w 140"/>
                <a:gd name="T63" fmla="*/ 7 h 69"/>
                <a:gd name="T64" fmla="*/ 77 w 140"/>
                <a:gd name="T65" fmla="*/ 17 h 69"/>
                <a:gd name="T66" fmla="*/ 84 w 140"/>
                <a:gd name="T67" fmla="*/ 8 h 69"/>
                <a:gd name="T68" fmla="*/ 95 w 140"/>
                <a:gd name="T69" fmla="*/ 23 h 69"/>
                <a:gd name="T70" fmla="*/ 105 w 140"/>
                <a:gd name="T71" fmla="*/ 17 h 69"/>
                <a:gd name="T72" fmla="*/ 109 w 140"/>
                <a:gd name="T73" fmla="*/ 34 h 69"/>
                <a:gd name="T74" fmla="*/ 121 w 140"/>
                <a:gd name="T75" fmla="*/ 32 h 69"/>
                <a:gd name="T76" fmla="*/ 119 w 140"/>
                <a:gd name="T77" fmla="*/ 50 h 69"/>
                <a:gd name="T78" fmla="*/ 132 w 140"/>
                <a:gd name="T79" fmla="*/ 52 h 69"/>
                <a:gd name="T80" fmla="*/ 140 w 140"/>
                <a:gd name="T8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69">
                  <a:moveTo>
                    <a:pt x="140" y="67"/>
                  </a:moveTo>
                  <a:cubicBezTo>
                    <a:pt x="140" y="67"/>
                    <a:pt x="140" y="67"/>
                    <a:pt x="140" y="67"/>
                  </a:cubicBezTo>
                  <a:cubicBezTo>
                    <a:pt x="140" y="61"/>
                    <a:pt x="139" y="55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6" y="47"/>
                    <a:pt x="136" y="47"/>
                    <a:pt x="136" y="47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3" y="38"/>
                    <a:pt x="130" y="33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8" y="19"/>
                    <a:pt x="113" y="15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7" y="6"/>
                    <a:pt x="91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3" y="0"/>
                    <a:pt x="67" y="0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49" y="4"/>
                    <a:pt x="43" y="6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7" y="15"/>
                    <a:pt x="23" y="19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33"/>
                    <a:pt x="8" y="39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2" y="56"/>
                    <a:pt x="1" y="63"/>
                    <a:pt x="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63"/>
                    <a:pt x="7" y="57"/>
                    <a:pt x="9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3" y="41"/>
                    <a:pt x="16" y="36"/>
                    <a:pt x="19" y="3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3"/>
                    <a:pt x="31" y="20"/>
                    <a:pt x="35" y="1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5" y="11"/>
                    <a:pt x="51" y="9"/>
                    <a:pt x="56" y="8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7" y="6"/>
                    <a:pt x="73" y="6"/>
                    <a:pt x="78" y="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0" y="9"/>
                    <a:pt x="95" y="11"/>
                    <a:pt x="100" y="1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10" y="20"/>
                    <a:pt x="114" y="23"/>
                    <a:pt x="118" y="27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5" y="36"/>
                    <a:pt x="127" y="41"/>
                    <a:pt x="130" y="4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7"/>
                    <a:pt x="134" y="63"/>
                    <a:pt x="134" y="69"/>
                  </a:cubicBezTo>
                  <a:cubicBezTo>
                    <a:pt x="140" y="69"/>
                    <a:pt x="140" y="69"/>
                    <a:pt x="140" y="69"/>
                  </a:cubicBezTo>
                  <a:lnTo>
                    <a:pt x="140" y="6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44"/>
            <p:cNvSpPr>
              <a:spLocks/>
            </p:cNvSpPr>
            <p:nvPr userDrawn="1"/>
          </p:nvSpPr>
          <p:spPr bwMode="auto">
            <a:xfrm>
              <a:off x="3363913" y="4448175"/>
              <a:ext cx="31750" cy="41275"/>
            </a:xfrm>
            <a:custGeom>
              <a:avLst/>
              <a:gdLst>
                <a:gd name="T0" fmla="*/ 8 w 20"/>
                <a:gd name="T1" fmla="*/ 17 h 26"/>
                <a:gd name="T2" fmla="*/ 15 w 20"/>
                <a:gd name="T3" fmla="*/ 17 h 26"/>
                <a:gd name="T4" fmla="*/ 15 w 20"/>
                <a:gd name="T5" fmla="*/ 9 h 26"/>
                <a:gd name="T6" fmla="*/ 8 w 20"/>
                <a:gd name="T7" fmla="*/ 9 h 26"/>
                <a:gd name="T8" fmla="*/ 8 w 20"/>
                <a:gd name="T9" fmla="*/ 7 h 26"/>
                <a:gd name="T10" fmla="*/ 20 w 20"/>
                <a:gd name="T11" fmla="*/ 7 h 26"/>
                <a:gd name="T12" fmla="*/ 20 w 20"/>
                <a:gd name="T13" fmla="*/ 0 h 26"/>
                <a:gd name="T14" fmla="*/ 0 w 20"/>
                <a:gd name="T15" fmla="*/ 0 h 26"/>
                <a:gd name="T16" fmla="*/ 0 w 20"/>
                <a:gd name="T17" fmla="*/ 26 h 26"/>
                <a:gd name="T18" fmla="*/ 20 w 20"/>
                <a:gd name="T19" fmla="*/ 26 h 26"/>
                <a:gd name="T20" fmla="*/ 20 w 20"/>
                <a:gd name="T21" fmla="*/ 22 h 26"/>
                <a:gd name="T22" fmla="*/ 8 w 20"/>
                <a:gd name="T23" fmla="*/ 22 h 26"/>
                <a:gd name="T24" fmla="*/ 8 w 20"/>
                <a:gd name="T2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8" y="17"/>
                  </a:moveTo>
                  <a:lnTo>
                    <a:pt x="15" y="17"/>
                  </a:lnTo>
                  <a:lnTo>
                    <a:pt x="15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20" y="7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8" y="22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45"/>
            <p:cNvSpPr>
              <a:spLocks/>
            </p:cNvSpPr>
            <p:nvPr userDrawn="1"/>
          </p:nvSpPr>
          <p:spPr bwMode="auto">
            <a:xfrm>
              <a:off x="3541713" y="4362450"/>
              <a:ext cx="263525" cy="139700"/>
            </a:xfrm>
            <a:custGeom>
              <a:avLst/>
              <a:gdLst>
                <a:gd name="T0" fmla="*/ 19 w 68"/>
                <a:gd name="T1" fmla="*/ 21 h 36"/>
                <a:gd name="T2" fmla="*/ 11 w 68"/>
                <a:gd name="T3" fmla="*/ 20 h 36"/>
                <a:gd name="T4" fmla="*/ 6 w 68"/>
                <a:gd name="T5" fmla="*/ 27 h 36"/>
                <a:gd name="T6" fmla="*/ 0 w 68"/>
                <a:gd name="T7" fmla="*/ 29 h 36"/>
                <a:gd name="T8" fmla="*/ 4 w 68"/>
                <a:gd name="T9" fmla="*/ 36 h 36"/>
                <a:gd name="T10" fmla="*/ 10 w 68"/>
                <a:gd name="T11" fmla="*/ 32 h 36"/>
                <a:gd name="T12" fmla="*/ 17 w 68"/>
                <a:gd name="T13" fmla="*/ 33 h 36"/>
                <a:gd name="T14" fmla="*/ 21 w 68"/>
                <a:gd name="T15" fmla="*/ 26 h 36"/>
                <a:gd name="T16" fmla="*/ 68 w 68"/>
                <a:gd name="T17" fmla="*/ 0 h 36"/>
                <a:gd name="T18" fmla="*/ 19 w 68"/>
                <a:gd name="T1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">
                  <a:moveTo>
                    <a:pt x="19" y="21"/>
                  </a:moveTo>
                  <a:cubicBezTo>
                    <a:pt x="17" y="19"/>
                    <a:pt x="13" y="18"/>
                    <a:pt x="11" y="20"/>
                  </a:cubicBezTo>
                  <a:cubicBezTo>
                    <a:pt x="8" y="21"/>
                    <a:pt x="6" y="24"/>
                    <a:pt x="6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4"/>
                    <a:pt x="15" y="34"/>
                    <a:pt x="17" y="33"/>
                  </a:cubicBezTo>
                  <a:cubicBezTo>
                    <a:pt x="19" y="31"/>
                    <a:pt x="21" y="29"/>
                    <a:pt x="21" y="26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9" y="2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46"/>
            <p:cNvSpPr>
              <a:spLocks/>
            </p:cNvSpPr>
            <p:nvPr userDrawn="1"/>
          </p:nvSpPr>
          <p:spPr bwMode="auto">
            <a:xfrm>
              <a:off x="3797300" y="4448175"/>
              <a:ext cx="34925" cy="41275"/>
            </a:xfrm>
            <a:custGeom>
              <a:avLst/>
              <a:gdLst>
                <a:gd name="T0" fmla="*/ 0 w 22"/>
                <a:gd name="T1" fmla="*/ 26 h 26"/>
                <a:gd name="T2" fmla="*/ 7 w 22"/>
                <a:gd name="T3" fmla="*/ 26 h 26"/>
                <a:gd name="T4" fmla="*/ 7 w 22"/>
                <a:gd name="T5" fmla="*/ 17 h 26"/>
                <a:gd name="T6" fmla="*/ 17 w 22"/>
                <a:gd name="T7" fmla="*/ 17 h 26"/>
                <a:gd name="T8" fmla="*/ 17 w 22"/>
                <a:gd name="T9" fmla="*/ 9 h 26"/>
                <a:gd name="T10" fmla="*/ 7 w 22"/>
                <a:gd name="T11" fmla="*/ 9 h 26"/>
                <a:gd name="T12" fmla="*/ 7 w 22"/>
                <a:gd name="T13" fmla="*/ 7 h 26"/>
                <a:gd name="T14" fmla="*/ 22 w 22"/>
                <a:gd name="T15" fmla="*/ 7 h 26"/>
                <a:gd name="T16" fmla="*/ 22 w 22"/>
                <a:gd name="T17" fmla="*/ 0 h 26"/>
                <a:gd name="T18" fmla="*/ 0 w 22"/>
                <a:gd name="T19" fmla="*/ 0 h 26"/>
                <a:gd name="T20" fmla="*/ 0 w 22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lnTo>
                    <a:pt x="7" y="26"/>
                  </a:lnTo>
                  <a:lnTo>
                    <a:pt x="7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75" name="Group 174"/>
          <p:cNvGrpSpPr/>
          <p:nvPr userDrawn="1"/>
        </p:nvGrpSpPr>
        <p:grpSpPr>
          <a:xfrm>
            <a:off x="6916738" y="4011613"/>
            <a:ext cx="436562" cy="563563"/>
            <a:chOff x="6916738" y="4011613"/>
            <a:chExt cx="436562" cy="563563"/>
          </a:xfrm>
        </p:grpSpPr>
        <p:sp>
          <p:nvSpPr>
            <p:cNvPr id="176" name="Rectangle 147"/>
            <p:cNvSpPr>
              <a:spLocks noChangeArrowheads="1"/>
            </p:cNvSpPr>
            <p:nvPr userDrawn="1"/>
          </p:nvSpPr>
          <p:spPr bwMode="auto">
            <a:xfrm>
              <a:off x="6916738" y="4529138"/>
              <a:ext cx="355600" cy="460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48"/>
            <p:cNvSpPr>
              <a:spLocks noEditPoints="1"/>
            </p:cNvSpPr>
            <p:nvPr userDrawn="1"/>
          </p:nvSpPr>
          <p:spPr bwMode="auto">
            <a:xfrm>
              <a:off x="6924675" y="4011613"/>
              <a:ext cx="428625" cy="490538"/>
            </a:xfrm>
            <a:custGeom>
              <a:avLst/>
              <a:gdLst>
                <a:gd name="T0" fmla="*/ 106 w 111"/>
                <a:gd name="T1" fmla="*/ 22 h 127"/>
                <a:gd name="T2" fmla="*/ 106 w 111"/>
                <a:gd name="T3" fmla="*/ 22 h 127"/>
                <a:gd name="T4" fmla="*/ 85 w 111"/>
                <a:gd name="T5" fmla="*/ 0 h 127"/>
                <a:gd name="T6" fmla="*/ 80 w 111"/>
                <a:gd name="T7" fmla="*/ 4 h 127"/>
                <a:gd name="T8" fmla="*/ 90 w 111"/>
                <a:gd name="T9" fmla="*/ 15 h 127"/>
                <a:gd name="T10" fmla="*/ 90 w 111"/>
                <a:gd name="T11" fmla="*/ 33 h 127"/>
                <a:gd name="T12" fmla="*/ 104 w 111"/>
                <a:gd name="T13" fmla="*/ 48 h 127"/>
                <a:gd name="T14" fmla="*/ 104 w 111"/>
                <a:gd name="T15" fmla="*/ 105 h 127"/>
                <a:gd name="T16" fmla="*/ 99 w 111"/>
                <a:gd name="T17" fmla="*/ 108 h 127"/>
                <a:gd name="T18" fmla="*/ 92 w 111"/>
                <a:gd name="T19" fmla="*/ 105 h 127"/>
                <a:gd name="T20" fmla="*/ 92 w 111"/>
                <a:gd name="T21" fmla="*/ 62 h 127"/>
                <a:gd name="T22" fmla="*/ 80 w 111"/>
                <a:gd name="T23" fmla="*/ 51 h 127"/>
                <a:gd name="T24" fmla="*/ 80 w 111"/>
                <a:gd name="T25" fmla="*/ 15 h 127"/>
                <a:gd name="T26" fmla="*/ 69 w 111"/>
                <a:gd name="T27" fmla="*/ 3 h 127"/>
                <a:gd name="T28" fmla="*/ 12 w 111"/>
                <a:gd name="T29" fmla="*/ 3 h 127"/>
                <a:gd name="T30" fmla="*/ 0 w 111"/>
                <a:gd name="T31" fmla="*/ 15 h 127"/>
                <a:gd name="T32" fmla="*/ 0 w 111"/>
                <a:gd name="T33" fmla="*/ 115 h 127"/>
                <a:gd name="T34" fmla="*/ 12 w 111"/>
                <a:gd name="T35" fmla="*/ 127 h 127"/>
                <a:gd name="T36" fmla="*/ 69 w 111"/>
                <a:gd name="T37" fmla="*/ 127 h 127"/>
                <a:gd name="T38" fmla="*/ 80 w 111"/>
                <a:gd name="T39" fmla="*/ 115 h 127"/>
                <a:gd name="T40" fmla="*/ 80 w 111"/>
                <a:gd name="T41" fmla="*/ 60 h 127"/>
                <a:gd name="T42" fmla="*/ 85 w 111"/>
                <a:gd name="T43" fmla="*/ 65 h 127"/>
                <a:gd name="T44" fmla="*/ 85 w 111"/>
                <a:gd name="T45" fmla="*/ 108 h 127"/>
                <a:gd name="T46" fmla="*/ 86 w 111"/>
                <a:gd name="T47" fmla="*/ 109 h 127"/>
                <a:gd name="T48" fmla="*/ 98 w 111"/>
                <a:gd name="T49" fmla="*/ 115 h 127"/>
                <a:gd name="T50" fmla="*/ 99 w 111"/>
                <a:gd name="T51" fmla="*/ 115 h 127"/>
                <a:gd name="T52" fmla="*/ 110 w 111"/>
                <a:gd name="T53" fmla="*/ 109 h 127"/>
                <a:gd name="T54" fmla="*/ 111 w 111"/>
                <a:gd name="T55" fmla="*/ 108 h 127"/>
                <a:gd name="T56" fmla="*/ 111 w 111"/>
                <a:gd name="T57" fmla="*/ 56 h 127"/>
                <a:gd name="T58" fmla="*/ 111 w 111"/>
                <a:gd name="T59" fmla="*/ 38 h 127"/>
                <a:gd name="T60" fmla="*/ 111 w 111"/>
                <a:gd name="T61" fmla="*/ 28 h 127"/>
                <a:gd name="T62" fmla="*/ 106 w 111"/>
                <a:gd name="T63" fmla="*/ 22 h 127"/>
                <a:gd name="T64" fmla="*/ 73 w 111"/>
                <a:gd name="T65" fmla="*/ 46 h 127"/>
                <a:gd name="T66" fmla="*/ 61 w 111"/>
                <a:gd name="T67" fmla="*/ 57 h 127"/>
                <a:gd name="T68" fmla="*/ 20 w 111"/>
                <a:gd name="T69" fmla="*/ 57 h 127"/>
                <a:gd name="T70" fmla="*/ 9 w 111"/>
                <a:gd name="T71" fmla="*/ 46 h 127"/>
                <a:gd name="T72" fmla="*/ 9 w 111"/>
                <a:gd name="T73" fmla="*/ 26 h 127"/>
                <a:gd name="T74" fmla="*/ 20 w 111"/>
                <a:gd name="T75" fmla="*/ 15 h 127"/>
                <a:gd name="T76" fmla="*/ 61 w 111"/>
                <a:gd name="T77" fmla="*/ 15 h 127"/>
                <a:gd name="T78" fmla="*/ 73 w 111"/>
                <a:gd name="T79" fmla="*/ 26 h 127"/>
                <a:gd name="T80" fmla="*/ 73 w 111"/>
                <a:gd name="T81" fmla="*/ 46 h 127"/>
                <a:gd name="T82" fmla="*/ 104 w 111"/>
                <a:gd name="T83" fmla="*/ 38 h 127"/>
                <a:gd name="T84" fmla="*/ 104 w 111"/>
                <a:gd name="T85" fmla="*/ 38 h 127"/>
                <a:gd name="T86" fmla="*/ 97 w 111"/>
                <a:gd name="T87" fmla="*/ 30 h 127"/>
                <a:gd name="T88" fmla="*/ 97 w 111"/>
                <a:gd name="T89" fmla="*/ 23 h 127"/>
                <a:gd name="T90" fmla="*/ 104 w 111"/>
                <a:gd name="T91" fmla="*/ 31 h 127"/>
                <a:gd name="T92" fmla="*/ 104 w 111"/>
                <a:gd name="T93" fmla="*/ 3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27">
                  <a:moveTo>
                    <a:pt x="106" y="22"/>
                  </a:moveTo>
                  <a:cubicBezTo>
                    <a:pt x="106" y="22"/>
                    <a:pt x="106" y="22"/>
                    <a:pt x="106" y="2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1" y="108"/>
                    <a:pt x="99" y="108"/>
                  </a:cubicBezTo>
                  <a:cubicBezTo>
                    <a:pt x="96" y="108"/>
                    <a:pt x="94" y="107"/>
                    <a:pt x="92" y="105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9"/>
                    <a:pt x="75" y="3"/>
                    <a:pt x="69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2"/>
                    <a:pt x="5" y="127"/>
                    <a:pt x="12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5" y="127"/>
                    <a:pt x="80" y="122"/>
                    <a:pt x="80" y="115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0" y="113"/>
                    <a:pt x="94" y="115"/>
                    <a:pt x="98" y="115"/>
                  </a:cubicBezTo>
                  <a:cubicBezTo>
                    <a:pt x="98" y="115"/>
                    <a:pt x="99" y="115"/>
                    <a:pt x="99" y="115"/>
                  </a:cubicBezTo>
                  <a:cubicBezTo>
                    <a:pt x="106" y="115"/>
                    <a:pt x="110" y="109"/>
                    <a:pt x="110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28"/>
                    <a:pt x="111" y="28"/>
                    <a:pt x="111" y="28"/>
                  </a:cubicBezTo>
                  <a:lnTo>
                    <a:pt x="106" y="22"/>
                  </a:lnTo>
                  <a:close/>
                  <a:moveTo>
                    <a:pt x="73" y="46"/>
                  </a:moveTo>
                  <a:cubicBezTo>
                    <a:pt x="73" y="52"/>
                    <a:pt x="68" y="57"/>
                    <a:pt x="61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4" y="57"/>
                    <a:pt x="9" y="52"/>
                    <a:pt x="9" y="4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0"/>
                    <a:pt x="14" y="15"/>
                    <a:pt x="2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8" y="15"/>
                    <a:pt x="73" y="20"/>
                    <a:pt x="73" y="26"/>
                  </a:cubicBezTo>
                  <a:lnTo>
                    <a:pt x="73" y="46"/>
                  </a:lnTo>
                  <a:close/>
                  <a:moveTo>
                    <a:pt x="104" y="38"/>
                  </a:moveTo>
                  <a:cubicBezTo>
                    <a:pt x="104" y="38"/>
                    <a:pt x="104" y="38"/>
                    <a:pt x="104" y="3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104" y="31"/>
                    <a:pt x="104" y="31"/>
                    <a:pt x="104" y="31"/>
                  </a:cubicBezTo>
                  <a:lnTo>
                    <a:pt x="104" y="3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78" name="Freeform 149"/>
          <p:cNvSpPr>
            <a:spLocks noEditPoints="1"/>
          </p:cNvSpPr>
          <p:nvPr userDrawn="1"/>
        </p:nvSpPr>
        <p:spPr bwMode="auto">
          <a:xfrm>
            <a:off x="7585075" y="4003675"/>
            <a:ext cx="296863" cy="404813"/>
          </a:xfrm>
          <a:custGeom>
            <a:avLst/>
            <a:gdLst>
              <a:gd name="T0" fmla="*/ 66 w 77"/>
              <a:gd name="T1" fmla="*/ 57 h 105"/>
              <a:gd name="T2" fmla="*/ 66 w 77"/>
              <a:gd name="T3" fmla="*/ 6 h 105"/>
              <a:gd name="T4" fmla="*/ 60 w 77"/>
              <a:gd name="T5" fmla="*/ 0 h 105"/>
              <a:gd name="T6" fmla="*/ 22 w 77"/>
              <a:gd name="T7" fmla="*/ 0 h 105"/>
              <a:gd name="T8" fmla="*/ 0 w 77"/>
              <a:gd name="T9" fmla="*/ 22 h 105"/>
              <a:gd name="T10" fmla="*/ 0 w 77"/>
              <a:gd name="T11" fmla="*/ 86 h 105"/>
              <a:gd name="T12" fmla="*/ 6 w 77"/>
              <a:gd name="T13" fmla="*/ 92 h 105"/>
              <a:gd name="T14" fmla="*/ 26 w 77"/>
              <a:gd name="T15" fmla="*/ 92 h 105"/>
              <a:gd name="T16" fmla="*/ 50 w 77"/>
              <a:gd name="T17" fmla="*/ 105 h 105"/>
              <a:gd name="T18" fmla="*/ 77 w 77"/>
              <a:gd name="T19" fmla="*/ 78 h 105"/>
              <a:gd name="T20" fmla="*/ 66 w 77"/>
              <a:gd name="T21" fmla="*/ 57 h 105"/>
              <a:gd name="T22" fmla="*/ 20 w 77"/>
              <a:gd name="T23" fmla="*/ 9 h 105"/>
              <a:gd name="T24" fmla="*/ 20 w 77"/>
              <a:gd name="T25" fmla="*/ 19 h 105"/>
              <a:gd name="T26" fmla="*/ 20 w 77"/>
              <a:gd name="T27" fmla="*/ 20 h 105"/>
              <a:gd name="T28" fmla="*/ 9 w 77"/>
              <a:gd name="T29" fmla="*/ 20 h 105"/>
              <a:gd name="T30" fmla="*/ 20 w 77"/>
              <a:gd name="T31" fmla="*/ 9 h 105"/>
              <a:gd name="T32" fmla="*/ 23 w 77"/>
              <a:gd name="T33" fmla="*/ 72 h 105"/>
              <a:gd name="T34" fmla="*/ 10 w 77"/>
              <a:gd name="T35" fmla="*/ 72 h 105"/>
              <a:gd name="T36" fmla="*/ 10 w 77"/>
              <a:gd name="T37" fmla="*/ 78 h 105"/>
              <a:gd name="T38" fmla="*/ 23 w 77"/>
              <a:gd name="T39" fmla="*/ 78 h 105"/>
              <a:gd name="T40" fmla="*/ 23 w 77"/>
              <a:gd name="T41" fmla="*/ 78 h 105"/>
              <a:gd name="T42" fmla="*/ 24 w 77"/>
              <a:gd name="T43" fmla="*/ 86 h 105"/>
              <a:gd name="T44" fmla="*/ 6 w 77"/>
              <a:gd name="T45" fmla="*/ 86 h 105"/>
              <a:gd name="T46" fmla="*/ 5 w 77"/>
              <a:gd name="T47" fmla="*/ 86 h 105"/>
              <a:gd name="T48" fmla="*/ 5 w 77"/>
              <a:gd name="T49" fmla="*/ 26 h 105"/>
              <a:gd name="T50" fmla="*/ 20 w 77"/>
              <a:gd name="T51" fmla="*/ 26 h 105"/>
              <a:gd name="T52" fmla="*/ 26 w 77"/>
              <a:gd name="T53" fmla="*/ 19 h 105"/>
              <a:gd name="T54" fmla="*/ 26 w 77"/>
              <a:gd name="T55" fmla="*/ 5 h 105"/>
              <a:gd name="T56" fmla="*/ 60 w 77"/>
              <a:gd name="T57" fmla="*/ 5 h 105"/>
              <a:gd name="T58" fmla="*/ 61 w 77"/>
              <a:gd name="T59" fmla="*/ 6 h 105"/>
              <a:gd name="T60" fmla="*/ 61 w 77"/>
              <a:gd name="T61" fmla="*/ 53 h 105"/>
              <a:gd name="T62" fmla="*/ 50 w 77"/>
              <a:gd name="T63" fmla="*/ 51 h 105"/>
              <a:gd name="T64" fmla="*/ 32 w 77"/>
              <a:gd name="T65" fmla="*/ 58 h 105"/>
              <a:gd name="T66" fmla="*/ 10 w 77"/>
              <a:gd name="T67" fmla="*/ 58 h 105"/>
              <a:gd name="T68" fmla="*/ 10 w 77"/>
              <a:gd name="T69" fmla="*/ 63 h 105"/>
              <a:gd name="T70" fmla="*/ 27 w 77"/>
              <a:gd name="T71" fmla="*/ 63 h 105"/>
              <a:gd name="T72" fmla="*/ 23 w 77"/>
              <a:gd name="T73" fmla="*/ 72 h 105"/>
              <a:gd name="T74" fmla="*/ 50 w 77"/>
              <a:gd name="T75" fmla="*/ 100 h 105"/>
              <a:gd name="T76" fmla="*/ 28 w 77"/>
              <a:gd name="T77" fmla="*/ 78 h 105"/>
              <a:gd name="T78" fmla="*/ 50 w 77"/>
              <a:gd name="T79" fmla="*/ 56 h 105"/>
              <a:gd name="T80" fmla="*/ 71 w 77"/>
              <a:gd name="T81" fmla="*/ 78 h 105"/>
              <a:gd name="T82" fmla="*/ 50 w 77"/>
              <a:gd name="T83" fmla="*/ 10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105">
                <a:moveTo>
                  <a:pt x="66" y="57"/>
                </a:moveTo>
                <a:cubicBezTo>
                  <a:pt x="66" y="6"/>
                  <a:pt x="66" y="6"/>
                  <a:pt x="66" y="6"/>
                </a:cubicBezTo>
                <a:cubicBezTo>
                  <a:pt x="66" y="2"/>
                  <a:pt x="63" y="0"/>
                  <a:pt x="6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31" y="100"/>
                  <a:pt x="40" y="105"/>
                  <a:pt x="50" y="105"/>
                </a:cubicBezTo>
                <a:cubicBezTo>
                  <a:pt x="65" y="105"/>
                  <a:pt x="77" y="93"/>
                  <a:pt x="77" y="78"/>
                </a:cubicBezTo>
                <a:cubicBezTo>
                  <a:pt x="77" y="69"/>
                  <a:pt x="73" y="62"/>
                  <a:pt x="66" y="57"/>
                </a:cubicBezTo>
                <a:close/>
                <a:moveTo>
                  <a:pt x="20" y="9"/>
                </a:move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9" y="20"/>
                  <a:pt x="9" y="20"/>
                  <a:pt x="9" y="20"/>
                </a:cubicBezTo>
                <a:lnTo>
                  <a:pt x="20" y="9"/>
                </a:lnTo>
                <a:close/>
                <a:moveTo>
                  <a:pt x="23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10" y="78"/>
                  <a:pt x="10" y="78"/>
                  <a:pt x="10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81"/>
                  <a:pt x="23" y="84"/>
                  <a:pt x="24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6"/>
                  <a:pt x="5" y="86"/>
                  <a:pt x="5" y="86"/>
                </a:cubicBezTo>
                <a:cubicBezTo>
                  <a:pt x="5" y="26"/>
                  <a:pt x="5" y="26"/>
                  <a:pt x="5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3" y="26"/>
                  <a:pt x="26" y="23"/>
                  <a:pt x="26" y="19"/>
                </a:cubicBezTo>
                <a:cubicBezTo>
                  <a:pt x="26" y="5"/>
                  <a:pt x="26" y="5"/>
                  <a:pt x="26" y="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5"/>
                  <a:pt x="61" y="5"/>
                  <a:pt x="61" y="6"/>
                </a:cubicBezTo>
                <a:cubicBezTo>
                  <a:pt x="61" y="53"/>
                  <a:pt x="61" y="53"/>
                  <a:pt x="61" y="53"/>
                </a:cubicBezTo>
                <a:cubicBezTo>
                  <a:pt x="57" y="52"/>
                  <a:pt x="54" y="51"/>
                  <a:pt x="50" y="51"/>
                </a:cubicBezTo>
                <a:cubicBezTo>
                  <a:pt x="43" y="51"/>
                  <a:pt x="36" y="54"/>
                  <a:pt x="32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63"/>
                  <a:pt x="10" y="63"/>
                  <a:pt x="1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25" y="66"/>
                  <a:pt x="24" y="69"/>
                  <a:pt x="23" y="72"/>
                </a:cubicBezTo>
                <a:close/>
                <a:moveTo>
                  <a:pt x="50" y="100"/>
                </a:moveTo>
                <a:cubicBezTo>
                  <a:pt x="38" y="100"/>
                  <a:pt x="28" y="90"/>
                  <a:pt x="28" y="78"/>
                </a:cubicBezTo>
                <a:cubicBezTo>
                  <a:pt x="28" y="66"/>
                  <a:pt x="38" y="56"/>
                  <a:pt x="50" y="56"/>
                </a:cubicBezTo>
                <a:cubicBezTo>
                  <a:pt x="62" y="56"/>
                  <a:pt x="71" y="66"/>
                  <a:pt x="71" y="78"/>
                </a:cubicBezTo>
                <a:cubicBezTo>
                  <a:pt x="71" y="90"/>
                  <a:pt x="62" y="100"/>
                  <a:pt x="50" y="100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9" name="Rectangle 150"/>
          <p:cNvSpPr>
            <a:spLocks noChangeArrowheads="1"/>
          </p:cNvSpPr>
          <p:nvPr userDrawn="1"/>
        </p:nvSpPr>
        <p:spPr bwMode="auto">
          <a:xfrm>
            <a:off x="7705725" y="4057650"/>
            <a:ext cx="95250" cy="23813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0" name="Rectangle 151"/>
          <p:cNvSpPr>
            <a:spLocks noChangeArrowheads="1"/>
          </p:cNvSpPr>
          <p:nvPr userDrawn="1"/>
        </p:nvSpPr>
        <p:spPr bwMode="auto">
          <a:xfrm>
            <a:off x="7623175" y="4114800"/>
            <a:ext cx="177800" cy="20638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1" name="Rectangle 152"/>
          <p:cNvSpPr>
            <a:spLocks noChangeArrowheads="1"/>
          </p:cNvSpPr>
          <p:nvPr userDrawn="1"/>
        </p:nvSpPr>
        <p:spPr bwMode="auto">
          <a:xfrm>
            <a:off x="7623175" y="4170363"/>
            <a:ext cx="177800" cy="22225"/>
          </a:xfrm>
          <a:prstGeom prst="rect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2" name="Freeform 153"/>
          <p:cNvSpPr>
            <a:spLocks/>
          </p:cNvSpPr>
          <p:nvPr userDrawn="1"/>
        </p:nvSpPr>
        <p:spPr bwMode="auto">
          <a:xfrm>
            <a:off x="7724775" y="4254500"/>
            <a:ext cx="123825" cy="65088"/>
          </a:xfrm>
          <a:custGeom>
            <a:avLst/>
            <a:gdLst>
              <a:gd name="T0" fmla="*/ 16 w 32"/>
              <a:gd name="T1" fmla="*/ 10 h 17"/>
              <a:gd name="T2" fmla="*/ 14 w 32"/>
              <a:gd name="T3" fmla="*/ 9 h 17"/>
              <a:gd name="T4" fmla="*/ 4 w 32"/>
              <a:gd name="T5" fmla="*/ 0 h 17"/>
              <a:gd name="T6" fmla="*/ 0 w 32"/>
              <a:gd name="T7" fmla="*/ 4 h 17"/>
              <a:gd name="T8" fmla="*/ 10 w 32"/>
              <a:gd name="T9" fmla="*/ 13 h 17"/>
              <a:gd name="T10" fmla="*/ 14 w 32"/>
              <a:gd name="T11" fmla="*/ 17 h 17"/>
              <a:gd name="T12" fmla="*/ 16 w 32"/>
              <a:gd name="T13" fmla="*/ 16 h 17"/>
              <a:gd name="T14" fmla="*/ 32 w 32"/>
              <a:gd name="T15" fmla="*/ 16 h 17"/>
              <a:gd name="T16" fmla="*/ 32 w 32"/>
              <a:gd name="T17" fmla="*/ 10 h 17"/>
              <a:gd name="T18" fmla="*/ 16 w 32"/>
              <a:gd name="T19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7">
                <a:moveTo>
                  <a:pt x="16" y="10"/>
                </a:moveTo>
                <a:cubicBezTo>
                  <a:pt x="16" y="10"/>
                  <a:pt x="15" y="9"/>
                  <a:pt x="14" y="9"/>
                </a:cubicBezTo>
                <a:cubicBezTo>
                  <a:pt x="4" y="0"/>
                  <a:pt x="4" y="0"/>
                  <a:pt x="4" y="0"/>
                </a:cubicBezTo>
                <a:cubicBezTo>
                  <a:pt x="0" y="4"/>
                  <a:pt x="0" y="4"/>
                  <a:pt x="0" y="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5"/>
                  <a:pt x="12" y="17"/>
                  <a:pt x="14" y="17"/>
                </a:cubicBezTo>
                <a:cubicBezTo>
                  <a:pt x="15" y="17"/>
                  <a:pt x="16" y="16"/>
                  <a:pt x="1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0"/>
                  <a:pt x="32" y="10"/>
                  <a:pt x="32" y="10"/>
                </a:cubicBezTo>
                <a:lnTo>
                  <a:pt x="16" y="1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3" name="Freeform 154"/>
          <p:cNvSpPr>
            <a:spLocks noEditPoints="1"/>
          </p:cNvSpPr>
          <p:nvPr userDrawn="1"/>
        </p:nvSpPr>
        <p:spPr bwMode="auto">
          <a:xfrm>
            <a:off x="8310563" y="3467100"/>
            <a:ext cx="560388" cy="296863"/>
          </a:xfrm>
          <a:custGeom>
            <a:avLst/>
            <a:gdLst>
              <a:gd name="T0" fmla="*/ 73 w 145"/>
              <a:gd name="T1" fmla="*/ 0 h 77"/>
              <a:gd name="T2" fmla="*/ 0 w 145"/>
              <a:gd name="T3" fmla="*/ 38 h 77"/>
              <a:gd name="T4" fmla="*/ 0 w 145"/>
              <a:gd name="T5" fmla="*/ 38 h 77"/>
              <a:gd name="T6" fmla="*/ 73 w 145"/>
              <a:gd name="T7" fmla="*/ 77 h 77"/>
              <a:gd name="T8" fmla="*/ 145 w 145"/>
              <a:gd name="T9" fmla="*/ 38 h 77"/>
              <a:gd name="T10" fmla="*/ 145 w 145"/>
              <a:gd name="T11" fmla="*/ 38 h 77"/>
              <a:gd name="T12" fmla="*/ 73 w 145"/>
              <a:gd name="T13" fmla="*/ 0 h 77"/>
              <a:gd name="T14" fmla="*/ 54 w 145"/>
              <a:gd name="T15" fmla="*/ 25 h 77"/>
              <a:gd name="T16" fmla="*/ 63 w 145"/>
              <a:gd name="T17" fmla="*/ 16 h 77"/>
              <a:gd name="T18" fmla="*/ 71 w 145"/>
              <a:gd name="T19" fmla="*/ 25 h 77"/>
              <a:gd name="T20" fmla="*/ 63 w 145"/>
              <a:gd name="T21" fmla="*/ 33 h 77"/>
              <a:gd name="T22" fmla="*/ 54 w 145"/>
              <a:gd name="T23" fmla="*/ 25 h 77"/>
              <a:gd name="T24" fmla="*/ 10 w 145"/>
              <a:gd name="T25" fmla="*/ 38 h 77"/>
              <a:gd name="T26" fmla="*/ 57 w 145"/>
              <a:gd name="T27" fmla="*/ 10 h 77"/>
              <a:gd name="T28" fmla="*/ 40 w 145"/>
              <a:gd name="T29" fmla="*/ 38 h 77"/>
              <a:gd name="T30" fmla="*/ 56 w 145"/>
              <a:gd name="T31" fmla="*/ 66 h 77"/>
              <a:gd name="T32" fmla="*/ 31 w 145"/>
              <a:gd name="T33" fmla="*/ 58 h 77"/>
              <a:gd name="T34" fmla="*/ 10 w 145"/>
              <a:gd name="T35" fmla="*/ 38 h 77"/>
              <a:gd name="T36" fmla="*/ 89 w 145"/>
              <a:gd name="T37" fmla="*/ 66 h 77"/>
              <a:gd name="T38" fmla="*/ 105 w 145"/>
              <a:gd name="T39" fmla="*/ 38 h 77"/>
              <a:gd name="T40" fmla="*/ 88 w 145"/>
              <a:gd name="T41" fmla="*/ 10 h 77"/>
              <a:gd name="T42" fmla="*/ 135 w 145"/>
              <a:gd name="T43" fmla="*/ 38 h 77"/>
              <a:gd name="T44" fmla="*/ 89 w 145"/>
              <a:gd name="T45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77">
                <a:moveTo>
                  <a:pt x="73" y="0"/>
                </a:moveTo>
                <a:cubicBezTo>
                  <a:pt x="38" y="0"/>
                  <a:pt x="9" y="1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9" y="60"/>
                  <a:pt x="38" y="77"/>
                  <a:pt x="73" y="77"/>
                </a:cubicBezTo>
                <a:cubicBezTo>
                  <a:pt x="107" y="77"/>
                  <a:pt x="137" y="60"/>
                  <a:pt x="145" y="38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7" y="16"/>
                  <a:pt x="107" y="0"/>
                  <a:pt x="73" y="0"/>
                </a:cubicBezTo>
                <a:close/>
                <a:moveTo>
                  <a:pt x="54" y="25"/>
                </a:moveTo>
                <a:cubicBezTo>
                  <a:pt x="54" y="20"/>
                  <a:pt x="58" y="16"/>
                  <a:pt x="63" y="16"/>
                </a:cubicBezTo>
                <a:cubicBezTo>
                  <a:pt x="67" y="16"/>
                  <a:pt x="71" y="20"/>
                  <a:pt x="71" y="25"/>
                </a:cubicBezTo>
                <a:cubicBezTo>
                  <a:pt x="71" y="29"/>
                  <a:pt x="67" y="33"/>
                  <a:pt x="63" y="33"/>
                </a:cubicBezTo>
                <a:cubicBezTo>
                  <a:pt x="58" y="33"/>
                  <a:pt x="54" y="29"/>
                  <a:pt x="54" y="25"/>
                </a:cubicBezTo>
                <a:close/>
                <a:moveTo>
                  <a:pt x="10" y="38"/>
                </a:moveTo>
                <a:cubicBezTo>
                  <a:pt x="18" y="24"/>
                  <a:pt x="36" y="14"/>
                  <a:pt x="57" y="10"/>
                </a:cubicBezTo>
                <a:cubicBezTo>
                  <a:pt x="47" y="16"/>
                  <a:pt x="40" y="26"/>
                  <a:pt x="40" y="38"/>
                </a:cubicBezTo>
                <a:cubicBezTo>
                  <a:pt x="40" y="50"/>
                  <a:pt x="47" y="61"/>
                  <a:pt x="56" y="66"/>
                </a:cubicBezTo>
                <a:cubicBezTo>
                  <a:pt x="47" y="65"/>
                  <a:pt x="39" y="62"/>
                  <a:pt x="31" y="58"/>
                </a:cubicBezTo>
                <a:cubicBezTo>
                  <a:pt x="21" y="53"/>
                  <a:pt x="14" y="46"/>
                  <a:pt x="10" y="38"/>
                </a:cubicBezTo>
                <a:close/>
                <a:moveTo>
                  <a:pt x="89" y="66"/>
                </a:moveTo>
                <a:cubicBezTo>
                  <a:pt x="99" y="61"/>
                  <a:pt x="105" y="50"/>
                  <a:pt x="105" y="38"/>
                </a:cubicBezTo>
                <a:cubicBezTo>
                  <a:pt x="105" y="26"/>
                  <a:pt x="98" y="16"/>
                  <a:pt x="88" y="10"/>
                </a:cubicBezTo>
                <a:cubicBezTo>
                  <a:pt x="110" y="14"/>
                  <a:pt x="128" y="24"/>
                  <a:pt x="135" y="38"/>
                </a:cubicBezTo>
                <a:cubicBezTo>
                  <a:pt x="128" y="52"/>
                  <a:pt x="110" y="62"/>
                  <a:pt x="89" y="66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4" name="Freeform 155"/>
          <p:cNvSpPr>
            <a:spLocks noEditPoints="1"/>
          </p:cNvSpPr>
          <p:nvPr userDrawn="1"/>
        </p:nvSpPr>
        <p:spPr bwMode="auto">
          <a:xfrm>
            <a:off x="8423275" y="2354263"/>
            <a:ext cx="544513" cy="838200"/>
          </a:xfrm>
          <a:custGeom>
            <a:avLst/>
            <a:gdLst>
              <a:gd name="T0" fmla="*/ 0 w 141"/>
              <a:gd name="T1" fmla="*/ 200 h 217"/>
              <a:gd name="T2" fmla="*/ 141 w 141"/>
              <a:gd name="T3" fmla="*/ 17 h 217"/>
              <a:gd name="T4" fmla="*/ 126 w 141"/>
              <a:gd name="T5" fmla="*/ 67 h 217"/>
              <a:gd name="T6" fmla="*/ 40 w 141"/>
              <a:gd name="T7" fmla="*/ 200 h 217"/>
              <a:gd name="T8" fmla="*/ 20 w 141"/>
              <a:gd name="T9" fmla="*/ 183 h 217"/>
              <a:gd name="T10" fmla="*/ 46 w 141"/>
              <a:gd name="T11" fmla="*/ 168 h 217"/>
              <a:gd name="T12" fmla="*/ 14 w 141"/>
              <a:gd name="T13" fmla="*/ 163 h 217"/>
              <a:gd name="T14" fmla="*/ 46 w 141"/>
              <a:gd name="T15" fmla="*/ 168 h 217"/>
              <a:gd name="T16" fmla="*/ 14 w 141"/>
              <a:gd name="T17" fmla="*/ 143 h 217"/>
              <a:gd name="T18" fmla="*/ 46 w 141"/>
              <a:gd name="T19" fmla="*/ 137 h 217"/>
              <a:gd name="T20" fmla="*/ 20 w 141"/>
              <a:gd name="T21" fmla="*/ 123 h 217"/>
              <a:gd name="T22" fmla="*/ 40 w 141"/>
              <a:gd name="T23" fmla="*/ 106 h 217"/>
              <a:gd name="T24" fmla="*/ 80 w 141"/>
              <a:gd name="T25" fmla="*/ 200 h 217"/>
              <a:gd name="T26" fmla="*/ 61 w 141"/>
              <a:gd name="T27" fmla="*/ 183 h 217"/>
              <a:gd name="T28" fmla="*/ 86 w 141"/>
              <a:gd name="T29" fmla="*/ 168 h 217"/>
              <a:gd name="T30" fmla="*/ 55 w 141"/>
              <a:gd name="T31" fmla="*/ 163 h 217"/>
              <a:gd name="T32" fmla="*/ 86 w 141"/>
              <a:gd name="T33" fmla="*/ 168 h 217"/>
              <a:gd name="T34" fmla="*/ 55 w 141"/>
              <a:gd name="T35" fmla="*/ 143 h 217"/>
              <a:gd name="T36" fmla="*/ 86 w 141"/>
              <a:gd name="T37" fmla="*/ 137 h 217"/>
              <a:gd name="T38" fmla="*/ 61 w 141"/>
              <a:gd name="T39" fmla="*/ 123 h 217"/>
              <a:gd name="T40" fmla="*/ 80 w 141"/>
              <a:gd name="T41" fmla="*/ 106 h 217"/>
              <a:gd name="T42" fmla="*/ 121 w 141"/>
              <a:gd name="T43" fmla="*/ 200 h 217"/>
              <a:gd name="T44" fmla="*/ 102 w 141"/>
              <a:gd name="T45" fmla="*/ 183 h 217"/>
              <a:gd name="T46" fmla="*/ 127 w 141"/>
              <a:gd name="T47" fmla="*/ 168 h 217"/>
              <a:gd name="T48" fmla="*/ 95 w 141"/>
              <a:gd name="T49" fmla="*/ 163 h 217"/>
              <a:gd name="T50" fmla="*/ 127 w 141"/>
              <a:gd name="T51" fmla="*/ 168 h 217"/>
              <a:gd name="T52" fmla="*/ 95 w 141"/>
              <a:gd name="T53" fmla="*/ 143 h 217"/>
              <a:gd name="T54" fmla="*/ 127 w 141"/>
              <a:gd name="T55" fmla="*/ 137 h 217"/>
              <a:gd name="T56" fmla="*/ 102 w 141"/>
              <a:gd name="T57" fmla="*/ 123 h 217"/>
              <a:gd name="T58" fmla="*/ 121 w 141"/>
              <a:gd name="T59" fmla="*/ 106 h 217"/>
              <a:gd name="T60" fmla="*/ 29 w 141"/>
              <a:gd name="T61" fmla="*/ 84 h 217"/>
              <a:gd name="T62" fmla="*/ 18 w 141"/>
              <a:gd name="T63" fmla="*/ 75 h 217"/>
              <a:gd name="T64" fmla="*/ 56 w 141"/>
              <a:gd name="T65" fmla="*/ 81 h 217"/>
              <a:gd name="T66" fmla="*/ 38 w 141"/>
              <a:gd name="T67" fmla="*/ 78 h 217"/>
              <a:gd name="T68" fmla="*/ 56 w 141"/>
              <a:gd name="T69" fmla="*/ 81 h 217"/>
              <a:gd name="T70" fmla="*/ 61 w 141"/>
              <a:gd name="T71" fmla="*/ 81 h 217"/>
              <a:gd name="T72" fmla="*/ 80 w 141"/>
              <a:gd name="T73" fmla="*/ 78 h 217"/>
              <a:gd name="T74" fmla="*/ 88 w 141"/>
              <a:gd name="T75" fmla="*/ 84 h 217"/>
              <a:gd name="T76" fmla="*/ 99 w 141"/>
              <a:gd name="T77" fmla="*/ 75 h 217"/>
              <a:gd name="T78" fmla="*/ 123 w 141"/>
              <a:gd name="T79" fmla="*/ 84 h 217"/>
              <a:gd name="T80" fmla="*/ 111 w 141"/>
              <a:gd name="T81" fmla="*/ 75 h 217"/>
              <a:gd name="T82" fmla="*/ 33 w 141"/>
              <a:gd name="T83" fmla="*/ 96 h 217"/>
              <a:gd name="T84" fmla="*/ 14 w 141"/>
              <a:gd name="T85" fmla="*/ 93 h 217"/>
              <a:gd name="T86" fmla="*/ 33 w 141"/>
              <a:gd name="T87" fmla="*/ 96 h 217"/>
              <a:gd name="T88" fmla="*/ 38 w 141"/>
              <a:gd name="T89" fmla="*/ 96 h 217"/>
              <a:gd name="T90" fmla="*/ 56 w 141"/>
              <a:gd name="T91" fmla="*/ 93 h 217"/>
              <a:gd name="T92" fmla="*/ 65 w 141"/>
              <a:gd name="T93" fmla="*/ 99 h 217"/>
              <a:gd name="T94" fmla="*/ 76 w 141"/>
              <a:gd name="T95" fmla="*/ 90 h 217"/>
              <a:gd name="T96" fmla="*/ 99 w 141"/>
              <a:gd name="T97" fmla="*/ 99 h 217"/>
              <a:gd name="T98" fmla="*/ 88 w 141"/>
              <a:gd name="T99" fmla="*/ 90 h 217"/>
              <a:gd name="T100" fmla="*/ 126 w 141"/>
              <a:gd name="T101" fmla="*/ 96 h 217"/>
              <a:gd name="T102" fmla="*/ 108 w 141"/>
              <a:gd name="T103" fmla="*/ 93 h 217"/>
              <a:gd name="T104" fmla="*/ 126 w 141"/>
              <a:gd name="T105" fmla="*/ 9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217">
                <a:moveTo>
                  <a:pt x="126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6" y="217"/>
                  <a:pt x="15" y="217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35" y="217"/>
                  <a:pt x="141" y="210"/>
                  <a:pt x="141" y="200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1" y="8"/>
                  <a:pt x="135" y="0"/>
                  <a:pt x="126" y="0"/>
                </a:cubicBezTo>
                <a:close/>
                <a:moveTo>
                  <a:pt x="15" y="16"/>
                </a:moveTo>
                <a:cubicBezTo>
                  <a:pt x="126" y="16"/>
                  <a:pt x="126" y="16"/>
                  <a:pt x="126" y="1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5" y="67"/>
                  <a:pt x="15" y="67"/>
                  <a:pt x="15" y="67"/>
                </a:cubicBezTo>
                <a:lnTo>
                  <a:pt x="15" y="16"/>
                </a:lnTo>
                <a:close/>
                <a:moveTo>
                  <a:pt x="46" y="194"/>
                </a:moveTo>
                <a:cubicBezTo>
                  <a:pt x="46" y="197"/>
                  <a:pt x="43" y="200"/>
                  <a:pt x="4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17" y="200"/>
                  <a:pt x="14" y="197"/>
                  <a:pt x="14" y="194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6"/>
                  <a:pt x="17" y="183"/>
                  <a:pt x="20" y="183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3" y="183"/>
                  <a:pt x="46" y="186"/>
                  <a:pt x="46" y="189"/>
                </a:cubicBezTo>
                <a:lnTo>
                  <a:pt x="46" y="194"/>
                </a:lnTo>
                <a:close/>
                <a:moveTo>
                  <a:pt x="46" y="168"/>
                </a:moveTo>
                <a:cubicBezTo>
                  <a:pt x="46" y="171"/>
                  <a:pt x="43" y="174"/>
                  <a:pt x="4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17" y="174"/>
                  <a:pt x="14" y="171"/>
                  <a:pt x="14" y="168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4" y="160"/>
                  <a:pt x="17" y="157"/>
                  <a:pt x="20" y="157"/>
                </a:cubicBezTo>
                <a:cubicBezTo>
                  <a:pt x="40" y="157"/>
                  <a:pt x="40" y="157"/>
                  <a:pt x="40" y="157"/>
                </a:cubicBezTo>
                <a:cubicBezTo>
                  <a:pt x="43" y="157"/>
                  <a:pt x="46" y="160"/>
                  <a:pt x="46" y="163"/>
                </a:cubicBezTo>
                <a:lnTo>
                  <a:pt x="46" y="168"/>
                </a:lnTo>
                <a:close/>
                <a:moveTo>
                  <a:pt x="46" y="143"/>
                </a:moveTo>
                <a:cubicBezTo>
                  <a:pt x="46" y="146"/>
                  <a:pt x="43" y="148"/>
                  <a:pt x="40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7" y="148"/>
                  <a:pt x="14" y="146"/>
                  <a:pt x="14" y="143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34"/>
                  <a:pt x="17" y="132"/>
                  <a:pt x="20" y="132"/>
                </a:cubicBezTo>
                <a:cubicBezTo>
                  <a:pt x="40" y="132"/>
                  <a:pt x="40" y="132"/>
                  <a:pt x="40" y="132"/>
                </a:cubicBezTo>
                <a:cubicBezTo>
                  <a:pt x="43" y="132"/>
                  <a:pt x="46" y="134"/>
                  <a:pt x="46" y="137"/>
                </a:cubicBezTo>
                <a:lnTo>
                  <a:pt x="46" y="143"/>
                </a:lnTo>
                <a:close/>
                <a:moveTo>
                  <a:pt x="46" y="117"/>
                </a:moveTo>
                <a:cubicBezTo>
                  <a:pt x="46" y="120"/>
                  <a:pt x="43" y="123"/>
                  <a:pt x="40" y="12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17" y="123"/>
                  <a:pt x="14" y="120"/>
                  <a:pt x="14" y="117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4" y="108"/>
                  <a:pt x="17" y="106"/>
                  <a:pt x="2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3" y="106"/>
                  <a:pt x="46" y="108"/>
                  <a:pt x="46" y="111"/>
                </a:cubicBezTo>
                <a:lnTo>
                  <a:pt x="46" y="117"/>
                </a:lnTo>
                <a:close/>
                <a:moveTo>
                  <a:pt x="86" y="194"/>
                </a:moveTo>
                <a:cubicBezTo>
                  <a:pt x="86" y="197"/>
                  <a:pt x="84" y="200"/>
                  <a:pt x="8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58" y="200"/>
                  <a:pt x="55" y="197"/>
                  <a:pt x="55" y="194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86"/>
                  <a:pt x="58" y="183"/>
                  <a:pt x="61" y="183"/>
                </a:cubicBezTo>
                <a:cubicBezTo>
                  <a:pt x="80" y="183"/>
                  <a:pt x="80" y="183"/>
                  <a:pt x="80" y="183"/>
                </a:cubicBezTo>
                <a:cubicBezTo>
                  <a:pt x="84" y="183"/>
                  <a:pt x="86" y="186"/>
                  <a:pt x="86" y="189"/>
                </a:cubicBezTo>
                <a:lnTo>
                  <a:pt x="86" y="194"/>
                </a:lnTo>
                <a:close/>
                <a:moveTo>
                  <a:pt x="86" y="168"/>
                </a:moveTo>
                <a:cubicBezTo>
                  <a:pt x="86" y="171"/>
                  <a:pt x="84" y="174"/>
                  <a:pt x="80" y="174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8" y="174"/>
                  <a:pt x="55" y="171"/>
                  <a:pt x="55" y="168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5" y="160"/>
                  <a:pt x="58" y="157"/>
                  <a:pt x="61" y="157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4" y="157"/>
                  <a:pt x="86" y="160"/>
                  <a:pt x="86" y="163"/>
                </a:cubicBezTo>
                <a:lnTo>
                  <a:pt x="86" y="168"/>
                </a:lnTo>
                <a:close/>
                <a:moveTo>
                  <a:pt x="86" y="143"/>
                </a:moveTo>
                <a:cubicBezTo>
                  <a:pt x="86" y="146"/>
                  <a:pt x="84" y="148"/>
                  <a:pt x="80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8" y="148"/>
                  <a:pt x="55" y="146"/>
                  <a:pt x="55" y="143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34"/>
                  <a:pt x="58" y="132"/>
                  <a:pt x="6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4" y="132"/>
                  <a:pt x="86" y="134"/>
                  <a:pt x="86" y="137"/>
                </a:cubicBezTo>
                <a:lnTo>
                  <a:pt x="86" y="143"/>
                </a:lnTo>
                <a:close/>
                <a:moveTo>
                  <a:pt x="86" y="117"/>
                </a:moveTo>
                <a:cubicBezTo>
                  <a:pt x="86" y="120"/>
                  <a:pt x="84" y="123"/>
                  <a:pt x="80" y="123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58" y="123"/>
                  <a:pt x="55" y="120"/>
                  <a:pt x="55" y="117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55" y="108"/>
                  <a:pt x="58" y="106"/>
                  <a:pt x="61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4" y="106"/>
                  <a:pt x="86" y="108"/>
                  <a:pt x="86" y="111"/>
                </a:cubicBezTo>
                <a:lnTo>
                  <a:pt x="86" y="117"/>
                </a:lnTo>
                <a:close/>
                <a:moveTo>
                  <a:pt x="127" y="194"/>
                </a:moveTo>
                <a:cubicBezTo>
                  <a:pt x="127" y="197"/>
                  <a:pt x="124" y="200"/>
                  <a:pt x="121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98" y="200"/>
                  <a:pt x="95" y="197"/>
                  <a:pt x="95" y="194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6"/>
                  <a:pt x="98" y="183"/>
                  <a:pt x="102" y="183"/>
                </a:cubicBezTo>
                <a:cubicBezTo>
                  <a:pt x="121" y="183"/>
                  <a:pt x="121" y="183"/>
                  <a:pt x="121" y="183"/>
                </a:cubicBezTo>
                <a:cubicBezTo>
                  <a:pt x="124" y="183"/>
                  <a:pt x="127" y="186"/>
                  <a:pt x="127" y="189"/>
                </a:cubicBezTo>
                <a:lnTo>
                  <a:pt x="127" y="194"/>
                </a:lnTo>
                <a:close/>
                <a:moveTo>
                  <a:pt x="127" y="168"/>
                </a:moveTo>
                <a:cubicBezTo>
                  <a:pt x="127" y="171"/>
                  <a:pt x="124" y="174"/>
                  <a:pt x="121" y="174"/>
                </a:cubicBezTo>
                <a:cubicBezTo>
                  <a:pt x="102" y="174"/>
                  <a:pt x="102" y="174"/>
                  <a:pt x="102" y="174"/>
                </a:cubicBezTo>
                <a:cubicBezTo>
                  <a:pt x="98" y="174"/>
                  <a:pt x="95" y="171"/>
                  <a:pt x="95" y="168"/>
                </a:cubicBezTo>
                <a:cubicBezTo>
                  <a:pt x="95" y="163"/>
                  <a:pt x="95" y="163"/>
                  <a:pt x="95" y="163"/>
                </a:cubicBezTo>
                <a:cubicBezTo>
                  <a:pt x="95" y="160"/>
                  <a:pt x="98" y="157"/>
                  <a:pt x="102" y="157"/>
                </a:cubicBezTo>
                <a:cubicBezTo>
                  <a:pt x="121" y="157"/>
                  <a:pt x="121" y="157"/>
                  <a:pt x="121" y="157"/>
                </a:cubicBezTo>
                <a:cubicBezTo>
                  <a:pt x="124" y="157"/>
                  <a:pt x="127" y="160"/>
                  <a:pt x="127" y="163"/>
                </a:cubicBezTo>
                <a:lnTo>
                  <a:pt x="127" y="168"/>
                </a:lnTo>
                <a:close/>
                <a:moveTo>
                  <a:pt x="127" y="143"/>
                </a:moveTo>
                <a:cubicBezTo>
                  <a:pt x="127" y="146"/>
                  <a:pt x="124" y="148"/>
                  <a:pt x="121" y="148"/>
                </a:cubicBezTo>
                <a:cubicBezTo>
                  <a:pt x="102" y="148"/>
                  <a:pt x="102" y="148"/>
                  <a:pt x="102" y="148"/>
                </a:cubicBezTo>
                <a:cubicBezTo>
                  <a:pt x="98" y="148"/>
                  <a:pt x="95" y="146"/>
                  <a:pt x="95" y="143"/>
                </a:cubicBezTo>
                <a:cubicBezTo>
                  <a:pt x="95" y="137"/>
                  <a:pt x="95" y="137"/>
                  <a:pt x="95" y="137"/>
                </a:cubicBezTo>
                <a:cubicBezTo>
                  <a:pt x="95" y="134"/>
                  <a:pt x="98" y="132"/>
                  <a:pt x="102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24" y="132"/>
                  <a:pt x="127" y="134"/>
                  <a:pt x="127" y="137"/>
                </a:cubicBezTo>
                <a:lnTo>
                  <a:pt x="127" y="143"/>
                </a:lnTo>
                <a:close/>
                <a:moveTo>
                  <a:pt x="127" y="117"/>
                </a:moveTo>
                <a:cubicBezTo>
                  <a:pt x="127" y="120"/>
                  <a:pt x="124" y="123"/>
                  <a:pt x="121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98" y="123"/>
                  <a:pt x="95" y="120"/>
                  <a:pt x="95" y="117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08"/>
                  <a:pt x="98" y="106"/>
                  <a:pt x="102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24" y="106"/>
                  <a:pt x="127" y="108"/>
                  <a:pt x="127" y="111"/>
                </a:cubicBezTo>
                <a:lnTo>
                  <a:pt x="127" y="117"/>
                </a:lnTo>
                <a:close/>
                <a:moveTo>
                  <a:pt x="33" y="81"/>
                </a:moveTo>
                <a:cubicBezTo>
                  <a:pt x="33" y="83"/>
                  <a:pt x="31" y="84"/>
                  <a:pt x="29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6" y="84"/>
                  <a:pt x="14" y="83"/>
                  <a:pt x="14" y="81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6"/>
                  <a:pt x="16" y="75"/>
                  <a:pt x="18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5"/>
                  <a:pt x="33" y="76"/>
                  <a:pt x="33" y="78"/>
                </a:cubicBezTo>
                <a:lnTo>
                  <a:pt x="33" y="81"/>
                </a:lnTo>
                <a:close/>
                <a:moveTo>
                  <a:pt x="56" y="81"/>
                </a:moveTo>
                <a:cubicBezTo>
                  <a:pt x="56" y="83"/>
                  <a:pt x="54" y="84"/>
                  <a:pt x="52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39" y="84"/>
                  <a:pt x="38" y="83"/>
                  <a:pt x="38" y="81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6"/>
                  <a:pt x="39" y="75"/>
                  <a:pt x="41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4" y="75"/>
                  <a:pt x="56" y="76"/>
                  <a:pt x="56" y="78"/>
                </a:cubicBezTo>
                <a:lnTo>
                  <a:pt x="56" y="81"/>
                </a:lnTo>
                <a:close/>
                <a:moveTo>
                  <a:pt x="80" y="81"/>
                </a:moveTo>
                <a:cubicBezTo>
                  <a:pt x="80" y="83"/>
                  <a:pt x="78" y="84"/>
                  <a:pt x="76" y="84"/>
                </a:cubicBezTo>
                <a:cubicBezTo>
                  <a:pt x="65" y="84"/>
                  <a:pt x="65" y="84"/>
                  <a:pt x="65" y="84"/>
                </a:cubicBezTo>
                <a:cubicBezTo>
                  <a:pt x="63" y="84"/>
                  <a:pt x="61" y="83"/>
                  <a:pt x="61" y="81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6"/>
                  <a:pt x="63" y="75"/>
                  <a:pt x="65" y="75"/>
                </a:cubicBezTo>
                <a:cubicBezTo>
                  <a:pt x="76" y="75"/>
                  <a:pt x="76" y="75"/>
                  <a:pt x="76" y="75"/>
                </a:cubicBezTo>
                <a:cubicBezTo>
                  <a:pt x="78" y="75"/>
                  <a:pt x="80" y="76"/>
                  <a:pt x="80" y="78"/>
                </a:cubicBezTo>
                <a:lnTo>
                  <a:pt x="80" y="81"/>
                </a:lnTo>
                <a:close/>
                <a:moveTo>
                  <a:pt x="103" y="81"/>
                </a:moveTo>
                <a:cubicBezTo>
                  <a:pt x="103" y="83"/>
                  <a:pt x="101" y="84"/>
                  <a:pt x="99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6" y="84"/>
                  <a:pt x="84" y="83"/>
                  <a:pt x="84" y="81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76"/>
                  <a:pt x="86" y="75"/>
                  <a:pt x="88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101" y="75"/>
                  <a:pt x="103" y="76"/>
                  <a:pt x="103" y="78"/>
                </a:cubicBezTo>
                <a:lnTo>
                  <a:pt x="103" y="81"/>
                </a:lnTo>
                <a:close/>
                <a:moveTo>
                  <a:pt x="126" y="81"/>
                </a:moveTo>
                <a:cubicBezTo>
                  <a:pt x="126" y="83"/>
                  <a:pt x="125" y="84"/>
                  <a:pt x="123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9" y="84"/>
                  <a:pt x="108" y="83"/>
                  <a:pt x="108" y="81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6"/>
                  <a:pt x="109" y="75"/>
                  <a:pt x="111" y="75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5" y="75"/>
                  <a:pt x="126" y="76"/>
                  <a:pt x="126" y="78"/>
                </a:cubicBezTo>
                <a:lnTo>
                  <a:pt x="126" y="81"/>
                </a:lnTo>
                <a:close/>
                <a:moveTo>
                  <a:pt x="33" y="96"/>
                </a:moveTo>
                <a:cubicBezTo>
                  <a:pt x="33" y="98"/>
                  <a:pt x="31" y="99"/>
                  <a:pt x="29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6" y="99"/>
                  <a:pt x="14" y="98"/>
                  <a:pt x="14" y="96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91"/>
                  <a:pt x="16" y="90"/>
                  <a:pt x="18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31" y="90"/>
                  <a:pt x="33" y="91"/>
                  <a:pt x="33" y="93"/>
                </a:cubicBezTo>
                <a:lnTo>
                  <a:pt x="33" y="96"/>
                </a:lnTo>
                <a:close/>
                <a:moveTo>
                  <a:pt x="56" y="96"/>
                </a:moveTo>
                <a:cubicBezTo>
                  <a:pt x="56" y="98"/>
                  <a:pt x="54" y="99"/>
                  <a:pt x="52" y="99"/>
                </a:cubicBezTo>
                <a:cubicBezTo>
                  <a:pt x="41" y="99"/>
                  <a:pt x="41" y="99"/>
                  <a:pt x="41" y="99"/>
                </a:cubicBezTo>
                <a:cubicBezTo>
                  <a:pt x="39" y="99"/>
                  <a:pt x="38" y="98"/>
                  <a:pt x="38" y="96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1"/>
                  <a:pt x="39" y="90"/>
                  <a:pt x="41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4" y="90"/>
                  <a:pt x="56" y="91"/>
                  <a:pt x="56" y="93"/>
                </a:cubicBezTo>
                <a:lnTo>
                  <a:pt x="56" y="96"/>
                </a:lnTo>
                <a:close/>
                <a:moveTo>
                  <a:pt x="80" y="96"/>
                </a:moveTo>
                <a:cubicBezTo>
                  <a:pt x="80" y="98"/>
                  <a:pt x="78" y="99"/>
                  <a:pt x="76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3" y="99"/>
                  <a:pt x="61" y="98"/>
                  <a:pt x="61" y="96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1"/>
                  <a:pt x="63" y="90"/>
                  <a:pt x="65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78" y="90"/>
                  <a:pt x="80" y="91"/>
                  <a:pt x="80" y="93"/>
                </a:cubicBezTo>
                <a:lnTo>
                  <a:pt x="80" y="96"/>
                </a:lnTo>
                <a:close/>
                <a:moveTo>
                  <a:pt x="103" y="96"/>
                </a:moveTo>
                <a:cubicBezTo>
                  <a:pt x="103" y="98"/>
                  <a:pt x="101" y="99"/>
                  <a:pt x="99" y="99"/>
                </a:cubicBezTo>
                <a:cubicBezTo>
                  <a:pt x="88" y="99"/>
                  <a:pt x="88" y="99"/>
                  <a:pt x="88" y="99"/>
                </a:cubicBezTo>
                <a:cubicBezTo>
                  <a:pt x="86" y="99"/>
                  <a:pt x="84" y="98"/>
                  <a:pt x="84" y="96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91"/>
                  <a:pt x="86" y="90"/>
                  <a:pt x="88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01" y="90"/>
                  <a:pt x="103" y="91"/>
                  <a:pt x="103" y="93"/>
                </a:cubicBezTo>
                <a:lnTo>
                  <a:pt x="103" y="96"/>
                </a:lnTo>
                <a:close/>
                <a:moveTo>
                  <a:pt x="126" y="96"/>
                </a:moveTo>
                <a:cubicBezTo>
                  <a:pt x="126" y="98"/>
                  <a:pt x="125" y="99"/>
                  <a:pt x="123" y="99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09" y="99"/>
                  <a:pt x="108" y="98"/>
                  <a:pt x="108" y="96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91"/>
                  <a:pt x="109" y="90"/>
                  <a:pt x="111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5" y="90"/>
                  <a:pt x="126" y="91"/>
                  <a:pt x="126" y="93"/>
                </a:cubicBezTo>
                <a:lnTo>
                  <a:pt x="126" y="96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5" name="Freeform 156"/>
          <p:cNvSpPr>
            <a:spLocks noEditPoints="1"/>
          </p:cNvSpPr>
          <p:nvPr userDrawn="1"/>
        </p:nvSpPr>
        <p:spPr bwMode="auto">
          <a:xfrm>
            <a:off x="1870075" y="4054475"/>
            <a:ext cx="517525" cy="366713"/>
          </a:xfrm>
          <a:custGeom>
            <a:avLst/>
            <a:gdLst>
              <a:gd name="T0" fmla="*/ 132 w 134"/>
              <a:gd name="T1" fmla="*/ 10 h 95"/>
              <a:gd name="T2" fmla="*/ 129 w 134"/>
              <a:gd name="T3" fmla="*/ 10 h 95"/>
              <a:gd name="T4" fmla="*/ 129 w 134"/>
              <a:gd name="T5" fmla="*/ 6 h 95"/>
              <a:gd name="T6" fmla="*/ 127 w 134"/>
              <a:gd name="T7" fmla="*/ 4 h 95"/>
              <a:gd name="T8" fmla="*/ 95 w 134"/>
              <a:gd name="T9" fmla="*/ 0 h 95"/>
              <a:gd name="T10" fmla="*/ 67 w 134"/>
              <a:gd name="T11" fmla="*/ 7 h 95"/>
              <a:gd name="T12" fmla="*/ 40 w 134"/>
              <a:gd name="T13" fmla="*/ 0 h 95"/>
              <a:gd name="T14" fmla="*/ 8 w 134"/>
              <a:gd name="T15" fmla="*/ 4 h 95"/>
              <a:gd name="T16" fmla="*/ 6 w 134"/>
              <a:gd name="T17" fmla="*/ 6 h 95"/>
              <a:gd name="T18" fmla="*/ 6 w 134"/>
              <a:gd name="T19" fmla="*/ 10 h 95"/>
              <a:gd name="T20" fmla="*/ 3 w 134"/>
              <a:gd name="T21" fmla="*/ 10 h 95"/>
              <a:gd name="T22" fmla="*/ 0 w 134"/>
              <a:gd name="T23" fmla="*/ 12 h 95"/>
              <a:gd name="T24" fmla="*/ 0 w 134"/>
              <a:gd name="T25" fmla="*/ 88 h 95"/>
              <a:gd name="T26" fmla="*/ 3 w 134"/>
              <a:gd name="T27" fmla="*/ 90 h 95"/>
              <a:gd name="T28" fmla="*/ 57 w 134"/>
              <a:gd name="T29" fmla="*/ 90 h 95"/>
              <a:gd name="T30" fmla="*/ 67 w 134"/>
              <a:gd name="T31" fmla="*/ 95 h 95"/>
              <a:gd name="T32" fmla="*/ 78 w 134"/>
              <a:gd name="T33" fmla="*/ 90 h 95"/>
              <a:gd name="T34" fmla="*/ 132 w 134"/>
              <a:gd name="T35" fmla="*/ 90 h 95"/>
              <a:gd name="T36" fmla="*/ 134 w 134"/>
              <a:gd name="T37" fmla="*/ 88 h 95"/>
              <a:gd name="T38" fmla="*/ 134 w 134"/>
              <a:gd name="T39" fmla="*/ 12 h 95"/>
              <a:gd name="T40" fmla="*/ 132 w 134"/>
              <a:gd name="T41" fmla="*/ 10 h 95"/>
              <a:gd name="T42" fmla="*/ 124 w 134"/>
              <a:gd name="T43" fmla="*/ 8 h 95"/>
              <a:gd name="T44" fmla="*/ 124 w 134"/>
              <a:gd name="T45" fmla="*/ 79 h 95"/>
              <a:gd name="T46" fmla="*/ 95 w 134"/>
              <a:gd name="T47" fmla="*/ 76 h 95"/>
              <a:gd name="T48" fmla="*/ 70 w 134"/>
              <a:gd name="T49" fmla="*/ 81 h 95"/>
              <a:gd name="T50" fmla="*/ 70 w 134"/>
              <a:gd name="T51" fmla="*/ 11 h 95"/>
              <a:gd name="T52" fmla="*/ 95 w 134"/>
              <a:gd name="T53" fmla="*/ 5 h 95"/>
              <a:gd name="T54" fmla="*/ 124 w 134"/>
              <a:gd name="T55" fmla="*/ 8 h 95"/>
              <a:gd name="T56" fmla="*/ 11 w 134"/>
              <a:gd name="T57" fmla="*/ 8 h 95"/>
              <a:gd name="T58" fmla="*/ 40 w 134"/>
              <a:gd name="T59" fmla="*/ 5 h 95"/>
              <a:gd name="T60" fmla="*/ 65 w 134"/>
              <a:gd name="T61" fmla="*/ 11 h 95"/>
              <a:gd name="T62" fmla="*/ 65 w 134"/>
              <a:gd name="T63" fmla="*/ 81 h 95"/>
              <a:gd name="T64" fmla="*/ 40 w 134"/>
              <a:gd name="T65" fmla="*/ 76 h 95"/>
              <a:gd name="T66" fmla="*/ 11 w 134"/>
              <a:gd name="T67" fmla="*/ 79 h 95"/>
              <a:gd name="T68" fmla="*/ 11 w 134"/>
              <a:gd name="T69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4" h="95">
                <a:moveTo>
                  <a:pt x="132" y="10"/>
                </a:moveTo>
                <a:cubicBezTo>
                  <a:pt x="129" y="10"/>
                  <a:pt x="129" y="10"/>
                  <a:pt x="129" y="10"/>
                </a:cubicBezTo>
                <a:cubicBezTo>
                  <a:pt x="129" y="6"/>
                  <a:pt x="129" y="6"/>
                  <a:pt x="129" y="6"/>
                </a:cubicBezTo>
                <a:cubicBezTo>
                  <a:pt x="129" y="5"/>
                  <a:pt x="128" y="4"/>
                  <a:pt x="127" y="4"/>
                </a:cubicBezTo>
                <a:cubicBezTo>
                  <a:pt x="127" y="4"/>
                  <a:pt x="111" y="0"/>
                  <a:pt x="95" y="0"/>
                </a:cubicBezTo>
                <a:cubicBezTo>
                  <a:pt x="82" y="0"/>
                  <a:pt x="73" y="3"/>
                  <a:pt x="67" y="7"/>
                </a:cubicBezTo>
                <a:cubicBezTo>
                  <a:pt x="62" y="3"/>
                  <a:pt x="53" y="0"/>
                  <a:pt x="40" y="0"/>
                </a:cubicBezTo>
                <a:cubicBezTo>
                  <a:pt x="24" y="0"/>
                  <a:pt x="8" y="4"/>
                  <a:pt x="8" y="4"/>
                </a:cubicBezTo>
                <a:cubicBezTo>
                  <a:pt x="7" y="4"/>
                  <a:pt x="6" y="5"/>
                  <a:pt x="6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89"/>
                  <a:pt x="1" y="90"/>
                  <a:pt x="3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95"/>
                  <a:pt x="62" y="95"/>
                  <a:pt x="67" y="95"/>
                </a:cubicBezTo>
                <a:cubicBezTo>
                  <a:pt x="72" y="95"/>
                  <a:pt x="77" y="95"/>
                  <a:pt x="78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3" y="90"/>
                  <a:pt x="134" y="89"/>
                  <a:pt x="134" y="88"/>
                </a:cubicBezTo>
                <a:cubicBezTo>
                  <a:pt x="134" y="12"/>
                  <a:pt x="134" y="12"/>
                  <a:pt x="134" y="12"/>
                </a:cubicBezTo>
                <a:cubicBezTo>
                  <a:pt x="134" y="11"/>
                  <a:pt x="133" y="10"/>
                  <a:pt x="132" y="10"/>
                </a:cubicBezTo>
                <a:close/>
                <a:moveTo>
                  <a:pt x="124" y="8"/>
                </a:moveTo>
                <a:cubicBezTo>
                  <a:pt x="124" y="79"/>
                  <a:pt x="124" y="79"/>
                  <a:pt x="124" y="79"/>
                </a:cubicBezTo>
                <a:cubicBezTo>
                  <a:pt x="119" y="78"/>
                  <a:pt x="107" y="76"/>
                  <a:pt x="95" y="76"/>
                </a:cubicBezTo>
                <a:cubicBezTo>
                  <a:pt x="84" y="76"/>
                  <a:pt x="75" y="78"/>
                  <a:pt x="70" y="81"/>
                </a:cubicBezTo>
                <a:cubicBezTo>
                  <a:pt x="70" y="11"/>
                  <a:pt x="70" y="11"/>
                  <a:pt x="70" y="11"/>
                </a:cubicBezTo>
                <a:cubicBezTo>
                  <a:pt x="74" y="7"/>
                  <a:pt x="83" y="5"/>
                  <a:pt x="95" y="5"/>
                </a:cubicBezTo>
                <a:cubicBezTo>
                  <a:pt x="107" y="5"/>
                  <a:pt x="120" y="7"/>
                  <a:pt x="124" y="8"/>
                </a:cubicBezTo>
                <a:close/>
                <a:moveTo>
                  <a:pt x="11" y="8"/>
                </a:moveTo>
                <a:cubicBezTo>
                  <a:pt x="15" y="7"/>
                  <a:pt x="28" y="5"/>
                  <a:pt x="40" y="5"/>
                </a:cubicBezTo>
                <a:cubicBezTo>
                  <a:pt x="52" y="5"/>
                  <a:pt x="60" y="7"/>
                  <a:pt x="65" y="11"/>
                </a:cubicBezTo>
                <a:cubicBezTo>
                  <a:pt x="65" y="81"/>
                  <a:pt x="65" y="81"/>
                  <a:pt x="65" y="81"/>
                </a:cubicBezTo>
                <a:cubicBezTo>
                  <a:pt x="59" y="78"/>
                  <a:pt x="51" y="76"/>
                  <a:pt x="40" y="76"/>
                </a:cubicBezTo>
                <a:cubicBezTo>
                  <a:pt x="28" y="76"/>
                  <a:pt x="16" y="78"/>
                  <a:pt x="11" y="79"/>
                </a:cubicBezTo>
                <a:lnTo>
                  <a:pt x="11" y="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6" name="Freeform 157"/>
          <p:cNvSpPr>
            <a:spLocks noEditPoints="1"/>
          </p:cNvSpPr>
          <p:nvPr userDrawn="1"/>
        </p:nvSpPr>
        <p:spPr bwMode="auto">
          <a:xfrm>
            <a:off x="4554538" y="3852863"/>
            <a:ext cx="493713" cy="223838"/>
          </a:xfrm>
          <a:custGeom>
            <a:avLst/>
            <a:gdLst>
              <a:gd name="T0" fmla="*/ 125 w 128"/>
              <a:gd name="T1" fmla="*/ 0 h 58"/>
              <a:gd name="T2" fmla="*/ 3 w 128"/>
              <a:gd name="T3" fmla="*/ 0 h 58"/>
              <a:gd name="T4" fmla="*/ 0 w 128"/>
              <a:gd name="T5" fmla="*/ 4 h 58"/>
              <a:gd name="T6" fmla="*/ 0 w 128"/>
              <a:gd name="T7" fmla="*/ 54 h 58"/>
              <a:gd name="T8" fmla="*/ 3 w 128"/>
              <a:gd name="T9" fmla="*/ 58 h 58"/>
              <a:gd name="T10" fmla="*/ 125 w 128"/>
              <a:gd name="T11" fmla="*/ 58 h 58"/>
              <a:gd name="T12" fmla="*/ 128 w 128"/>
              <a:gd name="T13" fmla="*/ 54 h 58"/>
              <a:gd name="T14" fmla="*/ 128 w 128"/>
              <a:gd name="T15" fmla="*/ 4 h 58"/>
              <a:gd name="T16" fmla="*/ 125 w 128"/>
              <a:gd name="T17" fmla="*/ 0 h 58"/>
              <a:gd name="T18" fmla="*/ 122 w 128"/>
              <a:gd name="T19" fmla="*/ 51 h 58"/>
              <a:gd name="T20" fmla="*/ 112 w 128"/>
              <a:gd name="T21" fmla="*/ 51 h 58"/>
              <a:gd name="T22" fmla="*/ 112 w 128"/>
              <a:gd name="T23" fmla="*/ 39 h 58"/>
              <a:gd name="T24" fmla="*/ 109 w 128"/>
              <a:gd name="T25" fmla="*/ 35 h 58"/>
              <a:gd name="T26" fmla="*/ 106 w 128"/>
              <a:gd name="T27" fmla="*/ 39 h 58"/>
              <a:gd name="T28" fmla="*/ 106 w 128"/>
              <a:gd name="T29" fmla="*/ 51 h 58"/>
              <a:gd name="T30" fmla="*/ 97 w 128"/>
              <a:gd name="T31" fmla="*/ 51 h 58"/>
              <a:gd name="T32" fmla="*/ 97 w 128"/>
              <a:gd name="T33" fmla="*/ 25 h 58"/>
              <a:gd name="T34" fmla="*/ 94 w 128"/>
              <a:gd name="T35" fmla="*/ 22 h 58"/>
              <a:gd name="T36" fmla="*/ 91 w 128"/>
              <a:gd name="T37" fmla="*/ 25 h 58"/>
              <a:gd name="T38" fmla="*/ 91 w 128"/>
              <a:gd name="T39" fmla="*/ 51 h 58"/>
              <a:gd name="T40" fmla="*/ 82 w 128"/>
              <a:gd name="T41" fmla="*/ 51 h 58"/>
              <a:gd name="T42" fmla="*/ 82 w 128"/>
              <a:gd name="T43" fmla="*/ 39 h 58"/>
              <a:gd name="T44" fmla="*/ 79 w 128"/>
              <a:gd name="T45" fmla="*/ 35 h 58"/>
              <a:gd name="T46" fmla="*/ 76 w 128"/>
              <a:gd name="T47" fmla="*/ 39 h 58"/>
              <a:gd name="T48" fmla="*/ 76 w 128"/>
              <a:gd name="T49" fmla="*/ 51 h 58"/>
              <a:gd name="T50" fmla="*/ 66 w 128"/>
              <a:gd name="T51" fmla="*/ 51 h 58"/>
              <a:gd name="T52" fmla="*/ 66 w 128"/>
              <a:gd name="T53" fmla="*/ 25 h 58"/>
              <a:gd name="T54" fmla="*/ 64 w 128"/>
              <a:gd name="T55" fmla="*/ 22 h 58"/>
              <a:gd name="T56" fmla="*/ 61 w 128"/>
              <a:gd name="T57" fmla="*/ 25 h 58"/>
              <a:gd name="T58" fmla="*/ 61 w 128"/>
              <a:gd name="T59" fmla="*/ 51 h 58"/>
              <a:gd name="T60" fmla="*/ 52 w 128"/>
              <a:gd name="T61" fmla="*/ 51 h 58"/>
              <a:gd name="T62" fmla="*/ 52 w 128"/>
              <a:gd name="T63" fmla="*/ 39 h 58"/>
              <a:gd name="T64" fmla="*/ 49 w 128"/>
              <a:gd name="T65" fmla="*/ 35 h 58"/>
              <a:gd name="T66" fmla="*/ 46 w 128"/>
              <a:gd name="T67" fmla="*/ 39 h 58"/>
              <a:gd name="T68" fmla="*/ 46 w 128"/>
              <a:gd name="T69" fmla="*/ 51 h 58"/>
              <a:gd name="T70" fmla="*/ 36 w 128"/>
              <a:gd name="T71" fmla="*/ 51 h 58"/>
              <a:gd name="T72" fmla="*/ 36 w 128"/>
              <a:gd name="T73" fmla="*/ 25 h 58"/>
              <a:gd name="T74" fmla="*/ 33 w 128"/>
              <a:gd name="T75" fmla="*/ 22 h 58"/>
              <a:gd name="T76" fmla="*/ 30 w 128"/>
              <a:gd name="T77" fmla="*/ 25 h 58"/>
              <a:gd name="T78" fmla="*/ 30 w 128"/>
              <a:gd name="T79" fmla="*/ 51 h 58"/>
              <a:gd name="T80" fmla="*/ 22 w 128"/>
              <a:gd name="T81" fmla="*/ 51 h 58"/>
              <a:gd name="T82" fmla="*/ 22 w 128"/>
              <a:gd name="T83" fmla="*/ 39 h 58"/>
              <a:gd name="T84" fmla="*/ 19 w 128"/>
              <a:gd name="T85" fmla="*/ 35 h 58"/>
              <a:gd name="T86" fmla="*/ 16 w 128"/>
              <a:gd name="T87" fmla="*/ 39 h 58"/>
              <a:gd name="T88" fmla="*/ 16 w 128"/>
              <a:gd name="T89" fmla="*/ 51 h 58"/>
              <a:gd name="T90" fmla="*/ 6 w 128"/>
              <a:gd name="T91" fmla="*/ 51 h 58"/>
              <a:gd name="T92" fmla="*/ 6 w 128"/>
              <a:gd name="T93" fmla="*/ 7 h 58"/>
              <a:gd name="T94" fmla="*/ 122 w 128"/>
              <a:gd name="T95" fmla="*/ 7 h 58"/>
              <a:gd name="T96" fmla="*/ 122 w 128"/>
              <a:gd name="T97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58">
                <a:moveTo>
                  <a:pt x="12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3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7" y="58"/>
                  <a:pt x="128" y="56"/>
                  <a:pt x="128" y="54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7" y="0"/>
                  <a:pt x="125" y="0"/>
                </a:cubicBezTo>
                <a:close/>
                <a:moveTo>
                  <a:pt x="122" y="51"/>
                </a:moveTo>
                <a:cubicBezTo>
                  <a:pt x="112" y="51"/>
                  <a:pt x="112" y="51"/>
                  <a:pt x="112" y="51"/>
                </a:cubicBezTo>
                <a:cubicBezTo>
                  <a:pt x="112" y="39"/>
                  <a:pt x="112" y="39"/>
                  <a:pt x="112" y="39"/>
                </a:cubicBezTo>
                <a:cubicBezTo>
                  <a:pt x="112" y="37"/>
                  <a:pt x="111" y="35"/>
                  <a:pt x="109" y="35"/>
                </a:cubicBezTo>
                <a:cubicBezTo>
                  <a:pt x="108" y="35"/>
                  <a:pt x="106" y="37"/>
                  <a:pt x="106" y="39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97" y="51"/>
                  <a:pt x="97" y="51"/>
                  <a:pt x="97" y="51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3"/>
                  <a:pt x="95" y="22"/>
                  <a:pt x="94" y="22"/>
                </a:cubicBezTo>
                <a:cubicBezTo>
                  <a:pt x="92" y="22"/>
                  <a:pt x="91" y="23"/>
                  <a:pt x="91" y="25"/>
                </a:cubicBezTo>
                <a:cubicBezTo>
                  <a:pt x="91" y="51"/>
                  <a:pt x="91" y="51"/>
                  <a:pt x="91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7"/>
                  <a:pt x="81" y="35"/>
                  <a:pt x="79" y="35"/>
                </a:cubicBezTo>
                <a:cubicBezTo>
                  <a:pt x="77" y="35"/>
                  <a:pt x="76" y="37"/>
                  <a:pt x="76" y="39"/>
                </a:cubicBezTo>
                <a:cubicBezTo>
                  <a:pt x="76" y="51"/>
                  <a:pt x="76" y="51"/>
                  <a:pt x="7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3"/>
                  <a:pt x="65" y="22"/>
                  <a:pt x="64" y="22"/>
                </a:cubicBezTo>
                <a:cubicBezTo>
                  <a:pt x="62" y="22"/>
                  <a:pt x="61" y="23"/>
                  <a:pt x="61" y="25"/>
                </a:cubicBezTo>
                <a:cubicBezTo>
                  <a:pt x="61" y="51"/>
                  <a:pt x="61" y="51"/>
                  <a:pt x="61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39"/>
                  <a:pt x="52" y="39"/>
                  <a:pt x="52" y="39"/>
                </a:cubicBezTo>
                <a:cubicBezTo>
                  <a:pt x="52" y="37"/>
                  <a:pt x="51" y="35"/>
                  <a:pt x="49" y="35"/>
                </a:cubicBezTo>
                <a:cubicBezTo>
                  <a:pt x="47" y="35"/>
                  <a:pt x="46" y="37"/>
                  <a:pt x="46" y="39"/>
                </a:cubicBezTo>
                <a:cubicBezTo>
                  <a:pt x="46" y="51"/>
                  <a:pt x="46" y="51"/>
                  <a:pt x="4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3"/>
                  <a:pt x="35" y="22"/>
                  <a:pt x="33" y="22"/>
                </a:cubicBezTo>
                <a:cubicBezTo>
                  <a:pt x="32" y="22"/>
                  <a:pt x="30" y="23"/>
                  <a:pt x="30" y="25"/>
                </a:cubicBezTo>
                <a:cubicBezTo>
                  <a:pt x="30" y="51"/>
                  <a:pt x="30" y="51"/>
                  <a:pt x="3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7"/>
                  <a:pt x="21" y="35"/>
                  <a:pt x="19" y="35"/>
                </a:cubicBezTo>
                <a:cubicBezTo>
                  <a:pt x="17" y="35"/>
                  <a:pt x="16" y="37"/>
                  <a:pt x="16" y="39"/>
                </a:cubicBezTo>
                <a:cubicBezTo>
                  <a:pt x="16" y="51"/>
                  <a:pt x="16" y="51"/>
                  <a:pt x="1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7"/>
                  <a:pt x="6" y="7"/>
                  <a:pt x="6" y="7"/>
                </a:cubicBezTo>
                <a:cubicBezTo>
                  <a:pt x="122" y="7"/>
                  <a:pt x="122" y="7"/>
                  <a:pt x="122" y="7"/>
                </a:cubicBezTo>
                <a:lnTo>
                  <a:pt x="122" y="5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7" name="Freeform 160"/>
          <p:cNvSpPr>
            <a:spLocks noEditPoints="1"/>
          </p:cNvSpPr>
          <p:nvPr userDrawn="1"/>
        </p:nvSpPr>
        <p:spPr bwMode="auto">
          <a:xfrm>
            <a:off x="3840163" y="3917950"/>
            <a:ext cx="547688" cy="549275"/>
          </a:xfrm>
          <a:custGeom>
            <a:avLst/>
            <a:gdLst>
              <a:gd name="T0" fmla="*/ 131 w 142"/>
              <a:gd name="T1" fmla="*/ 74 h 142"/>
              <a:gd name="T2" fmla="*/ 142 w 142"/>
              <a:gd name="T3" fmla="*/ 71 h 142"/>
              <a:gd name="T4" fmla="*/ 131 w 142"/>
              <a:gd name="T5" fmla="*/ 68 h 142"/>
              <a:gd name="T6" fmla="*/ 113 w 142"/>
              <a:gd name="T7" fmla="*/ 29 h 142"/>
              <a:gd name="T8" fmla="*/ 75 w 142"/>
              <a:gd name="T9" fmla="*/ 11 h 142"/>
              <a:gd name="T10" fmla="*/ 71 w 142"/>
              <a:gd name="T11" fmla="*/ 0 h 142"/>
              <a:gd name="T12" fmla="*/ 68 w 142"/>
              <a:gd name="T13" fmla="*/ 11 h 142"/>
              <a:gd name="T14" fmla="*/ 12 w 142"/>
              <a:gd name="T15" fmla="*/ 67 h 142"/>
              <a:gd name="T16" fmla="*/ 0 w 142"/>
              <a:gd name="T17" fmla="*/ 71 h 142"/>
              <a:gd name="T18" fmla="*/ 12 w 142"/>
              <a:gd name="T19" fmla="*/ 74 h 142"/>
              <a:gd name="T20" fmla="*/ 29 w 142"/>
              <a:gd name="T21" fmla="*/ 113 h 142"/>
              <a:gd name="T22" fmla="*/ 68 w 142"/>
              <a:gd name="T23" fmla="*/ 131 h 142"/>
              <a:gd name="T24" fmla="*/ 71 w 142"/>
              <a:gd name="T25" fmla="*/ 142 h 142"/>
              <a:gd name="T26" fmla="*/ 74 w 142"/>
              <a:gd name="T27" fmla="*/ 131 h 142"/>
              <a:gd name="T28" fmla="*/ 131 w 142"/>
              <a:gd name="T29" fmla="*/ 74 h 142"/>
              <a:gd name="T30" fmla="*/ 111 w 142"/>
              <a:gd name="T31" fmla="*/ 109 h 142"/>
              <a:gd name="T32" fmla="*/ 98 w 142"/>
              <a:gd name="T33" fmla="*/ 88 h 142"/>
              <a:gd name="T34" fmla="*/ 101 w 142"/>
              <a:gd name="T35" fmla="*/ 82 h 142"/>
              <a:gd name="T36" fmla="*/ 127 w 142"/>
              <a:gd name="T37" fmla="*/ 75 h 142"/>
              <a:gd name="T38" fmla="*/ 111 w 142"/>
              <a:gd name="T39" fmla="*/ 109 h 142"/>
              <a:gd name="T40" fmla="*/ 127 w 142"/>
              <a:gd name="T41" fmla="*/ 66 h 142"/>
              <a:gd name="T42" fmla="*/ 102 w 142"/>
              <a:gd name="T43" fmla="*/ 60 h 142"/>
              <a:gd name="T44" fmla="*/ 98 w 142"/>
              <a:gd name="T45" fmla="*/ 53 h 142"/>
              <a:gd name="T46" fmla="*/ 111 w 142"/>
              <a:gd name="T47" fmla="*/ 32 h 142"/>
              <a:gd name="T48" fmla="*/ 127 w 142"/>
              <a:gd name="T49" fmla="*/ 66 h 142"/>
              <a:gd name="T50" fmla="*/ 110 w 142"/>
              <a:gd name="T51" fmla="*/ 31 h 142"/>
              <a:gd name="T52" fmla="*/ 90 w 142"/>
              <a:gd name="T53" fmla="*/ 44 h 142"/>
              <a:gd name="T54" fmla="*/ 83 w 142"/>
              <a:gd name="T55" fmla="*/ 41 h 142"/>
              <a:gd name="T56" fmla="*/ 76 w 142"/>
              <a:gd name="T57" fmla="*/ 15 h 142"/>
              <a:gd name="T58" fmla="*/ 110 w 142"/>
              <a:gd name="T59" fmla="*/ 31 h 142"/>
              <a:gd name="T60" fmla="*/ 46 w 142"/>
              <a:gd name="T61" fmla="*/ 71 h 142"/>
              <a:gd name="T62" fmla="*/ 71 w 142"/>
              <a:gd name="T63" fmla="*/ 46 h 142"/>
              <a:gd name="T64" fmla="*/ 96 w 142"/>
              <a:gd name="T65" fmla="*/ 71 h 142"/>
              <a:gd name="T66" fmla="*/ 71 w 142"/>
              <a:gd name="T67" fmla="*/ 96 h 142"/>
              <a:gd name="T68" fmla="*/ 46 w 142"/>
              <a:gd name="T69" fmla="*/ 71 h 142"/>
              <a:gd name="T70" fmla="*/ 60 w 142"/>
              <a:gd name="T71" fmla="*/ 40 h 142"/>
              <a:gd name="T72" fmla="*/ 53 w 142"/>
              <a:gd name="T73" fmla="*/ 44 h 142"/>
              <a:gd name="T74" fmla="*/ 32 w 142"/>
              <a:gd name="T75" fmla="*/ 31 h 142"/>
              <a:gd name="T76" fmla="*/ 67 w 142"/>
              <a:gd name="T77" fmla="*/ 15 h 142"/>
              <a:gd name="T78" fmla="*/ 60 w 142"/>
              <a:gd name="T79" fmla="*/ 40 h 142"/>
              <a:gd name="T80" fmla="*/ 31 w 142"/>
              <a:gd name="T81" fmla="*/ 32 h 142"/>
              <a:gd name="T82" fmla="*/ 44 w 142"/>
              <a:gd name="T83" fmla="*/ 53 h 142"/>
              <a:gd name="T84" fmla="*/ 41 w 142"/>
              <a:gd name="T85" fmla="*/ 59 h 142"/>
              <a:gd name="T86" fmla="*/ 16 w 142"/>
              <a:gd name="T87" fmla="*/ 66 h 142"/>
              <a:gd name="T88" fmla="*/ 31 w 142"/>
              <a:gd name="T89" fmla="*/ 32 h 142"/>
              <a:gd name="T90" fmla="*/ 16 w 142"/>
              <a:gd name="T91" fmla="*/ 75 h 142"/>
              <a:gd name="T92" fmla="*/ 41 w 142"/>
              <a:gd name="T93" fmla="*/ 82 h 142"/>
              <a:gd name="T94" fmla="*/ 44 w 142"/>
              <a:gd name="T95" fmla="*/ 89 h 142"/>
              <a:gd name="T96" fmla="*/ 31 w 142"/>
              <a:gd name="T97" fmla="*/ 110 h 142"/>
              <a:gd name="T98" fmla="*/ 16 w 142"/>
              <a:gd name="T99" fmla="*/ 75 h 142"/>
              <a:gd name="T100" fmla="*/ 32 w 142"/>
              <a:gd name="T101" fmla="*/ 110 h 142"/>
              <a:gd name="T102" fmla="*/ 53 w 142"/>
              <a:gd name="T103" fmla="*/ 97 h 142"/>
              <a:gd name="T104" fmla="*/ 60 w 142"/>
              <a:gd name="T105" fmla="*/ 101 h 142"/>
              <a:gd name="T106" fmla="*/ 67 w 142"/>
              <a:gd name="T107" fmla="*/ 126 h 142"/>
              <a:gd name="T108" fmla="*/ 32 w 142"/>
              <a:gd name="T109" fmla="*/ 110 h 142"/>
              <a:gd name="T110" fmla="*/ 82 w 142"/>
              <a:gd name="T111" fmla="*/ 101 h 142"/>
              <a:gd name="T112" fmla="*/ 90 w 142"/>
              <a:gd name="T113" fmla="*/ 97 h 142"/>
              <a:gd name="T114" fmla="*/ 110 w 142"/>
              <a:gd name="T115" fmla="*/ 110 h 142"/>
              <a:gd name="T116" fmla="*/ 75 w 142"/>
              <a:gd name="T117" fmla="*/ 126 h 142"/>
              <a:gd name="T118" fmla="*/ 82 w 142"/>
              <a:gd name="T119" fmla="*/ 10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" h="142">
                <a:moveTo>
                  <a:pt x="131" y="74"/>
                </a:moveTo>
                <a:cubicBezTo>
                  <a:pt x="142" y="71"/>
                  <a:pt x="142" y="71"/>
                  <a:pt x="142" y="71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0" y="53"/>
                  <a:pt x="124" y="39"/>
                  <a:pt x="113" y="29"/>
                </a:cubicBezTo>
                <a:cubicBezTo>
                  <a:pt x="103" y="18"/>
                  <a:pt x="89" y="12"/>
                  <a:pt x="75" y="11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11"/>
                  <a:pt x="68" y="11"/>
                  <a:pt x="68" y="11"/>
                </a:cubicBezTo>
                <a:cubicBezTo>
                  <a:pt x="38" y="13"/>
                  <a:pt x="13" y="37"/>
                  <a:pt x="12" y="67"/>
                </a:cubicBezTo>
                <a:cubicBezTo>
                  <a:pt x="0" y="71"/>
                  <a:pt x="0" y="71"/>
                  <a:pt x="0" y="71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9"/>
                  <a:pt x="18" y="102"/>
                  <a:pt x="29" y="113"/>
                </a:cubicBezTo>
                <a:cubicBezTo>
                  <a:pt x="39" y="124"/>
                  <a:pt x="53" y="130"/>
                  <a:pt x="68" y="131"/>
                </a:cubicBezTo>
                <a:cubicBezTo>
                  <a:pt x="71" y="142"/>
                  <a:pt x="71" y="142"/>
                  <a:pt x="71" y="142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105" y="129"/>
                  <a:pt x="129" y="104"/>
                  <a:pt x="131" y="74"/>
                </a:cubicBezTo>
                <a:close/>
                <a:moveTo>
                  <a:pt x="111" y="109"/>
                </a:moveTo>
                <a:cubicBezTo>
                  <a:pt x="98" y="88"/>
                  <a:pt x="98" y="88"/>
                  <a:pt x="98" y="88"/>
                </a:cubicBezTo>
                <a:cubicBezTo>
                  <a:pt x="100" y="86"/>
                  <a:pt x="101" y="84"/>
                  <a:pt x="101" y="82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6" y="88"/>
                  <a:pt x="120" y="100"/>
                  <a:pt x="111" y="109"/>
                </a:cubicBezTo>
                <a:close/>
                <a:moveTo>
                  <a:pt x="127" y="66"/>
                </a:moveTo>
                <a:cubicBezTo>
                  <a:pt x="102" y="60"/>
                  <a:pt x="102" y="60"/>
                  <a:pt x="102" y="60"/>
                </a:cubicBezTo>
                <a:cubicBezTo>
                  <a:pt x="101" y="57"/>
                  <a:pt x="100" y="55"/>
                  <a:pt x="98" y="53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20" y="42"/>
                  <a:pt x="126" y="54"/>
                  <a:pt x="127" y="66"/>
                </a:cubicBezTo>
                <a:close/>
                <a:moveTo>
                  <a:pt x="110" y="31"/>
                </a:moveTo>
                <a:cubicBezTo>
                  <a:pt x="90" y="44"/>
                  <a:pt x="90" y="44"/>
                  <a:pt x="90" y="44"/>
                </a:cubicBezTo>
                <a:cubicBezTo>
                  <a:pt x="88" y="43"/>
                  <a:pt x="85" y="42"/>
                  <a:pt x="83" y="41"/>
                </a:cubicBezTo>
                <a:cubicBezTo>
                  <a:pt x="76" y="15"/>
                  <a:pt x="76" y="15"/>
                  <a:pt x="76" y="15"/>
                </a:cubicBezTo>
                <a:cubicBezTo>
                  <a:pt x="89" y="16"/>
                  <a:pt x="101" y="22"/>
                  <a:pt x="110" y="31"/>
                </a:cubicBezTo>
                <a:close/>
                <a:moveTo>
                  <a:pt x="46" y="71"/>
                </a:moveTo>
                <a:cubicBezTo>
                  <a:pt x="46" y="57"/>
                  <a:pt x="57" y="46"/>
                  <a:pt x="71" y="46"/>
                </a:cubicBezTo>
                <a:cubicBezTo>
                  <a:pt x="85" y="46"/>
                  <a:pt x="96" y="57"/>
                  <a:pt x="96" y="71"/>
                </a:cubicBezTo>
                <a:cubicBezTo>
                  <a:pt x="96" y="85"/>
                  <a:pt x="85" y="96"/>
                  <a:pt x="71" y="96"/>
                </a:cubicBezTo>
                <a:cubicBezTo>
                  <a:pt x="57" y="96"/>
                  <a:pt x="46" y="85"/>
                  <a:pt x="46" y="71"/>
                </a:cubicBezTo>
                <a:close/>
                <a:moveTo>
                  <a:pt x="60" y="40"/>
                </a:moveTo>
                <a:cubicBezTo>
                  <a:pt x="58" y="41"/>
                  <a:pt x="55" y="43"/>
                  <a:pt x="53" y="44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22"/>
                  <a:pt x="54" y="16"/>
                  <a:pt x="67" y="15"/>
                </a:cubicBezTo>
                <a:lnTo>
                  <a:pt x="60" y="40"/>
                </a:lnTo>
                <a:close/>
                <a:moveTo>
                  <a:pt x="31" y="32"/>
                </a:moveTo>
                <a:cubicBezTo>
                  <a:pt x="44" y="53"/>
                  <a:pt x="44" y="53"/>
                  <a:pt x="44" y="53"/>
                </a:cubicBezTo>
                <a:cubicBezTo>
                  <a:pt x="43" y="55"/>
                  <a:pt x="42" y="57"/>
                  <a:pt x="41" y="59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53"/>
                  <a:pt x="22" y="41"/>
                  <a:pt x="31" y="32"/>
                </a:cubicBezTo>
                <a:close/>
                <a:moveTo>
                  <a:pt x="16" y="75"/>
                </a:moveTo>
                <a:cubicBezTo>
                  <a:pt x="41" y="82"/>
                  <a:pt x="41" y="82"/>
                  <a:pt x="41" y="82"/>
                </a:cubicBezTo>
                <a:cubicBezTo>
                  <a:pt x="42" y="84"/>
                  <a:pt x="43" y="86"/>
                  <a:pt x="44" y="89"/>
                </a:cubicBezTo>
                <a:cubicBezTo>
                  <a:pt x="31" y="110"/>
                  <a:pt x="31" y="110"/>
                  <a:pt x="31" y="110"/>
                </a:cubicBezTo>
                <a:cubicBezTo>
                  <a:pt x="22" y="100"/>
                  <a:pt x="17" y="88"/>
                  <a:pt x="16" y="75"/>
                </a:cubicBezTo>
                <a:close/>
                <a:moveTo>
                  <a:pt x="32" y="110"/>
                </a:moveTo>
                <a:cubicBezTo>
                  <a:pt x="53" y="97"/>
                  <a:pt x="53" y="97"/>
                  <a:pt x="53" y="97"/>
                </a:cubicBezTo>
                <a:cubicBezTo>
                  <a:pt x="55" y="99"/>
                  <a:pt x="57" y="100"/>
                  <a:pt x="60" y="101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54" y="125"/>
                  <a:pt x="41" y="120"/>
                  <a:pt x="32" y="110"/>
                </a:cubicBezTo>
                <a:close/>
                <a:moveTo>
                  <a:pt x="82" y="101"/>
                </a:moveTo>
                <a:cubicBezTo>
                  <a:pt x="85" y="100"/>
                  <a:pt x="87" y="99"/>
                  <a:pt x="90" y="9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01" y="119"/>
                  <a:pt x="89" y="125"/>
                  <a:pt x="75" y="126"/>
                </a:cubicBezTo>
                <a:lnTo>
                  <a:pt x="82" y="10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7867650" y="673100"/>
            <a:ext cx="668338" cy="781051"/>
            <a:chOff x="7867650" y="673100"/>
            <a:chExt cx="668338" cy="781051"/>
          </a:xfrm>
        </p:grpSpPr>
        <p:sp>
          <p:nvSpPr>
            <p:cNvPr id="189" name="Freeform 161"/>
            <p:cNvSpPr>
              <a:spLocks/>
            </p:cNvSpPr>
            <p:nvPr userDrawn="1"/>
          </p:nvSpPr>
          <p:spPr bwMode="auto">
            <a:xfrm>
              <a:off x="8172450" y="673100"/>
              <a:ext cx="57150" cy="80963"/>
            </a:xfrm>
            <a:custGeom>
              <a:avLst/>
              <a:gdLst>
                <a:gd name="T0" fmla="*/ 14 w 15"/>
                <a:gd name="T1" fmla="*/ 8 h 21"/>
                <a:gd name="T2" fmla="*/ 15 w 15"/>
                <a:gd name="T3" fmla="*/ 8 h 21"/>
                <a:gd name="T4" fmla="*/ 10 w 15"/>
                <a:gd name="T5" fmla="*/ 5 h 21"/>
                <a:gd name="T6" fmla="*/ 11 w 15"/>
                <a:gd name="T7" fmla="*/ 3 h 21"/>
                <a:gd name="T8" fmla="*/ 8 w 15"/>
                <a:gd name="T9" fmla="*/ 0 h 21"/>
                <a:gd name="T10" fmla="*/ 4 w 15"/>
                <a:gd name="T11" fmla="*/ 3 h 21"/>
                <a:gd name="T12" fmla="*/ 5 w 15"/>
                <a:gd name="T13" fmla="*/ 5 h 21"/>
                <a:gd name="T14" fmla="*/ 0 w 15"/>
                <a:gd name="T15" fmla="*/ 8 h 21"/>
                <a:gd name="T16" fmla="*/ 1 w 15"/>
                <a:gd name="T17" fmla="*/ 8 h 21"/>
                <a:gd name="T18" fmla="*/ 1 w 15"/>
                <a:gd name="T19" fmla="*/ 19 h 21"/>
                <a:gd name="T20" fmla="*/ 2 w 15"/>
                <a:gd name="T21" fmla="*/ 19 h 21"/>
                <a:gd name="T22" fmla="*/ 2 w 15"/>
                <a:gd name="T23" fmla="*/ 21 h 21"/>
                <a:gd name="T24" fmla="*/ 13 w 15"/>
                <a:gd name="T25" fmla="*/ 21 h 21"/>
                <a:gd name="T26" fmla="*/ 13 w 15"/>
                <a:gd name="T27" fmla="*/ 19 h 21"/>
                <a:gd name="T28" fmla="*/ 14 w 15"/>
                <a:gd name="T29" fmla="*/ 19 h 21"/>
                <a:gd name="T30" fmla="*/ 14 w 15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1">
                  <a:moveTo>
                    <a:pt x="14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5"/>
                    <a:pt x="10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0" y="5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0" name="Freeform 162"/>
            <p:cNvSpPr>
              <a:spLocks/>
            </p:cNvSpPr>
            <p:nvPr userDrawn="1"/>
          </p:nvSpPr>
          <p:spPr bwMode="auto">
            <a:xfrm>
              <a:off x="8080375" y="1427163"/>
              <a:ext cx="242888" cy="26988"/>
            </a:xfrm>
            <a:custGeom>
              <a:avLst/>
              <a:gdLst>
                <a:gd name="T0" fmla="*/ 0 w 153"/>
                <a:gd name="T1" fmla="*/ 0 h 17"/>
                <a:gd name="T2" fmla="*/ 0 w 153"/>
                <a:gd name="T3" fmla="*/ 5 h 17"/>
                <a:gd name="T4" fmla="*/ 0 w 153"/>
                <a:gd name="T5" fmla="*/ 7 h 17"/>
                <a:gd name="T6" fmla="*/ 0 w 153"/>
                <a:gd name="T7" fmla="*/ 17 h 17"/>
                <a:gd name="T8" fmla="*/ 153 w 153"/>
                <a:gd name="T9" fmla="*/ 17 h 17"/>
                <a:gd name="T10" fmla="*/ 153 w 153"/>
                <a:gd name="T11" fmla="*/ 7 h 17"/>
                <a:gd name="T12" fmla="*/ 153 w 153"/>
                <a:gd name="T13" fmla="*/ 5 h 17"/>
                <a:gd name="T14" fmla="*/ 153 w 153"/>
                <a:gd name="T15" fmla="*/ 0 h 17"/>
                <a:gd name="T16" fmla="*/ 0 w 15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7">
                  <a:moveTo>
                    <a:pt x="0" y="0"/>
                  </a:moveTo>
                  <a:lnTo>
                    <a:pt x="0" y="5"/>
                  </a:lnTo>
                  <a:lnTo>
                    <a:pt x="0" y="7"/>
                  </a:lnTo>
                  <a:lnTo>
                    <a:pt x="0" y="17"/>
                  </a:lnTo>
                  <a:lnTo>
                    <a:pt x="153" y="17"/>
                  </a:lnTo>
                  <a:lnTo>
                    <a:pt x="153" y="7"/>
                  </a:lnTo>
                  <a:lnTo>
                    <a:pt x="153" y="5"/>
                  </a:lnTo>
                  <a:lnTo>
                    <a:pt x="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63"/>
            <p:cNvSpPr>
              <a:spLocks noEditPoints="1"/>
            </p:cNvSpPr>
            <p:nvPr userDrawn="1"/>
          </p:nvSpPr>
          <p:spPr bwMode="auto">
            <a:xfrm>
              <a:off x="7867650" y="739775"/>
              <a:ext cx="668338" cy="674688"/>
            </a:xfrm>
            <a:custGeom>
              <a:avLst/>
              <a:gdLst>
                <a:gd name="T0" fmla="*/ 146 w 173"/>
                <a:gd name="T1" fmla="*/ 1 h 175"/>
                <a:gd name="T2" fmla="*/ 132 w 173"/>
                <a:gd name="T3" fmla="*/ 26 h 175"/>
                <a:gd name="T4" fmla="*/ 130 w 173"/>
                <a:gd name="T5" fmla="*/ 24 h 175"/>
                <a:gd name="T6" fmla="*/ 118 w 173"/>
                <a:gd name="T7" fmla="*/ 20 h 175"/>
                <a:gd name="T8" fmla="*/ 55 w 173"/>
                <a:gd name="T9" fmla="*/ 18 h 175"/>
                <a:gd name="T10" fmla="*/ 55 w 173"/>
                <a:gd name="T11" fmla="*/ 24 h 175"/>
                <a:gd name="T12" fmla="*/ 43 w 173"/>
                <a:gd name="T13" fmla="*/ 26 h 175"/>
                <a:gd name="T14" fmla="*/ 42 w 173"/>
                <a:gd name="T15" fmla="*/ 13 h 175"/>
                <a:gd name="T16" fmla="*/ 7 w 173"/>
                <a:gd name="T17" fmla="*/ 7 h 175"/>
                <a:gd name="T18" fmla="*/ 40 w 173"/>
                <a:gd name="T19" fmla="*/ 87 h 175"/>
                <a:gd name="T20" fmla="*/ 79 w 173"/>
                <a:gd name="T21" fmla="*/ 133 h 175"/>
                <a:gd name="T22" fmla="*/ 83 w 173"/>
                <a:gd name="T23" fmla="*/ 144 h 175"/>
                <a:gd name="T24" fmla="*/ 80 w 173"/>
                <a:gd name="T25" fmla="*/ 147 h 175"/>
                <a:gd name="T26" fmla="*/ 77 w 173"/>
                <a:gd name="T27" fmla="*/ 150 h 175"/>
                <a:gd name="T28" fmla="*/ 76 w 173"/>
                <a:gd name="T29" fmla="*/ 163 h 175"/>
                <a:gd name="T30" fmla="*/ 57 w 173"/>
                <a:gd name="T31" fmla="*/ 175 h 175"/>
                <a:gd name="T32" fmla="*/ 116 w 173"/>
                <a:gd name="T33" fmla="*/ 175 h 175"/>
                <a:gd name="T34" fmla="*/ 97 w 173"/>
                <a:gd name="T35" fmla="*/ 163 h 175"/>
                <a:gd name="T36" fmla="*/ 96 w 173"/>
                <a:gd name="T37" fmla="*/ 150 h 175"/>
                <a:gd name="T38" fmla="*/ 93 w 173"/>
                <a:gd name="T39" fmla="*/ 147 h 175"/>
                <a:gd name="T40" fmla="*/ 91 w 173"/>
                <a:gd name="T41" fmla="*/ 144 h 175"/>
                <a:gd name="T42" fmla="*/ 94 w 173"/>
                <a:gd name="T43" fmla="*/ 133 h 175"/>
                <a:gd name="T44" fmla="*/ 133 w 173"/>
                <a:gd name="T45" fmla="*/ 87 h 175"/>
                <a:gd name="T46" fmla="*/ 166 w 173"/>
                <a:gd name="T47" fmla="*/ 7 h 175"/>
                <a:gd name="T48" fmla="*/ 14 w 173"/>
                <a:gd name="T49" fmla="*/ 14 h 175"/>
                <a:gd name="T50" fmla="*/ 34 w 173"/>
                <a:gd name="T51" fmla="*/ 16 h 175"/>
                <a:gd name="T52" fmla="*/ 30 w 173"/>
                <a:gd name="T53" fmla="*/ 33 h 175"/>
                <a:gd name="T54" fmla="*/ 46 w 173"/>
                <a:gd name="T55" fmla="*/ 35 h 175"/>
                <a:gd name="T56" fmla="*/ 46 w 173"/>
                <a:gd name="T57" fmla="*/ 81 h 175"/>
                <a:gd name="T58" fmla="*/ 127 w 173"/>
                <a:gd name="T59" fmla="*/ 81 h 175"/>
                <a:gd name="T60" fmla="*/ 128 w 173"/>
                <a:gd name="T61" fmla="*/ 35 h 175"/>
                <a:gd name="T62" fmla="*/ 143 w 173"/>
                <a:gd name="T63" fmla="*/ 33 h 175"/>
                <a:gd name="T64" fmla="*/ 139 w 173"/>
                <a:gd name="T65" fmla="*/ 16 h 175"/>
                <a:gd name="T66" fmla="*/ 159 w 173"/>
                <a:gd name="T67" fmla="*/ 14 h 175"/>
                <a:gd name="T68" fmla="*/ 127 w 173"/>
                <a:gd name="T69" fmla="*/ 8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5">
                  <a:moveTo>
                    <a:pt x="166" y="7"/>
                  </a:moveTo>
                  <a:cubicBezTo>
                    <a:pt x="160" y="2"/>
                    <a:pt x="153" y="0"/>
                    <a:pt x="146" y="1"/>
                  </a:cubicBezTo>
                  <a:cubicBezTo>
                    <a:pt x="138" y="3"/>
                    <a:pt x="133" y="9"/>
                    <a:pt x="131" y="13"/>
                  </a:cubicBezTo>
                  <a:cubicBezTo>
                    <a:pt x="129" y="17"/>
                    <a:pt x="130" y="22"/>
                    <a:pt x="132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2"/>
                    <a:pt x="69" y="2"/>
                    <a:pt x="55" y="18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3" y="22"/>
                    <a:pt x="44" y="17"/>
                    <a:pt x="42" y="13"/>
                  </a:cubicBezTo>
                  <a:cubicBezTo>
                    <a:pt x="41" y="9"/>
                    <a:pt x="35" y="3"/>
                    <a:pt x="27" y="1"/>
                  </a:cubicBezTo>
                  <a:cubicBezTo>
                    <a:pt x="20" y="0"/>
                    <a:pt x="13" y="2"/>
                    <a:pt x="7" y="7"/>
                  </a:cubicBezTo>
                  <a:cubicBezTo>
                    <a:pt x="3" y="12"/>
                    <a:pt x="0" y="18"/>
                    <a:pt x="1" y="26"/>
                  </a:cubicBezTo>
                  <a:cubicBezTo>
                    <a:pt x="1" y="43"/>
                    <a:pt x="15" y="65"/>
                    <a:pt x="40" y="87"/>
                  </a:cubicBezTo>
                  <a:cubicBezTo>
                    <a:pt x="45" y="92"/>
                    <a:pt x="50" y="96"/>
                    <a:pt x="53" y="99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8" y="134"/>
                    <a:pt x="78" y="135"/>
                    <a:pt x="78" y="137"/>
                  </a:cubicBezTo>
                  <a:cubicBezTo>
                    <a:pt x="78" y="140"/>
                    <a:pt x="80" y="143"/>
                    <a:pt x="83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1" y="147"/>
                    <a:pt x="81" y="147"/>
                    <a:pt x="81" y="147"/>
                  </a:cubicBezTo>
                  <a:cubicBezTo>
                    <a:pt x="79" y="148"/>
                    <a:pt x="77" y="150"/>
                    <a:pt x="77" y="150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68" y="166"/>
                    <a:pt x="61" y="170"/>
                    <a:pt x="5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116" y="175"/>
                    <a:pt x="116" y="175"/>
                    <a:pt x="116" y="175"/>
                  </a:cubicBezTo>
                  <a:cubicBezTo>
                    <a:pt x="112" y="170"/>
                    <a:pt x="105" y="166"/>
                    <a:pt x="97" y="165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50"/>
                    <a:pt x="94" y="148"/>
                    <a:pt x="9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3" y="143"/>
                    <a:pt x="95" y="140"/>
                    <a:pt x="95" y="137"/>
                  </a:cubicBezTo>
                  <a:cubicBezTo>
                    <a:pt x="95" y="135"/>
                    <a:pt x="95" y="134"/>
                    <a:pt x="94" y="133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6"/>
                    <a:pt x="128" y="92"/>
                    <a:pt x="133" y="87"/>
                  </a:cubicBezTo>
                  <a:cubicBezTo>
                    <a:pt x="158" y="65"/>
                    <a:pt x="172" y="43"/>
                    <a:pt x="173" y="26"/>
                  </a:cubicBezTo>
                  <a:cubicBezTo>
                    <a:pt x="173" y="18"/>
                    <a:pt x="170" y="12"/>
                    <a:pt x="166" y="7"/>
                  </a:cubicBezTo>
                  <a:close/>
                  <a:moveTo>
                    <a:pt x="9" y="25"/>
                  </a:moveTo>
                  <a:cubicBezTo>
                    <a:pt x="9" y="20"/>
                    <a:pt x="11" y="16"/>
                    <a:pt x="14" y="14"/>
                  </a:cubicBezTo>
                  <a:cubicBezTo>
                    <a:pt x="17" y="10"/>
                    <a:pt x="21" y="9"/>
                    <a:pt x="25" y="10"/>
                  </a:cubicBezTo>
                  <a:cubicBezTo>
                    <a:pt x="30" y="11"/>
                    <a:pt x="33" y="14"/>
                    <a:pt x="34" y="16"/>
                  </a:cubicBezTo>
                  <a:cubicBezTo>
                    <a:pt x="35" y="19"/>
                    <a:pt x="32" y="25"/>
                    <a:pt x="30" y="28"/>
                  </a:cubicBezTo>
                  <a:cubicBezTo>
                    <a:pt x="29" y="30"/>
                    <a:pt x="29" y="31"/>
                    <a:pt x="30" y="33"/>
                  </a:cubicBezTo>
                  <a:cubicBezTo>
                    <a:pt x="31" y="34"/>
                    <a:pt x="32" y="35"/>
                    <a:pt x="34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46"/>
                    <a:pt x="49" y="76"/>
                    <a:pt x="50" y="84"/>
                  </a:cubicBezTo>
                  <a:cubicBezTo>
                    <a:pt x="49" y="83"/>
                    <a:pt x="48" y="82"/>
                    <a:pt x="46" y="81"/>
                  </a:cubicBezTo>
                  <a:cubicBezTo>
                    <a:pt x="23" y="60"/>
                    <a:pt x="10" y="40"/>
                    <a:pt x="9" y="25"/>
                  </a:cubicBezTo>
                  <a:close/>
                  <a:moveTo>
                    <a:pt x="127" y="81"/>
                  </a:moveTo>
                  <a:cubicBezTo>
                    <a:pt x="125" y="82"/>
                    <a:pt x="124" y="83"/>
                    <a:pt x="123" y="84"/>
                  </a:cubicBezTo>
                  <a:cubicBezTo>
                    <a:pt x="124" y="77"/>
                    <a:pt x="127" y="46"/>
                    <a:pt x="12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1" y="35"/>
                    <a:pt x="142" y="34"/>
                    <a:pt x="143" y="33"/>
                  </a:cubicBezTo>
                  <a:cubicBezTo>
                    <a:pt x="144" y="31"/>
                    <a:pt x="144" y="30"/>
                    <a:pt x="143" y="28"/>
                  </a:cubicBezTo>
                  <a:cubicBezTo>
                    <a:pt x="141" y="25"/>
                    <a:pt x="138" y="19"/>
                    <a:pt x="139" y="16"/>
                  </a:cubicBezTo>
                  <a:cubicBezTo>
                    <a:pt x="140" y="14"/>
                    <a:pt x="143" y="11"/>
                    <a:pt x="148" y="10"/>
                  </a:cubicBezTo>
                  <a:cubicBezTo>
                    <a:pt x="152" y="9"/>
                    <a:pt x="156" y="10"/>
                    <a:pt x="159" y="14"/>
                  </a:cubicBezTo>
                  <a:cubicBezTo>
                    <a:pt x="162" y="16"/>
                    <a:pt x="164" y="20"/>
                    <a:pt x="164" y="25"/>
                  </a:cubicBezTo>
                  <a:cubicBezTo>
                    <a:pt x="163" y="40"/>
                    <a:pt x="150" y="60"/>
                    <a:pt x="127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92" name="Freeform 164"/>
          <p:cNvSpPr>
            <a:spLocks noEditPoints="1"/>
          </p:cNvSpPr>
          <p:nvPr userDrawn="1"/>
        </p:nvSpPr>
        <p:spPr bwMode="auto">
          <a:xfrm>
            <a:off x="6480175" y="3473450"/>
            <a:ext cx="341313" cy="336550"/>
          </a:xfrm>
          <a:custGeom>
            <a:avLst/>
            <a:gdLst>
              <a:gd name="T0" fmla="*/ 75 w 88"/>
              <a:gd name="T1" fmla="*/ 13 h 87"/>
              <a:gd name="T2" fmla="*/ 88 w 88"/>
              <a:gd name="T3" fmla="*/ 44 h 87"/>
              <a:gd name="T4" fmla="*/ 75 w 88"/>
              <a:gd name="T5" fmla="*/ 75 h 87"/>
              <a:gd name="T6" fmla="*/ 44 w 88"/>
              <a:gd name="T7" fmla="*/ 87 h 87"/>
              <a:gd name="T8" fmla="*/ 13 w 88"/>
              <a:gd name="T9" fmla="*/ 75 h 87"/>
              <a:gd name="T10" fmla="*/ 0 w 88"/>
              <a:gd name="T11" fmla="*/ 44 h 87"/>
              <a:gd name="T12" fmla="*/ 13 w 88"/>
              <a:gd name="T13" fmla="*/ 13 h 87"/>
              <a:gd name="T14" fmla="*/ 44 w 88"/>
              <a:gd name="T15" fmla="*/ 0 h 87"/>
              <a:gd name="T16" fmla="*/ 75 w 88"/>
              <a:gd name="T17" fmla="*/ 13 h 87"/>
              <a:gd name="T18" fmla="*/ 61 w 88"/>
              <a:gd name="T19" fmla="*/ 43 h 87"/>
              <a:gd name="T20" fmla="*/ 31 w 88"/>
              <a:gd name="T21" fmla="*/ 25 h 87"/>
              <a:gd name="T22" fmla="*/ 31 w 88"/>
              <a:gd name="T23" fmla="*/ 60 h 87"/>
              <a:gd name="T24" fmla="*/ 61 w 88"/>
              <a:gd name="T25" fmla="*/ 4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7">
                <a:moveTo>
                  <a:pt x="75" y="13"/>
                </a:moveTo>
                <a:cubicBezTo>
                  <a:pt x="83" y="21"/>
                  <a:pt x="88" y="32"/>
                  <a:pt x="88" y="44"/>
                </a:cubicBezTo>
                <a:cubicBezTo>
                  <a:pt x="88" y="56"/>
                  <a:pt x="83" y="66"/>
                  <a:pt x="75" y="75"/>
                </a:cubicBezTo>
                <a:cubicBezTo>
                  <a:pt x="66" y="83"/>
                  <a:pt x="56" y="87"/>
                  <a:pt x="44" y="87"/>
                </a:cubicBezTo>
                <a:cubicBezTo>
                  <a:pt x="32" y="87"/>
                  <a:pt x="21" y="83"/>
                  <a:pt x="13" y="75"/>
                </a:cubicBezTo>
                <a:cubicBezTo>
                  <a:pt x="4" y="66"/>
                  <a:pt x="0" y="56"/>
                  <a:pt x="0" y="44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4" y="0"/>
                </a:cubicBezTo>
                <a:cubicBezTo>
                  <a:pt x="56" y="0"/>
                  <a:pt x="66" y="4"/>
                  <a:pt x="75" y="13"/>
                </a:cubicBezTo>
                <a:close/>
                <a:moveTo>
                  <a:pt x="61" y="43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60"/>
                  <a:pt x="31" y="60"/>
                  <a:pt x="31" y="60"/>
                </a:cubicBezTo>
                <a:lnTo>
                  <a:pt x="61" y="43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93" name="Group 192"/>
          <p:cNvGrpSpPr/>
          <p:nvPr userDrawn="1"/>
        </p:nvGrpSpPr>
        <p:grpSpPr>
          <a:xfrm>
            <a:off x="8531225" y="4313238"/>
            <a:ext cx="412750" cy="215900"/>
            <a:chOff x="8531225" y="4313238"/>
            <a:chExt cx="412750" cy="215900"/>
          </a:xfrm>
        </p:grpSpPr>
        <p:sp>
          <p:nvSpPr>
            <p:cNvPr id="194" name="Freeform 165"/>
            <p:cNvSpPr>
              <a:spLocks/>
            </p:cNvSpPr>
            <p:nvPr userDrawn="1"/>
          </p:nvSpPr>
          <p:spPr bwMode="auto">
            <a:xfrm>
              <a:off x="8531225" y="4359275"/>
              <a:ext cx="147638" cy="158750"/>
            </a:xfrm>
            <a:custGeom>
              <a:avLst/>
              <a:gdLst>
                <a:gd name="T0" fmla="*/ 0 w 93"/>
                <a:gd name="T1" fmla="*/ 41 h 100"/>
                <a:gd name="T2" fmla="*/ 93 w 93"/>
                <a:gd name="T3" fmla="*/ 0 h 100"/>
                <a:gd name="T4" fmla="*/ 93 w 93"/>
                <a:gd name="T5" fmla="*/ 19 h 100"/>
                <a:gd name="T6" fmla="*/ 24 w 93"/>
                <a:gd name="T7" fmla="*/ 51 h 100"/>
                <a:gd name="T8" fmla="*/ 24 w 93"/>
                <a:gd name="T9" fmla="*/ 51 h 100"/>
                <a:gd name="T10" fmla="*/ 93 w 93"/>
                <a:gd name="T11" fmla="*/ 80 h 100"/>
                <a:gd name="T12" fmla="*/ 93 w 93"/>
                <a:gd name="T13" fmla="*/ 100 h 100"/>
                <a:gd name="T14" fmla="*/ 0 w 93"/>
                <a:gd name="T15" fmla="*/ 58 h 100"/>
                <a:gd name="T16" fmla="*/ 0 w 93"/>
                <a:gd name="T17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0">
                  <a:moveTo>
                    <a:pt x="0" y="41"/>
                  </a:moveTo>
                  <a:lnTo>
                    <a:pt x="93" y="0"/>
                  </a:lnTo>
                  <a:lnTo>
                    <a:pt x="93" y="19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93" y="80"/>
                  </a:lnTo>
                  <a:lnTo>
                    <a:pt x="93" y="100"/>
                  </a:lnTo>
                  <a:lnTo>
                    <a:pt x="0" y="58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66"/>
            <p:cNvSpPr>
              <a:spLocks/>
            </p:cNvSpPr>
            <p:nvPr userDrawn="1"/>
          </p:nvSpPr>
          <p:spPr bwMode="auto">
            <a:xfrm>
              <a:off x="8697913" y="4313238"/>
              <a:ext cx="92075" cy="215900"/>
            </a:xfrm>
            <a:custGeom>
              <a:avLst/>
              <a:gdLst>
                <a:gd name="T0" fmla="*/ 0 w 58"/>
                <a:gd name="T1" fmla="*/ 136 h 136"/>
                <a:gd name="T2" fmla="*/ 39 w 58"/>
                <a:gd name="T3" fmla="*/ 0 h 136"/>
                <a:gd name="T4" fmla="*/ 58 w 58"/>
                <a:gd name="T5" fmla="*/ 0 h 136"/>
                <a:gd name="T6" fmla="*/ 17 w 58"/>
                <a:gd name="T7" fmla="*/ 136 h 136"/>
                <a:gd name="T8" fmla="*/ 0 w 58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0" y="136"/>
                  </a:moveTo>
                  <a:lnTo>
                    <a:pt x="39" y="0"/>
                  </a:lnTo>
                  <a:lnTo>
                    <a:pt x="58" y="0"/>
                  </a:lnTo>
                  <a:lnTo>
                    <a:pt x="17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67"/>
            <p:cNvSpPr>
              <a:spLocks/>
            </p:cNvSpPr>
            <p:nvPr userDrawn="1"/>
          </p:nvSpPr>
          <p:spPr bwMode="auto">
            <a:xfrm>
              <a:off x="8801100" y="4359275"/>
              <a:ext cx="142875" cy="158750"/>
            </a:xfrm>
            <a:custGeom>
              <a:avLst/>
              <a:gdLst>
                <a:gd name="T0" fmla="*/ 90 w 90"/>
                <a:gd name="T1" fmla="*/ 58 h 100"/>
                <a:gd name="T2" fmla="*/ 0 w 90"/>
                <a:gd name="T3" fmla="*/ 100 h 100"/>
                <a:gd name="T4" fmla="*/ 0 w 90"/>
                <a:gd name="T5" fmla="*/ 80 h 100"/>
                <a:gd name="T6" fmla="*/ 71 w 90"/>
                <a:gd name="T7" fmla="*/ 51 h 100"/>
                <a:gd name="T8" fmla="*/ 71 w 90"/>
                <a:gd name="T9" fmla="*/ 51 h 100"/>
                <a:gd name="T10" fmla="*/ 0 w 90"/>
                <a:gd name="T11" fmla="*/ 19 h 100"/>
                <a:gd name="T12" fmla="*/ 0 w 90"/>
                <a:gd name="T13" fmla="*/ 0 h 100"/>
                <a:gd name="T14" fmla="*/ 90 w 90"/>
                <a:gd name="T15" fmla="*/ 41 h 100"/>
                <a:gd name="T16" fmla="*/ 90 w 90"/>
                <a:gd name="T17" fmla="*/ 5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0">
                  <a:moveTo>
                    <a:pt x="90" y="58"/>
                  </a:moveTo>
                  <a:lnTo>
                    <a:pt x="0" y="100"/>
                  </a:lnTo>
                  <a:lnTo>
                    <a:pt x="0" y="80"/>
                  </a:lnTo>
                  <a:lnTo>
                    <a:pt x="71" y="51"/>
                  </a:lnTo>
                  <a:lnTo>
                    <a:pt x="71" y="51"/>
                  </a:lnTo>
                  <a:lnTo>
                    <a:pt x="0" y="19"/>
                  </a:lnTo>
                  <a:lnTo>
                    <a:pt x="0" y="0"/>
                  </a:lnTo>
                  <a:lnTo>
                    <a:pt x="90" y="41"/>
                  </a:lnTo>
                  <a:lnTo>
                    <a:pt x="90" y="5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97" name="Group 196"/>
          <p:cNvGrpSpPr/>
          <p:nvPr userDrawn="1"/>
        </p:nvGrpSpPr>
        <p:grpSpPr>
          <a:xfrm>
            <a:off x="6207125" y="3949700"/>
            <a:ext cx="528638" cy="536576"/>
            <a:chOff x="6207125" y="3949700"/>
            <a:chExt cx="528638" cy="536576"/>
          </a:xfrm>
        </p:grpSpPr>
        <p:sp>
          <p:nvSpPr>
            <p:cNvPr id="198" name="Freeform 168"/>
            <p:cNvSpPr>
              <a:spLocks/>
            </p:cNvSpPr>
            <p:nvPr userDrawn="1"/>
          </p:nvSpPr>
          <p:spPr bwMode="auto">
            <a:xfrm>
              <a:off x="6507163" y="3949700"/>
              <a:ext cx="228600" cy="227013"/>
            </a:xfrm>
            <a:custGeom>
              <a:avLst/>
              <a:gdLst>
                <a:gd name="T0" fmla="*/ 53 w 59"/>
                <a:gd name="T1" fmla="*/ 13 h 59"/>
                <a:gd name="T2" fmla="*/ 58 w 59"/>
                <a:gd name="T3" fmla="*/ 8 h 59"/>
                <a:gd name="T4" fmla="*/ 58 w 59"/>
                <a:gd name="T5" fmla="*/ 5 h 59"/>
                <a:gd name="T6" fmla="*/ 56 w 59"/>
                <a:gd name="T7" fmla="*/ 4 h 59"/>
                <a:gd name="T8" fmla="*/ 53 w 59"/>
                <a:gd name="T9" fmla="*/ 4 h 59"/>
                <a:gd name="T10" fmla="*/ 48 w 59"/>
                <a:gd name="T11" fmla="*/ 9 h 59"/>
                <a:gd name="T12" fmla="*/ 42 w 59"/>
                <a:gd name="T13" fmla="*/ 2 h 59"/>
                <a:gd name="T14" fmla="*/ 39 w 59"/>
                <a:gd name="T15" fmla="*/ 5 h 59"/>
                <a:gd name="T16" fmla="*/ 34 w 59"/>
                <a:gd name="T17" fmla="*/ 1 h 59"/>
                <a:gd name="T18" fmla="*/ 33 w 59"/>
                <a:gd name="T19" fmla="*/ 1 h 59"/>
                <a:gd name="T20" fmla="*/ 1 w 59"/>
                <a:gd name="T21" fmla="*/ 32 h 59"/>
                <a:gd name="T22" fmla="*/ 0 w 59"/>
                <a:gd name="T23" fmla="*/ 34 h 59"/>
                <a:gd name="T24" fmla="*/ 2 w 59"/>
                <a:gd name="T25" fmla="*/ 34 h 59"/>
                <a:gd name="T26" fmla="*/ 33 w 59"/>
                <a:gd name="T27" fmla="*/ 3 h 59"/>
                <a:gd name="T28" fmla="*/ 37 w 59"/>
                <a:gd name="T29" fmla="*/ 7 h 59"/>
                <a:gd name="T30" fmla="*/ 2 w 59"/>
                <a:gd name="T31" fmla="*/ 41 h 59"/>
                <a:gd name="T32" fmla="*/ 20 w 59"/>
                <a:gd name="T33" fmla="*/ 59 h 59"/>
                <a:gd name="T34" fmla="*/ 59 w 59"/>
                <a:gd name="T35" fmla="*/ 20 h 59"/>
                <a:gd name="T36" fmla="*/ 53 w 59"/>
                <a:gd name="T37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59">
                  <a:moveTo>
                    <a:pt x="53" y="13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6"/>
                    <a:pt x="58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3"/>
                    <a:pt x="54" y="3"/>
                    <a:pt x="53" y="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2" y="35"/>
                    <a:pt x="2" y="3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59" y="20"/>
                    <a:pt x="59" y="20"/>
                    <a:pt x="59" y="2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Freeform 169"/>
            <p:cNvSpPr>
              <a:spLocks/>
            </p:cNvSpPr>
            <p:nvPr userDrawn="1"/>
          </p:nvSpPr>
          <p:spPr bwMode="auto">
            <a:xfrm>
              <a:off x="6207125" y="4122738"/>
              <a:ext cx="358775" cy="363538"/>
            </a:xfrm>
            <a:custGeom>
              <a:avLst/>
              <a:gdLst>
                <a:gd name="T0" fmla="*/ 55 w 93"/>
                <a:gd name="T1" fmla="*/ 22 h 94"/>
                <a:gd name="T2" fmla="*/ 1 w 93"/>
                <a:gd name="T3" fmla="*/ 74 h 94"/>
                <a:gd name="T4" fmla="*/ 0 w 93"/>
                <a:gd name="T5" fmla="*/ 92 h 94"/>
                <a:gd name="T6" fmla="*/ 1 w 93"/>
                <a:gd name="T7" fmla="*/ 94 h 94"/>
                <a:gd name="T8" fmla="*/ 19 w 93"/>
                <a:gd name="T9" fmla="*/ 92 h 94"/>
                <a:gd name="T10" fmla="*/ 35 w 93"/>
                <a:gd name="T11" fmla="*/ 76 h 94"/>
                <a:gd name="T12" fmla="*/ 55 w 93"/>
                <a:gd name="T13" fmla="*/ 57 h 94"/>
                <a:gd name="T14" fmla="*/ 93 w 93"/>
                <a:gd name="T15" fmla="*/ 18 h 94"/>
                <a:gd name="T16" fmla="*/ 76 w 93"/>
                <a:gd name="T17" fmla="*/ 0 h 94"/>
                <a:gd name="T18" fmla="*/ 55 w 93"/>
                <a:gd name="T19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55" y="22"/>
                  </a:moveTo>
                  <a:cubicBezTo>
                    <a:pt x="1" y="74"/>
                    <a:pt x="1" y="74"/>
                    <a:pt x="1" y="7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4"/>
                    <a:pt x="1" y="94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00" name="Freeform 170"/>
          <p:cNvSpPr>
            <a:spLocks noEditPoints="1"/>
          </p:cNvSpPr>
          <p:nvPr userDrawn="1"/>
        </p:nvSpPr>
        <p:spPr bwMode="auto">
          <a:xfrm>
            <a:off x="4411663" y="4157663"/>
            <a:ext cx="458788" cy="382588"/>
          </a:xfrm>
          <a:custGeom>
            <a:avLst/>
            <a:gdLst>
              <a:gd name="T0" fmla="*/ 253 w 289"/>
              <a:gd name="T1" fmla="*/ 78 h 241"/>
              <a:gd name="T2" fmla="*/ 253 w 289"/>
              <a:gd name="T3" fmla="*/ 212 h 241"/>
              <a:gd name="T4" fmla="*/ 253 w 289"/>
              <a:gd name="T5" fmla="*/ 236 h 241"/>
              <a:gd name="T6" fmla="*/ 253 w 289"/>
              <a:gd name="T7" fmla="*/ 241 h 241"/>
              <a:gd name="T8" fmla="*/ 39 w 289"/>
              <a:gd name="T9" fmla="*/ 241 h 241"/>
              <a:gd name="T10" fmla="*/ 39 w 289"/>
              <a:gd name="T11" fmla="*/ 236 h 241"/>
              <a:gd name="T12" fmla="*/ 39 w 289"/>
              <a:gd name="T13" fmla="*/ 212 h 241"/>
              <a:gd name="T14" fmla="*/ 39 w 289"/>
              <a:gd name="T15" fmla="*/ 78 h 241"/>
              <a:gd name="T16" fmla="*/ 68 w 289"/>
              <a:gd name="T17" fmla="*/ 78 h 241"/>
              <a:gd name="T18" fmla="*/ 68 w 289"/>
              <a:gd name="T19" fmla="*/ 212 h 241"/>
              <a:gd name="T20" fmla="*/ 99 w 289"/>
              <a:gd name="T21" fmla="*/ 212 h 241"/>
              <a:gd name="T22" fmla="*/ 99 w 289"/>
              <a:gd name="T23" fmla="*/ 78 h 241"/>
              <a:gd name="T24" fmla="*/ 129 w 289"/>
              <a:gd name="T25" fmla="*/ 78 h 241"/>
              <a:gd name="T26" fmla="*/ 129 w 289"/>
              <a:gd name="T27" fmla="*/ 212 h 241"/>
              <a:gd name="T28" fmla="*/ 160 w 289"/>
              <a:gd name="T29" fmla="*/ 212 h 241"/>
              <a:gd name="T30" fmla="*/ 160 w 289"/>
              <a:gd name="T31" fmla="*/ 78 h 241"/>
              <a:gd name="T32" fmla="*/ 197 w 289"/>
              <a:gd name="T33" fmla="*/ 78 h 241"/>
              <a:gd name="T34" fmla="*/ 197 w 289"/>
              <a:gd name="T35" fmla="*/ 212 h 241"/>
              <a:gd name="T36" fmla="*/ 221 w 289"/>
              <a:gd name="T37" fmla="*/ 212 h 241"/>
              <a:gd name="T38" fmla="*/ 221 w 289"/>
              <a:gd name="T39" fmla="*/ 78 h 241"/>
              <a:gd name="T40" fmla="*/ 253 w 289"/>
              <a:gd name="T41" fmla="*/ 78 h 241"/>
              <a:gd name="T42" fmla="*/ 289 w 289"/>
              <a:gd name="T43" fmla="*/ 68 h 241"/>
              <a:gd name="T44" fmla="*/ 143 w 289"/>
              <a:gd name="T45" fmla="*/ 0 h 241"/>
              <a:gd name="T46" fmla="*/ 0 w 289"/>
              <a:gd name="T47" fmla="*/ 68 h 241"/>
              <a:gd name="T48" fmla="*/ 289 w 289"/>
              <a:gd name="T49" fmla="*/ 6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241">
                <a:moveTo>
                  <a:pt x="253" y="78"/>
                </a:moveTo>
                <a:lnTo>
                  <a:pt x="253" y="212"/>
                </a:lnTo>
                <a:lnTo>
                  <a:pt x="253" y="236"/>
                </a:lnTo>
                <a:lnTo>
                  <a:pt x="253" y="241"/>
                </a:lnTo>
                <a:lnTo>
                  <a:pt x="39" y="241"/>
                </a:lnTo>
                <a:lnTo>
                  <a:pt x="39" y="236"/>
                </a:lnTo>
                <a:lnTo>
                  <a:pt x="39" y="212"/>
                </a:lnTo>
                <a:lnTo>
                  <a:pt x="39" y="78"/>
                </a:lnTo>
                <a:lnTo>
                  <a:pt x="68" y="78"/>
                </a:lnTo>
                <a:lnTo>
                  <a:pt x="68" y="212"/>
                </a:lnTo>
                <a:lnTo>
                  <a:pt x="99" y="212"/>
                </a:lnTo>
                <a:lnTo>
                  <a:pt x="99" y="78"/>
                </a:lnTo>
                <a:lnTo>
                  <a:pt x="129" y="78"/>
                </a:lnTo>
                <a:lnTo>
                  <a:pt x="129" y="212"/>
                </a:lnTo>
                <a:lnTo>
                  <a:pt x="160" y="212"/>
                </a:lnTo>
                <a:lnTo>
                  <a:pt x="160" y="78"/>
                </a:lnTo>
                <a:lnTo>
                  <a:pt x="197" y="78"/>
                </a:lnTo>
                <a:lnTo>
                  <a:pt x="197" y="212"/>
                </a:lnTo>
                <a:lnTo>
                  <a:pt x="221" y="212"/>
                </a:lnTo>
                <a:lnTo>
                  <a:pt x="221" y="78"/>
                </a:lnTo>
                <a:lnTo>
                  <a:pt x="253" y="78"/>
                </a:lnTo>
                <a:close/>
                <a:moveTo>
                  <a:pt x="289" y="68"/>
                </a:moveTo>
                <a:lnTo>
                  <a:pt x="143" y="0"/>
                </a:lnTo>
                <a:lnTo>
                  <a:pt x="0" y="68"/>
                </a:lnTo>
                <a:lnTo>
                  <a:pt x="289" y="68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01" name="Group 200"/>
          <p:cNvGrpSpPr/>
          <p:nvPr userDrawn="1"/>
        </p:nvGrpSpPr>
        <p:grpSpPr>
          <a:xfrm>
            <a:off x="8210550" y="3883025"/>
            <a:ext cx="325438" cy="239713"/>
            <a:chOff x="8210550" y="3883025"/>
            <a:chExt cx="325438" cy="239713"/>
          </a:xfrm>
        </p:grpSpPr>
        <p:sp>
          <p:nvSpPr>
            <p:cNvPr id="202" name="Freeform 171"/>
            <p:cNvSpPr>
              <a:spLocks/>
            </p:cNvSpPr>
            <p:nvPr userDrawn="1"/>
          </p:nvSpPr>
          <p:spPr bwMode="auto">
            <a:xfrm>
              <a:off x="8434388" y="3883025"/>
              <a:ext cx="101600" cy="239713"/>
            </a:xfrm>
            <a:custGeom>
              <a:avLst/>
              <a:gdLst>
                <a:gd name="T0" fmla="*/ 64 w 64"/>
                <a:gd name="T1" fmla="*/ 151 h 151"/>
                <a:gd name="T2" fmla="*/ 64 w 64"/>
                <a:gd name="T3" fmla="*/ 25 h 151"/>
                <a:gd name="T4" fmla="*/ 0 w 64"/>
                <a:gd name="T5" fmla="*/ 0 h 151"/>
                <a:gd name="T6" fmla="*/ 0 w 64"/>
                <a:gd name="T7" fmla="*/ 0 h 151"/>
                <a:gd name="T8" fmla="*/ 0 w 64"/>
                <a:gd name="T9" fmla="*/ 125 h 151"/>
                <a:gd name="T10" fmla="*/ 64 w 64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51">
                  <a:moveTo>
                    <a:pt x="64" y="151"/>
                  </a:moveTo>
                  <a:lnTo>
                    <a:pt x="64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4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72"/>
            <p:cNvSpPr>
              <a:spLocks/>
            </p:cNvSpPr>
            <p:nvPr userDrawn="1"/>
          </p:nvSpPr>
          <p:spPr bwMode="auto">
            <a:xfrm>
              <a:off x="8210550" y="3883025"/>
              <a:ext cx="104775" cy="239713"/>
            </a:xfrm>
            <a:custGeom>
              <a:avLst/>
              <a:gdLst>
                <a:gd name="T0" fmla="*/ 66 w 66"/>
                <a:gd name="T1" fmla="*/ 151 h 151"/>
                <a:gd name="T2" fmla="*/ 66 w 66"/>
                <a:gd name="T3" fmla="*/ 25 h 151"/>
                <a:gd name="T4" fmla="*/ 0 w 66"/>
                <a:gd name="T5" fmla="*/ 0 h 151"/>
                <a:gd name="T6" fmla="*/ 0 w 66"/>
                <a:gd name="T7" fmla="*/ 125 h 151"/>
                <a:gd name="T8" fmla="*/ 66 w 66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51">
                  <a:moveTo>
                    <a:pt x="66" y="151"/>
                  </a:moveTo>
                  <a:lnTo>
                    <a:pt x="66" y="25"/>
                  </a:lnTo>
                  <a:lnTo>
                    <a:pt x="0" y="0"/>
                  </a:lnTo>
                  <a:lnTo>
                    <a:pt x="0" y="125"/>
                  </a:lnTo>
                  <a:lnTo>
                    <a:pt x="66" y="151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73"/>
            <p:cNvSpPr>
              <a:spLocks/>
            </p:cNvSpPr>
            <p:nvPr userDrawn="1"/>
          </p:nvSpPr>
          <p:spPr bwMode="auto">
            <a:xfrm>
              <a:off x="8323263" y="3883025"/>
              <a:ext cx="100013" cy="239713"/>
            </a:xfrm>
            <a:custGeom>
              <a:avLst/>
              <a:gdLst>
                <a:gd name="T0" fmla="*/ 63 w 63"/>
                <a:gd name="T1" fmla="*/ 125 h 151"/>
                <a:gd name="T2" fmla="*/ 63 w 63"/>
                <a:gd name="T3" fmla="*/ 108 h 151"/>
                <a:gd name="T4" fmla="*/ 63 w 63"/>
                <a:gd name="T5" fmla="*/ 0 h 151"/>
                <a:gd name="T6" fmla="*/ 0 w 63"/>
                <a:gd name="T7" fmla="*/ 25 h 151"/>
                <a:gd name="T8" fmla="*/ 0 w 63"/>
                <a:gd name="T9" fmla="*/ 151 h 151"/>
                <a:gd name="T10" fmla="*/ 63 w 63"/>
                <a:gd name="T1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51">
                  <a:moveTo>
                    <a:pt x="63" y="125"/>
                  </a:moveTo>
                  <a:lnTo>
                    <a:pt x="63" y="108"/>
                  </a:lnTo>
                  <a:lnTo>
                    <a:pt x="63" y="0"/>
                  </a:lnTo>
                  <a:lnTo>
                    <a:pt x="0" y="25"/>
                  </a:lnTo>
                  <a:lnTo>
                    <a:pt x="0" y="151"/>
                  </a:lnTo>
                  <a:lnTo>
                    <a:pt x="63" y="125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5" name="Group 204"/>
          <p:cNvGrpSpPr/>
          <p:nvPr userDrawn="1"/>
        </p:nvGrpSpPr>
        <p:grpSpPr>
          <a:xfrm>
            <a:off x="7554913" y="1314450"/>
            <a:ext cx="420687" cy="277813"/>
            <a:chOff x="7554913" y="1314450"/>
            <a:chExt cx="420687" cy="277813"/>
          </a:xfrm>
        </p:grpSpPr>
        <p:sp>
          <p:nvSpPr>
            <p:cNvPr id="206" name="Freeform 174"/>
            <p:cNvSpPr>
              <a:spLocks/>
            </p:cNvSpPr>
            <p:nvPr userDrawn="1"/>
          </p:nvSpPr>
          <p:spPr bwMode="auto">
            <a:xfrm>
              <a:off x="7832725" y="1314450"/>
              <a:ext cx="142875" cy="263525"/>
            </a:xfrm>
            <a:custGeom>
              <a:avLst/>
              <a:gdLst>
                <a:gd name="T0" fmla="*/ 37 w 37"/>
                <a:gd name="T1" fmla="*/ 68 h 68"/>
                <a:gd name="T2" fmla="*/ 37 w 37"/>
                <a:gd name="T3" fmla="*/ 65 h 68"/>
                <a:gd name="T4" fmla="*/ 37 w 37"/>
                <a:gd name="T5" fmla="*/ 7 h 68"/>
                <a:gd name="T6" fmla="*/ 32 w 37"/>
                <a:gd name="T7" fmla="*/ 0 h 68"/>
                <a:gd name="T8" fmla="*/ 0 w 37"/>
                <a:gd name="T9" fmla="*/ 32 h 68"/>
                <a:gd name="T10" fmla="*/ 37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37" y="68"/>
                  </a:moveTo>
                  <a:cubicBezTo>
                    <a:pt x="37" y="68"/>
                    <a:pt x="37" y="66"/>
                    <a:pt x="37" y="6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4"/>
                    <a:pt x="35" y="1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37" y="68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75"/>
            <p:cNvSpPr>
              <a:spLocks/>
            </p:cNvSpPr>
            <p:nvPr userDrawn="1"/>
          </p:nvSpPr>
          <p:spPr bwMode="auto">
            <a:xfrm>
              <a:off x="7554913" y="1314450"/>
              <a:ext cx="142875" cy="266700"/>
            </a:xfrm>
            <a:custGeom>
              <a:avLst/>
              <a:gdLst>
                <a:gd name="T0" fmla="*/ 5 w 37"/>
                <a:gd name="T1" fmla="*/ 0 h 69"/>
                <a:gd name="T2" fmla="*/ 0 w 37"/>
                <a:gd name="T3" fmla="*/ 7 h 69"/>
                <a:gd name="T4" fmla="*/ 0 w 37"/>
                <a:gd name="T5" fmla="*/ 65 h 69"/>
                <a:gd name="T6" fmla="*/ 1 w 37"/>
                <a:gd name="T7" fmla="*/ 69 h 69"/>
                <a:gd name="T8" fmla="*/ 37 w 37"/>
                <a:gd name="T9" fmla="*/ 32 h 69"/>
                <a:gd name="T10" fmla="*/ 5 w 37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5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8"/>
                    <a:pt x="1" y="69"/>
                  </a:cubicBezTo>
                  <a:cubicBezTo>
                    <a:pt x="37" y="32"/>
                    <a:pt x="37" y="32"/>
                    <a:pt x="37" y="3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8" name="Freeform 176"/>
            <p:cNvSpPr>
              <a:spLocks/>
            </p:cNvSpPr>
            <p:nvPr userDrawn="1"/>
          </p:nvSpPr>
          <p:spPr bwMode="auto">
            <a:xfrm>
              <a:off x="7573963" y="1454150"/>
              <a:ext cx="382588" cy="138113"/>
            </a:xfrm>
            <a:custGeom>
              <a:avLst/>
              <a:gdLst>
                <a:gd name="T0" fmla="*/ 57 w 99"/>
                <a:gd name="T1" fmla="*/ 6 h 36"/>
                <a:gd name="T2" fmla="*/ 50 w 99"/>
                <a:gd name="T3" fmla="*/ 9 h 36"/>
                <a:gd name="T4" fmla="*/ 43 w 99"/>
                <a:gd name="T5" fmla="*/ 6 h 36"/>
                <a:gd name="T6" fmla="*/ 36 w 99"/>
                <a:gd name="T7" fmla="*/ 0 h 36"/>
                <a:gd name="T8" fmla="*/ 0 w 99"/>
                <a:gd name="T9" fmla="*/ 36 h 36"/>
                <a:gd name="T10" fmla="*/ 2 w 99"/>
                <a:gd name="T11" fmla="*/ 36 h 36"/>
                <a:gd name="T12" fmla="*/ 97 w 99"/>
                <a:gd name="T13" fmla="*/ 36 h 36"/>
                <a:gd name="T14" fmla="*/ 99 w 99"/>
                <a:gd name="T15" fmla="*/ 36 h 36"/>
                <a:gd name="T16" fmla="*/ 63 w 99"/>
                <a:gd name="T17" fmla="*/ 0 h 36"/>
                <a:gd name="T18" fmla="*/ 57 w 99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6">
                  <a:moveTo>
                    <a:pt x="57" y="6"/>
                  </a:moveTo>
                  <a:cubicBezTo>
                    <a:pt x="55" y="8"/>
                    <a:pt x="52" y="9"/>
                    <a:pt x="50" y="9"/>
                  </a:cubicBezTo>
                  <a:cubicBezTo>
                    <a:pt x="47" y="9"/>
                    <a:pt x="45" y="8"/>
                    <a:pt x="43" y="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57" y="6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9" name="Freeform 177"/>
            <p:cNvSpPr>
              <a:spLocks/>
            </p:cNvSpPr>
            <p:nvPr userDrawn="1"/>
          </p:nvSpPr>
          <p:spPr bwMode="auto">
            <a:xfrm>
              <a:off x="7604125" y="1314450"/>
              <a:ext cx="320675" cy="155575"/>
            </a:xfrm>
            <a:custGeom>
              <a:avLst/>
              <a:gdLst>
                <a:gd name="T0" fmla="*/ 0 w 83"/>
                <a:gd name="T1" fmla="*/ 0 h 40"/>
                <a:gd name="T2" fmla="*/ 28 w 83"/>
                <a:gd name="T3" fmla="*/ 28 h 40"/>
                <a:gd name="T4" fmla="*/ 32 w 83"/>
                <a:gd name="T5" fmla="*/ 32 h 40"/>
                <a:gd name="T6" fmla="*/ 39 w 83"/>
                <a:gd name="T7" fmla="*/ 38 h 40"/>
                <a:gd name="T8" fmla="*/ 45 w 83"/>
                <a:gd name="T9" fmla="*/ 38 h 40"/>
                <a:gd name="T10" fmla="*/ 51 w 83"/>
                <a:gd name="T11" fmla="*/ 32 h 40"/>
                <a:gd name="T12" fmla="*/ 55 w 83"/>
                <a:gd name="T13" fmla="*/ 28 h 40"/>
                <a:gd name="T14" fmla="*/ 83 w 83"/>
                <a:gd name="T15" fmla="*/ 0 h 40"/>
                <a:gd name="T16" fmla="*/ 0 w 83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0">
                  <a:moveTo>
                    <a:pt x="0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3" y="40"/>
                    <a:pt x="45" y="38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10" name="Freeform 178"/>
          <p:cNvSpPr>
            <a:spLocks noEditPoints="1"/>
          </p:cNvSpPr>
          <p:nvPr userDrawn="1"/>
        </p:nvSpPr>
        <p:spPr bwMode="auto">
          <a:xfrm>
            <a:off x="5719763" y="4003675"/>
            <a:ext cx="452438" cy="428625"/>
          </a:xfrm>
          <a:custGeom>
            <a:avLst/>
            <a:gdLst>
              <a:gd name="T0" fmla="*/ 103 w 117"/>
              <a:gd name="T1" fmla="*/ 55 h 111"/>
              <a:gd name="T2" fmla="*/ 89 w 117"/>
              <a:gd name="T3" fmla="*/ 69 h 111"/>
              <a:gd name="T4" fmla="*/ 95 w 117"/>
              <a:gd name="T5" fmla="*/ 80 h 111"/>
              <a:gd name="T6" fmla="*/ 66 w 117"/>
              <a:gd name="T7" fmla="*/ 102 h 111"/>
              <a:gd name="T8" fmla="*/ 50 w 117"/>
              <a:gd name="T9" fmla="*/ 92 h 111"/>
              <a:gd name="T10" fmla="*/ 49 w 117"/>
              <a:gd name="T11" fmla="*/ 81 h 111"/>
              <a:gd name="T12" fmla="*/ 88 w 117"/>
              <a:gd name="T13" fmla="*/ 25 h 111"/>
              <a:gd name="T14" fmla="*/ 81 w 117"/>
              <a:gd name="T15" fmla="*/ 10 h 111"/>
              <a:gd name="T16" fmla="*/ 81 w 117"/>
              <a:gd name="T17" fmla="*/ 9 h 111"/>
              <a:gd name="T18" fmla="*/ 73 w 117"/>
              <a:gd name="T19" fmla="*/ 0 h 111"/>
              <a:gd name="T20" fmla="*/ 65 w 117"/>
              <a:gd name="T21" fmla="*/ 9 h 111"/>
              <a:gd name="T22" fmla="*/ 73 w 117"/>
              <a:gd name="T23" fmla="*/ 17 h 111"/>
              <a:gd name="T24" fmla="*/ 76 w 117"/>
              <a:gd name="T25" fmla="*/ 16 h 111"/>
              <a:gd name="T26" fmla="*/ 80 w 117"/>
              <a:gd name="T27" fmla="*/ 24 h 111"/>
              <a:gd name="T28" fmla="*/ 44 w 117"/>
              <a:gd name="T29" fmla="*/ 73 h 111"/>
              <a:gd name="T30" fmla="*/ 20 w 117"/>
              <a:gd name="T31" fmla="*/ 51 h 111"/>
              <a:gd name="T32" fmla="*/ 9 w 117"/>
              <a:gd name="T33" fmla="*/ 24 h 111"/>
              <a:gd name="T34" fmla="*/ 13 w 117"/>
              <a:gd name="T35" fmla="*/ 16 h 111"/>
              <a:gd name="T36" fmla="*/ 15 w 117"/>
              <a:gd name="T37" fmla="*/ 17 h 111"/>
              <a:gd name="T38" fmla="*/ 24 w 117"/>
              <a:gd name="T39" fmla="*/ 9 h 111"/>
              <a:gd name="T40" fmla="*/ 15 w 117"/>
              <a:gd name="T41" fmla="*/ 0 h 111"/>
              <a:gd name="T42" fmla="*/ 7 w 117"/>
              <a:gd name="T43" fmla="*/ 9 h 111"/>
              <a:gd name="T44" fmla="*/ 7 w 117"/>
              <a:gd name="T45" fmla="*/ 10 h 111"/>
              <a:gd name="T46" fmla="*/ 0 w 117"/>
              <a:gd name="T47" fmla="*/ 25 h 111"/>
              <a:gd name="T48" fmla="*/ 40 w 117"/>
              <a:gd name="T49" fmla="*/ 81 h 111"/>
              <a:gd name="T50" fmla="*/ 42 w 117"/>
              <a:gd name="T51" fmla="*/ 94 h 111"/>
              <a:gd name="T52" fmla="*/ 66 w 117"/>
              <a:gd name="T53" fmla="*/ 110 h 111"/>
              <a:gd name="T54" fmla="*/ 67 w 117"/>
              <a:gd name="T55" fmla="*/ 111 h 111"/>
              <a:gd name="T56" fmla="*/ 103 w 117"/>
              <a:gd name="T57" fmla="*/ 83 h 111"/>
              <a:gd name="T58" fmla="*/ 103 w 117"/>
              <a:gd name="T59" fmla="*/ 83 h 111"/>
              <a:gd name="T60" fmla="*/ 117 w 117"/>
              <a:gd name="T61" fmla="*/ 69 h 111"/>
              <a:gd name="T62" fmla="*/ 103 w 117"/>
              <a:gd name="T63" fmla="*/ 55 h 111"/>
              <a:gd name="T64" fmla="*/ 103 w 117"/>
              <a:gd name="T65" fmla="*/ 77 h 111"/>
              <a:gd name="T66" fmla="*/ 95 w 117"/>
              <a:gd name="T67" fmla="*/ 69 h 111"/>
              <a:gd name="T68" fmla="*/ 103 w 117"/>
              <a:gd name="T69" fmla="*/ 62 h 111"/>
              <a:gd name="T70" fmla="*/ 110 w 117"/>
              <a:gd name="T71" fmla="*/ 69 h 111"/>
              <a:gd name="T72" fmla="*/ 103 w 117"/>
              <a:gd name="T73" fmla="*/ 7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" h="111">
                <a:moveTo>
                  <a:pt x="103" y="55"/>
                </a:moveTo>
                <a:cubicBezTo>
                  <a:pt x="95" y="55"/>
                  <a:pt x="89" y="61"/>
                  <a:pt x="89" y="69"/>
                </a:cubicBezTo>
                <a:cubicBezTo>
                  <a:pt x="89" y="74"/>
                  <a:pt x="91" y="78"/>
                  <a:pt x="95" y="80"/>
                </a:cubicBezTo>
                <a:cubicBezTo>
                  <a:pt x="87" y="95"/>
                  <a:pt x="77" y="102"/>
                  <a:pt x="66" y="102"/>
                </a:cubicBezTo>
                <a:cubicBezTo>
                  <a:pt x="58" y="102"/>
                  <a:pt x="51" y="96"/>
                  <a:pt x="50" y="92"/>
                </a:cubicBezTo>
                <a:cubicBezTo>
                  <a:pt x="49" y="90"/>
                  <a:pt x="49" y="85"/>
                  <a:pt x="49" y="81"/>
                </a:cubicBezTo>
                <a:cubicBezTo>
                  <a:pt x="72" y="76"/>
                  <a:pt x="88" y="32"/>
                  <a:pt x="88" y="25"/>
                </a:cubicBezTo>
                <a:cubicBezTo>
                  <a:pt x="89" y="20"/>
                  <a:pt x="85" y="14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4"/>
                  <a:pt x="78" y="0"/>
                  <a:pt x="73" y="0"/>
                </a:cubicBezTo>
                <a:cubicBezTo>
                  <a:pt x="69" y="0"/>
                  <a:pt x="65" y="4"/>
                  <a:pt x="65" y="9"/>
                </a:cubicBezTo>
                <a:cubicBezTo>
                  <a:pt x="65" y="13"/>
                  <a:pt x="69" y="17"/>
                  <a:pt x="73" y="17"/>
                </a:cubicBezTo>
                <a:cubicBezTo>
                  <a:pt x="74" y="17"/>
                  <a:pt x="75" y="17"/>
                  <a:pt x="76" y="16"/>
                </a:cubicBezTo>
                <a:cubicBezTo>
                  <a:pt x="78" y="19"/>
                  <a:pt x="80" y="22"/>
                  <a:pt x="80" y="24"/>
                </a:cubicBezTo>
                <a:cubicBezTo>
                  <a:pt x="79" y="30"/>
                  <a:pt x="62" y="73"/>
                  <a:pt x="44" y="73"/>
                </a:cubicBezTo>
                <a:cubicBezTo>
                  <a:pt x="37" y="73"/>
                  <a:pt x="29" y="65"/>
                  <a:pt x="20" y="51"/>
                </a:cubicBezTo>
                <a:cubicBezTo>
                  <a:pt x="14" y="40"/>
                  <a:pt x="9" y="27"/>
                  <a:pt x="9" y="24"/>
                </a:cubicBezTo>
                <a:cubicBezTo>
                  <a:pt x="9" y="22"/>
                  <a:pt x="10" y="19"/>
                  <a:pt x="13" y="16"/>
                </a:cubicBezTo>
                <a:cubicBezTo>
                  <a:pt x="14" y="17"/>
                  <a:pt x="15" y="17"/>
                  <a:pt x="15" y="17"/>
                </a:cubicBezTo>
                <a:cubicBezTo>
                  <a:pt x="20" y="17"/>
                  <a:pt x="24" y="13"/>
                  <a:pt x="24" y="9"/>
                </a:cubicBezTo>
                <a:cubicBezTo>
                  <a:pt x="24" y="4"/>
                  <a:pt x="20" y="0"/>
                  <a:pt x="15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9"/>
                  <a:pt x="7" y="9"/>
                  <a:pt x="7" y="10"/>
                </a:cubicBezTo>
                <a:cubicBezTo>
                  <a:pt x="4" y="14"/>
                  <a:pt x="0" y="20"/>
                  <a:pt x="0" y="25"/>
                </a:cubicBezTo>
                <a:cubicBezTo>
                  <a:pt x="1" y="32"/>
                  <a:pt x="17" y="76"/>
                  <a:pt x="40" y="81"/>
                </a:cubicBezTo>
                <a:cubicBezTo>
                  <a:pt x="40" y="85"/>
                  <a:pt x="41" y="91"/>
                  <a:pt x="42" y="94"/>
                </a:cubicBezTo>
                <a:cubicBezTo>
                  <a:pt x="44" y="102"/>
                  <a:pt x="54" y="110"/>
                  <a:pt x="66" y="110"/>
                </a:cubicBezTo>
                <a:cubicBezTo>
                  <a:pt x="66" y="111"/>
                  <a:pt x="67" y="111"/>
                  <a:pt x="67" y="111"/>
                </a:cubicBezTo>
                <a:cubicBezTo>
                  <a:pt x="76" y="111"/>
                  <a:pt x="91" y="107"/>
                  <a:pt x="103" y="83"/>
                </a:cubicBezTo>
                <a:cubicBezTo>
                  <a:pt x="103" y="83"/>
                  <a:pt x="103" y="83"/>
                  <a:pt x="103" y="83"/>
                </a:cubicBezTo>
                <a:cubicBezTo>
                  <a:pt x="110" y="83"/>
                  <a:pt x="117" y="77"/>
                  <a:pt x="117" y="69"/>
                </a:cubicBezTo>
                <a:cubicBezTo>
                  <a:pt x="117" y="61"/>
                  <a:pt x="110" y="55"/>
                  <a:pt x="103" y="55"/>
                </a:cubicBezTo>
                <a:close/>
                <a:moveTo>
                  <a:pt x="103" y="77"/>
                </a:moveTo>
                <a:cubicBezTo>
                  <a:pt x="99" y="77"/>
                  <a:pt x="95" y="73"/>
                  <a:pt x="95" y="69"/>
                </a:cubicBezTo>
                <a:cubicBezTo>
                  <a:pt x="95" y="65"/>
                  <a:pt x="99" y="62"/>
                  <a:pt x="103" y="62"/>
                </a:cubicBezTo>
                <a:cubicBezTo>
                  <a:pt x="107" y="62"/>
                  <a:pt x="110" y="65"/>
                  <a:pt x="110" y="69"/>
                </a:cubicBezTo>
                <a:cubicBezTo>
                  <a:pt x="110" y="73"/>
                  <a:pt x="107" y="77"/>
                  <a:pt x="103" y="7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1" name="Oval 179"/>
          <p:cNvSpPr>
            <a:spLocks noChangeArrowheads="1"/>
          </p:cNvSpPr>
          <p:nvPr userDrawn="1"/>
        </p:nvSpPr>
        <p:spPr bwMode="auto">
          <a:xfrm>
            <a:off x="6102350" y="4254500"/>
            <a:ext cx="31750" cy="31750"/>
          </a:xfrm>
          <a:prstGeom prst="ellipse">
            <a:avLst/>
          </a:pr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12" name="Freeform 180"/>
          <p:cNvSpPr>
            <a:spLocks noEditPoints="1"/>
          </p:cNvSpPr>
          <p:nvPr userDrawn="1"/>
        </p:nvSpPr>
        <p:spPr bwMode="auto">
          <a:xfrm>
            <a:off x="7612063" y="2349500"/>
            <a:ext cx="374650" cy="363538"/>
          </a:xfrm>
          <a:custGeom>
            <a:avLst/>
            <a:gdLst>
              <a:gd name="T0" fmla="*/ 29 w 97"/>
              <a:gd name="T1" fmla="*/ 6 h 94"/>
              <a:gd name="T2" fmla="*/ 68 w 97"/>
              <a:gd name="T3" fmla="*/ 6 h 94"/>
              <a:gd name="T4" fmla="*/ 68 w 97"/>
              <a:gd name="T5" fmla="*/ 17 h 94"/>
              <a:gd name="T6" fmla="*/ 74 w 97"/>
              <a:gd name="T7" fmla="*/ 17 h 94"/>
              <a:gd name="T8" fmla="*/ 74 w 97"/>
              <a:gd name="T9" fmla="*/ 6 h 94"/>
              <a:gd name="T10" fmla="*/ 68 w 97"/>
              <a:gd name="T11" fmla="*/ 0 h 94"/>
              <a:gd name="T12" fmla="*/ 29 w 97"/>
              <a:gd name="T13" fmla="*/ 0 h 94"/>
              <a:gd name="T14" fmla="*/ 23 w 97"/>
              <a:gd name="T15" fmla="*/ 6 h 94"/>
              <a:gd name="T16" fmla="*/ 23 w 97"/>
              <a:gd name="T17" fmla="*/ 17 h 94"/>
              <a:gd name="T18" fmla="*/ 29 w 97"/>
              <a:gd name="T19" fmla="*/ 17 h 94"/>
              <a:gd name="T20" fmla="*/ 29 w 97"/>
              <a:gd name="T21" fmla="*/ 6 h 94"/>
              <a:gd name="T22" fmla="*/ 57 w 97"/>
              <a:gd name="T23" fmla="*/ 59 h 94"/>
              <a:gd name="T24" fmla="*/ 51 w 97"/>
              <a:gd name="T25" fmla="*/ 65 h 94"/>
              <a:gd name="T26" fmla="*/ 45 w 97"/>
              <a:gd name="T27" fmla="*/ 65 h 94"/>
              <a:gd name="T28" fmla="*/ 39 w 97"/>
              <a:gd name="T29" fmla="*/ 59 h 94"/>
              <a:gd name="T30" fmla="*/ 39 w 97"/>
              <a:gd name="T31" fmla="*/ 57 h 94"/>
              <a:gd name="T32" fmla="*/ 0 w 97"/>
              <a:gd name="T33" fmla="*/ 44 h 94"/>
              <a:gd name="T34" fmla="*/ 0 w 97"/>
              <a:gd name="T35" fmla="*/ 91 h 94"/>
              <a:gd name="T36" fmla="*/ 3 w 97"/>
              <a:gd name="T37" fmla="*/ 94 h 94"/>
              <a:gd name="T38" fmla="*/ 94 w 97"/>
              <a:gd name="T39" fmla="*/ 94 h 94"/>
              <a:gd name="T40" fmla="*/ 97 w 97"/>
              <a:gd name="T41" fmla="*/ 91 h 94"/>
              <a:gd name="T42" fmla="*/ 97 w 97"/>
              <a:gd name="T43" fmla="*/ 44 h 94"/>
              <a:gd name="T44" fmla="*/ 57 w 97"/>
              <a:gd name="T45" fmla="*/ 57 h 94"/>
              <a:gd name="T46" fmla="*/ 57 w 97"/>
              <a:gd name="T47" fmla="*/ 59 h 94"/>
              <a:gd name="T48" fmla="*/ 94 w 97"/>
              <a:gd name="T49" fmla="*/ 19 h 94"/>
              <a:gd name="T50" fmla="*/ 3 w 97"/>
              <a:gd name="T51" fmla="*/ 19 h 94"/>
              <a:gd name="T52" fmla="*/ 0 w 97"/>
              <a:gd name="T53" fmla="*/ 22 h 94"/>
              <a:gd name="T54" fmla="*/ 0 w 97"/>
              <a:gd name="T55" fmla="*/ 39 h 94"/>
              <a:gd name="T56" fmla="*/ 39 w 97"/>
              <a:gd name="T57" fmla="*/ 53 h 94"/>
              <a:gd name="T58" fmla="*/ 39 w 97"/>
              <a:gd name="T59" fmla="*/ 48 h 94"/>
              <a:gd name="T60" fmla="*/ 45 w 97"/>
              <a:gd name="T61" fmla="*/ 42 h 94"/>
              <a:gd name="T62" fmla="*/ 51 w 97"/>
              <a:gd name="T63" fmla="*/ 42 h 94"/>
              <a:gd name="T64" fmla="*/ 57 w 97"/>
              <a:gd name="T65" fmla="*/ 48 h 94"/>
              <a:gd name="T66" fmla="*/ 57 w 97"/>
              <a:gd name="T67" fmla="*/ 53 h 94"/>
              <a:gd name="T68" fmla="*/ 97 w 97"/>
              <a:gd name="T69" fmla="*/ 39 h 94"/>
              <a:gd name="T70" fmla="*/ 97 w 97"/>
              <a:gd name="T71" fmla="*/ 22 h 94"/>
              <a:gd name="T72" fmla="*/ 94 w 97"/>
              <a:gd name="T73" fmla="*/ 19 h 94"/>
              <a:gd name="T74" fmla="*/ 51 w 97"/>
              <a:gd name="T75" fmla="*/ 61 h 94"/>
              <a:gd name="T76" fmla="*/ 53 w 97"/>
              <a:gd name="T77" fmla="*/ 59 h 94"/>
              <a:gd name="T78" fmla="*/ 53 w 97"/>
              <a:gd name="T79" fmla="*/ 48 h 94"/>
              <a:gd name="T80" fmla="*/ 51 w 97"/>
              <a:gd name="T81" fmla="*/ 46 h 94"/>
              <a:gd name="T82" fmla="*/ 45 w 97"/>
              <a:gd name="T83" fmla="*/ 46 h 94"/>
              <a:gd name="T84" fmla="*/ 43 w 97"/>
              <a:gd name="T85" fmla="*/ 48 h 94"/>
              <a:gd name="T86" fmla="*/ 43 w 97"/>
              <a:gd name="T87" fmla="*/ 59 h 94"/>
              <a:gd name="T88" fmla="*/ 45 w 97"/>
              <a:gd name="T89" fmla="*/ 61 h 94"/>
              <a:gd name="T90" fmla="*/ 51 w 97"/>
              <a:gd name="T91" fmla="*/ 6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7" h="94">
                <a:moveTo>
                  <a:pt x="29" y="6"/>
                </a:moveTo>
                <a:cubicBezTo>
                  <a:pt x="68" y="6"/>
                  <a:pt x="68" y="6"/>
                  <a:pt x="68" y="6"/>
                </a:cubicBezTo>
                <a:cubicBezTo>
                  <a:pt x="68" y="17"/>
                  <a:pt x="68" y="17"/>
                  <a:pt x="68" y="17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3"/>
                  <a:pt x="71" y="0"/>
                  <a:pt x="6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3" y="3"/>
                  <a:pt x="23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6"/>
                </a:lnTo>
                <a:close/>
                <a:moveTo>
                  <a:pt x="57" y="59"/>
                </a:moveTo>
                <a:cubicBezTo>
                  <a:pt x="57" y="62"/>
                  <a:pt x="55" y="65"/>
                  <a:pt x="51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2" y="65"/>
                  <a:pt x="39" y="62"/>
                  <a:pt x="39" y="59"/>
                </a:cubicBezTo>
                <a:cubicBezTo>
                  <a:pt x="39" y="57"/>
                  <a:pt x="39" y="57"/>
                  <a:pt x="39" y="57"/>
                </a:cubicBezTo>
                <a:cubicBezTo>
                  <a:pt x="23" y="56"/>
                  <a:pt x="9" y="50"/>
                  <a:pt x="0" y="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1" y="94"/>
                  <a:pt x="3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4"/>
                  <a:pt x="97" y="93"/>
                  <a:pt x="97" y="91"/>
                </a:cubicBezTo>
                <a:cubicBezTo>
                  <a:pt x="97" y="44"/>
                  <a:pt x="97" y="44"/>
                  <a:pt x="97" y="44"/>
                </a:cubicBezTo>
                <a:cubicBezTo>
                  <a:pt x="87" y="50"/>
                  <a:pt x="74" y="56"/>
                  <a:pt x="57" y="57"/>
                </a:cubicBezTo>
                <a:lnTo>
                  <a:pt x="57" y="59"/>
                </a:lnTo>
                <a:close/>
                <a:moveTo>
                  <a:pt x="94" y="19"/>
                </a:moveTo>
                <a:cubicBezTo>
                  <a:pt x="3" y="19"/>
                  <a:pt x="3" y="19"/>
                  <a:pt x="3" y="19"/>
                </a:cubicBezTo>
                <a:cubicBezTo>
                  <a:pt x="1" y="19"/>
                  <a:pt x="0" y="20"/>
                  <a:pt x="0" y="22"/>
                </a:cubicBezTo>
                <a:cubicBezTo>
                  <a:pt x="0" y="39"/>
                  <a:pt x="0" y="39"/>
                  <a:pt x="0" y="39"/>
                </a:cubicBezTo>
                <a:cubicBezTo>
                  <a:pt x="8" y="45"/>
                  <a:pt x="22" y="52"/>
                  <a:pt x="39" y="53"/>
                </a:cubicBezTo>
                <a:cubicBezTo>
                  <a:pt x="39" y="48"/>
                  <a:pt x="39" y="48"/>
                  <a:pt x="39" y="48"/>
                </a:cubicBezTo>
                <a:cubicBezTo>
                  <a:pt x="39" y="45"/>
                  <a:pt x="42" y="42"/>
                  <a:pt x="45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7" y="45"/>
                  <a:pt x="57" y="48"/>
                </a:cubicBezTo>
                <a:cubicBezTo>
                  <a:pt x="57" y="53"/>
                  <a:pt x="57" y="53"/>
                  <a:pt x="57" y="53"/>
                </a:cubicBezTo>
                <a:cubicBezTo>
                  <a:pt x="74" y="52"/>
                  <a:pt x="88" y="45"/>
                  <a:pt x="97" y="39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20"/>
                  <a:pt x="95" y="19"/>
                  <a:pt x="94" y="19"/>
                </a:cubicBezTo>
                <a:close/>
                <a:moveTo>
                  <a:pt x="51" y="61"/>
                </a:moveTo>
                <a:cubicBezTo>
                  <a:pt x="52" y="61"/>
                  <a:pt x="53" y="60"/>
                  <a:pt x="53" y="59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47"/>
                  <a:pt x="52" y="46"/>
                  <a:pt x="51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6"/>
                  <a:pt x="43" y="47"/>
                  <a:pt x="43" y="48"/>
                </a:cubicBezTo>
                <a:cubicBezTo>
                  <a:pt x="43" y="59"/>
                  <a:pt x="43" y="59"/>
                  <a:pt x="43" y="59"/>
                </a:cubicBezTo>
                <a:cubicBezTo>
                  <a:pt x="43" y="60"/>
                  <a:pt x="44" y="61"/>
                  <a:pt x="45" y="61"/>
                </a:cubicBezTo>
                <a:lnTo>
                  <a:pt x="51" y="6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13" name="Group 212"/>
          <p:cNvGrpSpPr/>
          <p:nvPr userDrawn="1"/>
        </p:nvGrpSpPr>
        <p:grpSpPr>
          <a:xfrm>
            <a:off x="8482013" y="1017588"/>
            <a:ext cx="520700" cy="498475"/>
            <a:chOff x="8482013" y="1017588"/>
            <a:chExt cx="520700" cy="498475"/>
          </a:xfrm>
        </p:grpSpPr>
        <p:sp>
          <p:nvSpPr>
            <p:cNvPr id="214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24" name="Freeform 191"/>
          <p:cNvSpPr>
            <a:spLocks/>
          </p:cNvSpPr>
          <p:nvPr userDrawn="1"/>
        </p:nvSpPr>
        <p:spPr bwMode="auto">
          <a:xfrm>
            <a:off x="3514725" y="3575050"/>
            <a:ext cx="417513" cy="334963"/>
          </a:xfrm>
          <a:custGeom>
            <a:avLst/>
            <a:gdLst>
              <a:gd name="T0" fmla="*/ 33 w 108"/>
              <a:gd name="T1" fmla="*/ 87 h 87"/>
              <a:gd name="T2" fmla="*/ 52 w 108"/>
              <a:gd name="T3" fmla="*/ 86 h 87"/>
              <a:gd name="T4" fmla="*/ 74 w 108"/>
              <a:gd name="T5" fmla="*/ 68 h 87"/>
              <a:gd name="T6" fmla="*/ 83 w 108"/>
              <a:gd name="T7" fmla="*/ 46 h 87"/>
              <a:gd name="T8" fmla="*/ 91 w 108"/>
              <a:gd name="T9" fmla="*/ 39 h 87"/>
              <a:gd name="T10" fmla="*/ 95 w 108"/>
              <a:gd name="T11" fmla="*/ 49 h 87"/>
              <a:gd name="T12" fmla="*/ 96 w 108"/>
              <a:gd name="T13" fmla="*/ 84 h 87"/>
              <a:gd name="T14" fmla="*/ 99 w 108"/>
              <a:gd name="T15" fmla="*/ 86 h 87"/>
              <a:gd name="T16" fmla="*/ 102 w 108"/>
              <a:gd name="T17" fmla="*/ 83 h 87"/>
              <a:gd name="T18" fmla="*/ 108 w 108"/>
              <a:gd name="T19" fmla="*/ 25 h 87"/>
              <a:gd name="T20" fmla="*/ 106 w 108"/>
              <a:gd name="T21" fmla="*/ 12 h 87"/>
              <a:gd name="T22" fmla="*/ 91 w 108"/>
              <a:gd name="T23" fmla="*/ 1 h 87"/>
              <a:gd name="T24" fmla="*/ 79 w 108"/>
              <a:gd name="T25" fmla="*/ 8 h 87"/>
              <a:gd name="T26" fmla="*/ 60 w 108"/>
              <a:gd name="T27" fmla="*/ 46 h 87"/>
              <a:gd name="T28" fmla="*/ 32 w 108"/>
              <a:gd name="T29" fmla="*/ 66 h 87"/>
              <a:gd name="T30" fmla="*/ 2 w 108"/>
              <a:gd name="T31" fmla="*/ 78 h 87"/>
              <a:gd name="T32" fmla="*/ 0 w 108"/>
              <a:gd name="T33" fmla="*/ 82 h 87"/>
              <a:gd name="T34" fmla="*/ 4 w 108"/>
              <a:gd name="T35" fmla="*/ 86 h 87"/>
              <a:gd name="T36" fmla="*/ 33 w 108"/>
              <a:gd name="T3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87">
                <a:moveTo>
                  <a:pt x="33" y="87"/>
                </a:moveTo>
                <a:cubicBezTo>
                  <a:pt x="39" y="87"/>
                  <a:pt x="46" y="87"/>
                  <a:pt x="52" y="86"/>
                </a:cubicBezTo>
                <a:cubicBezTo>
                  <a:pt x="64" y="86"/>
                  <a:pt x="71" y="79"/>
                  <a:pt x="74" y="68"/>
                </a:cubicBezTo>
                <a:cubicBezTo>
                  <a:pt x="77" y="61"/>
                  <a:pt x="79" y="53"/>
                  <a:pt x="83" y="46"/>
                </a:cubicBezTo>
                <a:cubicBezTo>
                  <a:pt x="84" y="43"/>
                  <a:pt x="86" y="38"/>
                  <a:pt x="91" y="39"/>
                </a:cubicBezTo>
                <a:cubicBezTo>
                  <a:pt x="95" y="40"/>
                  <a:pt x="95" y="45"/>
                  <a:pt x="95" y="49"/>
                </a:cubicBezTo>
                <a:cubicBezTo>
                  <a:pt x="96" y="59"/>
                  <a:pt x="95" y="74"/>
                  <a:pt x="96" y="84"/>
                </a:cubicBezTo>
                <a:cubicBezTo>
                  <a:pt x="96" y="86"/>
                  <a:pt x="99" y="86"/>
                  <a:pt x="99" y="86"/>
                </a:cubicBezTo>
                <a:cubicBezTo>
                  <a:pt x="99" y="86"/>
                  <a:pt x="102" y="86"/>
                  <a:pt x="102" y="83"/>
                </a:cubicBezTo>
                <a:cubicBezTo>
                  <a:pt x="104" y="66"/>
                  <a:pt x="106" y="43"/>
                  <a:pt x="108" y="25"/>
                </a:cubicBezTo>
                <a:cubicBezTo>
                  <a:pt x="108" y="21"/>
                  <a:pt x="108" y="16"/>
                  <a:pt x="106" y="12"/>
                </a:cubicBezTo>
                <a:cubicBezTo>
                  <a:pt x="105" y="8"/>
                  <a:pt x="100" y="1"/>
                  <a:pt x="91" y="1"/>
                </a:cubicBezTo>
                <a:cubicBezTo>
                  <a:pt x="83" y="0"/>
                  <a:pt x="82" y="3"/>
                  <a:pt x="79" y="8"/>
                </a:cubicBezTo>
                <a:cubicBezTo>
                  <a:pt x="72" y="20"/>
                  <a:pt x="65" y="33"/>
                  <a:pt x="60" y="46"/>
                </a:cubicBezTo>
                <a:cubicBezTo>
                  <a:pt x="54" y="58"/>
                  <a:pt x="47" y="65"/>
                  <a:pt x="32" y="66"/>
                </a:cubicBezTo>
                <a:cubicBezTo>
                  <a:pt x="22" y="66"/>
                  <a:pt x="12" y="73"/>
                  <a:pt x="2" y="78"/>
                </a:cubicBezTo>
                <a:cubicBezTo>
                  <a:pt x="0" y="79"/>
                  <a:pt x="0" y="82"/>
                  <a:pt x="0" y="82"/>
                </a:cubicBezTo>
                <a:cubicBezTo>
                  <a:pt x="1" y="84"/>
                  <a:pt x="2" y="85"/>
                  <a:pt x="4" y="86"/>
                </a:cubicBezTo>
                <a:cubicBezTo>
                  <a:pt x="14" y="87"/>
                  <a:pt x="22" y="86"/>
                  <a:pt x="33" y="8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25" name="Freeform 192"/>
          <p:cNvSpPr>
            <a:spLocks/>
          </p:cNvSpPr>
          <p:nvPr userDrawn="1"/>
        </p:nvSpPr>
        <p:spPr bwMode="auto">
          <a:xfrm>
            <a:off x="3994150" y="3257550"/>
            <a:ext cx="173038" cy="509588"/>
          </a:xfrm>
          <a:custGeom>
            <a:avLst/>
            <a:gdLst>
              <a:gd name="T0" fmla="*/ 61 w 109"/>
              <a:gd name="T1" fmla="*/ 37 h 321"/>
              <a:gd name="T2" fmla="*/ 70 w 109"/>
              <a:gd name="T3" fmla="*/ 37 h 321"/>
              <a:gd name="T4" fmla="*/ 80 w 109"/>
              <a:gd name="T5" fmla="*/ 0 h 321"/>
              <a:gd name="T6" fmla="*/ 29 w 109"/>
              <a:gd name="T7" fmla="*/ 0 h 321"/>
              <a:gd name="T8" fmla="*/ 36 w 109"/>
              <a:gd name="T9" fmla="*/ 37 h 321"/>
              <a:gd name="T10" fmla="*/ 49 w 109"/>
              <a:gd name="T11" fmla="*/ 37 h 321"/>
              <a:gd name="T12" fmla="*/ 0 w 109"/>
              <a:gd name="T13" fmla="*/ 261 h 321"/>
              <a:gd name="T14" fmla="*/ 53 w 109"/>
              <a:gd name="T15" fmla="*/ 321 h 321"/>
              <a:gd name="T16" fmla="*/ 109 w 109"/>
              <a:gd name="T17" fmla="*/ 261 h 321"/>
              <a:gd name="T18" fmla="*/ 61 w 109"/>
              <a:gd name="T19" fmla="*/ 37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21">
                <a:moveTo>
                  <a:pt x="61" y="37"/>
                </a:moveTo>
                <a:lnTo>
                  <a:pt x="70" y="37"/>
                </a:lnTo>
                <a:lnTo>
                  <a:pt x="80" y="0"/>
                </a:lnTo>
                <a:lnTo>
                  <a:pt x="29" y="0"/>
                </a:lnTo>
                <a:lnTo>
                  <a:pt x="36" y="37"/>
                </a:lnTo>
                <a:lnTo>
                  <a:pt x="49" y="37"/>
                </a:lnTo>
                <a:lnTo>
                  <a:pt x="0" y="261"/>
                </a:lnTo>
                <a:lnTo>
                  <a:pt x="53" y="321"/>
                </a:lnTo>
                <a:lnTo>
                  <a:pt x="109" y="261"/>
                </a:lnTo>
                <a:lnTo>
                  <a:pt x="61" y="37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6" name="Group 225"/>
          <p:cNvGrpSpPr/>
          <p:nvPr userDrawn="1"/>
        </p:nvGrpSpPr>
        <p:grpSpPr>
          <a:xfrm>
            <a:off x="7732713" y="3551238"/>
            <a:ext cx="342900" cy="301625"/>
            <a:chOff x="7732713" y="3551238"/>
            <a:chExt cx="342900" cy="301625"/>
          </a:xfrm>
        </p:grpSpPr>
        <p:sp>
          <p:nvSpPr>
            <p:cNvPr id="227" name="Freeform 193"/>
            <p:cNvSpPr>
              <a:spLocks/>
            </p:cNvSpPr>
            <p:nvPr userDrawn="1"/>
          </p:nvSpPr>
          <p:spPr bwMode="auto">
            <a:xfrm>
              <a:off x="7732713" y="3705225"/>
              <a:ext cx="342900" cy="147638"/>
            </a:xfrm>
            <a:custGeom>
              <a:avLst/>
              <a:gdLst>
                <a:gd name="T0" fmla="*/ 0 w 89"/>
                <a:gd name="T1" fmla="*/ 0 h 38"/>
                <a:gd name="T2" fmla="*/ 45 w 89"/>
                <a:gd name="T3" fmla="*/ 38 h 38"/>
                <a:gd name="T4" fmla="*/ 89 w 89"/>
                <a:gd name="T5" fmla="*/ 0 h 38"/>
                <a:gd name="T6" fmla="*/ 0 w 89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38">
                  <a:moveTo>
                    <a:pt x="0" y="0"/>
                  </a:moveTo>
                  <a:cubicBezTo>
                    <a:pt x="4" y="21"/>
                    <a:pt x="22" y="38"/>
                    <a:pt x="45" y="38"/>
                  </a:cubicBezTo>
                  <a:cubicBezTo>
                    <a:pt x="67" y="38"/>
                    <a:pt x="86" y="21"/>
                    <a:pt x="8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8" name="Oval 194"/>
            <p:cNvSpPr>
              <a:spLocks noChangeArrowheads="1"/>
            </p:cNvSpPr>
            <p:nvPr userDrawn="1"/>
          </p:nvSpPr>
          <p:spPr bwMode="auto">
            <a:xfrm>
              <a:off x="7762875" y="3551238"/>
              <a:ext cx="92075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Oval 195"/>
            <p:cNvSpPr>
              <a:spLocks noChangeArrowheads="1"/>
            </p:cNvSpPr>
            <p:nvPr userDrawn="1"/>
          </p:nvSpPr>
          <p:spPr bwMode="auto">
            <a:xfrm>
              <a:off x="7951788" y="3551238"/>
              <a:ext cx="93663" cy="9366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30" name="Freeform 196"/>
          <p:cNvSpPr>
            <a:spLocks noEditPoints="1"/>
          </p:cNvSpPr>
          <p:nvPr userDrawn="1"/>
        </p:nvSpPr>
        <p:spPr bwMode="auto">
          <a:xfrm>
            <a:off x="8450263" y="1758950"/>
            <a:ext cx="517525" cy="433388"/>
          </a:xfrm>
          <a:custGeom>
            <a:avLst/>
            <a:gdLst>
              <a:gd name="T0" fmla="*/ 10 w 134"/>
              <a:gd name="T1" fmla="*/ 0 h 112"/>
              <a:gd name="T2" fmla="*/ 59 w 134"/>
              <a:gd name="T3" fmla="*/ 0 h 112"/>
              <a:gd name="T4" fmla="*/ 69 w 134"/>
              <a:gd name="T5" fmla="*/ 11 h 112"/>
              <a:gd name="T6" fmla="*/ 100 w 134"/>
              <a:gd name="T7" fmla="*/ 11 h 112"/>
              <a:gd name="T8" fmla="*/ 110 w 134"/>
              <a:gd name="T9" fmla="*/ 19 h 112"/>
              <a:gd name="T10" fmla="*/ 24 w 134"/>
              <a:gd name="T11" fmla="*/ 19 h 112"/>
              <a:gd name="T12" fmla="*/ 8 w 134"/>
              <a:gd name="T13" fmla="*/ 33 h 112"/>
              <a:gd name="T14" fmla="*/ 0 w 134"/>
              <a:gd name="T15" fmla="*/ 83 h 112"/>
              <a:gd name="T16" fmla="*/ 0 w 134"/>
              <a:gd name="T17" fmla="*/ 11 h 112"/>
              <a:gd name="T18" fmla="*/ 10 w 134"/>
              <a:gd name="T19" fmla="*/ 0 h 112"/>
              <a:gd name="T20" fmla="*/ 33 w 134"/>
              <a:gd name="T21" fmla="*/ 31 h 112"/>
              <a:gd name="T22" fmla="*/ 16 w 134"/>
              <a:gd name="T23" fmla="*/ 45 h 112"/>
              <a:gd name="T24" fmla="*/ 6 w 134"/>
              <a:gd name="T25" fmla="*/ 112 h 112"/>
              <a:gd name="T26" fmla="*/ 122 w 134"/>
              <a:gd name="T27" fmla="*/ 112 h 112"/>
              <a:gd name="T28" fmla="*/ 133 w 134"/>
              <a:gd name="T29" fmla="*/ 45 h 112"/>
              <a:gd name="T30" fmla="*/ 121 w 134"/>
              <a:gd name="T31" fmla="*/ 31 h 112"/>
              <a:gd name="T32" fmla="*/ 33 w 134"/>
              <a:gd name="T33" fmla="*/ 3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" h="112">
                <a:moveTo>
                  <a:pt x="10" y="0"/>
                </a:moveTo>
                <a:cubicBezTo>
                  <a:pt x="59" y="0"/>
                  <a:pt x="59" y="0"/>
                  <a:pt x="59" y="0"/>
                </a:cubicBezTo>
                <a:cubicBezTo>
                  <a:pt x="67" y="0"/>
                  <a:pt x="69" y="5"/>
                  <a:pt x="69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5" y="11"/>
                  <a:pt x="109" y="14"/>
                  <a:pt x="110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16" y="19"/>
                  <a:pt x="9" y="25"/>
                  <a:pt x="8" y="3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lose/>
                <a:moveTo>
                  <a:pt x="33" y="31"/>
                </a:moveTo>
                <a:cubicBezTo>
                  <a:pt x="25" y="31"/>
                  <a:pt x="18" y="37"/>
                  <a:pt x="16" y="45"/>
                </a:cubicBezTo>
                <a:cubicBezTo>
                  <a:pt x="6" y="112"/>
                  <a:pt x="6" y="112"/>
                  <a:pt x="6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34" y="37"/>
                  <a:pt x="129" y="31"/>
                  <a:pt x="121" y="31"/>
                </a:cubicBezTo>
                <a:lnTo>
                  <a:pt x="33" y="3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1" name="Freeform 197"/>
          <p:cNvSpPr>
            <a:spLocks/>
          </p:cNvSpPr>
          <p:nvPr userDrawn="1"/>
        </p:nvSpPr>
        <p:spPr bwMode="auto">
          <a:xfrm>
            <a:off x="2778125" y="3644900"/>
            <a:ext cx="639763" cy="350838"/>
          </a:xfrm>
          <a:custGeom>
            <a:avLst/>
            <a:gdLst>
              <a:gd name="T0" fmla="*/ 20 w 166"/>
              <a:gd name="T1" fmla="*/ 91 h 91"/>
              <a:gd name="T2" fmla="*/ 0 w 166"/>
              <a:gd name="T3" fmla="*/ 58 h 91"/>
              <a:gd name="T4" fmla="*/ 38 w 166"/>
              <a:gd name="T5" fmla="*/ 22 h 91"/>
              <a:gd name="T6" fmla="*/ 72 w 166"/>
              <a:gd name="T7" fmla="*/ 0 h 91"/>
              <a:gd name="T8" fmla="*/ 105 w 166"/>
              <a:gd name="T9" fmla="*/ 22 h 91"/>
              <a:gd name="T10" fmla="*/ 130 w 166"/>
              <a:gd name="T11" fmla="*/ 22 h 91"/>
              <a:gd name="T12" fmla="*/ 166 w 166"/>
              <a:gd name="T13" fmla="*/ 58 h 91"/>
              <a:gd name="T14" fmla="*/ 145 w 166"/>
              <a:gd name="T15" fmla="*/ 91 h 91"/>
              <a:gd name="T16" fmla="*/ 106 w 166"/>
              <a:gd name="T17" fmla="*/ 91 h 91"/>
              <a:gd name="T18" fmla="*/ 106 w 166"/>
              <a:gd name="T19" fmla="*/ 49 h 91"/>
              <a:gd name="T20" fmla="*/ 57 w 166"/>
              <a:gd name="T21" fmla="*/ 49 h 91"/>
              <a:gd name="T22" fmla="*/ 57 w 166"/>
              <a:gd name="T23" fmla="*/ 91 h 91"/>
              <a:gd name="T24" fmla="*/ 33 w 166"/>
              <a:gd name="T25" fmla="*/ 91 h 91"/>
              <a:gd name="T26" fmla="*/ 20 w 166"/>
              <a:gd name="T2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" h="91">
                <a:moveTo>
                  <a:pt x="20" y="91"/>
                </a:moveTo>
                <a:cubicBezTo>
                  <a:pt x="8" y="85"/>
                  <a:pt x="0" y="72"/>
                  <a:pt x="0" y="58"/>
                </a:cubicBezTo>
                <a:cubicBezTo>
                  <a:pt x="0" y="39"/>
                  <a:pt x="20" y="24"/>
                  <a:pt x="38" y="22"/>
                </a:cubicBezTo>
                <a:cubicBezTo>
                  <a:pt x="44" y="9"/>
                  <a:pt x="57" y="0"/>
                  <a:pt x="72" y="0"/>
                </a:cubicBezTo>
                <a:cubicBezTo>
                  <a:pt x="87" y="0"/>
                  <a:pt x="100" y="9"/>
                  <a:pt x="105" y="22"/>
                </a:cubicBezTo>
                <a:cubicBezTo>
                  <a:pt x="106" y="22"/>
                  <a:pt x="129" y="22"/>
                  <a:pt x="130" y="22"/>
                </a:cubicBezTo>
                <a:cubicBezTo>
                  <a:pt x="150" y="22"/>
                  <a:pt x="166" y="38"/>
                  <a:pt x="166" y="58"/>
                </a:cubicBezTo>
                <a:cubicBezTo>
                  <a:pt x="166" y="72"/>
                  <a:pt x="158" y="85"/>
                  <a:pt x="145" y="91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91"/>
                  <a:pt x="57" y="91"/>
                  <a:pt x="57" y="91"/>
                </a:cubicBezTo>
                <a:cubicBezTo>
                  <a:pt x="33" y="91"/>
                  <a:pt x="33" y="91"/>
                  <a:pt x="33" y="91"/>
                </a:cubicBezTo>
                <a:lnTo>
                  <a:pt x="20" y="91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32" name="Freeform 198"/>
          <p:cNvSpPr>
            <a:spLocks/>
          </p:cNvSpPr>
          <p:nvPr userDrawn="1"/>
        </p:nvSpPr>
        <p:spPr bwMode="auto">
          <a:xfrm>
            <a:off x="2970213" y="3860800"/>
            <a:ext cx="239713" cy="323850"/>
          </a:xfrm>
          <a:custGeom>
            <a:avLst/>
            <a:gdLst>
              <a:gd name="T0" fmla="*/ 39 w 151"/>
              <a:gd name="T1" fmla="*/ 0 h 204"/>
              <a:gd name="T2" fmla="*/ 39 w 151"/>
              <a:gd name="T3" fmla="*/ 107 h 204"/>
              <a:gd name="T4" fmla="*/ 0 w 151"/>
              <a:gd name="T5" fmla="*/ 107 h 204"/>
              <a:gd name="T6" fmla="*/ 76 w 151"/>
              <a:gd name="T7" fmla="*/ 204 h 204"/>
              <a:gd name="T8" fmla="*/ 151 w 151"/>
              <a:gd name="T9" fmla="*/ 107 h 204"/>
              <a:gd name="T10" fmla="*/ 115 w 151"/>
              <a:gd name="T11" fmla="*/ 107 h 204"/>
              <a:gd name="T12" fmla="*/ 115 w 151"/>
              <a:gd name="T13" fmla="*/ 0 h 204"/>
              <a:gd name="T14" fmla="*/ 39 w 151"/>
              <a:gd name="T1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" h="204">
                <a:moveTo>
                  <a:pt x="39" y="0"/>
                </a:moveTo>
                <a:lnTo>
                  <a:pt x="39" y="107"/>
                </a:lnTo>
                <a:lnTo>
                  <a:pt x="0" y="107"/>
                </a:lnTo>
                <a:lnTo>
                  <a:pt x="76" y="204"/>
                </a:lnTo>
                <a:lnTo>
                  <a:pt x="151" y="107"/>
                </a:lnTo>
                <a:lnTo>
                  <a:pt x="115" y="107"/>
                </a:lnTo>
                <a:lnTo>
                  <a:pt x="115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4337050" y="3381375"/>
            <a:ext cx="487363" cy="339725"/>
            <a:chOff x="4337050" y="3381375"/>
            <a:chExt cx="487363" cy="339725"/>
          </a:xfrm>
        </p:grpSpPr>
        <p:sp>
          <p:nvSpPr>
            <p:cNvPr id="234" name="Freeform 199"/>
            <p:cNvSpPr>
              <a:spLocks/>
            </p:cNvSpPr>
            <p:nvPr userDrawn="1"/>
          </p:nvSpPr>
          <p:spPr bwMode="auto">
            <a:xfrm>
              <a:off x="4527550" y="3459163"/>
              <a:ext cx="219075" cy="219075"/>
            </a:xfrm>
            <a:custGeom>
              <a:avLst/>
              <a:gdLst>
                <a:gd name="T0" fmla="*/ 29 w 57"/>
                <a:gd name="T1" fmla="*/ 0 h 57"/>
                <a:gd name="T2" fmla="*/ 15 w 57"/>
                <a:gd name="T3" fmla="*/ 3 h 57"/>
                <a:gd name="T4" fmla="*/ 22 w 57"/>
                <a:gd name="T5" fmla="*/ 10 h 57"/>
                <a:gd name="T6" fmla="*/ 15 w 57"/>
                <a:gd name="T7" fmla="*/ 17 h 57"/>
                <a:gd name="T8" fmla="*/ 8 w 57"/>
                <a:gd name="T9" fmla="*/ 10 h 57"/>
                <a:gd name="T10" fmla="*/ 8 w 57"/>
                <a:gd name="T11" fmla="*/ 8 h 57"/>
                <a:gd name="T12" fmla="*/ 0 w 57"/>
                <a:gd name="T13" fmla="*/ 28 h 57"/>
                <a:gd name="T14" fmla="*/ 29 w 57"/>
                <a:gd name="T15" fmla="*/ 57 h 57"/>
                <a:gd name="T16" fmla="*/ 57 w 57"/>
                <a:gd name="T17" fmla="*/ 28 h 57"/>
                <a:gd name="T18" fmla="*/ 29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24" y="0"/>
                    <a:pt x="19" y="1"/>
                    <a:pt x="15" y="3"/>
                  </a:cubicBezTo>
                  <a:cubicBezTo>
                    <a:pt x="19" y="3"/>
                    <a:pt x="22" y="6"/>
                    <a:pt x="22" y="10"/>
                  </a:cubicBezTo>
                  <a:cubicBezTo>
                    <a:pt x="22" y="14"/>
                    <a:pt x="19" y="17"/>
                    <a:pt x="15" y="17"/>
                  </a:cubicBezTo>
                  <a:cubicBezTo>
                    <a:pt x="11" y="17"/>
                    <a:pt x="8" y="14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3" y="13"/>
                    <a:pt x="0" y="20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200"/>
            <p:cNvSpPr>
              <a:spLocks noEditPoints="1"/>
            </p:cNvSpPr>
            <p:nvPr userDrawn="1"/>
          </p:nvSpPr>
          <p:spPr bwMode="auto">
            <a:xfrm>
              <a:off x="4337050" y="3381375"/>
              <a:ext cx="487363" cy="339725"/>
            </a:xfrm>
            <a:custGeom>
              <a:avLst/>
              <a:gdLst>
                <a:gd name="T0" fmla="*/ 121 w 126"/>
                <a:gd name="T1" fmla="*/ 12 h 88"/>
                <a:gd name="T2" fmla="*/ 101 w 126"/>
                <a:gd name="T3" fmla="*/ 12 h 88"/>
                <a:gd name="T4" fmla="*/ 99 w 126"/>
                <a:gd name="T5" fmla="*/ 6 h 88"/>
                <a:gd name="T6" fmla="*/ 92 w 126"/>
                <a:gd name="T7" fmla="*/ 0 h 88"/>
                <a:gd name="T8" fmla="*/ 63 w 126"/>
                <a:gd name="T9" fmla="*/ 0 h 88"/>
                <a:gd name="T10" fmla="*/ 56 w 126"/>
                <a:gd name="T11" fmla="*/ 6 h 88"/>
                <a:gd name="T12" fmla="*/ 54 w 126"/>
                <a:gd name="T13" fmla="*/ 12 h 88"/>
                <a:gd name="T14" fmla="*/ 30 w 126"/>
                <a:gd name="T15" fmla="*/ 12 h 88"/>
                <a:gd name="T16" fmla="*/ 30 w 126"/>
                <a:gd name="T17" fmla="*/ 11 h 88"/>
                <a:gd name="T18" fmla="*/ 26 w 126"/>
                <a:gd name="T19" fmla="*/ 6 h 88"/>
                <a:gd name="T20" fmla="*/ 15 w 126"/>
                <a:gd name="T21" fmla="*/ 6 h 88"/>
                <a:gd name="T22" fmla="*/ 11 w 126"/>
                <a:gd name="T23" fmla="*/ 11 h 88"/>
                <a:gd name="T24" fmla="*/ 11 w 126"/>
                <a:gd name="T25" fmla="*/ 12 h 88"/>
                <a:gd name="T26" fmla="*/ 5 w 126"/>
                <a:gd name="T27" fmla="*/ 12 h 88"/>
                <a:gd name="T28" fmla="*/ 0 w 126"/>
                <a:gd name="T29" fmla="*/ 17 h 88"/>
                <a:gd name="T30" fmla="*/ 0 w 126"/>
                <a:gd name="T31" fmla="*/ 82 h 88"/>
                <a:gd name="T32" fmla="*/ 5 w 126"/>
                <a:gd name="T33" fmla="*/ 88 h 88"/>
                <a:gd name="T34" fmla="*/ 121 w 126"/>
                <a:gd name="T35" fmla="*/ 88 h 88"/>
                <a:gd name="T36" fmla="*/ 126 w 126"/>
                <a:gd name="T37" fmla="*/ 82 h 88"/>
                <a:gd name="T38" fmla="*/ 126 w 126"/>
                <a:gd name="T39" fmla="*/ 17 h 88"/>
                <a:gd name="T40" fmla="*/ 121 w 126"/>
                <a:gd name="T41" fmla="*/ 12 h 88"/>
                <a:gd name="T42" fmla="*/ 31 w 126"/>
                <a:gd name="T43" fmla="*/ 28 h 88"/>
                <a:gd name="T44" fmla="*/ 14 w 126"/>
                <a:gd name="T45" fmla="*/ 28 h 88"/>
                <a:gd name="T46" fmla="*/ 10 w 126"/>
                <a:gd name="T47" fmla="*/ 24 h 88"/>
                <a:gd name="T48" fmla="*/ 14 w 126"/>
                <a:gd name="T49" fmla="*/ 20 h 88"/>
                <a:gd name="T50" fmla="*/ 31 w 126"/>
                <a:gd name="T51" fmla="*/ 20 h 88"/>
                <a:gd name="T52" fmla="*/ 35 w 126"/>
                <a:gd name="T53" fmla="*/ 24 h 88"/>
                <a:gd name="T54" fmla="*/ 31 w 126"/>
                <a:gd name="T55" fmla="*/ 28 h 88"/>
                <a:gd name="T56" fmla="*/ 78 w 126"/>
                <a:gd name="T57" fmla="*/ 81 h 88"/>
                <a:gd name="T58" fmla="*/ 45 w 126"/>
                <a:gd name="T59" fmla="*/ 48 h 88"/>
                <a:gd name="T60" fmla="*/ 78 w 126"/>
                <a:gd name="T61" fmla="*/ 15 h 88"/>
                <a:gd name="T62" fmla="*/ 110 w 126"/>
                <a:gd name="T63" fmla="*/ 48 h 88"/>
                <a:gd name="T64" fmla="*/ 78 w 126"/>
                <a:gd name="T6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88">
                  <a:moveTo>
                    <a:pt x="121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8" y="3"/>
                    <a:pt x="96" y="0"/>
                    <a:pt x="9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7" y="3"/>
                    <a:pt x="56" y="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8"/>
                    <a:pt x="28" y="6"/>
                    <a:pt x="2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8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4"/>
                    <a:pt x="0" y="1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5"/>
                    <a:pt x="2" y="88"/>
                    <a:pt x="5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4" y="88"/>
                    <a:pt x="126" y="85"/>
                    <a:pt x="126" y="82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4"/>
                    <a:pt x="124" y="12"/>
                    <a:pt x="121" y="12"/>
                  </a:cubicBezTo>
                  <a:close/>
                  <a:moveTo>
                    <a:pt x="3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2" y="28"/>
                    <a:pt x="10" y="26"/>
                    <a:pt x="10" y="24"/>
                  </a:cubicBezTo>
                  <a:cubicBezTo>
                    <a:pt x="10" y="22"/>
                    <a:pt x="12" y="20"/>
                    <a:pt x="14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3" y="20"/>
                    <a:pt x="35" y="22"/>
                    <a:pt x="35" y="24"/>
                  </a:cubicBezTo>
                  <a:cubicBezTo>
                    <a:pt x="35" y="26"/>
                    <a:pt x="33" y="28"/>
                    <a:pt x="31" y="28"/>
                  </a:cubicBezTo>
                  <a:close/>
                  <a:moveTo>
                    <a:pt x="78" y="81"/>
                  </a:moveTo>
                  <a:cubicBezTo>
                    <a:pt x="59" y="81"/>
                    <a:pt x="45" y="66"/>
                    <a:pt x="45" y="48"/>
                  </a:cubicBezTo>
                  <a:cubicBezTo>
                    <a:pt x="45" y="30"/>
                    <a:pt x="59" y="15"/>
                    <a:pt x="78" y="15"/>
                  </a:cubicBezTo>
                  <a:cubicBezTo>
                    <a:pt x="96" y="15"/>
                    <a:pt x="110" y="30"/>
                    <a:pt x="110" y="48"/>
                  </a:cubicBezTo>
                  <a:cubicBezTo>
                    <a:pt x="110" y="66"/>
                    <a:pt x="96" y="81"/>
                    <a:pt x="78" y="8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6" name="Group 235"/>
          <p:cNvGrpSpPr/>
          <p:nvPr userDrawn="1"/>
        </p:nvGrpSpPr>
        <p:grpSpPr>
          <a:xfrm>
            <a:off x="7673975" y="2925763"/>
            <a:ext cx="606425" cy="506413"/>
            <a:chOff x="7673975" y="2925763"/>
            <a:chExt cx="606425" cy="506413"/>
          </a:xfrm>
        </p:grpSpPr>
        <p:sp>
          <p:nvSpPr>
            <p:cNvPr id="237" name="Rectangle 201"/>
            <p:cNvSpPr>
              <a:spLocks noChangeArrowheads="1"/>
            </p:cNvSpPr>
            <p:nvPr userDrawn="1"/>
          </p:nvSpPr>
          <p:spPr bwMode="auto">
            <a:xfrm>
              <a:off x="7894638" y="3006725"/>
              <a:ext cx="73025" cy="4286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8" name="Rectangle 202"/>
            <p:cNvSpPr>
              <a:spLocks noChangeArrowheads="1"/>
            </p:cNvSpPr>
            <p:nvPr userDrawn="1"/>
          </p:nvSpPr>
          <p:spPr bwMode="auto">
            <a:xfrm>
              <a:off x="7805738" y="3238500"/>
              <a:ext cx="42863" cy="69850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9" name="Rectangle 203"/>
            <p:cNvSpPr>
              <a:spLocks noChangeArrowheads="1"/>
            </p:cNvSpPr>
            <p:nvPr userDrawn="1"/>
          </p:nvSpPr>
          <p:spPr bwMode="auto">
            <a:xfrm>
              <a:off x="8167688" y="3103563"/>
              <a:ext cx="42863" cy="7302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0" name="Freeform 204"/>
            <p:cNvSpPr>
              <a:spLocks noEditPoints="1"/>
            </p:cNvSpPr>
            <p:nvPr userDrawn="1"/>
          </p:nvSpPr>
          <p:spPr bwMode="auto">
            <a:xfrm>
              <a:off x="7673975" y="2925763"/>
              <a:ext cx="606425" cy="506413"/>
            </a:xfrm>
            <a:custGeom>
              <a:avLst/>
              <a:gdLst>
                <a:gd name="T0" fmla="*/ 38 w 157"/>
                <a:gd name="T1" fmla="*/ 0 h 131"/>
                <a:gd name="T2" fmla="*/ 38 w 157"/>
                <a:gd name="T3" fmla="*/ 35 h 131"/>
                <a:gd name="T4" fmla="*/ 35 w 157"/>
                <a:gd name="T5" fmla="*/ 38 h 131"/>
                <a:gd name="T6" fmla="*/ 0 w 157"/>
                <a:gd name="T7" fmla="*/ 38 h 131"/>
                <a:gd name="T8" fmla="*/ 0 w 157"/>
                <a:gd name="T9" fmla="*/ 131 h 131"/>
                <a:gd name="T10" fmla="*/ 157 w 157"/>
                <a:gd name="T11" fmla="*/ 131 h 131"/>
                <a:gd name="T12" fmla="*/ 157 w 157"/>
                <a:gd name="T13" fmla="*/ 0 h 131"/>
                <a:gd name="T14" fmla="*/ 38 w 157"/>
                <a:gd name="T15" fmla="*/ 0 h 131"/>
                <a:gd name="T16" fmla="*/ 146 w 157"/>
                <a:gd name="T17" fmla="*/ 72 h 131"/>
                <a:gd name="T18" fmla="*/ 128 w 157"/>
                <a:gd name="T19" fmla="*/ 72 h 131"/>
                <a:gd name="T20" fmla="*/ 128 w 157"/>
                <a:gd name="T21" fmla="*/ 86 h 131"/>
                <a:gd name="T22" fmla="*/ 121 w 157"/>
                <a:gd name="T23" fmla="*/ 86 h 131"/>
                <a:gd name="T24" fmla="*/ 121 w 157"/>
                <a:gd name="T25" fmla="*/ 38 h 131"/>
                <a:gd name="T26" fmla="*/ 98 w 157"/>
                <a:gd name="T27" fmla="*/ 38 h 131"/>
                <a:gd name="T28" fmla="*/ 98 w 157"/>
                <a:gd name="T29" fmla="*/ 46 h 131"/>
                <a:gd name="T30" fmla="*/ 91 w 157"/>
                <a:gd name="T31" fmla="*/ 46 h 131"/>
                <a:gd name="T32" fmla="*/ 91 w 157"/>
                <a:gd name="T33" fmla="*/ 38 h 131"/>
                <a:gd name="T34" fmla="*/ 83 w 157"/>
                <a:gd name="T35" fmla="*/ 38 h 131"/>
                <a:gd name="T36" fmla="*/ 52 w 157"/>
                <a:gd name="T37" fmla="*/ 38 h 131"/>
                <a:gd name="T38" fmla="*/ 52 w 157"/>
                <a:gd name="T39" fmla="*/ 70 h 131"/>
                <a:gd name="T40" fmla="*/ 87 w 157"/>
                <a:gd name="T41" fmla="*/ 70 h 131"/>
                <a:gd name="T42" fmla="*/ 88 w 157"/>
                <a:gd name="T43" fmla="*/ 70 h 131"/>
                <a:gd name="T44" fmla="*/ 91 w 157"/>
                <a:gd name="T45" fmla="*/ 70 h 131"/>
                <a:gd name="T46" fmla="*/ 91 w 157"/>
                <a:gd name="T47" fmla="*/ 54 h 131"/>
                <a:gd name="T48" fmla="*/ 98 w 157"/>
                <a:gd name="T49" fmla="*/ 54 h 131"/>
                <a:gd name="T50" fmla="*/ 98 w 157"/>
                <a:gd name="T51" fmla="*/ 70 h 131"/>
                <a:gd name="T52" fmla="*/ 108 w 157"/>
                <a:gd name="T53" fmla="*/ 70 h 131"/>
                <a:gd name="T54" fmla="*/ 108 w 157"/>
                <a:gd name="T55" fmla="*/ 76 h 131"/>
                <a:gd name="T56" fmla="*/ 88 w 157"/>
                <a:gd name="T57" fmla="*/ 76 h 131"/>
                <a:gd name="T58" fmla="*/ 87 w 157"/>
                <a:gd name="T59" fmla="*/ 76 h 131"/>
                <a:gd name="T60" fmla="*/ 52 w 157"/>
                <a:gd name="T61" fmla="*/ 76 h 131"/>
                <a:gd name="T62" fmla="*/ 52 w 157"/>
                <a:gd name="T63" fmla="*/ 106 h 131"/>
                <a:gd name="T64" fmla="*/ 52 w 157"/>
                <a:gd name="T65" fmla="*/ 106 h 131"/>
                <a:gd name="T66" fmla="*/ 52 w 157"/>
                <a:gd name="T67" fmla="*/ 107 h 131"/>
                <a:gd name="T68" fmla="*/ 76 w 157"/>
                <a:gd name="T69" fmla="*/ 107 h 131"/>
                <a:gd name="T70" fmla="*/ 76 w 157"/>
                <a:gd name="T71" fmla="*/ 95 h 131"/>
                <a:gd name="T72" fmla="*/ 83 w 157"/>
                <a:gd name="T73" fmla="*/ 95 h 131"/>
                <a:gd name="T74" fmla="*/ 83 w 157"/>
                <a:gd name="T75" fmla="*/ 107 h 131"/>
                <a:gd name="T76" fmla="*/ 121 w 157"/>
                <a:gd name="T77" fmla="*/ 107 h 131"/>
                <a:gd name="T78" fmla="*/ 121 w 157"/>
                <a:gd name="T79" fmla="*/ 97 h 131"/>
                <a:gd name="T80" fmla="*/ 128 w 157"/>
                <a:gd name="T81" fmla="*/ 97 h 131"/>
                <a:gd name="T82" fmla="*/ 128 w 157"/>
                <a:gd name="T83" fmla="*/ 114 h 131"/>
                <a:gd name="T84" fmla="*/ 45 w 157"/>
                <a:gd name="T85" fmla="*/ 114 h 131"/>
                <a:gd name="T86" fmla="*/ 45 w 157"/>
                <a:gd name="T87" fmla="*/ 106 h 131"/>
                <a:gd name="T88" fmla="*/ 28 w 157"/>
                <a:gd name="T89" fmla="*/ 106 h 131"/>
                <a:gd name="T90" fmla="*/ 28 w 157"/>
                <a:gd name="T91" fmla="*/ 74 h 131"/>
                <a:gd name="T92" fmla="*/ 45 w 157"/>
                <a:gd name="T93" fmla="*/ 74 h 131"/>
                <a:gd name="T94" fmla="*/ 45 w 157"/>
                <a:gd name="T95" fmla="*/ 32 h 131"/>
                <a:gd name="T96" fmla="*/ 51 w 157"/>
                <a:gd name="T97" fmla="*/ 32 h 131"/>
                <a:gd name="T98" fmla="*/ 51 w 157"/>
                <a:gd name="T99" fmla="*/ 14 h 131"/>
                <a:gd name="T100" fmla="*/ 83 w 157"/>
                <a:gd name="T101" fmla="*/ 14 h 131"/>
                <a:gd name="T102" fmla="*/ 83 w 157"/>
                <a:gd name="T103" fmla="*/ 32 h 131"/>
                <a:gd name="T104" fmla="*/ 128 w 157"/>
                <a:gd name="T105" fmla="*/ 32 h 131"/>
                <a:gd name="T106" fmla="*/ 128 w 157"/>
                <a:gd name="T107" fmla="*/ 39 h 131"/>
                <a:gd name="T108" fmla="*/ 146 w 157"/>
                <a:gd name="T109" fmla="*/ 39 h 131"/>
                <a:gd name="T110" fmla="*/ 146 w 157"/>
                <a:gd name="T111" fmla="*/ 7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7" h="131">
                  <a:moveTo>
                    <a:pt x="38" y="0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7"/>
                    <a:pt x="37" y="38"/>
                    <a:pt x="35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57" y="131"/>
                    <a:pt x="157" y="131"/>
                    <a:pt x="157" y="131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38" y="0"/>
                  </a:lnTo>
                  <a:close/>
                  <a:moveTo>
                    <a:pt x="146" y="72"/>
                  </a:moveTo>
                  <a:cubicBezTo>
                    <a:pt x="128" y="72"/>
                    <a:pt x="128" y="72"/>
                    <a:pt x="128" y="72"/>
                  </a:cubicBezTo>
                  <a:cubicBezTo>
                    <a:pt x="128" y="86"/>
                    <a:pt x="128" y="86"/>
                    <a:pt x="128" y="86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97"/>
                    <a:pt x="121" y="97"/>
                    <a:pt x="121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6" y="39"/>
                    <a:pt x="146" y="39"/>
                    <a:pt x="146" y="39"/>
                  </a:cubicBezTo>
                  <a:lnTo>
                    <a:pt x="146" y="72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206"/>
            <p:cNvSpPr>
              <a:spLocks/>
            </p:cNvSpPr>
            <p:nvPr userDrawn="1"/>
          </p:nvSpPr>
          <p:spPr bwMode="auto">
            <a:xfrm>
              <a:off x="7678738" y="2941638"/>
              <a:ext cx="107950" cy="107950"/>
            </a:xfrm>
            <a:custGeom>
              <a:avLst/>
              <a:gdLst>
                <a:gd name="T0" fmla="*/ 68 w 68"/>
                <a:gd name="T1" fmla="*/ 0 h 68"/>
                <a:gd name="T2" fmla="*/ 0 w 68"/>
                <a:gd name="T3" fmla="*/ 68 h 68"/>
                <a:gd name="T4" fmla="*/ 68 w 68"/>
                <a:gd name="T5" fmla="*/ 68 h 68"/>
                <a:gd name="T6" fmla="*/ 68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68" y="0"/>
                  </a:moveTo>
                  <a:lnTo>
                    <a:pt x="0" y="68"/>
                  </a:lnTo>
                  <a:lnTo>
                    <a:pt x="68" y="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2" name="Group 241"/>
          <p:cNvGrpSpPr/>
          <p:nvPr userDrawn="1"/>
        </p:nvGrpSpPr>
        <p:grpSpPr>
          <a:xfrm>
            <a:off x="7835900" y="1778000"/>
            <a:ext cx="474663" cy="490538"/>
            <a:chOff x="7835900" y="1778000"/>
            <a:chExt cx="474663" cy="490538"/>
          </a:xfrm>
        </p:grpSpPr>
        <p:sp>
          <p:nvSpPr>
            <p:cNvPr id="243" name="Freeform 207"/>
            <p:cNvSpPr>
              <a:spLocks/>
            </p:cNvSpPr>
            <p:nvPr userDrawn="1"/>
          </p:nvSpPr>
          <p:spPr bwMode="auto">
            <a:xfrm>
              <a:off x="7835900" y="1974850"/>
              <a:ext cx="309563" cy="293688"/>
            </a:xfrm>
            <a:custGeom>
              <a:avLst/>
              <a:gdLst>
                <a:gd name="T0" fmla="*/ 22 w 80"/>
                <a:gd name="T1" fmla="*/ 0 h 76"/>
                <a:gd name="T2" fmla="*/ 10 w 80"/>
                <a:gd name="T3" fmla="*/ 19 h 76"/>
                <a:gd name="T4" fmla="*/ 21 w 80"/>
                <a:gd name="T5" fmla="*/ 66 h 76"/>
                <a:gd name="T6" fmla="*/ 68 w 80"/>
                <a:gd name="T7" fmla="*/ 55 h 76"/>
                <a:gd name="T8" fmla="*/ 80 w 80"/>
                <a:gd name="T9" fmla="*/ 36 h 76"/>
                <a:gd name="T10" fmla="*/ 22 w 80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6">
                  <a:moveTo>
                    <a:pt x="22" y="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0" y="35"/>
                    <a:pt x="5" y="56"/>
                    <a:pt x="21" y="66"/>
                  </a:cubicBezTo>
                  <a:cubicBezTo>
                    <a:pt x="37" y="76"/>
                    <a:pt x="58" y="71"/>
                    <a:pt x="68" y="55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0" y="36"/>
                    <a:pt x="45" y="30"/>
                    <a:pt x="2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208"/>
            <p:cNvSpPr>
              <a:spLocks noEditPoints="1"/>
            </p:cNvSpPr>
            <p:nvPr userDrawn="1"/>
          </p:nvSpPr>
          <p:spPr bwMode="auto">
            <a:xfrm>
              <a:off x="7929563" y="1778000"/>
              <a:ext cx="381000" cy="320675"/>
            </a:xfrm>
            <a:custGeom>
              <a:avLst/>
              <a:gdLst>
                <a:gd name="T0" fmla="*/ 94 w 99"/>
                <a:gd name="T1" fmla="*/ 0 h 83"/>
                <a:gd name="T2" fmla="*/ 88 w 99"/>
                <a:gd name="T3" fmla="*/ 19 h 83"/>
                <a:gd name="T4" fmla="*/ 67 w 99"/>
                <a:gd name="T5" fmla="*/ 24 h 83"/>
                <a:gd name="T6" fmla="*/ 48 w 99"/>
                <a:gd name="T7" fmla="*/ 26 h 83"/>
                <a:gd name="T8" fmla="*/ 5 w 99"/>
                <a:gd name="T9" fmla="*/ 39 h 83"/>
                <a:gd name="T10" fmla="*/ 0 w 99"/>
                <a:gd name="T11" fmla="*/ 47 h 83"/>
                <a:gd name="T12" fmla="*/ 59 w 99"/>
                <a:gd name="T13" fmla="*/ 83 h 83"/>
                <a:gd name="T14" fmla="*/ 64 w 99"/>
                <a:gd name="T15" fmla="*/ 75 h 83"/>
                <a:gd name="T16" fmla="*/ 56 w 99"/>
                <a:gd name="T17" fmla="*/ 31 h 83"/>
                <a:gd name="T18" fmla="*/ 66 w 99"/>
                <a:gd name="T19" fmla="*/ 29 h 83"/>
                <a:gd name="T20" fmla="*/ 94 w 99"/>
                <a:gd name="T21" fmla="*/ 21 h 83"/>
                <a:gd name="T22" fmla="*/ 98 w 99"/>
                <a:gd name="T23" fmla="*/ 3 h 83"/>
                <a:gd name="T24" fmla="*/ 40 w 99"/>
                <a:gd name="T25" fmla="*/ 59 h 83"/>
                <a:gd name="T26" fmla="*/ 32 w 99"/>
                <a:gd name="T27" fmla="*/ 61 h 83"/>
                <a:gd name="T28" fmla="*/ 30 w 99"/>
                <a:gd name="T29" fmla="*/ 53 h 83"/>
                <a:gd name="T30" fmla="*/ 38 w 99"/>
                <a:gd name="T31" fmla="*/ 39 h 83"/>
                <a:gd name="T32" fmla="*/ 47 w 99"/>
                <a:gd name="T33" fmla="*/ 37 h 83"/>
                <a:gd name="T34" fmla="*/ 49 w 99"/>
                <a:gd name="T35" fmla="*/ 45 h 83"/>
                <a:gd name="T36" fmla="*/ 40 w 99"/>
                <a:gd name="T37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3">
                  <a:moveTo>
                    <a:pt x="94" y="0"/>
                  </a:moveTo>
                  <a:cubicBezTo>
                    <a:pt x="93" y="8"/>
                    <a:pt x="88" y="19"/>
                    <a:pt x="88" y="19"/>
                  </a:cubicBezTo>
                  <a:cubicBezTo>
                    <a:pt x="79" y="33"/>
                    <a:pt x="67" y="24"/>
                    <a:pt x="67" y="24"/>
                  </a:cubicBezTo>
                  <a:cubicBezTo>
                    <a:pt x="56" y="17"/>
                    <a:pt x="50" y="22"/>
                    <a:pt x="48" y="26"/>
                  </a:cubicBezTo>
                  <a:cubicBezTo>
                    <a:pt x="32" y="19"/>
                    <a:pt x="14" y="25"/>
                    <a:pt x="5" y="3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57"/>
                    <a:pt x="28" y="81"/>
                    <a:pt x="59" y="83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3" y="60"/>
                    <a:pt x="69" y="41"/>
                    <a:pt x="56" y="31"/>
                  </a:cubicBezTo>
                  <a:cubicBezTo>
                    <a:pt x="59" y="26"/>
                    <a:pt x="66" y="29"/>
                    <a:pt x="66" y="29"/>
                  </a:cubicBezTo>
                  <a:cubicBezTo>
                    <a:pt x="86" y="42"/>
                    <a:pt x="94" y="21"/>
                    <a:pt x="94" y="21"/>
                  </a:cubicBezTo>
                  <a:cubicBezTo>
                    <a:pt x="94" y="21"/>
                    <a:pt x="99" y="12"/>
                    <a:pt x="98" y="3"/>
                  </a:cubicBezTo>
                  <a:moveTo>
                    <a:pt x="40" y="59"/>
                  </a:moveTo>
                  <a:cubicBezTo>
                    <a:pt x="38" y="62"/>
                    <a:pt x="35" y="63"/>
                    <a:pt x="32" y="61"/>
                  </a:cubicBezTo>
                  <a:cubicBezTo>
                    <a:pt x="29" y="59"/>
                    <a:pt x="28" y="56"/>
                    <a:pt x="30" y="53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6"/>
                    <a:pt x="44" y="35"/>
                    <a:pt x="47" y="37"/>
                  </a:cubicBezTo>
                  <a:cubicBezTo>
                    <a:pt x="49" y="39"/>
                    <a:pt x="50" y="43"/>
                    <a:pt x="49" y="45"/>
                  </a:cubicBezTo>
                  <a:lnTo>
                    <a:pt x="40" y="59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45" name="Group 244"/>
          <p:cNvGrpSpPr/>
          <p:nvPr userDrawn="1"/>
        </p:nvGrpSpPr>
        <p:grpSpPr>
          <a:xfrm>
            <a:off x="6727825" y="1284288"/>
            <a:ext cx="587375" cy="382587"/>
            <a:chOff x="6727825" y="1284288"/>
            <a:chExt cx="587375" cy="382587"/>
          </a:xfrm>
        </p:grpSpPr>
        <p:sp>
          <p:nvSpPr>
            <p:cNvPr id="246" name="Oval 209"/>
            <p:cNvSpPr>
              <a:spLocks noChangeArrowheads="1"/>
            </p:cNvSpPr>
            <p:nvPr userDrawn="1"/>
          </p:nvSpPr>
          <p:spPr bwMode="auto">
            <a:xfrm>
              <a:off x="68087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210"/>
            <p:cNvSpPr>
              <a:spLocks noChangeArrowheads="1"/>
            </p:cNvSpPr>
            <p:nvPr userDrawn="1"/>
          </p:nvSpPr>
          <p:spPr bwMode="auto">
            <a:xfrm>
              <a:off x="7113588" y="1303338"/>
              <a:ext cx="115888" cy="1158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Oval 211"/>
            <p:cNvSpPr>
              <a:spLocks noChangeArrowheads="1"/>
            </p:cNvSpPr>
            <p:nvPr userDrawn="1"/>
          </p:nvSpPr>
          <p:spPr bwMode="auto">
            <a:xfrm>
              <a:off x="6959600" y="1284288"/>
              <a:ext cx="123825" cy="123825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Freeform 212"/>
            <p:cNvSpPr>
              <a:spLocks/>
            </p:cNvSpPr>
            <p:nvPr userDrawn="1"/>
          </p:nvSpPr>
          <p:spPr bwMode="auto">
            <a:xfrm>
              <a:off x="6727825" y="1419225"/>
              <a:ext cx="587375" cy="247650"/>
            </a:xfrm>
            <a:custGeom>
              <a:avLst/>
              <a:gdLst>
                <a:gd name="T0" fmla="*/ 149 w 152"/>
                <a:gd name="T1" fmla="*/ 57 h 64"/>
                <a:gd name="T2" fmla="*/ 131 w 152"/>
                <a:gd name="T3" fmla="*/ 57 h 64"/>
                <a:gd name="T4" fmla="*/ 131 w 152"/>
                <a:gd name="T5" fmla="*/ 50 h 64"/>
                <a:gd name="T6" fmla="*/ 138 w 152"/>
                <a:gd name="T7" fmla="*/ 38 h 64"/>
                <a:gd name="T8" fmla="*/ 138 w 152"/>
                <a:gd name="T9" fmla="*/ 16 h 64"/>
                <a:gd name="T10" fmla="*/ 124 w 152"/>
                <a:gd name="T11" fmla="*/ 2 h 64"/>
                <a:gd name="T12" fmla="*/ 107 w 152"/>
                <a:gd name="T13" fmla="*/ 2 h 64"/>
                <a:gd name="T14" fmla="*/ 104 w 152"/>
                <a:gd name="T15" fmla="*/ 3 h 64"/>
                <a:gd name="T16" fmla="*/ 107 w 152"/>
                <a:gd name="T17" fmla="*/ 15 h 64"/>
                <a:gd name="T18" fmla="*/ 107 w 152"/>
                <a:gd name="T19" fmla="*/ 39 h 64"/>
                <a:gd name="T20" fmla="*/ 101 w 152"/>
                <a:gd name="T21" fmla="*/ 55 h 64"/>
                <a:gd name="T22" fmla="*/ 101 w 152"/>
                <a:gd name="T23" fmla="*/ 57 h 64"/>
                <a:gd name="T24" fmla="*/ 92 w 152"/>
                <a:gd name="T25" fmla="*/ 57 h 64"/>
                <a:gd name="T26" fmla="*/ 92 w 152"/>
                <a:gd name="T27" fmla="*/ 52 h 64"/>
                <a:gd name="T28" fmla="*/ 100 w 152"/>
                <a:gd name="T29" fmla="*/ 39 h 64"/>
                <a:gd name="T30" fmla="*/ 100 w 152"/>
                <a:gd name="T31" fmla="*/ 15 h 64"/>
                <a:gd name="T32" fmla="*/ 85 w 152"/>
                <a:gd name="T33" fmla="*/ 0 h 64"/>
                <a:gd name="T34" fmla="*/ 66 w 152"/>
                <a:gd name="T35" fmla="*/ 0 h 64"/>
                <a:gd name="T36" fmla="*/ 51 w 152"/>
                <a:gd name="T37" fmla="*/ 15 h 64"/>
                <a:gd name="T38" fmla="*/ 51 w 152"/>
                <a:gd name="T39" fmla="*/ 39 h 64"/>
                <a:gd name="T40" fmla="*/ 59 w 152"/>
                <a:gd name="T41" fmla="*/ 52 h 64"/>
                <a:gd name="T42" fmla="*/ 59 w 152"/>
                <a:gd name="T43" fmla="*/ 57 h 64"/>
                <a:gd name="T44" fmla="*/ 51 w 152"/>
                <a:gd name="T45" fmla="*/ 57 h 64"/>
                <a:gd name="T46" fmla="*/ 51 w 152"/>
                <a:gd name="T47" fmla="*/ 55 h 64"/>
                <a:gd name="T48" fmla="*/ 44 w 152"/>
                <a:gd name="T49" fmla="*/ 39 h 64"/>
                <a:gd name="T50" fmla="*/ 44 w 152"/>
                <a:gd name="T51" fmla="*/ 15 h 64"/>
                <a:gd name="T52" fmla="*/ 47 w 152"/>
                <a:gd name="T53" fmla="*/ 3 h 64"/>
                <a:gd name="T54" fmla="*/ 44 w 152"/>
                <a:gd name="T55" fmla="*/ 2 h 64"/>
                <a:gd name="T56" fmla="*/ 27 w 152"/>
                <a:gd name="T57" fmla="*/ 2 h 64"/>
                <a:gd name="T58" fmla="*/ 13 w 152"/>
                <a:gd name="T59" fmla="*/ 16 h 64"/>
                <a:gd name="T60" fmla="*/ 13 w 152"/>
                <a:gd name="T61" fmla="*/ 38 h 64"/>
                <a:gd name="T62" fmla="*/ 21 w 152"/>
                <a:gd name="T63" fmla="*/ 50 h 64"/>
                <a:gd name="T64" fmla="*/ 21 w 152"/>
                <a:gd name="T65" fmla="*/ 57 h 64"/>
                <a:gd name="T66" fmla="*/ 3 w 152"/>
                <a:gd name="T67" fmla="*/ 57 h 64"/>
                <a:gd name="T68" fmla="*/ 0 w 152"/>
                <a:gd name="T69" fmla="*/ 60 h 64"/>
                <a:gd name="T70" fmla="*/ 3 w 152"/>
                <a:gd name="T71" fmla="*/ 64 h 64"/>
                <a:gd name="T72" fmla="*/ 149 w 152"/>
                <a:gd name="T73" fmla="*/ 64 h 64"/>
                <a:gd name="T74" fmla="*/ 152 w 152"/>
                <a:gd name="T75" fmla="*/ 60 h 64"/>
                <a:gd name="T76" fmla="*/ 149 w 152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2" h="64">
                  <a:moveTo>
                    <a:pt x="149" y="57"/>
                  </a:moveTo>
                  <a:cubicBezTo>
                    <a:pt x="131" y="57"/>
                    <a:pt x="131" y="57"/>
                    <a:pt x="131" y="5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5" y="48"/>
                    <a:pt x="138" y="43"/>
                    <a:pt x="138" y="38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9"/>
                    <a:pt x="132" y="2"/>
                    <a:pt x="124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5" y="2"/>
                    <a:pt x="104" y="3"/>
                  </a:cubicBezTo>
                  <a:cubicBezTo>
                    <a:pt x="106" y="6"/>
                    <a:pt x="107" y="10"/>
                    <a:pt x="107" y="1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5" y="51"/>
                    <a:pt x="101" y="55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7" y="50"/>
                    <a:pt x="100" y="45"/>
                    <a:pt x="100" y="3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7"/>
                    <a:pt x="93" y="0"/>
                    <a:pt x="8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8" y="0"/>
                    <a:pt x="51" y="7"/>
                    <a:pt x="51" y="1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45"/>
                    <a:pt x="54" y="50"/>
                    <a:pt x="59" y="52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51"/>
                    <a:pt x="44" y="45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0"/>
                    <a:pt x="45" y="6"/>
                    <a:pt x="47" y="3"/>
                  </a:cubicBezTo>
                  <a:cubicBezTo>
                    <a:pt x="46" y="2"/>
                    <a:pt x="45" y="2"/>
                    <a:pt x="44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9" y="2"/>
                    <a:pt x="13" y="9"/>
                    <a:pt x="13" y="1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6" y="48"/>
                    <a:pt x="21" y="5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1" y="57"/>
                    <a:pt x="0" y="59"/>
                    <a:pt x="0" y="60"/>
                  </a:cubicBezTo>
                  <a:cubicBezTo>
                    <a:pt x="0" y="62"/>
                    <a:pt x="1" y="64"/>
                    <a:pt x="3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51" y="64"/>
                    <a:pt x="152" y="62"/>
                    <a:pt x="152" y="60"/>
                  </a:cubicBezTo>
                  <a:cubicBezTo>
                    <a:pt x="152" y="59"/>
                    <a:pt x="151" y="57"/>
                    <a:pt x="149" y="5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5248275" y="3883025"/>
            <a:ext cx="309563" cy="309563"/>
            <a:chOff x="5248275" y="3883025"/>
            <a:chExt cx="309563" cy="309563"/>
          </a:xfrm>
        </p:grpSpPr>
        <p:sp>
          <p:nvSpPr>
            <p:cNvPr id="251" name="Freeform 213"/>
            <p:cNvSpPr>
              <a:spLocks/>
            </p:cNvSpPr>
            <p:nvPr userDrawn="1"/>
          </p:nvSpPr>
          <p:spPr bwMode="auto">
            <a:xfrm>
              <a:off x="5264150" y="3887788"/>
              <a:ext cx="153988" cy="166688"/>
            </a:xfrm>
            <a:custGeom>
              <a:avLst/>
              <a:gdLst>
                <a:gd name="T0" fmla="*/ 19 w 40"/>
                <a:gd name="T1" fmla="*/ 43 h 43"/>
                <a:gd name="T2" fmla="*/ 35 w 40"/>
                <a:gd name="T3" fmla="*/ 38 h 43"/>
                <a:gd name="T4" fmla="*/ 35 w 40"/>
                <a:gd name="T5" fmla="*/ 36 h 43"/>
                <a:gd name="T6" fmla="*/ 40 w 40"/>
                <a:gd name="T7" fmla="*/ 29 h 43"/>
                <a:gd name="T8" fmla="*/ 27 w 40"/>
                <a:gd name="T9" fmla="*/ 0 h 43"/>
                <a:gd name="T10" fmla="*/ 0 w 40"/>
                <a:gd name="T11" fmla="*/ 21 h 43"/>
                <a:gd name="T12" fmla="*/ 8 w 40"/>
                <a:gd name="T13" fmla="*/ 38 h 43"/>
                <a:gd name="T14" fmla="*/ 11 w 40"/>
                <a:gd name="T15" fmla="*/ 37 h 43"/>
                <a:gd name="T16" fmla="*/ 19 w 40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19" y="43"/>
                  </a:moveTo>
                  <a:cubicBezTo>
                    <a:pt x="25" y="42"/>
                    <a:pt x="30" y="40"/>
                    <a:pt x="35" y="38"/>
                  </a:cubicBezTo>
                  <a:cubicBezTo>
                    <a:pt x="35" y="37"/>
                    <a:pt x="35" y="37"/>
                    <a:pt x="35" y="36"/>
                  </a:cubicBezTo>
                  <a:cubicBezTo>
                    <a:pt x="35" y="33"/>
                    <a:pt x="37" y="30"/>
                    <a:pt x="40" y="29"/>
                  </a:cubicBezTo>
                  <a:cubicBezTo>
                    <a:pt x="39" y="18"/>
                    <a:pt x="34" y="8"/>
                    <a:pt x="27" y="0"/>
                  </a:cubicBezTo>
                  <a:cubicBezTo>
                    <a:pt x="15" y="3"/>
                    <a:pt x="5" y="11"/>
                    <a:pt x="0" y="21"/>
                  </a:cubicBezTo>
                  <a:cubicBezTo>
                    <a:pt x="2" y="27"/>
                    <a:pt x="5" y="33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5" y="37"/>
                    <a:pt x="18" y="39"/>
                    <a:pt x="19" y="4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14"/>
            <p:cNvSpPr>
              <a:spLocks/>
            </p:cNvSpPr>
            <p:nvPr userDrawn="1"/>
          </p:nvSpPr>
          <p:spPr bwMode="auto">
            <a:xfrm>
              <a:off x="5253038" y="4060825"/>
              <a:ext cx="134938" cy="120650"/>
            </a:xfrm>
            <a:custGeom>
              <a:avLst/>
              <a:gdLst>
                <a:gd name="T0" fmla="*/ 18 w 35"/>
                <a:gd name="T1" fmla="*/ 8 h 31"/>
                <a:gd name="T2" fmla="*/ 14 w 35"/>
                <a:gd name="T3" fmla="*/ 9 h 31"/>
                <a:gd name="T4" fmla="*/ 6 w 35"/>
                <a:gd name="T5" fmla="*/ 2 h 31"/>
                <a:gd name="T6" fmla="*/ 0 w 35"/>
                <a:gd name="T7" fmla="*/ 0 h 31"/>
                <a:gd name="T8" fmla="*/ 25 w 35"/>
                <a:gd name="T9" fmla="*/ 31 h 31"/>
                <a:gd name="T10" fmla="*/ 35 w 35"/>
                <a:gd name="T11" fmla="*/ 21 h 31"/>
                <a:gd name="T12" fmla="*/ 33 w 35"/>
                <a:gd name="T13" fmla="*/ 17 h 31"/>
                <a:gd name="T14" fmla="*/ 18 w 35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1">
                  <a:moveTo>
                    <a:pt x="18" y="8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10" y="9"/>
                    <a:pt x="7" y="6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15"/>
                    <a:pt x="12" y="26"/>
                    <a:pt x="25" y="31"/>
                  </a:cubicBezTo>
                  <a:cubicBezTo>
                    <a:pt x="29" y="28"/>
                    <a:pt x="32" y="25"/>
                    <a:pt x="35" y="21"/>
                  </a:cubicBezTo>
                  <a:cubicBezTo>
                    <a:pt x="34" y="20"/>
                    <a:pt x="33" y="18"/>
                    <a:pt x="33" y="17"/>
                  </a:cubicBezTo>
                  <a:cubicBezTo>
                    <a:pt x="27" y="14"/>
                    <a:pt x="22" y="11"/>
                    <a:pt x="18" y="8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15"/>
            <p:cNvSpPr>
              <a:spLocks/>
            </p:cNvSpPr>
            <p:nvPr userDrawn="1"/>
          </p:nvSpPr>
          <p:spPr bwMode="auto">
            <a:xfrm>
              <a:off x="5334000" y="4049713"/>
              <a:ext cx="84138" cy="58738"/>
            </a:xfrm>
            <a:custGeom>
              <a:avLst/>
              <a:gdLst>
                <a:gd name="T0" fmla="*/ 1 w 22"/>
                <a:gd name="T1" fmla="*/ 5 h 15"/>
                <a:gd name="T2" fmla="*/ 0 w 22"/>
                <a:gd name="T3" fmla="*/ 7 h 15"/>
                <a:gd name="T4" fmla="*/ 13 w 22"/>
                <a:gd name="T5" fmla="*/ 15 h 15"/>
                <a:gd name="T6" fmla="*/ 20 w 22"/>
                <a:gd name="T7" fmla="*/ 11 h 15"/>
                <a:gd name="T8" fmla="*/ 22 w 22"/>
                <a:gd name="T9" fmla="*/ 2 h 15"/>
                <a:gd name="T10" fmla="*/ 20 w 22"/>
                <a:gd name="T11" fmla="*/ 0 h 15"/>
                <a:gd name="T12" fmla="*/ 1 w 22"/>
                <a:gd name="T1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">
                  <a:moveTo>
                    <a:pt x="1" y="5"/>
                  </a:moveTo>
                  <a:cubicBezTo>
                    <a:pt x="1" y="6"/>
                    <a:pt x="1" y="7"/>
                    <a:pt x="0" y="7"/>
                  </a:cubicBezTo>
                  <a:cubicBezTo>
                    <a:pt x="4" y="10"/>
                    <a:pt x="9" y="13"/>
                    <a:pt x="13" y="15"/>
                  </a:cubicBezTo>
                  <a:cubicBezTo>
                    <a:pt x="15" y="13"/>
                    <a:pt x="17" y="11"/>
                    <a:pt x="20" y="11"/>
                  </a:cubicBezTo>
                  <a:cubicBezTo>
                    <a:pt x="21" y="8"/>
                    <a:pt x="22" y="5"/>
                    <a:pt x="22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14" y="3"/>
                    <a:pt x="8" y="5"/>
                    <a:pt x="1" y="5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16"/>
            <p:cNvSpPr>
              <a:spLocks/>
            </p:cNvSpPr>
            <p:nvPr userDrawn="1"/>
          </p:nvSpPr>
          <p:spPr bwMode="auto">
            <a:xfrm>
              <a:off x="5430838" y="3938588"/>
              <a:ext cx="127000" cy="184150"/>
            </a:xfrm>
            <a:custGeom>
              <a:avLst/>
              <a:gdLst>
                <a:gd name="T0" fmla="*/ 29 w 33"/>
                <a:gd name="T1" fmla="*/ 44 h 48"/>
                <a:gd name="T2" fmla="*/ 33 w 33"/>
                <a:gd name="T3" fmla="*/ 26 h 48"/>
                <a:gd name="T4" fmla="*/ 23 w 33"/>
                <a:gd name="T5" fmla="*/ 0 h 48"/>
                <a:gd name="T6" fmla="*/ 8 w 33"/>
                <a:gd name="T7" fmla="*/ 21 h 48"/>
                <a:gd name="T8" fmla="*/ 8 w 33"/>
                <a:gd name="T9" fmla="*/ 23 h 48"/>
                <a:gd name="T10" fmla="*/ 2 w 33"/>
                <a:gd name="T11" fmla="*/ 31 h 48"/>
                <a:gd name="T12" fmla="*/ 0 w 33"/>
                <a:gd name="T13" fmla="*/ 42 h 48"/>
                <a:gd name="T14" fmla="*/ 3 w 33"/>
                <a:gd name="T15" fmla="*/ 48 h 48"/>
                <a:gd name="T16" fmla="*/ 8 w 33"/>
                <a:gd name="T17" fmla="*/ 48 h 48"/>
                <a:gd name="T18" fmla="*/ 29 w 33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8">
                  <a:moveTo>
                    <a:pt x="29" y="44"/>
                  </a:moveTo>
                  <a:cubicBezTo>
                    <a:pt x="31" y="38"/>
                    <a:pt x="33" y="32"/>
                    <a:pt x="33" y="26"/>
                  </a:cubicBezTo>
                  <a:cubicBezTo>
                    <a:pt x="33" y="16"/>
                    <a:pt x="29" y="7"/>
                    <a:pt x="23" y="0"/>
                  </a:cubicBezTo>
                  <a:cubicBezTo>
                    <a:pt x="20" y="8"/>
                    <a:pt x="15" y="15"/>
                    <a:pt x="8" y="21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7"/>
                    <a:pt x="6" y="30"/>
                    <a:pt x="2" y="31"/>
                  </a:cubicBezTo>
                  <a:cubicBezTo>
                    <a:pt x="2" y="35"/>
                    <a:pt x="1" y="38"/>
                    <a:pt x="0" y="42"/>
                  </a:cubicBezTo>
                  <a:cubicBezTo>
                    <a:pt x="2" y="43"/>
                    <a:pt x="3" y="45"/>
                    <a:pt x="3" y="48"/>
                  </a:cubicBezTo>
                  <a:cubicBezTo>
                    <a:pt x="5" y="48"/>
                    <a:pt x="7" y="48"/>
                    <a:pt x="8" y="48"/>
                  </a:cubicBezTo>
                  <a:cubicBezTo>
                    <a:pt x="16" y="48"/>
                    <a:pt x="22" y="46"/>
                    <a:pt x="29" y="44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17"/>
            <p:cNvSpPr>
              <a:spLocks/>
            </p:cNvSpPr>
            <p:nvPr userDrawn="1"/>
          </p:nvSpPr>
          <p:spPr bwMode="auto">
            <a:xfrm>
              <a:off x="5248275" y="3998913"/>
              <a:ext cx="31750" cy="50800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0 h 13"/>
                <a:gd name="T4" fmla="*/ 0 w 8"/>
                <a:gd name="T5" fmla="*/ 11 h 13"/>
                <a:gd name="T6" fmla="*/ 8 w 8"/>
                <a:gd name="T7" fmla="*/ 13 h 13"/>
                <a:gd name="T8" fmla="*/ 8 w 8"/>
                <a:gd name="T9" fmla="*/ 12 h 13"/>
                <a:gd name="T10" fmla="*/ 2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3"/>
                    <a:pt x="0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6" y="8"/>
                    <a:pt x="3" y="4"/>
                    <a:pt x="2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18"/>
            <p:cNvSpPr>
              <a:spLocks/>
            </p:cNvSpPr>
            <p:nvPr userDrawn="1"/>
          </p:nvSpPr>
          <p:spPr bwMode="auto">
            <a:xfrm>
              <a:off x="5372100" y="4130675"/>
              <a:ext cx="150813" cy="61913"/>
            </a:xfrm>
            <a:custGeom>
              <a:avLst/>
              <a:gdLst>
                <a:gd name="T0" fmla="*/ 10 w 39"/>
                <a:gd name="T1" fmla="*/ 7 h 16"/>
                <a:gd name="T2" fmla="*/ 7 w 39"/>
                <a:gd name="T3" fmla="*/ 6 h 16"/>
                <a:gd name="T4" fmla="*/ 0 w 39"/>
                <a:gd name="T5" fmla="*/ 15 h 16"/>
                <a:gd name="T6" fmla="*/ 8 w 39"/>
                <a:gd name="T7" fmla="*/ 16 h 16"/>
                <a:gd name="T8" fmla="*/ 39 w 39"/>
                <a:gd name="T9" fmla="*/ 0 h 16"/>
                <a:gd name="T10" fmla="*/ 23 w 39"/>
                <a:gd name="T11" fmla="*/ 3 h 16"/>
                <a:gd name="T12" fmla="*/ 17 w 39"/>
                <a:gd name="T13" fmla="*/ 2 h 16"/>
                <a:gd name="T14" fmla="*/ 10 w 39"/>
                <a:gd name="T1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6">
                  <a:moveTo>
                    <a:pt x="10" y="7"/>
                  </a:moveTo>
                  <a:cubicBezTo>
                    <a:pt x="9" y="7"/>
                    <a:pt x="8" y="6"/>
                    <a:pt x="7" y="6"/>
                  </a:cubicBezTo>
                  <a:cubicBezTo>
                    <a:pt x="5" y="9"/>
                    <a:pt x="3" y="12"/>
                    <a:pt x="0" y="15"/>
                  </a:cubicBezTo>
                  <a:cubicBezTo>
                    <a:pt x="3" y="15"/>
                    <a:pt x="5" y="16"/>
                    <a:pt x="8" y="16"/>
                  </a:cubicBezTo>
                  <a:cubicBezTo>
                    <a:pt x="21" y="16"/>
                    <a:pt x="32" y="10"/>
                    <a:pt x="39" y="0"/>
                  </a:cubicBezTo>
                  <a:cubicBezTo>
                    <a:pt x="34" y="2"/>
                    <a:pt x="29" y="3"/>
                    <a:pt x="23" y="3"/>
                  </a:cubicBezTo>
                  <a:cubicBezTo>
                    <a:pt x="21" y="3"/>
                    <a:pt x="19" y="3"/>
                    <a:pt x="17" y="2"/>
                  </a:cubicBezTo>
                  <a:cubicBezTo>
                    <a:pt x="16" y="5"/>
                    <a:pt x="13" y="7"/>
                    <a:pt x="10" y="7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Freeform 219"/>
            <p:cNvSpPr>
              <a:spLocks/>
            </p:cNvSpPr>
            <p:nvPr userDrawn="1"/>
          </p:nvSpPr>
          <p:spPr bwMode="auto">
            <a:xfrm>
              <a:off x="5387975" y="3883025"/>
              <a:ext cx="119063" cy="120650"/>
            </a:xfrm>
            <a:custGeom>
              <a:avLst/>
              <a:gdLst>
                <a:gd name="T0" fmla="*/ 31 w 31"/>
                <a:gd name="T1" fmla="*/ 10 h 31"/>
                <a:gd name="T2" fmla="*/ 4 w 31"/>
                <a:gd name="T3" fmla="*/ 0 h 31"/>
                <a:gd name="T4" fmla="*/ 0 w 31"/>
                <a:gd name="T5" fmla="*/ 0 h 31"/>
                <a:gd name="T6" fmla="*/ 13 w 31"/>
                <a:gd name="T7" fmla="*/ 29 h 31"/>
                <a:gd name="T8" fmla="*/ 16 w 31"/>
                <a:gd name="T9" fmla="*/ 31 h 31"/>
                <a:gd name="T10" fmla="*/ 31 w 31"/>
                <a:gd name="T11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31" y="10"/>
                  </a:moveTo>
                  <a:cubicBezTo>
                    <a:pt x="24" y="4"/>
                    <a:pt x="14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7" y="8"/>
                    <a:pt x="12" y="18"/>
                    <a:pt x="13" y="29"/>
                  </a:cubicBezTo>
                  <a:cubicBezTo>
                    <a:pt x="14" y="30"/>
                    <a:pt x="15" y="30"/>
                    <a:pt x="16" y="31"/>
                  </a:cubicBezTo>
                  <a:cubicBezTo>
                    <a:pt x="23" y="25"/>
                    <a:pt x="27" y="18"/>
                    <a:pt x="31" y="1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58" name="Group 257"/>
          <p:cNvGrpSpPr/>
          <p:nvPr userDrawn="1"/>
        </p:nvGrpSpPr>
        <p:grpSpPr>
          <a:xfrm>
            <a:off x="5040313" y="4292600"/>
            <a:ext cx="220663" cy="258763"/>
            <a:chOff x="5040313" y="4292600"/>
            <a:chExt cx="220663" cy="258763"/>
          </a:xfrm>
        </p:grpSpPr>
        <p:sp>
          <p:nvSpPr>
            <p:cNvPr id="259" name="Freeform 220"/>
            <p:cNvSpPr>
              <a:spLocks noEditPoints="1"/>
            </p:cNvSpPr>
            <p:nvPr userDrawn="1"/>
          </p:nvSpPr>
          <p:spPr bwMode="auto">
            <a:xfrm>
              <a:off x="5040313" y="4292600"/>
              <a:ext cx="220663" cy="258763"/>
            </a:xfrm>
            <a:custGeom>
              <a:avLst/>
              <a:gdLst>
                <a:gd name="T0" fmla="*/ 25 w 57"/>
                <a:gd name="T1" fmla="*/ 13 h 67"/>
                <a:gd name="T2" fmla="*/ 9 w 57"/>
                <a:gd name="T3" fmla="*/ 13 h 67"/>
                <a:gd name="T4" fmla="*/ 7 w 57"/>
                <a:gd name="T5" fmla="*/ 13 h 67"/>
                <a:gd name="T6" fmla="*/ 5 w 57"/>
                <a:gd name="T7" fmla="*/ 11 h 67"/>
                <a:gd name="T8" fmla="*/ 4 w 57"/>
                <a:gd name="T9" fmla="*/ 9 h 67"/>
                <a:gd name="T10" fmla="*/ 5 w 57"/>
                <a:gd name="T11" fmla="*/ 7 h 67"/>
                <a:gd name="T12" fmla="*/ 7 w 57"/>
                <a:gd name="T13" fmla="*/ 5 h 67"/>
                <a:gd name="T14" fmla="*/ 57 w 57"/>
                <a:gd name="T15" fmla="*/ 5 h 67"/>
                <a:gd name="T16" fmla="*/ 57 w 57"/>
                <a:gd name="T17" fmla="*/ 0 h 67"/>
                <a:gd name="T18" fmla="*/ 6 w 57"/>
                <a:gd name="T19" fmla="*/ 0 h 67"/>
                <a:gd name="T20" fmla="*/ 6 w 57"/>
                <a:gd name="T21" fmla="*/ 0 h 67"/>
                <a:gd name="T22" fmla="*/ 5 w 57"/>
                <a:gd name="T23" fmla="*/ 0 h 67"/>
                <a:gd name="T24" fmla="*/ 1 w 57"/>
                <a:gd name="T25" fmla="*/ 4 h 67"/>
                <a:gd name="T26" fmla="*/ 0 w 57"/>
                <a:gd name="T27" fmla="*/ 9 h 67"/>
                <a:gd name="T28" fmla="*/ 0 w 57"/>
                <a:gd name="T29" fmla="*/ 10 h 67"/>
                <a:gd name="T30" fmla="*/ 0 w 57"/>
                <a:gd name="T31" fmla="*/ 62 h 67"/>
                <a:gd name="T32" fmla="*/ 9 w 57"/>
                <a:gd name="T33" fmla="*/ 67 h 67"/>
                <a:gd name="T34" fmla="*/ 57 w 57"/>
                <a:gd name="T35" fmla="*/ 67 h 67"/>
                <a:gd name="T36" fmla="*/ 57 w 57"/>
                <a:gd name="T37" fmla="*/ 18 h 67"/>
                <a:gd name="T38" fmla="*/ 57 w 57"/>
                <a:gd name="T39" fmla="*/ 16 h 67"/>
                <a:gd name="T40" fmla="*/ 57 w 57"/>
                <a:gd name="T41" fmla="*/ 13 h 67"/>
                <a:gd name="T42" fmla="*/ 25 w 57"/>
                <a:gd name="T43" fmla="*/ 13 h 67"/>
                <a:gd name="T44" fmla="*/ 43 w 57"/>
                <a:gd name="T45" fmla="*/ 38 h 67"/>
                <a:gd name="T46" fmla="*/ 17 w 57"/>
                <a:gd name="T47" fmla="*/ 38 h 67"/>
                <a:gd name="T48" fmla="*/ 14 w 57"/>
                <a:gd name="T49" fmla="*/ 36 h 67"/>
                <a:gd name="T50" fmla="*/ 17 w 57"/>
                <a:gd name="T51" fmla="*/ 33 h 67"/>
                <a:gd name="T52" fmla="*/ 43 w 57"/>
                <a:gd name="T53" fmla="*/ 33 h 67"/>
                <a:gd name="T54" fmla="*/ 46 w 57"/>
                <a:gd name="T55" fmla="*/ 36 h 67"/>
                <a:gd name="T56" fmla="*/ 43 w 57"/>
                <a:gd name="T57" fmla="*/ 38 h 67"/>
                <a:gd name="T58" fmla="*/ 43 w 57"/>
                <a:gd name="T59" fmla="*/ 29 h 67"/>
                <a:gd name="T60" fmla="*/ 17 w 57"/>
                <a:gd name="T61" fmla="*/ 29 h 67"/>
                <a:gd name="T62" fmla="*/ 14 w 57"/>
                <a:gd name="T63" fmla="*/ 26 h 67"/>
                <a:gd name="T64" fmla="*/ 17 w 57"/>
                <a:gd name="T65" fmla="*/ 24 h 67"/>
                <a:gd name="T66" fmla="*/ 43 w 57"/>
                <a:gd name="T67" fmla="*/ 24 h 67"/>
                <a:gd name="T68" fmla="*/ 46 w 57"/>
                <a:gd name="T69" fmla="*/ 26 h 67"/>
                <a:gd name="T70" fmla="*/ 43 w 57"/>
                <a:gd name="T71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67">
                  <a:moveTo>
                    <a:pt x="25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5" y="12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65"/>
                    <a:pt x="4" y="66"/>
                    <a:pt x="9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25" y="13"/>
                  </a:lnTo>
                  <a:close/>
                  <a:moveTo>
                    <a:pt x="43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5" y="38"/>
                    <a:pt x="14" y="37"/>
                    <a:pt x="14" y="36"/>
                  </a:cubicBezTo>
                  <a:cubicBezTo>
                    <a:pt x="14" y="34"/>
                    <a:pt x="15" y="33"/>
                    <a:pt x="17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6" y="34"/>
                    <a:pt x="46" y="36"/>
                  </a:cubicBezTo>
                  <a:cubicBezTo>
                    <a:pt x="46" y="37"/>
                    <a:pt x="45" y="38"/>
                    <a:pt x="43" y="38"/>
                  </a:cubicBezTo>
                  <a:close/>
                  <a:moveTo>
                    <a:pt x="43" y="29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4" y="28"/>
                    <a:pt x="14" y="26"/>
                  </a:cubicBezTo>
                  <a:cubicBezTo>
                    <a:pt x="14" y="25"/>
                    <a:pt x="15" y="24"/>
                    <a:pt x="17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5" y="24"/>
                    <a:pt x="46" y="25"/>
                    <a:pt x="46" y="26"/>
                  </a:cubicBezTo>
                  <a:cubicBezTo>
                    <a:pt x="46" y="28"/>
                    <a:pt x="45" y="29"/>
                    <a:pt x="43" y="29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Freeform 221"/>
            <p:cNvSpPr>
              <a:spLocks/>
            </p:cNvSpPr>
            <p:nvPr userDrawn="1"/>
          </p:nvSpPr>
          <p:spPr bwMode="auto">
            <a:xfrm>
              <a:off x="5072063" y="4319588"/>
              <a:ext cx="184150" cy="15875"/>
            </a:xfrm>
            <a:custGeom>
              <a:avLst/>
              <a:gdLst>
                <a:gd name="T0" fmla="*/ 2 w 48"/>
                <a:gd name="T1" fmla="*/ 0 h 4"/>
                <a:gd name="T2" fmla="*/ 0 w 48"/>
                <a:gd name="T3" fmla="*/ 2 h 4"/>
                <a:gd name="T4" fmla="*/ 2 w 48"/>
                <a:gd name="T5" fmla="*/ 4 h 4"/>
                <a:gd name="T6" fmla="*/ 46 w 48"/>
                <a:gd name="T7" fmla="*/ 4 h 4"/>
                <a:gd name="T8" fmla="*/ 48 w 48"/>
                <a:gd name="T9" fmla="*/ 2 h 4"/>
                <a:gd name="T10" fmla="*/ 46 w 48"/>
                <a:gd name="T11" fmla="*/ 0 h 4"/>
                <a:gd name="T12" fmla="*/ 2 w 4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8" y="1"/>
                    <a:pt x="48" y="0"/>
                    <a:pt x="46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1" name="Group 260"/>
          <p:cNvGrpSpPr/>
          <p:nvPr userDrawn="1"/>
        </p:nvGrpSpPr>
        <p:grpSpPr>
          <a:xfrm>
            <a:off x="6762750" y="1933575"/>
            <a:ext cx="409576" cy="593725"/>
            <a:chOff x="6762750" y="1933575"/>
            <a:chExt cx="409576" cy="593725"/>
          </a:xfrm>
        </p:grpSpPr>
        <p:sp>
          <p:nvSpPr>
            <p:cNvPr id="262" name="Rectangle 222"/>
            <p:cNvSpPr>
              <a:spLocks noChangeArrowheads="1"/>
            </p:cNvSpPr>
            <p:nvPr userDrawn="1"/>
          </p:nvSpPr>
          <p:spPr bwMode="auto">
            <a:xfrm>
              <a:off x="6964363" y="2144713"/>
              <a:ext cx="119063" cy="793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Freeform 223"/>
            <p:cNvSpPr>
              <a:spLocks/>
            </p:cNvSpPr>
            <p:nvPr userDrawn="1"/>
          </p:nvSpPr>
          <p:spPr bwMode="auto">
            <a:xfrm>
              <a:off x="6875463" y="2144713"/>
              <a:ext cx="100013" cy="150813"/>
            </a:xfrm>
            <a:custGeom>
              <a:avLst/>
              <a:gdLst>
                <a:gd name="T0" fmla="*/ 0 w 26"/>
                <a:gd name="T1" fmla="*/ 1 h 39"/>
                <a:gd name="T2" fmla="*/ 1 w 26"/>
                <a:gd name="T3" fmla="*/ 39 h 39"/>
                <a:gd name="T4" fmla="*/ 26 w 26"/>
                <a:gd name="T5" fmla="*/ 20 h 39"/>
                <a:gd name="T6" fmla="*/ 0 w 26"/>
                <a:gd name="T7" fmla="*/ 0 h 39"/>
                <a:gd name="T8" fmla="*/ 0 w 2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9">
                  <a:moveTo>
                    <a:pt x="0" y="1"/>
                  </a:moveTo>
                  <a:cubicBezTo>
                    <a:pt x="1" y="39"/>
                    <a:pt x="1" y="39"/>
                    <a:pt x="1" y="3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Freeform 224"/>
            <p:cNvSpPr>
              <a:spLocks/>
            </p:cNvSpPr>
            <p:nvPr userDrawn="1"/>
          </p:nvSpPr>
          <p:spPr bwMode="auto">
            <a:xfrm>
              <a:off x="6889750" y="2028825"/>
              <a:ext cx="266700" cy="142875"/>
            </a:xfrm>
            <a:custGeom>
              <a:avLst/>
              <a:gdLst>
                <a:gd name="T0" fmla="*/ 168 w 168"/>
                <a:gd name="T1" fmla="*/ 64 h 90"/>
                <a:gd name="T2" fmla="*/ 83 w 168"/>
                <a:gd name="T3" fmla="*/ 0 h 90"/>
                <a:gd name="T4" fmla="*/ 0 w 168"/>
                <a:gd name="T5" fmla="*/ 64 h 90"/>
                <a:gd name="T6" fmla="*/ 34 w 168"/>
                <a:gd name="T7" fmla="*/ 90 h 90"/>
                <a:gd name="T8" fmla="*/ 34 w 168"/>
                <a:gd name="T9" fmla="*/ 56 h 90"/>
                <a:gd name="T10" fmla="*/ 134 w 168"/>
                <a:gd name="T11" fmla="*/ 56 h 90"/>
                <a:gd name="T12" fmla="*/ 134 w 168"/>
                <a:gd name="T13" fmla="*/ 90 h 90"/>
                <a:gd name="T14" fmla="*/ 168 w 168"/>
                <a:gd name="T15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90">
                  <a:moveTo>
                    <a:pt x="168" y="64"/>
                  </a:moveTo>
                  <a:lnTo>
                    <a:pt x="83" y="0"/>
                  </a:lnTo>
                  <a:lnTo>
                    <a:pt x="0" y="64"/>
                  </a:lnTo>
                  <a:lnTo>
                    <a:pt x="34" y="90"/>
                  </a:lnTo>
                  <a:lnTo>
                    <a:pt x="34" y="56"/>
                  </a:lnTo>
                  <a:lnTo>
                    <a:pt x="134" y="56"/>
                  </a:lnTo>
                  <a:lnTo>
                    <a:pt x="134" y="90"/>
                  </a:lnTo>
                  <a:lnTo>
                    <a:pt x="168" y="6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Rectangle 225"/>
            <p:cNvSpPr>
              <a:spLocks noChangeArrowheads="1"/>
            </p:cNvSpPr>
            <p:nvPr userDrawn="1"/>
          </p:nvSpPr>
          <p:spPr bwMode="auto">
            <a:xfrm>
              <a:off x="6964363" y="2168525"/>
              <a:ext cx="119063" cy="3175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Freeform 226"/>
            <p:cNvSpPr>
              <a:spLocks/>
            </p:cNvSpPr>
            <p:nvPr userDrawn="1"/>
          </p:nvSpPr>
          <p:spPr bwMode="auto">
            <a:xfrm>
              <a:off x="7072313" y="2144713"/>
              <a:ext cx="100013" cy="147638"/>
            </a:xfrm>
            <a:custGeom>
              <a:avLst/>
              <a:gdLst>
                <a:gd name="T0" fmla="*/ 26 w 26"/>
                <a:gd name="T1" fmla="*/ 0 h 38"/>
                <a:gd name="T2" fmla="*/ 0 w 26"/>
                <a:gd name="T3" fmla="*/ 19 h 38"/>
                <a:gd name="T4" fmla="*/ 25 w 26"/>
                <a:gd name="T5" fmla="*/ 38 h 38"/>
                <a:gd name="T6" fmla="*/ 26 w 26"/>
                <a:gd name="T7" fmla="*/ 36 h 38"/>
                <a:gd name="T8" fmla="*/ 26 w 26"/>
                <a:gd name="T9" fmla="*/ 1 h 38"/>
                <a:gd name="T10" fmla="*/ 26 w 2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2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Freeform 227"/>
            <p:cNvSpPr>
              <a:spLocks/>
            </p:cNvSpPr>
            <p:nvPr userDrawn="1"/>
          </p:nvSpPr>
          <p:spPr bwMode="auto">
            <a:xfrm>
              <a:off x="6894513" y="2233613"/>
              <a:ext cx="258763" cy="77788"/>
            </a:xfrm>
            <a:custGeom>
              <a:avLst/>
              <a:gdLst>
                <a:gd name="T0" fmla="*/ 35 w 67"/>
                <a:gd name="T1" fmla="*/ 4 h 20"/>
                <a:gd name="T2" fmla="*/ 33 w 67"/>
                <a:gd name="T3" fmla="*/ 6 h 20"/>
                <a:gd name="T4" fmla="*/ 32 w 67"/>
                <a:gd name="T5" fmla="*/ 4 h 20"/>
                <a:gd name="T6" fmla="*/ 26 w 67"/>
                <a:gd name="T7" fmla="*/ 1 h 20"/>
                <a:gd name="T8" fmla="*/ 0 w 67"/>
                <a:gd name="T9" fmla="*/ 20 h 20"/>
                <a:gd name="T10" fmla="*/ 2 w 67"/>
                <a:gd name="T11" fmla="*/ 20 h 20"/>
                <a:gd name="T12" fmla="*/ 65 w 67"/>
                <a:gd name="T13" fmla="*/ 20 h 20"/>
                <a:gd name="T14" fmla="*/ 67 w 67"/>
                <a:gd name="T15" fmla="*/ 20 h 20"/>
                <a:gd name="T16" fmla="*/ 41 w 67"/>
                <a:gd name="T17" fmla="*/ 0 h 20"/>
                <a:gd name="T18" fmla="*/ 35 w 67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20">
                  <a:moveTo>
                    <a:pt x="35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6" y="20"/>
                    <a:pt x="66" y="20"/>
                    <a:pt x="67" y="20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35" y="4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Freeform 228"/>
            <p:cNvSpPr>
              <a:spLocks noEditPoints="1"/>
            </p:cNvSpPr>
            <p:nvPr userDrawn="1"/>
          </p:nvSpPr>
          <p:spPr bwMode="auto">
            <a:xfrm>
              <a:off x="6762750" y="1933575"/>
              <a:ext cx="350838" cy="593725"/>
            </a:xfrm>
            <a:custGeom>
              <a:avLst/>
              <a:gdLst>
                <a:gd name="T0" fmla="*/ 80 w 91"/>
                <a:gd name="T1" fmla="*/ 133 h 154"/>
                <a:gd name="T2" fmla="*/ 13 w 91"/>
                <a:gd name="T3" fmla="*/ 133 h 154"/>
                <a:gd name="T4" fmla="*/ 13 w 91"/>
                <a:gd name="T5" fmla="*/ 11 h 154"/>
                <a:gd name="T6" fmla="*/ 80 w 91"/>
                <a:gd name="T7" fmla="*/ 11 h 154"/>
                <a:gd name="T8" fmla="*/ 80 w 91"/>
                <a:gd name="T9" fmla="*/ 25 h 154"/>
                <a:gd name="T10" fmla="*/ 91 w 91"/>
                <a:gd name="T11" fmla="*/ 34 h 154"/>
                <a:gd name="T12" fmla="*/ 91 w 91"/>
                <a:gd name="T13" fmla="*/ 5 h 154"/>
                <a:gd name="T14" fmla="*/ 86 w 91"/>
                <a:gd name="T15" fmla="*/ 0 h 154"/>
                <a:gd name="T16" fmla="*/ 6 w 91"/>
                <a:gd name="T17" fmla="*/ 0 h 154"/>
                <a:gd name="T18" fmla="*/ 0 w 91"/>
                <a:gd name="T19" fmla="*/ 5 h 154"/>
                <a:gd name="T20" fmla="*/ 0 w 91"/>
                <a:gd name="T21" fmla="*/ 149 h 154"/>
                <a:gd name="T22" fmla="*/ 6 w 91"/>
                <a:gd name="T23" fmla="*/ 154 h 154"/>
                <a:gd name="T24" fmla="*/ 86 w 91"/>
                <a:gd name="T25" fmla="*/ 154 h 154"/>
                <a:gd name="T26" fmla="*/ 91 w 91"/>
                <a:gd name="T27" fmla="*/ 149 h 154"/>
                <a:gd name="T28" fmla="*/ 91 w 91"/>
                <a:gd name="T29" fmla="*/ 106 h 154"/>
                <a:gd name="T30" fmla="*/ 80 w 91"/>
                <a:gd name="T31" fmla="*/ 106 h 154"/>
                <a:gd name="T32" fmla="*/ 80 w 91"/>
                <a:gd name="T33" fmla="*/ 133 h 154"/>
                <a:gd name="T34" fmla="*/ 47 w 91"/>
                <a:gd name="T35" fmla="*/ 151 h 154"/>
                <a:gd name="T36" fmla="*/ 40 w 91"/>
                <a:gd name="T37" fmla="*/ 144 h 154"/>
                <a:gd name="T38" fmla="*/ 47 w 91"/>
                <a:gd name="T39" fmla="*/ 137 h 154"/>
                <a:gd name="T40" fmla="*/ 53 w 91"/>
                <a:gd name="T41" fmla="*/ 144 h 154"/>
                <a:gd name="T42" fmla="*/ 47 w 91"/>
                <a:gd name="T43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54">
                  <a:moveTo>
                    <a:pt x="80" y="133"/>
                  </a:moveTo>
                  <a:cubicBezTo>
                    <a:pt x="13" y="133"/>
                    <a:pt x="13" y="133"/>
                    <a:pt x="13" y="133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2"/>
                    <a:pt x="89" y="0"/>
                    <a:pt x="8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2"/>
                    <a:pt x="3" y="154"/>
                    <a:pt x="6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9" y="154"/>
                    <a:pt x="91" y="152"/>
                    <a:pt x="91" y="149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80" y="133"/>
                  </a:lnTo>
                  <a:close/>
                  <a:moveTo>
                    <a:pt x="47" y="151"/>
                  </a:moveTo>
                  <a:cubicBezTo>
                    <a:pt x="43" y="151"/>
                    <a:pt x="40" y="148"/>
                    <a:pt x="40" y="144"/>
                  </a:cubicBezTo>
                  <a:cubicBezTo>
                    <a:pt x="40" y="140"/>
                    <a:pt x="43" y="137"/>
                    <a:pt x="47" y="137"/>
                  </a:cubicBezTo>
                  <a:cubicBezTo>
                    <a:pt x="51" y="137"/>
                    <a:pt x="53" y="140"/>
                    <a:pt x="53" y="144"/>
                  </a:cubicBezTo>
                  <a:cubicBezTo>
                    <a:pt x="53" y="148"/>
                    <a:pt x="51" y="151"/>
                    <a:pt x="47" y="151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269" name="Freeform 229"/>
          <p:cNvSpPr>
            <a:spLocks noEditPoints="1"/>
          </p:cNvSpPr>
          <p:nvPr userDrawn="1"/>
        </p:nvSpPr>
        <p:spPr bwMode="auto">
          <a:xfrm>
            <a:off x="6905625" y="3378200"/>
            <a:ext cx="452438" cy="512763"/>
          </a:xfrm>
          <a:custGeom>
            <a:avLst/>
            <a:gdLst>
              <a:gd name="T0" fmla="*/ 61 w 117"/>
              <a:gd name="T1" fmla="*/ 118 h 133"/>
              <a:gd name="T2" fmla="*/ 96 w 117"/>
              <a:gd name="T3" fmla="*/ 96 h 133"/>
              <a:gd name="T4" fmla="*/ 97 w 117"/>
              <a:gd name="T5" fmla="*/ 95 h 133"/>
              <a:gd name="T6" fmla="*/ 96 w 117"/>
              <a:gd name="T7" fmla="*/ 20 h 133"/>
              <a:gd name="T8" fmla="*/ 95 w 117"/>
              <a:gd name="T9" fmla="*/ 19 h 133"/>
              <a:gd name="T10" fmla="*/ 23 w 117"/>
              <a:gd name="T11" fmla="*/ 18 h 133"/>
              <a:gd name="T12" fmla="*/ 21 w 117"/>
              <a:gd name="T13" fmla="*/ 20 h 133"/>
              <a:gd name="T14" fmla="*/ 19 w 117"/>
              <a:gd name="T15" fmla="*/ 94 h 133"/>
              <a:gd name="T16" fmla="*/ 20 w 117"/>
              <a:gd name="T17" fmla="*/ 95 h 133"/>
              <a:gd name="T18" fmla="*/ 55 w 117"/>
              <a:gd name="T19" fmla="*/ 111 h 133"/>
              <a:gd name="T20" fmla="*/ 41 w 117"/>
              <a:gd name="T21" fmla="*/ 118 h 133"/>
              <a:gd name="T22" fmla="*/ 5 w 117"/>
              <a:gd name="T23" fmla="*/ 121 h 133"/>
              <a:gd name="T24" fmla="*/ 41 w 117"/>
              <a:gd name="T25" fmla="*/ 130 h 133"/>
              <a:gd name="T26" fmla="*/ 75 w 117"/>
              <a:gd name="T27" fmla="*/ 133 h 133"/>
              <a:gd name="T28" fmla="*/ 111 w 117"/>
              <a:gd name="T29" fmla="*/ 130 h 133"/>
              <a:gd name="T30" fmla="*/ 75 w 117"/>
              <a:gd name="T31" fmla="*/ 121 h 133"/>
              <a:gd name="T32" fmla="*/ 101 w 117"/>
              <a:gd name="T33" fmla="*/ 42 h 133"/>
              <a:gd name="T34" fmla="*/ 99 w 117"/>
              <a:gd name="T35" fmla="*/ 50 h 133"/>
              <a:gd name="T36" fmla="*/ 15 w 117"/>
              <a:gd name="T37" fmla="*/ 70 h 133"/>
              <a:gd name="T38" fmla="*/ 18 w 117"/>
              <a:gd name="T39" fmla="*/ 61 h 133"/>
              <a:gd name="T40" fmla="*/ 63 w 117"/>
              <a:gd name="T41" fmla="*/ 92 h 133"/>
              <a:gd name="T42" fmla="*/ 87 w 117"/>
              <a:gd name="T43" fmla="*/ 92 h 133"/>
              <a:gd name="T44" fmla="*/ 58 w 117"/>
              <a:gd name="T45" fmla="*/ 52 h 133"/>
              <a:gd name="T46" fmla="*/ 64 w 117"/>
              <a:gd name="T47" fmla="*/ 25 h 133"/>
              <a:gd name="T48" fmla="*/ 58 w 117"/>
              <a:gd name="T49" fmla="*/ 52 h 133"/>
              <a:gd name="T50" fmla="*/ 90 w 117"/>
              <a:gd name="T51" fmla="*/ 51 h 133"/>
              <a:gd name="T52" fmla="*/ 64 w 117"/>
              <a:gd name="T53" fmla="*/ 58 h 133"/>
              <a:gd name="T54" fmla="*/ 52 w 117"/>
              <a:gd name="T55" fmla="*/ 58 h 133"/>
              <a:gd name="T56" fmla="*/ 27 w 117"/>
              <a:gd name="T57" fmla="*/ 61 h 133"/>
              <a:gd name="T58" fmla="*/ 52 w 117"/>
              <a:gd name="T59" fmla="*/ 58 h 133"/>
              <a:gd name="T60" fmla="*/ 71 w 117"/>
              <a:gd name="T61" fmla="*/ 76 h 133"/>
              <a:gd name="T62" fmla="*/ 42 w 117"/>
              <a:gd name="T63" fmla="*/ 80 h 133"/>
              <a:gd name="T64" fmla="*/ 93 w 117"/>
              <a:gd name="T65" fmla="*/ 87 h 133"/>
              <a:gd name="T66" fmla="*/ 94 w 117"/>
              <a:gd name="T67" fmla="*/ 60 h 133"/>
              <a:gd name="T68" fmla="*/ 92 w 117"/>
              <a:gd name="T69" fmla="*/ 29 h 133"/>
              <a:gd name="T70" fmla="*/ 88 w 117"/>
              <a:gd name="T71" fmla="*/ 34 h 133"/>
              <a:gd name="T72" fmla="*/ 87 w 117"/>
              <a:gd name="T73" fmla="*/ 23 h 133"/>
              <a:gd name="T74" fmla="*/ 74 w 117"/>
              <a:gd name="T75" fmla="*/ 22 h 133"/>
              <a:gd name="T76" fmla="*/ 71 w 117"/>
              <a:gd name="T77" fmla="*/ 14 h 133"/>
              <a:gd name="T78" fmla="*/ 53 w 117"/>
              <a:gd name="T79" fmla="*/ 13 h 133"/>
              <a:gd name="T80" fmla="*/ 54 w 117"/>
              <a:gd name="T81" fmla="*/ 21 h 133"/>
              <a:gd name="T82" fmla="*/ 29 w 117"/>
              <a:gd name="T83" fmla="*/ 23 h 133"/>
              <a:gd name="T84" fmla="*/ 24 w 117"/>
              <a:gd name="T85" fmla="*/ 29 h 133"/>
              <a:gd name="T86" fmla="*/ 23 w 117"/>
              <a:gd name="T87" fmla="*/ 51 h 133"/>
              <a:gd name="T88" fmla="*/ 23 w 117"/>
              <a:gd name="T89" fmla="*/ 70 h 133"/>
              <a:gd name="T90" fmla="*/ 24 w 117"/>
              <a:gd name="T91" fmla="*/ 87 h 133"/>
              <a:gd name="T92" fmla="*/ 30 w 117"/>
              <a:gd name="T93" fmla="*/ 92 h 133"/>
              <a:gd name="T94" fmla="*/ 44 w 117"/>
              <a:gd name="T95" fmla="*/ 92 h 133"/>
              <a:gd name="T96" fmla="*/ 53 w 117"/>
              <a:gd name="T97" fmla="*/ 97 h 133"/>
              <a:gd name="T98" fmla="*/ 43 w 117"/>
              <a:gd name="T99" fmla="*/ 10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33">
                <a:moveTo>
                  <a:pt x="75" y="118"/>
                </a:moveTo>
                <a:cubicBezTo>
                  <a:pt x="61" y="118"/>
                  <a:pt x="61" y="118"/>
                  <a:pt x="61" y="118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4" y="110"/>
                  <a:pt x="86" y="105"/>
                  <a:pt x="96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94"/>
                  <a:pt x="98" y="94"/>
                  <a:pt x="98" y="93"/>
                </a:cubicBezTo>
                <a:cubicBezTo>
                  <a:pt x="117" y="72"/>
                  <a:pt x="116" y="4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19"/>
                  <a:pt x="95" y="19"/>
                </a:cubicBezTo>
                <a:cubicBezTo>
                  <a:pt x="95" y="19"/>
                  <a:pt x="95" y="19"/>
                  <a:pt x="94" y="19"/>
                </a:cubicBezTo>
                <a:cubicBezTo>
                  <a:pt x="74" y="0"/>
                  <a:pt x="43" y="0"/>
                  <a:pt x="23" y="18"/>
                </a:cubicBezTo>
                <a:cubicBezTo>
                  <a:pt x="22" y="18"/>
                  <a:pt x="22" y="19"/>
                  <a:pt x="21" y="19"/>
                </a:cubicBezTo>
                <a:cubicBezTo>
                  <a:pt x="21" y="19"/>
                  <a:pt x="21" y="19"/>
                  <a:pt x="21" y="20"/>
                </a:cubicBezTo>
                <a:cubicBezTo>
                  <a:pt x="21" y="20"/>
                  <a:pt x="21" y="20"/>
                  <a:pt x="20" y="20"/>
                </a:cubicBezTo>
                <a:cubicBezTo>
                  <a:pt x="0" y="40"/>
                  <a:pt x="0" y="73"/>
                  <a:pt x="19" y="94"/>
                </a:cubicBezTo>
                <a:cubicBezTo>
                  <a:pt x="19" y="94"/>
                  <a:pt x="20" y="95"/>
                  <a:pt x="20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0" y="95"/>
                  <a:pt x="20" y="95"/>
                  <a:pt x="20" y="96"/>
                </a:cubicBezTo>
                <a:cubicBezTo>
                  <a:pt x="30" y="105"/>
                  <a:pt x="42" y="110"/>
                  <a:pt x="55" y="111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1" y="121"/>
                  <a:pt x="41" y="121"/>
                  <a:pt x="41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30"/>
                  <a:pt x="5" y="130"/>
                  <a:pt x="5" y="130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75" y="121"/>
                  <a:pt x="75" y="121"/>
                  <a:pt x="75" y="121"/>
                </a:cubicBezTo>
                <a:lnTo>
                  <a:pt x="75" y="118"/>
                </a:lnTo>
                <a:close/>
                <a:moveTo>
                  <a:pt x="101" y="42"/>
                </a:moveTo>
                <a:cubicBezTo>
                  <a:pt x="103" y="49"/>
                  <a:pt x="104" y="56"/>
                  <a:pt x="103" y="62"/>
                </a:cubicBezTo>
                <a:cubicBezTo>
                  <a:pt x="102" y="58"/>
                  <a:pt x="101" y="54"/>
                  <a:pt x="99" y="50"/>
                </a:cubicBezTo>
                <a:cubicBezTo>
                  <a:pt x="100" y="48"/>
                  <a:pt x="100" y="45"/>
                  <a:pt x="101" y="42"/>
                </a:cubicBezTo>
                <a:close/>
                <a:moveTo>
                  <a:pt x="15" y="70"/>
                </a:moveTo>
                <a:cubicBezTo>
                  <a:pt x="13" y="63"/>
                  <a:pt x="12" y="55"/>
                  <a:pt x="14" y="48"/>
                </a:cubicBezTo>
                <a:cubicBezTo>
                  <a:pt x="15" y="52"/>
                  <a:pt x="16" y="56"/>
                  <a:pt x="18" y="61"/>
                </a:cubicBezTo>
                <a:cubicBezTo>
                  <a:pt x="17" y="64"/>
                  <a:pt x="15" y="67"/>
                  <a:pt x="15" y="70"/>
                </a:cubicBezTo>
                <a:close/>
                <a:moveTo>
                  <a:pt x="63" y="92"/>
                </a:moveTo>
                <a:cubicBezTo>
                  <a:pt x="67" y="89"/>
                  <a:pt x="72" y="86"/>
                  <a:pt x="77" y="82"/>
                </a:cubicBezTo>
                <a:cubicBezTo>
                  <a:pt x="87" y="92"/>
                  <a:pt x="87" y="92"/>
                  <a:pt x="87" y="92"/>
                </a:cubicBezTo>
                <a:cubicBezTo>
                  <a:pt x="80" y="96"/>
                  <a:pt x="72" y="95"/>
                  <a:pt x="63" y="92"/>
                </a:cubicBezTo>
                <a:close/>
                <a:moveTo>
                  <a:pt x="58" y="52"/>
                </a:moveTo>
                <a:cubicBezTo>
                  <a:pt x="44" y="38"/>
                  <a:pt x="44" y="38"/>
                  <a:pt x="44" y="38"/>
                </a:cubicBezTo>
                <a:cubicBezTo>
                  <a:pt x="51" y="33"/>
                  <a:pt x="57" y="28"/>
                  <a:pt x="64" y="25"/>
                </a:cubicBezTo>
                <a:cubicBezTo>
                  <a:pt x="68" y="28"/>
                  <a:pt x="72" y="31"/>
                  <a:pt x="76" y="34"/>
                </a:cubicBezTo>
                <a:lnTo>
                  <a:pt x="58" y="52"/>
                </a:lnTo>
                <a:close/>
                <a:moveTo>
                  <a:pt x="82" y="40"/>
                </a:moveTo>
                <a:cubicBezTo>
                  <a:pt x="85" y="43"/>
                  <a:pt x="87" y="47"/>
                  <a:pt x="90" y="51"/>
                </a:cubicBezTo>
                <a:cubicBezTo>
                  <a:pt x="87" y="57"/>
                  <a:pt x="82" y="64"/>
                  <a:pt x="76" y="70"/>
                </a:cubicBezTo>
                <a:cubicBezTo>
                  <a:pt x="64" y="58"/>
                  <a:pt x="64" y="58"/>
                  <a:pt x="64" y="58"/>
                </a:cubicBezTo>
                <a:lnTo>
                  <a:pt x="82" y="40"/>
                </a:lnTo>
                <a:close/>
                <a:moveTo>
                  <a:pt x="52" y="58"/>
                </a:moveTo>
                <a:cubicBezTo>
                  <a:pt x="36" y="74"/>
                  <a:pt x="36" y="74"/>
                  <a:pt x="36" y="74"/>
                </a:cubicBezTo>
                <a:cubicBezTo>
                  <a:pt x="32" y="70"/>
                  <a:pt x="29" y="65"/>
                  <a:pt x="27" y="61"/>
                </a:cubicBezTo>
                <a:cubicBezTo>
                  <a:pt x="30" y="55"/>
                  <a:pt x="34" y="49"/>
                  <a:pt x="39" y="44"/>
                </a:cubicBezTo>
                <a:lnTo>
                  <a:pt x="52" y="58"/>
                </a:lnTo>
                <a:close/>
                <a:moveTo>
                  <a:pt x="58" y="64"/>
                </a:moveTo>
                <a:cubicBezTo>
                  <a:pt x="71" y="76"/>
                  <a:pt x="71" y="76"/>
                  <a:pt x="71" y="76"/>
                </a:cubicBezTo>
                <a:cubicBezTo>
                  <a:pt x="65" y="81"/>
                  <a:pt x="59" y="85"/>
                  <a:pt x="53" y="88"/>
                </a:cubicBezTo>
                <a:cubicBezTo>
                  <a:pt x="50" y="86"/>
                  <a:pt x="46" y="83"/>
                  <a:pt x="42" y="80"/>
                </a:cubicBezTo>
                <a:lnTo>
                  <a:pt x="58" y="64"/>
                </a:lnTo>
                <a:close/>
                <a:moveTo>
                  <a:pt x="93" y="87"/>
                </a:moveTo>
                <a:cubicBezTo>
                  <a:pt x="82" y="76"/>
                  <a:pt x="82" y="76"/>
                  <a:pt x="82" y="76"/>
                </a:cubicBezTo>
                <a:cubicBezTo>
                  <a:pt x="87" y="71"/>
                  <a:pt x="91" y="65"/>
                  <a:pt x="94" y="60"/>
                </a:cubicBezTo>
                <a:cubicBezTo>
                  <a:pt x="98" y="70"/>
                  <a:pt x="98" y="80"/>
                  <a:pt x="93" y="87"/>
                </a:cubicBezTo>
                <a:close/>
                <a:moveTo>
                  <a:pt x="92" y="29"/>
                </a:moveTo>
                <a:cubicBezTo>
                  <a:pt x="93" y="33"/>
                  <a:pt x="94" y="36"/>
                  <a:pt x="93" y="41"/>
                </a:cubicBezTo>
                <a:cubicBezTo>
                  <a:pt x="91" y="39"/>
                  <a:pt x="89" y="36"/>
                  <a:pt x="88" y="34"/>
                </a:cubicBezTo>
                <a:lnTo>
                  <a:pt x="92" y="29"/>
                </a:lnTo>
                <a:close/>
                <a:moveTo>
                  <a:pt x="87" y="23"/>
                </a:moveTo>
                <a:cubicBezTo>
                  <a:pt x="82" y="28"/>
                  <a:pt x="82" y="28"/>
                  <a:pt x="82" y="28"/>
                </a:cubicBezTo>
                <a:cubicBezTo>
                  <a:pt x="79" y="26"/>
                  <a:pt x="76" y="24"/>
                  <a:pt x="74" y="22"/>
                </a:cubicBezTo>
                <a:cubicBezTo>
                  <a:pt x="79" y="21"/>
                  <a:pt x="84" y="21"/>
                  <a:pt x="87" y="23"/>
                </a:cubicBezTo>
                <a:close/>
                <a:moveTo>
                  <a:pt x="71" y="14"/>
                </a:moveTo>
                <a:cubicBezTo>
                  <a:pt x="69" y="15"/>
                  <a:pt x="66" y="16"/>
                  <a:pt x="64" y="16"/>
                </a:cubicBezTo>
                <a:cubicBezTo>
                  <a:pt x="60" y="15"/>
                  <a:pt x="57" y="14"/>
                  <a:pt x="53" y="13"/>
                </a:cubicBezTo>
                <a:cubicBezTo>
                  <a:pt x="59" y="12"/>
                  <a:pt x="65" y="13"/>
                  <a:pt x="71" y="14"/>
                </a:cubicBezTo>
                <a:close/>
                <a:moveTo>
                  <a:pt x="54" y="21"/>
                </a:moveTo>
                <a:cubicBezTo>
                  <a:pt x="49" y="24"/>
                  <a:pt x="44" y="28"/>
                  <a:pt x="39" y="32"/>
                </a:cubicBezTo>
                <a:cubicBezTo>
                  <a:pt x="29" y="23"/>
                  <a:pt x="29" y="23"/>
                  <a:pt x="29" y="23"/>
                </a:cubicBezTo>
                <a:cubicBezTo>
                  <a:pt x="35" y="19"/>
                  <a:pt x="44" y="18"/>
                  <a:pt x="54" y="21"/>
                </a:cubicBezTo>
                <a:close/>
                <a:moveTo>
                  <a:pt x="24" y="29"/>
                </a:moveTo>
                <a:cubicBezTo>
                  <a:pt x="33" y="38"/>
                  <a:pt x="33" y="38"/>
                  <a:pt x="33" y="38"/>
                </a:cubicBezTo>
                <a:cubicBezTo>
                  <a:pt x="29" y="42"/>
                  <a:pt x="26" y="47"/>
                  <a:pt x="23" y="51"/>
                </a:cubicBezTo>
                <a:cubicBezTo>
                  <a:pt x="21" y="43"/>
                  <a:pt x="21" y="35"/>
                  <a:pt x="24" y="29"/>
                </a:cubicBezTo>
                <a:close/>
                <a:moveTo>
                  <a:pt x="23" y="70"/>
                </a:moveTo>
                <a:cubicBezTo>
                  <a:pt x="25" y="73"/>
                  <a:pt x="28" y="77"/>
                  <a:pt x="31" y="80"/>
                </a:cubicBezTo>
                <a:cubicBezTo>
                  <a:pt x="24" y="87"/>
                  <a:pt x="24" y="87"/>
                  <a:pt x="24" y="87"/>
                </a:cubicBezTo>
                <a:cubicBezTo>
                  <a:pt x="21" y="82"/>
                  <a:pt x="21" y="77"/>
                  <a:pt x="23" y="70"/>
                </a:cubicBezTo>
                <a:close/>
                <a:moveTo>
                  <a:pt x="30" y="92"/>
                </a:moveTo>
                <a:cubicBezTo>
                  <a:pt x="36" y="85"/>
                  <a:pt x="36" y="85"/>
                  <a:pt x="36" y="85"/>
                </a:cubicBezTo>
                <a:cubicBezTo>
                  <a:pt x="39" y="88"/>
                  <a:pt x="41" y="90"/>
                  <a:pt x="44" y="92"/>
                </a:cubicBezTo>
                <a:cubicBezTo>
                  <a:pt x="39" y="93"/>
                  <a:pt x="34" y="93"/>
                  <a:pt x="30" y="92"/>
                </a:cubicBezTo>
                <a:close/>
                <a:moveTo>
                  <a:pt x="53" y="97"/>
                </a:moveTo>
                <a:cubicBezTo>
                  <a:pt x="58" y="99"/>
                  <a:pt x="63" y="101"/>
                  <a:pt x="68" y="102"/>
                </a:cubicBezTo>
                <a:cubicBezTo>
                  <a:pt x="60" y="104"/>
                  <a:pt x="51" y="103"/>
                  <a:pt x="43" y="100"/>
                </a:cubicBezTo>
                <a:cubicBezTo>
                  <a:pt x="46" y="100"/>
                  <a:pt x="50" y="99"/>
                  <a:pt x="53" y="97"/>
                </a:cubicBez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70" name="Group 269"/>
          <p:cNvGrpSpPr/>
          <p:nvPr userDrawn="1"/>
        </p:nvGrpSpPr>
        <p:grpSpPr>
          <a:xfrm>
            <a:off x="6716713" y="2667000"/>
            <a:ext cx="417512" cy="587375"/>
            <a:chOff x="6716713" y="2667000"/>
            <a:chExt cx="417512" cy="587375"/>
          </a:xfrm>
        </p:grpSpPr>
        <p:sp>
          <p:nvSpPr>
            <p:cNvPr id="271" name="Freeform 158"/>
            <p:cNvSpPr>
              <a:spLocks noEditPoints="1"/>
            </p:cNvSpPr>
            <p:nvPr userDrawn="1"/>
          </p:nvSpPr>
          <p:spPr bwMode="auto">
            <a:xfrm>
              <a:off x="6716713" y="2667000"/>
              <a:ext cx="315913" cy="587375"/>
            </a:xfrm>
            <a:custGeom>
              <a:avLst/>
              <a:gdLst>
                <a:gd name="T0" fmla="*/ 72 w 82"/>
                <a:gd name="T1" fmla="*/ 0 h 152"/>
                <a:gd name="T2" fmla="*/ 10 w 82"/>
                <a:gd name="T3" fmla="*/ 0 h 152"/>
                <a:gd name="T4" fmla="*/ 0 w 82"/>
                <a:gd name="T5" fmla="*/ 10 h 152"/>
                <a:gd name="T6" fmla="*/ 0 w 82"/>
                <a:gd name="T7" fmla="*/ 141 h 152"/>
                <a:gd name="T8" fmla="*/ 10 w 82"/>
                <a:gd name="T9" fmla="*/ 152 h 152"/>
                <a:gd name="T10" fmla="*/ 72 w 82"/>
                <a:gd name="T11" fmla="*/ 152 h 152"/>
                <a:gd name="T12" fmla="*/ 82 w 82"/>
                <a:gd name="T13" fmla="*/ 141 h 152"/>
                <a:gd name="T14" fmla="*/ 82 w 82"/>
                <a:gd name="T15" fmla="*/ 10 h 152"/>
                <a:gd name="T16" fmla="*/ 72 w 82"/>
                <a:gd name="T17" fmla="*/ 0 h 152"/>
                <a:gd name="T18" fmla="*/ 41 w 82"/>
                <a:gd name="T19" fmla="*/ 145 h 152"/>
                <a:gd name="T20" fmla="*/ 36 w 82"/>
                <a:gd name="T21" fmla="*/ 140 h 152"/>
                <a:gd name="T22" fmla="*/ 41 w 82"/>
                <a:gd name="T23" fmla="*/ 134 h 152"/>
                <a:gd name="T24" fmla="*/ 47 w 82"/>
                <a:gd name="T25" fmla="*/ 140 h 152"/>
                <a:gd name="T26" fmla="*/ 41 w 82"/>
                <a:gd name="T27" fmla="*/ 145 h 152"/>
                <a:gd name="T28" fmla="*/ 77 w 82"/>
                <a:gd name="T29" fmla="*/ 130 h 152"/>
                <a:gd name="T30" fmla="*/ 6 w 82"/>
                <a:gd name="T31" fmla="*/ 130 h 152"/>
                <a:gd name="T32" fmla="*/ 6 w 82"/>
                <a:gd name="T33" fmla="*/ 9 h 152"/>
                <a:gd name="T34" fmla="*/ 77 w 82"/>
                <a:gd name="T35" fmla="*/ 9 h 152"/>
                <a:gd name="T36" fmla="*/ 77 w 82"/>
                <a:gd name="T37" fmla="*/ 1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152">
                  <a:moveTo>
                    <a:pt x="7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7"/>
                    <a:pt x="5" y="152"/>
                    <a:pt x="10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8" y="152"/>
                    <a:pt x="82" y="147"/>
                    <a:pt x="82" y="141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4"/>
                    <a:pt x="78" y="0"/>
                    <a:pt x="72" y="0"/>
                  </a:cubicBezTo>
                  <a:close/>
                  <a:moveTo>
                    <a:pt x="41" y="145"/>
                  </a:moveTo>
                  <a:cubicBezTo>
                    <a:pt x="38" y="145"/>
                    <a:pt x="36" y="143"/>
                    <a:pt x="36" y="140"/>
                  </a:cubicBezTo>
                  <a:cubicBezTo>
                    <a:pt x="36" y="137"/>
                    <a:pt x="38" y="134"/>
                    <a:pt x="41" y="134"/>
                  </a:cubicBezTo>
                  <a:cubicBezTo>
                    <a:pt x="44" y="134"/>
                    <a:pt x="47" y="137"/>
                    <a:pt x="47" y="140"/>
                  </a:cubicBezTo>
                  <a:cubicBezTo>
                    <a:pt x="47" y="143"/>
                    <a:pt x="44" y="145"/>
                    <a:pt x="41" y="145"/>
                  </a:cubicBezTo>
                  <a:close/>
                  <a:moveTo>
                    <a:pt x="77" y="130"/>
                  </a:moveTo>
                  <a:cubicBezTo>
                    <a:pt x="6" y="130"/>
                    <a:pt x="6" y="130"/>
                    <a:pt x="6" y="1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7" y="9"/>
                    <a:pt x="77" y="9"/>
                    <a:pt x="77" y="9"/>
                  </a:cubicBezTo>
                  <a:lnTo>
                    <a:pt x="77" y="13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2" name="Oval 159"/>
            <p:cNvSpPr>
              <a:spLocks noChangeArrowheads="1"/>
            </p:cNvSpPr>
            <p:nvPr userDrawn="1"/>
          </p:nvSpPr>
          <p:spPr bwMode="auto">
            <a:xfrm>
              <a:off x="6854825" y="3184525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30"/>
            <p:cNvSpPr>
              <a:spLocks noEditPoints="1"/>
            </p:cNvSpPr>
            <p:nvPr userDrawn="1"/>
          </p:nvSpPr>
          <p:spPr bwMode="auto">
            <a:xfrm>
              <a:off x="6832600" y="2782888"/>
              <a:ext cx="301625" cy="242888"/>
            </a:xfrm>
            <a:custGeom>
              <a:avLst/>
              <a:gdLst>
                <a:gd name="T0" fmla="*/ 65 w 78"/>
                <a:gd name="T1" fmla="*/ 0 h 63"/>
                <a:gd name="T2" fmla="*/ 13 w 78"/>
                <a:gd name="T3" fmla="*/ 0 h 63"/>
                <a:gd name="T4" fmla="*/ 0 w 78"/>
                <a:gd name="T5" fmla="*/ 14 h 63"/>
                <a:gd name="T6" fmla="*/ 0 w 78"/>
                <a:gd name="T7" fmla="*/ 39 h 63"/>
                <a:gd name="T8" fmla="*/ 13 w 78"/>
                <a:gd name="T9" fmla="*/ 52 h 63"/>
                <a:gd name="T10" fmla="*/ 15 w 78"/>
                <a:gd name="T11" fmla="*/ 52 h 63"/>
                <a:gd name="T12" fmla="*/ 15 w 78"/>
                <a:gd name="T13" fmla="*/ 63 h 63"/>
                <a:gd name="T14" fmla="*/ 26 w 78"/>
                <a:gd name="T15" fmla="*/ 52 h 63"/>
                <a:gd name="T16" fmla="*/ 65 w 78"/>
                <a:gd name="T17" fmla="*/ 52 h 63"/>
                <a:gd name="T18" fmla="*/ 78 w 78"/>
                <a:gd name="T19" fmla="*/ 39 h 63"/>
                <a:gd name="T20" fmla="*/ 78 w 78"/>
                <a:gd name="T21" fmla="*/ 14 h 63"/>
                <a:gd name="T22" fmla="*/ 65 w 78"/>
                <a:gd name="T23" fmla="*/ 0 h 63"/>
                <a:gd name="T24" fmla="*/ 20 w 78"/>
                <a:gd name="T25" fmla="*/ 30 h 63"/>
                <a:gd name="T26" fmla="*/ 15 w 78"/>
                <a:gd name="T27" fmla="*/ 25 h 63"/>
                <a:gd name="T28" fmla="*/ 20 w 78"/>
                <a:gd name="T29" fmla="*/ 20 h 63"/>
                <a:gd name="T30" fmla="*/ 25 w 78"/>
                <a:gd name="T31" fmla="*/ 25 h 63"/>
                <a:gd name="T32" fmla="*/ 20 w 78"/>
                <a:gd name="T33" fmla="*/ 30 h 63"/>
                <a:gd name="T34" fmla="*/ 40 w 78"/>
                <a:gd name="T35" fmla="*/ 30 h 63"/>
                <a:gd name="T36" fmla="*/ 35 w 78"/>
                <a:gd name="T37" fmla="*/ 25 h 63"/>
                <a:gd name="T38" fmla="*/ 40 w 78"/>
                <a:gd name="T39" fmla="*/ 20 h 63"/>
                <a:gd name="T40" fmla="*/ 45 w 78"/>
                <a:gd name="T41" fmla="*/ 25 h 63"/>
                <a:gd name="T42" fmla="*/ 40 w 78"/>
                <a:gd name="T43" fmla="*/ 30 h 63"/>
                <a:gd name="T44" fmla="*/ 61 w 78"/>
                <a:gd name="T45" fmla="*/ 30 h 63"/>
                <a:gd name="T46" fmla="*/ 56 w 78"/>
                <a:gd name="T47" fmla="*/ 25 h 63"/>
                <a:gd name="T48" fmla="*/ 61 w 78"/>
                <a:gd name="T49" fmla="*/ 20 h 63"/>
                <a:gd name="T50" fmla="*/ 65 w 78"/>
                <a:gd name="T51" fmla="*/ 25 h 63"/>
                <a:gd name="T52" fmla="*/ 61 w 78"/>
                <a:gd name="T5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6"/>
                    <a:pt x="6" y="52"/>
                    <a:pt x="13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72" y="52"/>
                    <a:pt x="78" y="46"/>
                    <a:pt x="78" y="39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"/>
                    <a:pt x="72" y="0"/>
                    <a:pt x="65" y="0"/>
                  </a:cubicBezTo>
                  <a:close/>
                  <a:moveTo>
                    <a:pt x="20" y="30"/>
                  </a:moveTo>
                  <a:cubicBezTo>
                    <a:pt x="17" y="30"/>
                    <a:pt x="15" y="27"/>
                    <a:pt x="15" y="25"/>
                  </a:cubicBezTo>
                  <a:cubicBezTo>
                    <a:pt x="15" y="22"/>
                    <a:pt x="17" y="20"/>
                    <a:pt x="20" y="20"/>
                  </a:cubicBezTo>
                  <a:cubicBezTo>
                    <a:pt x="23" y="20"/>
                    <a:pt x="25" y="22"/>
                    <a:pt x="25" y="25"/>
                  </a:cubicBezTo>
                  <a:cubicBezTo>
                    <a:pt x="25" y="27"/>
                    <a:pt x="23" y="30"/>
                    <a:pt x="20" y="30"/>
                  </a:cubicBezTo>
                  <a:close/>
                  <a:moveTo>
                    <a:pt x="40" y="30"/>
                  </a:moveTo>
                  <a:cubicBezTo>
                    <a:pt x="37" y="30"/>
                    <a:pt x="35" y="27"/>
                    <a:pt x="35" y="25"/>
                  </a:cubicBezTo>
                  <a:cubicBezTo>
                    <a:pt x="35" y="22"/>
                    <a:pt x="37" y="20"/>
                    <a:pt x="40" y="20"/>
                  </a:cubicBezTo>
                  <a:cubicBezTo>
                    <a:pt x="43" y="20"/>
                    <a:pt x="45" y="22"/>
                    <a:pt x="45" y="25"/>
                  </a:cubicBezTo>
                  <a:cubicBezTo>
                    <a:pt x="45" y="27"/>
                    <a:pt x="43" y="30"/>
                    <a:pt x="40" y="30"/>
                  </a:cubicBezTo>
                  <a:close/>
                  <a:moveTo>
                    <a:pt x="61" y="30"/>
                  </a:moveTo>
                  <a:cubicBezTo>
                    <a:pt x="58" y="30"/>
                    <a:pt x="56" y="27"/>
                    <a:pt x="56" y="25"/>
                  </a:cubicBezTo>
                  <a:cubicBezTo>
                    <a:pt x="56" y="22"/>
                    <a:pt x="58" y="20"/>
                    <a:pt x="61" y="20"/>
                  </a:cubicBezTo>
                  <a:cubicBezTo>
                    <a:pt x="63" y="20"/>
                    <a:pt x="65" y="22"/>
                    <a:pt x="65" y="25"/>
                  </a:cubicBezTo>
                  <a:cubicBezTo>
                    <a:pt x="65" y="27"/>
                    <a:pt x="63" y="30"/>
                    <a:pt x="61" y="3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74" name="Group 273"/>
          <p:cNvGrpSpPr/>
          <p:nvPr userDrawn="1"/>
        </p:nvGrpSpPr>
        <p:grpSpPr>
          <a:xfrm>
            <a:off x="6705600" y="781050"/>
            <a:ext cx="469901" cy="339726"/>
            <a:chOff x="6705600" y="781050"/>
            <a:chExt cx="469901" cy="339726"/>
          </a:xfrm>
        </p:grpSpPr>
        <p:sp>
          <p:nvSpPr>
            <p:cNvPr id="275" name="Freeform 231"/>
            <p:cNvSpPr>
              <a:spLocks/>
            </p:cNvSpPr>
            <p:nvPr userDrawn="1"/>
          </p:nvSpPr>
          <p:spPr bwMode="auto">
            <a:xfrm>
              <a:off x="6816725" y="850900"/>
              <a:ext cx="317500" cy="61913"/>
            </a:xfrm>
            <a:custGeom>
              <a:avLst/>
              <a:gdLst>
                <a:gd name="T0" fmla="*/ 63 w 82"/>
                <a:gd name="T1" fmla="*/ 3 h 16"/>
                <a:gd name="T2" fmla="*/ 82 w 82"/>
                <a:gd name="T3" fmla="*/ 9 h 16"/>
                <a:gd name="T4" fmla="*/ 82 w 82"/>
                <a:gd name="T5" fmla="*/ 8 h 16"/>
                <a:gd name="T6" fmla="*/ 74 w 82"/>
                <a:gd name="T7" fmla="*/ 0 h 16"/>
                <a:gd name="T8" fmla="*/ 9 w 82"/>
                <a:gd name="T9" fmla="*/ 0 h 16"/>
                <a:gd name="T10" fmla="*/ 0 w 82"/>
                <a:gd name="T11" fmla="*/ 8 h 16"/>
                <a:gd name="T12" fmla="*/ 9 w 82"/>
                <a:gd name="T13" fmla="*/ 16 h 16"/>
                <a:gd name="T14" fmla="*/ 36 w 82"/>
                <a:gd name="T15" fmla="*/ 16 h 16"/>
                <a:gd name="T16" fmla="*/ 63 w 82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">
                  <a:moveTo>
                    <a:pt x="63" y="3"/>
                  </a:moveTo>
                  <a:cubicBezTo>
                    <a:pt x="70" y="3"/>
                    <a:pt x="77" y="5"/>
                    <a:pt x="82" y="9"/>
                  </a:cubicBezTo>
                  <a:cubicBezTo>
                    <a:pt x="82" y="9"/>
                    <a:pt x="82" y="8"/>
                    <a:pt x="82" y="8"/>
                  </a:cubicBezTo>
                  <a:cubicBezTo>
                    <a:pt x="82" y="4"/>
                    <a:pt x="79" y="0"/>
                    <a:pt x="7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8"/>
                    <a:pt x="53" y="3"/>
                    <a:pt x="63" y="3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Freeform 232"/>
            <p:cNvSpPr>
              <a:spLocks/>
            </p:cNvSpPr>
            <p:nvPr userDrawn="1"/>
          </p:nvSpPr>
          <p:spPr bwMode="auto">
            <a:xfrm>
              <a:off x="6762750" y="781050"/>
              <a:ext cx="312738" cy="61913"/>
            </a:xfrm>
            <a:custGeom>
              <a:avLst/>
              <a:gdLst>
                <a:gd name="T0" fmla="*/ 8 w 81"/>
                <a:gd name="T1" fmla="*/ 16 h 16"/>
                <a:gd name="T2" fmla="*/ 73 w 81"/>
                <a:gd name="T3" fmla="*/ 16 h 16"/>
                <a:gd name="T4" fmla="*/ 81 w 81"/>
                <a:gd name="T5" fmla="*/ 8 h 16"/>
                <a:gd name="T6" fmla="*/ 73 w 81"/>
                <a:gd name="T7" fmla="*/ 0 h 16"/>
                <a:gd name="T8" fmla="*/ 8 w 81"/>
                <a:gd name="T9" fmla="*/ 0 h 16"/>
                <a:gd name="T10" fmla="*/ 0 w 81"/>
                <a:gd name="T11" fmla="*/ 8 h 16"/>
                <a:gd name="T12" fmla="*/ 8 w 81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6">
                  <a:moveTo>
                    <a:pt x="8" y="16"/>
                  </a:moveTo>
                  <a:cubicBezTo>
                    <a:pt x="73" y="16"/>
                    <a:pt x="73" y="16"/>
                    <a:pt x="73" y="16"/>
                  </a:cubicBezTo>
                  <a:cubicBezTo>
                    <a:pt x="78" y="16"/>
                    <a:pt x="81" y="13"/>
                    <a:pt x="81" y="8"/>
                  </a:cubicBezTo>
                  <a:cubicBezTo>
                    <a:pt x="81" y="4"/>
                    <a:pt x="78" y="0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33"/>
            <p:cNvSpPr>
              <a:spLocks/>
            </p:cNvSpPr>
            <p:nvPr userDrawn="1"/>
          </p:nvSpPr>
          <p:spPr bwMode="auto">
            <a:xfrm>
              <a:off x="6705600" y="920750"/>
              <a:ext cx="246063" cy="61913"/>
            </a:xfrm>
            <a:custGeom>
              <a:avLst/>
              <a:gdLst>
                <a:gd name="T0" fmla="*/ 8 w 64"/>
                <a:gd name="T1" fmla="*/ 0 h 16"/>
                <a:gd name="T2" fmla="*/ 0 w 64"/>
                <a:gd name="T3" fmla="*/ 8 h 16"/>
                <a:gd name="T4" fmla="*/ 8 w 64"/>
                <a:gd name="T5" fmla="*/ 16 h 16"/>
                <a:gd name="T6" fmla="*/ 58 w 64"/>
                <a:gd name="T7" fmla="*/ 16 h 16"/>
                <a:gd name="T8" fmla="*/ 64 w 64"/>
                <a:gd name="T9" fmla="*/ 0 h 16"/>
                <a:gd name="T10" fmla="*/ 8 w 6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0"/>
                    <a:pt x="61" y="5"/>
                    <a:pt x="64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34"/>
            <p:cNvSpPr>
              <a:spLocks/>
            </p:cNvSpPr>
            <p:nvPr userDrawn="1"/>
          </p:nvSpPr>
          <p:spPr bwMode="auto">
            <a:xfrm>
              <a:off x="6781800" y="990600"/>
              <a:ext cx="158750" cy="61913"/>
            </a:xfrm>
            <a:custGeom>
              <a:avLst/>
              <a:gdLst>
                <a:gd name="T0" fmla="*/ 38 w 41"/>
                <a:gd name="T1" fmla="*/ 0 h 16"/>
                <a:gd name="T2" fmla="*/ 8 w 41"/>
                <a:gd name="T3" fmla="*/ 0 h 16"/>
                <a:gd name="T4" fmla="*/ 0 w 41"/>
                <a:gd name="T5" fmla="*/ 8 h 16"/>
                <a:gd name="T6" fmla="*/ 8 w 41"/>
                <a:gd name="T7" fmla="*/ 16 h 16"/>
                <a:gd name="T8" fmla="*/ 41 w 41"/>
                <a:gd name="T9" fmla="*/ 16 h 16"/>
                <a:gd name="T10" fmla="*/ 38 w 41"/>
                <a:gd name="T11" fmla="*/ 2 h 16"/>
                <a:gd name="T12" fmla="*/ 38 w 4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6">
                  <a:moveTo>
                    <a:pt x="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2"/>
                    <a:pt x="38" y="7"/>
                    <a:pt x="38" y="2"/>
                  </a:cubicBezTo>
                  <a:cubicBezTo>
                    <a:pt x="38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35"/>
            <p:cNvSpPr>
              <a:spLocks/>
            </p:cNvSpPr>
            <p:nvPr userDrawn="1"/>
          </p:nvSpPr>
          <p:spPr bwMode="auto">
            <a:xfrm>
              <a:off x="6770688" y="1055688"/>
              <a:ext cx="239713" cy="65088"/>
            </a:xfrm>
            <a:custGeom>
              <a:avLst/>
              <a:gdLst>
                <a:gd name="T0" fmla="*/ 45 w 62"/>
                <a:gd name="T1" fmla="*/ 0 h 17"/>
                <a:gd name="T2" fmla="*/ 8 w 62"/>
                <a:gd name="T3" fmla="*/ 0 h 17"/>
                <a:gd name="T4" fmla="*/ 0 w 62"/>
                <a:gd name="T5" fmla="*/ 8 h 17"/>
                <a:gd name="T6" fmla="*/ 8 w 62"/>
                <a:gd name="T7" fmla="*/ 17 h 17"/>
                <a:gd name="T8" fmla="*/ 62 w 62"/>
                <a:gd name="T9" fmla="*/ 17 h 17"/>
                <a:gd name="T10" fmla="*/ 45 w 62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7">
                  <a:moveTo>
                    <a:pt x="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4" y="13"/>
                    <a:pt x="48" y="8"/>
                    <a:pt x="45" y="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36"/>
            <p:cNvSpPr>
              <a:spLocks noEditPoints="1"/>
            </p:cNvSpPr>
            <p:nvPr userDrawn="1"/>
          </p:nvSpPr>
          <p:spPr bwMode="auto">
            <a:xfrm>
              <a:off x="6948488" y="882650"/>
              <a:ext cx="227013" cy="227013"/>
            </a:xfrm>
            <a:custGeom>
              <a:avLst/>
              <a:gdLst>
                <a:gd name="T0" fmla="*/ 52 w 59"/>
                <a:gd name="T1" fmla="*/ 11 h 59"/>
                <a:gd name="T2" fmla="*/ 9 w 59"/>
                <a:gd name="T3" fmla="*/ 8 h 59"/>
                <a:gd name="T4" fmla="*/ 1 w 59"/>
                <a:gd name="T5" fmla="*/ 24 h 59"/>
                <a:gd name="T6" fmla="*/ 0 w 59"/>
                <a:gd name="T7" fmla="*/ 34 h 59"/>
                <a:gd name="T8" fmla="*/ 10 w 59"/>
                <a:gd name="T9" fmla="*/ 52 h 59"/>
                <a:gd name="T10" fmla="*/ 22 w 59"/>
                <a:gd name="T11" fmla="*/ 58 h 59"/>
                <a:gd name="T12" fmla="*/ 50 w 59"/>
                <a:gd name="T13" fmla="*/ 51 h 59"/>
                <a:gd name="T14" fmla="*/ 55 w 59"/>
                <a:gd name="T15" fmla="*/ 24 h 59"/>
                <a:gd name="T16" fmla="*/ 52 w 59"/>
                <a:gd name="T17" fmla="*/ 23 h 59"/>
                <a:gd name="T18" fmla="*/ 52 w 59"/>
                <a:gd name="T19" fmla="*/ 15 h 59"/>
                <a:gd name="T20" fmla="*/ 50 w 59"/>
                <a:gd name="T21" fmla="*/ 18 h 59"/>
                <a:gd name="T22" fmla="*/ 35 w 59"/>
                <a:gd name="T23" fmla="*/ 4 h 59"/>
                <a:gd name="T24" fmla="*/ 33 w 59"/>
                <a:gd name="T25" fmla="*/ 6 h 59"/>
                <a:gd name="T26" fmla="*/ 27 w 59"/>
                <a:gd name="T27" fmla="*/ 3 h 59"/>
                <a:gd name="T28" fmla="*/ 26 w 59"/>
                <a:gd name="T29" fmla="*/ 6 h 59"/>
                <a:gd name="T30" fmla="*/ 4 w 59"/>
                <a:gd name="T31" fmla="*/ 21 h 59"/>
                <a:gd name="T32" fmla="*/ 5 w 59"/>
                <a:gd name="T33" fmla="*/ 24 h 59"/>
                <a:gd name="T34" fmla="*/ 3 w 59"/>
                <a:gd name="T35" fmla="*/ 30 h 59"/>
                <a:gd name="T36" fmla="*/ 6 w 59"/>
                <a:gd name="T37" fmla="*/ 30 h 59"/>
                <a:gd name="T38" fmla="*/ 4 w 59"/>
                <a:gd name="T39" fmla="*/ 37 h 59"/>
                <a:gd name="T40" fmla="*/ 7 w 59"/>
                <a:gd name="T41" fmla="*/ 37 h 59"/>
                <a:gd name="T42" fmla="*/ 8 w 59"/>
                <a:gd name="T43" fmla="*/ 45 h 59"/>
                <a:gd name="T44" fmla="*/ 8 w 59"/>
                <a:gd name="T45" fmla="*/ 41 h 59"/>
                <a:gd name="T46" fmla="*/ 8 w 59"/>
                <a:gd name="T47" fmla="*/ 18 h 59"/>
                <a:gd name="T48" fmla="*/ 10 w 59"/>
                <a:gd name="T49" fmla="*/ 14 h 59"/>
                <a:gd name="T50" fmla="*/ 13 w 59"/>
                <a:gd name="T51" fmla="*/ 50 h 59"/>
                <a:gd name="T52" fmla="*/ 13 w 59"/>
                <a:gd name="T53" fmla="*/ 47 h 59"/>
                <a:gd name="T54" fmla="*/ 14 w 59"/>
                <a:gd name="T55" fmla="*/ 12 h 59"/>
                <a:gd name="T56" fmla="*/ 13 w 59"/>
                <a:gd name="T57" fmla="*/ 9 h 59"/>
                <a:gd name="T58" fmla="*/ 19 w 59"/>
                <a:gd name="T59" fmla="*/ 54 h 59"/>
                <a:gd name="T60" fmla="*/ 18 w 59"/>
                <a:gd name="T61" fmla="*/ 51 h 59"/>
                <a:gd name="T62" fmla="*/ 19 w 59"/>
                <a:gd name="T63" fmla="*/ 8 h 59"/>
                <a:gd name="T64" fmla="*/ 22 w 59"/>
                <a:gd name="T65" fmla="*/ 6 h 59"/>
                <a:gd name="T66" fmla="*/ 26 w 59"/>
                <a:gd name="T67" fmla="*/ 56 h 59"/>
                <a:gd name="T68" fmla="*/ 26 w 59"/>
                <a:gd name="T69" fmla="*/ 54 h 59"/>
                <a:gd name="T70" fmla="*/ 31 w 59"/>
                <a:gd name="T71" fmla="*/ 56 h 59"/>
                <a:gd name="T72" fmla="*/ 33 w 59"/>
                <a:gd name="T73" fmla="*/ 54 h 59"/>
                <a:gd name="T74" fmla="*/ 32 w 59"/>
                <a:gd name="T75" fmla="*/ 45 h 59"/>
                <a:gd name="T76" fmla="*/ 21 w 59"/>
                <a:gd name="T77" fmla="*/ 39 h 59"/>
                <a:gd name="T78" fmla="*/ 27 w 59"/>
                <a:gd name="T79" fmla="*/ 32 h 59"/>
                <a:gd name="T80" fmla="*/ 32 w 59"/>
                <a:gd name="T81" fmla="*/ 15 h 59"/>
                <a:gd name="T82" fmla="*/ 31 w 59"/>
                <a:gd name="T83" fmla="*/ 23 h 59"/>
                <a:gd name="T84" fmla="*/ 32 w 59"/>
                <a:gd name="T85" fmla="*/ 41 h 59"/>
                <a:gd name="T86" fmla="*/ 37 w 59"/>
                <a:gd name="T87" fmla="*/ 54 h 59"/>
                <a:gd name="T88" fmla="*/ 41 w 59"/>
                <a:gd name="T89" fmla="*/ 54 h 59"/>
                <a:gd name="T90" fmla="*/ 39 w 59"/>
                <a:gd name="T91" fmla="*/ 8 h 59"/>
                <a:gd name="T92" fmla="*/ 43 w 59"/>
                <a:gd name="T93" fmla="*/ 8 h 59"/>
                <a:gd name="T94" fmla="*/ 44 w 59"/>
                <a:gd name="T95" fmla="*/ 51 h 59"/>
                <a:gd name="T96" fmla="*/ 47 w 59"/>
                <a:gd name="T97" fmla="*/ 50 h 59"/>
                <a:gd name="T98" fmla="*/ 45 w 59"/>
                <a:gd name="T99" fmla="*/ 10 h 59"/>
                <a:gd name="T100" fmla="*/ 47 w 59"/>
                <a:gd name="T101" fmla="*/ 13 h 59"/>
                <a:gd name="T102" fmla="*/ 49 w 59"/>
                <a:gd name="T103" fmla="*/ 46 h 59"/>
                <a:gd name="T104" fmla="*/ 52 w 59"/>
                <a:gd name="T105" fmla="*/ 44 h 59"/>
                <a:gd name="T106" fmla="*/ 53 w 59"/>
                <a:gd name="T107" fmla="*/ 40 h 59"/>
                <a:gd name="T108" fmla="*/ 55 w 59"/>
                <a:gd name="T109" fmla="*/ 37 h 59"/>
                <a:gd name="T110" fmla="*/ 53 w 59"/>
                <a:gd name="T111" fmla="*/ 32 h 59"/>
                <a:gd name="T112" fmla="*/ 56 w 59"/>
                <a:gd name="T113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59">
                  <a:moveTo>
                    <a:pt x="57" y="18"/>
                  </a:moveTo>
                  <a:cubicBezTo>
                    <a:pt x="56" y="18"/>
                    <a:pt x="56" y="17"/>
                    <a:pt x="56" y="16"/>
                  </a:cubicBezTo>
                  <a:cubicBezTo>
                    <a:pt x="55" y="15"/>
                    <a:pt x="54" y="14"/>
                    <a:pt x="54" y="13"/>
                  </a:cubicBezTo>
                  <a:cubicBezTo>
                    <a:pt x="53" y="12"/>
                    <a:pt x="53" y="12"/>
                    <a:pt x="52" y="11"/>
                  </a:cubicBezTo>
                  <a:cubicBezTo>
                    <a:pt x="51" y="9"/>
                    <a:pt x="48" y="7"/>
                    <a:pt x="46" y="6"/>
                  </a:cubicBezTo>
                  <a:cubicBezTo>
                    <a:pt x="41" y="2"/>
                    <a:pt x="36" y="0"/>
                    <a:pt x="29" y="0"/>
                  </a:cubicBezTo>
                  <a:cubicBezTo>
                    <a:pt x="24" y="0"/>
                    <a:pt x="18" y="2"/>
                    <a:pt x="14" y="5"/>
                  </a:cubicBezTo>
                  <a:cubicBezTo>
                    <a:pt x="12" y="6"/>
                    <a:pt x="11" y="7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6" y="12"/>
                    <a:pt x="4" y="15"/>
                    <a:pt x="2" y="18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1" y="21"/>
                    <a:pt x="1" y="23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2"/>
                    <a:pt x="0" y="34"/>
                  </a:cubicBezTo>
                  <a:cubicBezTo>
                    <a:pt x="1" y="36"/>
                    <a:pt x="1" y="38"/>
                    <a:pt x="2" y="41"/>
                  </a:cubicBezTo>
                  <a:cubicBezTo>
                    <a:pt x="2" y="42"/>
                    <a:pt x="3" y="43"/>
                    <a:pt x="4" y="44"/>
                  </a:cubicBezTo>
                  <a:cubicBezTo>
                    <a:pt x="4" y="44"/>
                    <a:pt x="4" y="45"/>
                    <a:pt x="4" y="45"/>
                  </a:cubicBezTo>
                  <a:cubicBezTo>
                    <a:pt x="6" y="48"/>
                    <a:pt x="8" y="50"/>
                    <a:pt x="10" y="52"/>
                  </a:cubicBezTo>
                  <a:cubicBezTo>
                    <a:pt x="11" y="53"/>
                    <a:pt x="12" y="54"/>
                    <a:pt x="13" y="55"/>
                  </a:cubicBezTo>
                  <a:cubicBezTo>
                    <a:pt x="14" y="55"/>
                    <a:pt x="15" y="56"/>
                    <a:pt x="17" y="56"/>
                  </a:cubicBezTo>
                  <a:cubicBezTo>
                    <a:pt x="18" y="57"/>
                    <a:pt x="19" y="57"/>
                    <a:pt x="20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4" y="59"/>
                    <a:pt x="27" y="59"/>
                    <a:pt x="29" y="59"/>
                  </a:cubicBezTo>
                  <a:cubicBezTo>
                    <a:pt x="31" y="59"/>
                    <a:pt x="32" y="59"/>
                    <a:pt x="33" y="59"/>
                  </a:cubicBezTo>
                  <a:cubicBezTo>
                    <a:pt x="39" y="58"/>
                    <a:pt x="45" y="55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6"/>
                    <a:pt x="59" y="38"/>
                    <a:pt x="59" y="30"/>
                  </a:cubicBezTo>
                  <a:cubicBezTo>
                    <a:pt x="59" y="26"/>
                    <a:pt x="58" y="22"/>
                    <a:pt x="57" y="18"/>
                  </a:cubicBezTo>
                  <a:close/>
                  <a:moveTo>
                    <a:pt x="55" y="22"/>
                  </a:moveTo>
                  <a:cubicBezTo>
                    <a:pt x="55" y="23"/>
                    <a:pt x="55" y="23"/>
                    <a:pt x="55" y="24"/>
                  </a:cubicBezTo>
                  <a:cubicBezTo>
                    <a:pt x="56" y="25"/>
                    <a:pt x="55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3" y="25"/>
                    <a:pt x="53" y="25"/>
                  </a:cubicBezTo>
                  <a:cubicBezTo>
                    <a:pt x="53" y="24"/>
                    <a:pt x="53" y="24"/>
                    <a:pt x="52" y="23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4" y="21"/>
                    <a:pt x="55" y="22"/>
                    <a:pt x="55" y="22"/>
                  </a:cubicBezTo>
                  <a:close/>
                  <a:moveTo>
                    <a:pt x="50" y="15"/>
                  </a:moveTo>
                  <a:cubicBezTo>
                    <a:pt x="51" y="15"/>
                    <a:pt x="51" y="15"/>
                    <a:pt x="52" y="15"/>
                  </a:cubicBezTo>
                  <a:cubicBezTo>
                    <a:pt x="52" y="16"/>
                    <a:pt x="53" y="16"/>
                    <a:pt x="53" y="17"/>
                  </a:cubicBezTo>
                  <a:cubicBezTo>
                    <a:pt x="53" y="18"/>
                    <a:pt x="53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0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49" y="16"/>
                    <a:pt x="49" y="15"/>
                    <a:pt x="50" y="15"/>
                  </a:cubicBezTo>
                  <a:close/>
                  <a:moveTo>
                    <a:pt x="33" y="3"/>
                  </a:moveTo>
                  <a:cubicBezTo>
                    <a:pt x="34" y="4"/>
                    <a:pt x="34" y="4"/>
                    <a:pt x="35" y="4"/>
                  </a:cubicBezTo>
                  <a:cubicBezTo>
                    <a:pt x="36" y="4"/>
                    <a:pt x="36" y="5"/>
                    <a:pt x="36" y="5"/>
                  </a:cubicBezTo>
                  <a:cubicBezTo>
                    <a:pt x="36" y="6"/>
                    <a:pt x="35" y="6"/>
                    <a:pt x="35" y="6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32" y="4"/>
                    <a:pt x="32" y="3"/>
                    <a:pt x="33" y="3"/>
                  </a:cubicBezTo>
                  <a:close/>
                  <a:moveTo>
                    <a:pt x="26" y="3"/>
                  </a:moveTo>
                  <a:cubicBezTo>
                    <a:pt x="26" y="3"/>
                    <a:pt x="27" y="3"/>
                    <a:pt x="27" y="3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5"/>
                    <a:pt x="28" y="6"/>
                    <a:pt x="28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4"/>
                    <a:pt x="25" y="4"/>
                    <a:pt x="26" y="3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1"/>
                    <a:pt x="7" y="22"/>
                  </a:cubicBezTo>
                  <a:cubicBezTo>
                    <a:pt x="7" y="22"/>
                    <a:pt x="7" y="23"/>
                    <a:pt x="6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29"/>
                    <a:pt x="3" y="29"/>
                    <a:pt x="3" y="28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3" y="31"/>
                    <a:pt x="3" y="31"/>
                    <a:pt x="3" y="30"/>
                  </a:cubicBezTo>
                  <a:close/>
                  <a:moveTo>
                    <a:pt x="5" y="38"/>
                  </a:moveTo>
                  <a:cubicBezTo>
                    <a:pt x="5" y="38"/>
                    <a:pt x="4" y="38"/>
                    <a:pt x="4" y="37"/>
                  </a:cubicBezTo>
                  <a:cubicBezTo>
                    <a:pt x="4" y="37"/>
                    <a:pt x="4" y="36"/>
                    <a:pt x="3" y="36"/>
                  </a:cubicBezTo>
                  <a:cubicBezTo>
                    <a:pt x="3" y="35"/>
                    <a:pt x="4" y="34"/>
                    <a:pt x="4" y="34"/>
                  </a:cubicBezTo>
                  <a:cubicBezTo>
                    <a:pt x="5" y="34"/>
                    <a:pt x="6" y="34"/>
                    <a:pt x="6" y="35"/>
                  </a:cubicBezTo>
                  <a:cubicBezTo>
                    <a:pt x="6" y="36"/>
                    <a:pt x="6" y="36"/>
                    <a:pt x="7" y="37"/>
                  </a:cubicBezTo>
                  <a:cubicBezTo>
                    <a:pt x="7" y="37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9" y="45"/>
                  </a:moveTo>
                  <a:cubicBezTo>
                    <a:pt x="9" y="45"/>
                    <a:pt x="8" y="45"/>
                    <a:pt x="8" y="45"/>
                  </a:cubicBezTo>
                  <a:cubicBezTo>
                    <a:pt x="8" y="45"/>
                    <a:pt x="7" y="45"/>
                    <a:pt x="7" y="44"/>
                  </a:cubicBezTo>
                  <a:cubicBezTo>
                    <a:pt x="7" y="44"/>
                    <a:pt x="6" y="43"/>
                    <a:pt x="6" y="43"/>
                  </a:cubicBezTo>
                  <a:cubicBezTo>
                    <a:pt x="6" y="42"/>
                    <a:pt x="6" y="41"/>
                    <a:pt x="7" y="41"/>
                  </a:cubicBezTo>
                  <a:cubicBezTo>
                    <a:pt x="7" y="40"/>
                    <a:pt x="8" y="41"/>
                    <a:pt x="8" y="41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10" y="43"/>
                    <a:pt x="10" y="44"/>
                    <a:pt x="9" y="45"/>
                  </a:cubicBezTo>
                  <a:close/>
                  <a:moveTo>
                    <a:pt x="9" y="17"/>
                  </a:moveTo>
                  <a:cubicBezTo>
                    <a:pt x="9" y="17"/>
                    <a:pt x="9" y="18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5"/>
                    <a:pt x="8" y="14"/>
                    <a:pt x="8" y="14"/>
                  </a:cubicBezTo>
                  <a:cubicBezTo>
                    <a:pt x="9" y="13"/>
                    <a:pt x="9" y="13"/>
                    <a:pt x="10" y="14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10" y="16"/>
                    <a:pt x="10" y="16"/>
                    <a:pt x="9" y="17"/>
                  </a:cubicBezTo>
                  <a:close/>
                  <a:moveTo>
                    <a:pt x="14" y="50"/>
                  </a:moveTo>
                  <a:cubicBezTo>
                    <a:pt x="14" y="50"/>
                    <a:pt x="13" y="50"/>
                    <a:pt x="13" y="50"/>
                  </a:cubicBezTo>
                  <a:cubicBezTo>
                    <a:pt x="13" y="50"/>
                    <a:pt x="12" y="50"/>
                    <a:pt x="12" y="50"/>
                  </a:cubicBezTo>
                  <a:cubicBezTo>
                    <a:pt x="12" y="50"/>
                    <a:pt x="11" y="49"/>
                    <a:pt x="11" y="49"/>
                  </a:cubicBezTo>
                  <a:cubicBezTo>
                    <a:pt x="10" y="48"/>
                    <a:pt x="10" y="47"/>
                    <a:pt x="11" y="47"/>
                  </a:cubicBezTo>
                  <a:cubicBezTo>
                    <a:pt x="11" y="46"/>
                    <a:pt x="12" y="46"/>
                    <a:pt x="13" y="47"/>
                  </a:cubicBezTo>
                  <a:cubicBezTo>
                    <a:pt x="13" y="47"/>
                    <a:pt x="13" y="48"/>
                    <a:pt x="14" y="48"/>
                  </a:cubicBezTo>
                  <a:cubicBezTo>
                    <a:pt x="14" y="48"/>
                    <a:pt x="14" y="49"/>
                    <a:pt x="14" y="50"/>
                  </a:cubicBezTo>
                  <a:close/>
                  <a:moveTo>
                    <a:pt x="15" y="11"/>
                  </a:moveTo>
                  <a:cubicBezTo>
                    <a:pt x="15" y="11"/>
                    <a:pt x="14" y="11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8"/>
                    <a:pt x="15" y="8"/>
                    <a:pt x="15" y="9"/>
                  </a:cubicBezTo>
                  <a:cubicBezTo>
                    <a:pt x="16" y="9"/>
                    <a:pt x="16" y="10"/>
                    <a:pt x="15" y="11"/>
                  </a:cubicBezTo>
                  <a:close/>
                  <a:moveTo>
                    <a:pt x="20" y="53"/>
                  </a:moveTo>
                  <a:cubicBezTo>
                    <a:pt x="20" y="54"/>
                    <a:pt x="20" y="54"/>
                    <a:pt x="19" y="54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4"/>
                    <a:pt x="17" y="54"/>
                    <a:pt x="17" y="53"/>
                  </a:cubicBezTo>
                  <a:cubicBezTo>
                    <a:pt x="16" y="53"/>
                    <a:pt x="16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1"/>
                    <a:pt x="19" y="51"/>
                    <a:pt x="20" y="52"/>
                  </a:cubicBezTo>
                  <a:cubicBezTo>
                    <a:pt x="20" y="52"/>
                    <a:pt x="21" y="53"/>
                    <a:pt x="20" y="53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5"/>
                    <a:pt x="22" y="5"/>
                    <a:pt x="22" y="6"/>
                  </a:cubicBezTo>
                  <a:cubicBezTo>
                    <a:pt x="22" y="6"/>
                    <a:pt x="22" y="7"/>
                    <a:pt x="21" y="7"/>
                  </a:cubicBezTo>
                  <a:cubicBezTo>
                    <a:pt x="21" y="8"/>
                    <a:pt x="20" y="8"/>
                    <a:pt x="19" y="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3" y="56"/>
                    <a:pt x="23" y="55"/>
                    <a:pt x="23" y="54"/>
                  </a:cubicBezTo>
                  <a:cubicBezTo>
                    <a:pt x="23" y="54"/>
                    <a:pt x="24" y="53"/>
                    <a:pt x="24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6"/>
                    <a:pt x="27" y="56"/>
                    <a:pt x="26" y="56"/>
                  </a:cubicBezTo>
                  <a:close/>
                  <a:moveTo>
                    <a:pt x="33" y="56"/>
                  </a:moveTo>
                  <a:cubicBezTo>
                    <a:pt x="33" y="56"/>
                    <a:pt x="32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2" y="54"/>
                    <a:pt x="32" y="54"/>
                    <a:pt x="33" y="54"/>
                  </a:cubicBezTo>
                  <a:cubicBezTo>
                    <a:pt x="34" y="53"/>
                    <a:pt x="34" y="54"/>
                    <a:pt x="34" y="55"/>
                  </a:cubicBezTo>
                  <a:cubicBezTo>
                    <a:pt x="35" y="55"/>
                    <a:pt x="34" y="56"/>
                    <a:pt x="33" y="56"/>
                  </a:cubicBezTo>
                  <a:close/>
                  <a:moveTo>
                    <a:pt x="32" y="41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6" y="41"/>
                    <a:pt x="25" y="41"/>
                  </a:cubicBezTo>
                  <a:cubicBezTo>
                    <a:pt x="24" y="40"/>
                    <a:pt x="22" y="40"/>
                    <a:pt x="21" y="3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5"/>
                    <a:pt x="27" y="37"/>
                    <a:pt x="29" y="37"/>
                  </a:cubicBezTo>
                  <a:cubicBezTo>
                    <a:pt x="31" y="37"/>
                    <a:pt x="32" y="36"/>
                    <a:pt x="32" y="35"/>
                  </a:cubicBezTo>
                  <a:cubicBezTo>
                    <a:pt x="32" y="33"/>
                    <a:pt x="30" y="33"/>
                    <a:pt x="27" y="32"/>
                  </a:cubicBezTo>
                  <a:cubicBezTo>
                    <a:pt x="25" y="31"/>
                    <a:pt x="23" y="29"/>
                    <a:pt x="23" y="26"/>
                  </a:cubicBezTo>
                  <a:cubicBezTo>
                    <a:pt x="23" y="22"/>
                    <a:pt x="25" y="19"/>
                    <a:pt x="29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4" y="19"/>
                    <a:pt x="36" y="19"/>
                    <a:pt x="37" y="20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4"/>
                    <a:pt x="32" y="23"/>
                    <a:pt x="31" y="23"/>
                  </a:cubicBezTo>
                  <a:cubicBezTo>
                    <a:pt x="30" y="23"/>
                    <a:pt x="28" y="24"/>
                    <a:pt x="28" y="25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5" y="28"/>
                    <a:pt x="38" y="30"/>
                    <a:pt x="38" y="34"/>
                  </a:cubicBezTo>
                  <a:cubicBezTo>
                    <a:pt x="38" y="38"/>
                    <a:pt x="36" y="40"/>
                    <a:pt x="32" y="41"/>
                  </a:cubicBezTo>
                  <a:close/>
                  <a:moveTo>
                    <a:pt x="41" y="54"/>
                  </a:moveTo>
                  <a:cubicBezTo>
                    <a:pt x="40" y="54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5"/>
                    <a:pt x="37" y="55"/>
                    <a:pt x="37" y="54"/>
                  </a:cubicBezTo>
                  <a:cubicBezTo>
                    <a:pt x="37" y="53"/>
                    <a:pt x="37" y="53"/>
                    <a:pt x="38" y="52"/>
                  </a:cubicBezTo>
                  <a:cubicBezTo>
                    <a:pt x="38" y="52"/>
                    <a:pt x="39" y="52"/>
                    <a:pt x="39" y="52"/>
                  </a:cubicBezTo>
                  <a:cubicBezTo>
                    <a:pt x="40" y="51"/>
                    <a:pt x="41" y="52"/>
                    <a:pt x="41" y="52"/>
                  </a:cubicBezTo>
                  <a:cubicBezTo>
                    <a:pt x="42" y="53"/>
                    <a:pt x="41" y="54"/>
                    <a:pt x="41" y="54"/>
                  </a:cubicBezTo>
                  <a:close/>
                  <a:moveTo>
                    <a:pt x="43" y="8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9"/>
                    <a:pt x="40" y="8"/>
                    <a:pt x="39" y="8"/>
                  </a:cubicBezTo>
                  <a:cubicBezTo>
                    <a:pt x="39" y="8"/>
                    <a:pt x="38" y="7"/>
                    <a:pt x="39" y="6"/>
                  </a:cubicBezTo>
                  <a:cubicBezTo>
                    <a:pt x="39" y="6"/>
                    <a:pt x="40" y="5"/>
                    <a:pt x="40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7" y="50"/>
                  </a:moveTo>
                  <a:cubicBezTo>
                    <a:pt x="46" y="50"/>
                    <a:pt x="46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0"/>
                    <a:pt x="43" y="49"/>
                    <a:pt x="44" y="49"/>
                  </a:cubicBezTo>
                  <a:cubicBezTo>
                    <a:pt x="44" y="49"/>
                    <a:pt x="45" y="48"/>
                    <a:pt x="45" y="48"/>
                  </a:cubicBezTo>
                  <a:cubicBezTo>
                    <a:pt x="46" y="47"/>
                    <a:pt x="47" y="48"/>
                    <a:pt x="47" y="48"/>
                  </a:cubicBezTo>
                  <a:cubicBezTo>
                    <a:pt x="48" y="49"/>
                    <a:pt x="48" y="49"/>
                    <a:pt x="47" y="50"/>
                  </a:cubicBezTo>
                  <a:close/>
                  <a:moveTo>
                    <a:pt x="47" y="13"/>
                  </a:move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5" y="12"/>
                  </a:cubicBezTo>
                  <a:cubicBezTo>
                    <a:pt x="45" y="11"/>
                    <a:pt x="44" y="10"/>
                    <a:pt x="45" y="10"/>
                  </a:cubicBezTo>
                  <a:cubicBezTo>
                    <a:pt x="45" y="9"/>
                    <a:pt x="46" y="9"/>
                    <a:pt x="47" y="10"/>
                  </a:cubicBezTo>
                  <a:cubicBezTo>
                    <a:pt x="47" y="10"/>
                    <a:pt x="48" y="10"/>
                    <a:pt x="48" y="11"/>
                  </a:cubicBezTo>
                  <a:cubicBezTo>
                    <a:pt x="49" y="11"/>
                    <a:pt x="49" y="12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lose/>
                  <a:moveTo>
                    <a:pt x="52" y="44"/>
                  </a:moveTo>
                  <a:cubicBezTo>
                    <a:pt x="52" y="45"/>
                    <a:pt x="51" y="45"/>
                    <a:pt x="51" y="46"/>
                  </a:cubicBezTo>
                  <a:cubicBezTo>
                    <a:pt x="51" y="46"/>
                    <a:pt x="50" y="46"/>
                    <a:pt x="50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8" y="46"/>
                    <a:pt x="48" y="45"/>
                    <a:pt x="49" y="44"/>
                  </a:cubicBezTo>
                  <a:cubicBezTo>
                    <a:pt x="49" y="44"/>
                    <a:pt x="49" y="43"/>
                    <a:pt x="50" y="43"/>
                  </a:cubicBezTo>
                  <a:cubicBezTo>
                    <a:pt x="50" y="42"/>
                    <a:pt x="51" y="42"/>
                    <a:pt x="52" y="42"/>
                  </a:cubicBezTo>
                  <a:cubicBezTo>
                    <a:pt x="52" y="43"/>
                    <a:pt x="52" y="44"/>
                    <a:pt x="52" y="44"/>
                  </a:cubicBezTo>
                  <a:close/>
                  <a:moveTo>
                    <a:pt x="55" y="37"/>
                  </a:moveTo>
                  <a:cubicBezTo>
                    <a:pt x="55" y="38"/>
                    <a:pt x="55" y="39"/>
                    <a:pt x="54" y="39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2" y="40"/>
                    <a:pt x="52" y="39"/>
                    <a:pt x="52" y="38"/>
                  </a:cubicBezTo>
                  <a:cubicBezTo>
                    <a:pt x="52" y="38"/>
                    <a:pt x="52" y="37"/>
                    <a:pt x="52" y="37"/>
                  </a:cubicBezTo>
                  <a:cubicBezTo>
                    <a:pt x="53" y="36"/>
                    <a:pt x="53" y="35"/>
                    <a:pt x="54" y="36"/>
                  </a:cubicBezTo>
                  <a:cubicBezTo>
                    <a:pt x="55" y="36"/>
                    <a:pt x="55" y="37"/>
                    <a:pt x="55" y="37"/>
                  </a:cubicBezTo>
                  <a:close/>
                  <a:moveTo>
                    <a:pt x="56" y="32"/>
                  </a:move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3"/>
                    <a:pt x="53" y="32"/>
                    <a:pt x="53" y="32"/>
                  </a:cubicBezTo>
                  <a:cubicBezTo>
                    <a:pt x="53" y="31"/>
                    <a:pt x="53" y="30"/>
                    <a:pt x="53" y="30"/>
                  </a:cubicBezTo>
                  <a:cubicBezTo>
                    <a:pt x="53" y="29"/>
                    <a:pt x="54" y="28"/>
                    <a:pt x="55" y="28"/>
                  </a:cubicBezTo>
                  <a:cubicBezTo>
                    <a:pt x="56" y="28"/>
                    <a:pt x="56" y="29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1"/>
                    <a:pt x="56" y="32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37"/>
            <p:cNvSpPr>
              <a:spLocks/>
            </p:cNvSpPr>
            <p:nvPr userDrawn="1"/>
          </p:nvSpPr>
          <p:spPr bwMode="auto">
            <a:xfrm>
              <a:off x="6959600" y="1012825"/>
              <a:ext cx="15875" cy="15875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1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2 w 4"/>
                <a:gd name="T11" fmla="*/ 4 h 4"/>
                <a:gd name="T12" fmla="*/ 3 w 4"/>
                <a:gd name="T13" fmla="*/ 4 h 4"/>
                <a:gd name="T14" fmla="*/ 4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Freeform 238"/>
            <p:cNvSpPr>
              <a:spLocks/>
            </p:cNvSpPr>
            <p:nvPr userDrawn="1"/>
          </p:nvSpPr>
          <p:spPr bwMode="auto">
            <a:xfrm>
              <a:off x="6970713" y="1036638"/>
              <a:ext cx="15875" cy="19050"/>
            </a:xfrm>
            <a:custGeom>
              <a:avLst/>
              <a:gdLst>
                <a:gd name="T0" fmla="*/ 2 w 4"/>
                <a:gd name="T1" fmla="*/ 1 h 5"/>
                <a:gd name="T2" fmla="*/ 1 w 4"/>
                <a:gd name="T3" fmla="*/ 1 h 5"/>
                <a:gd name="T4" fmla="*/ 0 w 4"/>
                <a:gd name="T5" fmla="*/ 3 h 5"/>
                <a:gd name="T6" fmla="*/ 1 w 4"/>
                <a:gd name="T7" fmla="*/ 4 h 5"/>
                <a:gd name="T8" fmla="*/ 2 w 4"/>
                <a:gd name="T9" fmla="*/ 5 h 5"/>
                <a:gd name="T10" fmla="*/ 3 w 4"/>
                <a:gd name="T11" fmla="*/ 5 h 5"/>
                <a:gd name="T12" fmla="*/ 3 w 4"/>
                <a:gd name="T13" fmla="*/ 3 h 5"/>
                <a:gd name="T14" fmla="*/ 2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3" y="2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Freeform 239"/>
            <p:cNvSpPr>
              <a:spLocks/>
            </p:cNvSpPr>
            <p:nvPr userDrawn="1"/>
          </p:nvSpPr>
          <p:spPr bwMode="auto">
            <a:xfrm>
              <a:off x="6986588" y="1060450"/>
              <a:ext cx="15875" cy="14288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1 h 4"/>
                <a:gd name="T4" fmla="*/ 1 w 4"/>
                <a:gd name="T5" fmla="*/ 3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3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Freeform 240"/>
            <p:cNvSpPr>
              <a:spLocks/>
            </p:cNvSpPr>
            <p:nvPr userDrawn="1"/>
          </p:nvSpPr>
          <p:spPr bwMode="auto">
            <a:xfrm>
              <a:off x="6975475" y="931863"/>
              <a:ext cx="15875" cy="19050"/>
            </a:xfrm>
            <a:custGeom>
              <a:avLst/>
              <a:gdLst>
                <a:gd name="T0" fmla="*/ 3 w 4"/>
                <a:gd name="T1" fmla="*/ 1 h 5"/>
                <a:gd name="T2" fmla="*/ 1 w 4"/>
                <a:gd name="T3" fmla="*/ 1 h 5"/>
                <a:gd name="T4" fmla="*/ 0 w 4"/>
                <a:gd name="T5" fmla="*/ 2 h 5"/>
                <a:gd name="T6" fmla="*/ 0 w 4"/>
                <a:gd name="T7" fmla="*/ 4 h 5"/>
                <a:gd name="T8" fmla="*/ 1 w 4"/>
                <a:gd name="T9" fmla="*/ 5 h 5"/>
                <a:gd name="T10" fmla="*/ 2 w 4"/>
                <a:gd name="T11" fmla="*/ 4 h 5"/>
                <a:gd name="T12" fmla="*/ 3 w 4"/>
                <a:gd name="T13" fmla="*/ 3 h 5"/>
                <a:gd name="T14" fmla="*/ 3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41"/>
            <p:cNvSpPr>
              <a:spLocks/>
            </p:cNvSpPr>
            <p:nvPr userDrawn="1"/>
          </p:nvSpPr>
          <p:spPr bwMode="auto">
            <a:xfrm>
              <a:off x="7040563" y="893763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3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  <a:gd name="T10" fmla="*/ 2 w 5"/>
                <a:gd name="T11" fmla="*/ 0 h 3"/>
                <a:gd name="T12" fmla="*/ 0 w 5"/>
                <a:gd name="T13" fmla="*/ 2 h 3"/>
                <a:gd name="T14" fmla="*/ 2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Freeform 242"/>
            <p:cNvSpPr>
              <a:spLocks/>
            </p:cNvSpPr>
            <p:nvPr userDrawn="1"/>
          </p:nvSpPr>
          <p:spPr bwMode="auto">
            <a:xfrm>
              <a:off x="7072313" y="893763"/>
              <a:ext cx="14288" cy="11113"/>
            </a:xfrm>
            <a:custGeom>
              <a:avLst/>
              <a:gdLst>
                <a:gd name="T0" fmla="*/ 1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4 w 4"/>
                <a:gd name="T7" fmla="*/ 2 h 3"/>
                <a:gd name="T8" fmla="*/ 3 w 4"/>
                <a:gd name="T9" fmla="*/ 1 h 3"/>
                <a:gd name="T10" fmla="*/ 1 w 4"/>
                <a:gd name="T11" fmla="*/ 0 h 3"/>
                <a:gd name="T12" fmla="*/ 0 w 4"/>
                <a:gd name="T13" fmla="*/ 2 h 3"/>
                <a:gd name="T14" fmla="*/ 1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Freeform 243"/>
            <p:cNvSpPr>
              <a:spLocks/>
            </p:cNvSpPr>
            <p:nvPr userDrawn="1"/>
          </p:nvSpPr>
          <p:spPr bwMode="auto">
            <a:xfrm>
              <a:off x="7137400" y="939800"/>
              <a:ext cx="15875" cy="15875"/>
            </a:xfrm>
            <a:custGeom>
              <a:avLst/>
              <a:gdLst>
                <a:gd name="T0" fmla="*/ 1 w 4"/>
                <a:gd name="T1" fmla="*/ 3 h 4"/>
                <a:gd name="T2" fmla="*/ 3 w 4"/>
                <a:gd name="T3" fmla="*/ 4 h 4"/>
                <a:gd name="T4" fmla="*/ 3 w 4"/>
                <a:gd name="T5" fmla="*/ 4 h 4"/>
                <a:gd name="T6" fmla="*/ 4 w 4"/>
                <a:gd name="T7" fmla="*/ 2 h 4"/>
                <a:gd name="T8" fmla="*/ 3 w 4"/>
                <a:gd name="T9" fmla="*/ 0 h 4"/>
                <a:gd name="T10" fmla="*/ 1 w 4"/>
                <a:gd name="T11" fmla="*/ 0 h 4"/>
                <a:gd name="T12" fmla="*/ 1 w 4"/>
                <a:gd name="T13" fmla="*/ 2 h 4"/>
                <a:gd name="T14" fmla="*/ 1 w 4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Freeform 244"/>
            <p:cNvSpPr>
              <a:spLocks/>
            </p:cNvSpPr>
            <p:nvPr userDrawn="1"/>
          </p:nvSpPr>
          <p:spPr bwMode="auto">
            <a:xfrm>
              <a:off x="7148513" y="963613"/>
              <a:ext cx="15875" cy="19050"/>
            </a:xfrm>
            <a:custGeom>
              <a:avLst/>
              <a:gdLst>
                <a:gd name="T0" fmla="*/ 0 w 4"/>
                <a:gd name="T1" fmla="*/ 2 h 5"/>
                <a:gd name="T2" fmla="*/ 1 w 4"/>
                <a:gd name="T3" fmla="*/ 4 h 5"/>
                <a:gd name="T4" fmla="*/ 2 w 4"/>
                <a:gd name="T5" fmla="*/ 5 h 5"/>
                <a:gd name="T6" fmla="*/ 2 w 4"/>
                <a:gd name="T7" fmla="*/ 5 h 5"/>
                <a:gd name="T8" fmla="*/ 3 w 4"/>
                <a:gd name="T9" fmla="*/ 3 h 5"/>
                <a:gd name="T10" fmla="*/ 3 w 4"/>
                <a:gd name="T11" fmla="*/ 1 h 5"/>
                <a:gd name="T12" fmla="*/ 1 w 4"/>
                <a:gd name="T13" fmla="*/ 0 h 5"/>
                <a:gd name="T14" fmla="*/ 0 w 4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Freeform 245"/>
            <p:cNvSpPr>
              <a:spLocks/>
            </p:cNvSpPr>
            <p:nvPr userDrawn="1"/>
          </p:nvSpPr>
          <p:spPr bwMode="auto">
            <a:xfrm>
              <a:off x="6991350" y="912813"/>
              <a:ext cx="19050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3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46"/>
            <p:cNvSpPr>
              <a:spLocks/>
            </p:cNvSpPr>
            <p:nvPr userDrawn="1"/>
          </p:nvSpPr>
          <p:spPr bwMode="auto">
            <a:xfrm>
              <a:off x="6959600" y="985838"/>
              <a:ext cx="11113" cy="15875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0 w 3"/>
                <a:gd name="T7" fmla="*/ 1 h 4"/>
                <a:gd name="T8" fmla="*/ 0 w 3"/>
                <a:gd name="T9" fmla="*/ 3 h 4"/>
                <a:gd name="T10" fmla="*/ 0 w 3"/>
                <a:gd name="T11" fmla="*/ 3 h 4"/>
                <a:gd name="T12" fmla="*/ 1 w 3"/>
                <a:gd name="T13" fmla="*/ 4 h 4"/>
                <a:gd name="T14" fmla="*/ 3 w 3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47"/>
            <p:cNvSpPr>
              <a:spLocks/>
            </p:cNvSpPr>
            <p:nvPr userDrawn="1"/>
          </p:nvSpPr>
          <p:spPr bwMode="auto">
            <a:xfrm>
              <a:off x="6964363" y="958850"/>
              <a:ext cx="11113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3 w 3"/>
                <a:gd name="T7" fmla="*/ 2 h 4"/>
                <a:gd name="T8" fmla="*/ 2 w 3"/>
                <a:gd name="T9" fmla="*/ 0 h 4"/>
                <a:gd name="T10" fmla="*/ 0 w 3"/>
                <a:gd name="T11" fmla="*/ 1 h 4"/>
                <a:gd name="T12" fmla="*/ 0 w 3"/>
                <a:gd name="T13" fmla="*/ 2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8"/>
            <p:cNvSpPr>
              <a:spLocks/>
            </p:cNvSpPr>
            <p:nvPr userDrawn="1"/>
          </p:nvSpPr>
          <p:spPr bwMode="auto">
            <a:xfrm>
              <a:off x="7010400" y="1079500"/>
              <a:ext cx="19050" cy="11113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0 w 5"/>
                <a:gd name="T5" fmla="*/ 0 h 3"/>
                <a:gd name="T6" fmla="*/ 1 w 5"/>
                <a:gd name="T7" fmla="*/ 2 h 3"/>
                <a:gd name="T8" fmla="*/ 2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4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9"/>
            <p:cNvSpPr>
              <a:spLocks/>
            </p:cNvSpPr>
            <p:nvPr userDrawn="1"/>
          </p:nvSpPr>
          <p:spPr bwMode="auto">
            <a:xfrm>
              <a:off x="7134225" y="1044575"/>
              <a:ext cx="14288" cy="15875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1 h 4"/>
                <a:gd name="T4" fmla="*/ 1 w 4"/>
                <a:gd name="T5" fmla="*/ 2 h 4"/>
                <a:gd name="T6" fmla="*/ 1 w 4"/>
                <a:gd name="T7" fmla="*/ 4 h 4"/>
                <a:gd name="T8" fmla="*/ 2 w 4"/>
                <a:gd name="T9" fmla="*/ 4 h 4"/>
                <a:gd name="T10" fmla="*/ 3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50"/>
            <p:cNvSpPr>
              <a:spLocks/>
            </p:cNvSpPr>
            <p:nvPr userDrawn="1"/>
          </p:nvSpPr>
          <p:spPr bwMode="auto">
            <a:xfrm>
              <a:off x="7118350" y="917575"/>
              <a:ext cx="19050" cy="1428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2 w 5"/>
                <a:gd name="T9" fmla="*/ 4 h 4"/>
                <a:gd name="T10" fmla="*/ 3 w 5"/>
                <a:gd name="T11" fmla="*/ 4 h 4"/>
                <a:gd name="T12" fmla="*/ 4 w 5"/>
                <a:gd name="T13" fmla="*/ 4 h 4"/>
                <a:gd name="T14" fmla="*/ 4 w 5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Freeform 251"/>
            <p:cNvSpPr>
              <a:spLocks/>
            </p:cNvSpPr>
            <p:nvPr userDrawn="1"/>
          </p:nvSpPr>
          <p:spPr bwMode="auto">
            <a:xfrm>
              <a:off x="7148513" y="1017588"/>
              <a:ext cx="12700" cy="19050"/>
            </a:xfrm>
            <a:custGeom>
              <a:avLst/>
              <a:gdLst>
                <a:gd name="T0" fmla="*/ 2 w 3"/>
                <a:gd name="T1" fmla="*/ 1 h 5"/>
                <a:gd name="T2" fmla="*/ 0 w 3"/>
                <a:gd name="T3" fmla="*/ 2 h 5"/>
                <a:gd name="T4" fmla="*/ 0 w 3"/>
                <a:gd name="T5" fmla="*/ 3 h 5"/>
                <a:gd name="T6" fmla="*/ 1 w 3"/>
                <a:gd name="T7" fmla="*/ 5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2 h 5"/>
                <a:gd name="T14" fmla="*/ 2 w 3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1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52"/>
            <p:cNvSpPr>
              <a:spLocks/>
            </p:cNvSpPr>
            <p:nvPr userDrawn="1"/>
          </p:nvSpPr>
          <p:spPr bwMode="auto">
            <a:xfrm>
              <a:off x="7153275" y="990600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0 w 3"/>
                <a:gd name="T3" fmla="*/ 2 h 5"/>
                <a:gd name="T4" fmla="*/ 0 w 3"/>
                <a:gd name="T5" fmla="*/ 4 h 5"/>
                <a:gd name="T6" fmla="*/ 2 w 3"/>
                <a:gd name="T7" fmla="*/ 5 h 5"/>
                <a:gd name="T8" fmla="*/ 2 w 3"/>
                <a:gd name="T9" fmla="*/ 5 h 5"/>
                <a:gd name="T10" fmla="*/ 3 w 3"/>
                <a:gd name="T11" fmla="*/ 4 h 5"/>
                <a:gd name="T12" fmla="*/ 3 w 3"/>
                <a:gd name="T13" fmla="*/ 2 h 5"/>
                <a:gd name="T14" fmla="*/ 3 w 3"/>
                <a:gd name="T15" fmla="*/ 2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Freeform 253"/>
            <p:cNvSpPr>
              <a:spLocks/>
            </p:cNvSpPr>
            <p:nvPr userDrawn="1"/>
          </p:nvSpPr>
          <p:spPr bwMode="auto">
            <a:xfrm>
              <a:off x="7113588" y="1063625"/>
              <a:ext cx="20638" cy="15875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2 h 4"/>
                <a:gd name="T4" fmla="*/ 1 w 5"/>
                <a:gd name="T5" fmla="*/ 4 h 4"/>
                <a:gd name="T6" fmla="*/ 2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2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54"/>
            <p:cNvSpPr>
              <a:spLocks/>
            </p:cNvSpPr>
            <p:nvPr userDrawn="1"/>
          </p:nvSpPr>
          <p:spPr bwMode="auto">
            <a:xfrm>
              <a:off x="7091363" y="1079500"/>
              <a:ext cx="19050" cy="14288"/>
            </a:xfrm>
            <a:custGeom>
              <a:avLst/>
              <a:gdLst>
                <a:gd name="T0" fmla="*/ 2 w 5"/>
                <a:gd name="T1" fmla="*/ 1 h 4"/>
                <a:gd name="T2" fmla="*/ 1 w 5"/>
                <a:gd name="T3" fmla="*/ 1 h 4"/>
                <a:gd name="T4" fmla="*/ 0 w 5"/>
                <a:gd name="T5" fmla="*/ 3 h 4"/>
                <a:gd name="T6" fmla="*/ 1 w 5"/>
                <a:gd name="T7" fmla="*/ 4 h 4"/>
                <a:gd name="T8" fmla="*/ 2 w 5"/>
                <a:gd name="T9" fmla="*/ 4 h 4"/>
                <a:gd name="T10" fmla="*/ 4 w 5"/>
                <a:gd name="T11" fmla="*/ 3 h 4"/>
                <a:gd name="T12" fmla="*/ 4 w 5"/>
                <a:gd name="T13" fmla="*/ 1 h 4"/>
                <a:gd name="T14" fmla="*/ 2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4" y="1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55"/>
            <p:cNvSpPr>
              <a:spLocks/>
            </p:cNvSpPr>
            <p:nvPr userDrawn="1"/>
          </p:nvSpPr>
          <p:spPr bwMode="auto">
            <a:xfrm>
              <a:off x="7037388" y="1087438"/>
              <a:ext cx="14288" cy="11113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3 h 3"/>
                <a:gd name="T8" fmla="*/ 3 w 4"/>
                <a:gd name="T9" fmla="*/ 3 h 3"/>
                <a:gd name="T10" fmla="*/ 3 w 4"/>
                <a:gd name="T11" fmla="*/ 3 h 3"/>
                <a:gd name="T12" fmla="*/ 4 w 4"/>
                <a:gd name="T13" fmla="*/ 2 h 3"/>
                <a:gd name="T14" fmla="*/ 3 w 4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56"/>
            <p:cNvSpPr>
              <a:spLocks/>
            </p:cNvSpPr>
            <p:nvPr userDrawn="1"/>
          </p:nvSpPr>
          <p:spPr bwMode="auto">
            <a:xfrm>
              <a:off x="7064375" y="1087438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1 w 5"/>
                <a:gd name="T3" fmla="*/ 1 h 3"/>
                <a:gd name="T4" fmla="*/ 0 w 5"/>
                <a:gd name="T5" fmla="*/ 2 h 3"/>
                <a:gd name="T6" fmla="*/ 1 w 5"/>
                <a:gd name="T7" fmla="*/ 3 h 3"/>
                <a:gd name="T8" fmla="*/ 1 w 5"/>
                <a:gd name="T9" fmla="*/ 3 h 3"/>
                <a:gd name="T10" fmla="*/ 3 w 5"/>
                <a:gd name="T11" fmla="*/ 3 h 3"/>
                <a:gd name="T12" fmla="*/ 4 w 5"/>
                <a:gd name="T13" fmla="*/ 2 h 3"/>
                <a:gd name="T14" fmla="*/ 3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2"/>
                    <a:pt x="4" y="2"/>
                  </a:cubicBezTo>
                  <a:cubicBezTo>
                    <a:pt x="4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Freeform 257"/>
            <p:cNvSpPr>
              <a:spLocks/>
            </p:cNvSpPr>
            <p:nvPr userDrawn="1"/>
          </p:nvSpPr>
          <p:spPr bwMode="auto">
            <a:xfrm>
              <a:off x="7013575" y="901700"/>
              <a:ext cx="19050" cy="11113"/>
            </a:xfrm>
            <a:custGeom>
              <a:avLst/>
              <a:gdLst>
                <a:gd name="T0" fmla="*/ 5 w 5"/>
                <a:gd name="T1" fmla="*/ 1 h 3"/>
                <a:gd name="T2" fmla="*/ 3 w 5"/>
                <a:gd name="T3" fmla="*/ 0 h 3"/>
                <a:gd name="T4" fmla="*/ 1 w 5"/>
                <a:gd name="T5" fmla="*/ 1 h 3"/>
                <a:gd name="T6" fmla="*/ 1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4 w 5"/>
                <a:gd name="T13" fmla="*/ 2 h 3"/>
                <a:gd name="T14" fmla="*/ 5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5" y="2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Freeform 258"/>
            <p:cNvSpPr>
              <a:spLocks/>
            </p:cNvSpPr>
            <p:nvPr userDrawn="1"/>
          </p:nvSpPr>
          <p:spPr bwMode="auto">
            <a:xfrm>
              <a:off x="7094538" y="901700"/>
              <a:ext cx="19050" cy="15875"/>
            </a:xfrm>
            <a:custGeom>
              <a:avLst/>
              <a:gdLst>
                <a:gd name="T0" fmla="*/ 4 w 5"/>
                <a:gd name="T1" fmla="*/ 1 h 4"/>
                <a:gd name="T2" fmla="*/ 2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3 w 5"/>
                <a:gd name="T9" fmla="*/ 4 h 4"/>
                <a:gd name="T10" fmla="*/ 4 w 5"/>
                <a:gd name="T11" fmla="*/ 4 h 4"/>
                <a:gd name="T12" fmla="*/ 5 w 5"/>
                <a:gd name="T13" fmla="*/ 3 h 4"/>
                <a:gd name="T14" fmla="*/ 4 w 5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2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727522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123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4682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845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073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9659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0573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7005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04D2-2E93-4B05-8AEB-AB11D8028E09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hl">
            <a:extLst>
              <a:ext uri="{FF2B5EF4-FFF2-40B4-BE49-F238E27FC236}">
                <a16:creationId xmlns:a16="http://schemas.microsoft.com/office/drawing/2014/main" id="{96221388-06FB-4179-A573-16DE8E820FE8}"/>
              </a:ext>
            </a:extLst>
          </p:cNvPr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a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bs-sct.gc.ca/pol/doc-eng.aspx?id=3259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060848"/>
            <a:ext cx="7702550" cy="746296"/>
          </a:xfrm>
        </p:spPr>
        <p:txBody>
          <a:bodyPr>
            <a:normAutofit/>
          </a:bodyPr>
          <a:lstStyle/>
          <a:p>
            <a:r>
              <a:rPr lang="en-CA" sz="4000" dirty="0"/>
              <a:t>Identifying Data Science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7584" y="2760074"/>
            <a:ext cx="7704856" cy="106377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Fran</a:t>
            </a:r>
            <a:r>
              <a:rPr lang="en-US" dirty="0" err="1"/>
              <a:t>çois</a:t>
            </a:r>
            <a:r>
              <a:rPr lang="en-US" dirty="0"/>
              <a:t> Leblanc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Analytics and Data Science, IMTD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4B517-E49B-41B6-9DBC-23634E0F1CD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5871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CB713-CC97-4A5F-8A9F-6994D6376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The project should generate a specific prediction for a specific task</a:t>
            </a:r>
            <a:endParaRPr lang="en-US" sz="2800" dirty="0"/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Businesses are comprised of work flows that turn inputs into outputs</a:t>
            </a:r>
            <a:endParaRPr lang="en-US" sz="2800" dirty="0"/>
          </a:p>
          <a:p>
            <a:pPr marL="0" lvl="0" indent="0">
              <a:buNone/>
            </a:pPr>
            <a:endParaRPr lang="en-CA" sz="2800" dirty="0"/>
          </a:p>
          <a:p>
            <a:pPr marL="0" lvl="0" indent="0">
              <a:buNone/>
            </a:pPr>
            <a:r>
              <a:rPr sz="2800" dirty="0"/>
              <a:t>Work flows are made up of tasks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01A64-E104-4DEB-861E-DBBB9243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86388"/>
            <a:ext cx="7188758" cy="987095"/>
          </a:xfrm>
        </p:spPr>
        <p:txBody>
          <a:bodyPr>
            <a:noAutofit/>
          </a:bodyPr>
          <a:lstStyle/>
          <a:p>
            <a:r>
              <a:rPr lang="en-CA" sz="5400" dirty="0"/>
              <a:t>Project Estimation</a:t>
            </a:r>
            <a:br>
              <a:rPr lang="en-CA" sz="5400" dirty="0"/>
            </a:b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9791" y="2296011"/>
            <a:ext cx="7820685" cy="2265977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dirty="0"/>
              <a:t>What makes a good data science project</a:t>
            </a:r>
          </a:p>
          <a:p>
            <a:pPr lvl="1">
              <a:buAutoNum type="arabicPeriod"/>
            </a:pPr>
            <a:r>
              <a:rPr lang="en-US" sz="2800" b="1" dirty="0"/>
              <a:t>Estimating the feasibility and value of projects</a:t>
            </a:r>
            <a:endParaRPr sz="2800" b="1" dirty="0"/>
          </a:p>
          <a:p>
            <a:pPr lvl="1">
              <a:buAutoNum type="arabicPeriod"/>
            </a:pPr>
            <a:r>
              <a:rPr sz="2800" dirty="0"/>
              <a:t>Objectives and Success Criteria</a:t>
            </a:r>
          </a:p>
          <a:p>
            <a:pPr lvl="1">
              <a:buAutoNum type="arabicPeriod"/>
            </a:pPr>
            <a:r>
              <a:rPr sz="2800" dirty="0"/>
              <a:t>Project Preparation Checklist</a:t>
            </a:r>
          </a:p>
        </p:txBody>
      </p:sp>
      <p:sp>
        <p:nvSpPr>
          <p:cNvPr id="7" name="Freeform 32" descr="ChevronRight Icon">
            <a:extLst>
              <a:ext uri="{FF2B5EF4-FFF2-40B4-BE49-F238E27FC236}">
                <a16:creationId xmlns:a16="http://schemas.microsoft.com/office/drawing/2014/main" id="{402C7B28-F4EB-4BE6-A437-9A56C8DDD7A4}"/>
              </a:ext>
            </a:extLst>
          </p:cNvPr>
          <p:cNvSpPr>
            <a:spLocks/>
          </p:cNvSpPr>
          <p:nvPr/>
        </p:nvSpPr>
        <p:spPr bwMode="auto">
          <a:xfrm>
            <a:off x="876044" y="2680420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" name="Freeform 31" descr="ChevronLeft Icon">
            <a:extLst>
              <a:ext uri="{FF2B5EF4-FFF2-40B4-BE49-F238E27FC236}">
                <a16:creationId xmlns:a16="http://schemas.microsoft.com/office/drawing/2014/main" id="{582ECCA4-7CFB-4ED6-B973-1F28D0602E78}"/>
              </a:ext>
            </a:extLst>
          </p:cNvPr>
          <p:cNvSpPr>
            <a:spLocks/>
          </p:cNvSpPr>
          <p:nvPr/>
        </p:nvSpPr>
        <p:spPr bwMode="auto">
          <a:xfrm>
            <a:off x="8548227" y="2680420"/>
            <a:ext cx="368178" cy="571500"/>
          </a:xfrm>
          <a:custGeom>
            <a:avLst/>
            <a:gdLst>
              <a:gd name="T0" fmla="*/ 73 w 156"/>
              <a:gd name="T1" fmla="*/ 121 h 242"/>
              <a:gd name="T2" fmla="*/ 152 w 156"/>
              <a:gd name="T3" fmla="*/ 200 h 242"/>
              <a:gd name="T4" fmla="*/ 152 w 156"/>
              <a:gd name="T5" fmla="*/ 214 h 242"/>
              <a:gd name="T6" fmla="*/ 127 w 156"/>
              <a:gd name="T7" fmla="*/ 238 h 242"/>
              <a:gd name="T8" fmla="*/ 114 w 156"/>
              <a:gd name="T9" fmla="*/ 238 h 242"/>
              <a:gd name="T10" fmla="*/ 3 w 156"/>
              <a:gd name="T11" fmla="*/ 128 h 242"/>
              <a:gd name="T12" fmla="*/ 3 w 156"/>
              <a:gd name="T13" fmla="*/ 115 h 242"/>
              <a:gd name="T14" fmla="*/ 114 w 156"/>
              <a:gd name="T15" fmla="*/ 4 h 242"/>
              <a:gd name="T16" fmla="*/ 127 w 156"/>
              <a:gd name="T17" fmla="*/ 4 h 242"/>
              <a:gd name="T18" fmla="*/ 152 w 156"/>
              <a:gd name="T19" fmla="*/ 29 h 242"/>
              <a:gd name="T20" fmla="*/ 152 w 156"/>
              <a:gd name="T21" fmla="*/ 42 h 242"/>
              <a:gd name="T22" fmla="*/ 73 w 156"/>
              <a:gd name="T23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2">
                <a:moveTo>
                  <a:pt x="73" y="121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6" y="204"/>
                  <a:pt x="156" y="210"/>
                  <a:pt x="152" y="214"/>
                </a:cubicBezTo>
                <a:cubicBezTo>
                  <a:pt x="127" y="238"/>
                  <a:pt x="127" y="238"/>
                  <a:pt x="127" y="238"/>
                </a:cubicBezTo>
                <a:cubicBezTo>
                  <a:pt x="123" y="242"/>
                  <a:pt x="118" y="242"/>
                  <a:pt x="114" y="238"/>
                </a:cubicBezTo>
                <a:cubicBezTo>
                  <a:pt x="3" y="128"/>
                  <a:pt x="3" y="128"/>
                  <a:pt x="3" y="128"/>
                </a:cubicBezTo>
                <a:cubicBezTo>
                  <a:pt x="0" y="124"/>
                  <a:pt x="0" y="118"/>
                  <a:pt x="3" y="115"/>
                </a:cubicBezTo>
                <a:cubicBezTo>
                  <a:pt x="114" y="4"/>
                  <a:pt x="114" y="4"/>
                  <a:pt x="114" y="4"/>
                </a:cubicBezTo>
                <a:cubicBezTo>
                  <a:pt x="118" y="0"/>
                  <a:pt x="123" y="0"/>
                  <a:pt x="127" y="4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6" y="32"/>
                  <a:pt x="156" y="38"/>
                  <a:pt x="152" y="42"/>
                </a:cubicBezTo>
                <a:lnTo>
                  <a:pt x="73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C353-6369-4B90-9201-35204F258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Return on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Getting a preliminary list of projects based on </a:t>
            </a:r>
            <a:r>
              <a:rPr lang="en-US" sz="2800" dirty="0"/>
              <a:t>r</a:t>
            </a:r>
            <a:r>
              <a:rPr lang="en-CA" sz="2800" dirty="0" err="1"/>
              <a:t>eturn</a:t>
            </a:r>
            <a:r>
              <a:rPr lang="en-CA" sz="2800" dirty="0"/>
              <a:t> on investment (ROI)</a:t>
            </a:r>
          </a:p>
          <a:p>
            <a:pPr marL="0" lvl="0" indent="0">
              <a:buNone/>
            </a:pPr>
            <a:endParaRPr sz="2400" dirty="0"/>
          </a:p>
          <a:p>
            <a:pPr lvl="1">
              <a:buAutoNum type="arabicPeriod"/>
            </a:pPr>
            <a:r>
              <a:rPr sz="2800" dirty="0"/>
              <a:t>Break work flows down into tasks</a:t>
            </a:r>
          </a:p>
          <a:p>
            <a:pPr lvl="1">
              <a:buAutoNum type="arabicPeriod"/>
            </a:pPr>
            <a:r>
              <a:rPr sz="2800" dirty="0"/>
              <a:t>Estimate the ROI for automating each task</a:t>
            </a:r>
            <a:endParaRPr lang="en-CA" sz="2800" dirty="0"/>
          </a:p>
          <a:p>
            <a:pPr lvl="1">
              <a:buAutoNum type="arabicPeriod"/>
            </a:pPr>
            <a:r>
              <a:rPr lang="en-CA" sz="2800" dirty="0"/>
              <a:t>Estimate implementation effort (vote)</a:t>
            </a:r>
            <a:endParaRPr sz="2800" dirty="0"/>
          </a:p>
          <a:p>
            <a:pPr lvl="1">
              <a:buAutoNum type="arabicPeriod"/>
            </a:pPr>
            <a:r>
              <a:rPr sz="2800" dirty="0"/>
              <a:t>Rank the potential projects </a:t>
            </a:r>
            <a:endParaRPr lang="en-CA" sz="2800" dirty="0"/>
          </a:p>
          <a:p>
            <a:pPr lvl="1">
              <a:buAutoNum type="arabicPeriod"/>
            </a:pPr>
            <a:r>
              <a:rPr sz="2800" dirty="0"/>
              <a:t>Prioritize the shortlist based on data pyramid (take implementation into account)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EFC17-3040-49A3-B088-FEE2D42BC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6946060" cy="878670"/>
          </a:xfrm>
        </p:spPr>
        <p:txBody>
          <a:bodyPr>
            <a:normAutofit/>
          </a:bodyPr>
          <a:lstStyle/>
          <a:p>
            <a:r>
              <a:rPr lang="en-CA" sz="3600" dirty="0"/>
              <a:t>Example Process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BE0C5-A98B-4CBE-B8EB-C89822B7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961945"/>
            <a:ext cx="6753861" cy="5347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CF748-DFDE-4511-8C21-6F5A1DBF7EC3}"/>
              </a:ext>
            </a:extLst>
          </p:cNvPr>
          <p:cNvSpPr txBox="1"/>
          <p:nvPr/>
        </p:nvSpPr>
        <p:spPr>
          <a:xfrm>
            <a:off x="457200" y="6181599"/>
            <a:ext cx="8229600" cy="4074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CA" dirty="0"/>
              <a:t>Sample Workflow – Environmental Assessment and Licensing, CNSC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EFC17-3040-49A3-B088-FEE2D42BC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6946060" cy="878670"/>
          </a:xfrm>
        </p:spPr>
        <p:txBody>
          <a:bodyPr>
            <a:normAutofit/>
          </a:bodyPr>
          <a:lstStyle/>
          <a:p>
            <a:r>
              <a:rPr lang="en-CA" sz="3600" dirty="0"/>
              <a:t>Estimation - Example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BE0C5-A98B-4CBE-B8EB-C89822B7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70" y="961945"/>
            <a:ext cx="6753861" cy="5347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CF748-DFDE-4511-8C21-6F5A1DBF7EC3}"/>
              </a:ext>
            </a:extLst>
          </p:cNvPr>
          <p:cNvSpPr txBox="1"/>
          <p:nvPr/>
        </p:nvSpPr>
        <p:spPr>
          <a:xfrm>
            <a:off x="457200" y="6181599"/>
            <a:ext cx="8229600" cy="40749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CA" dirty="0"/>
              <a:t>Sample Workflow – Environmental Assessment and Licensing, CNSC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2AF66-6E1B-4F48-B435-788B3D83C642}"/>
              </a:ext>
            </a:extLst>
          </p:cNvPr>
          <p:cNvSpPr txBox="1"/>
          <p:nvPr/>
        </p:nvSpPr>
        <p:spPr>
          <a:xfrm>
            <a:off x="3584189" y="3480314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3h - manual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DDAB3-1CEB-4231-A979-C435F7663344}"/>
              </a:ext>
            </a:extLst>
          </p:cNvPr>
          <p:cNvSpPr txBox="1"/>
          <p:nvPr/>
        </p:nvSpPr>
        <p:spPr>
          <a:xfrm>
            <a:off x="7243795" y="3501028"/>
            <a:ext cx="88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 minutes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D469F-2F79-4911-83FB-67405977C172}"/>
              </a:ext>
            </a:extLst>
          </p:cNvPr>
          <p:cNvSpPr txBox="1"/>
          <p:nvPr/>
        </p:nvSpPr>
        <p:spPr>
          <a:xfrm>
            <a:off x="6160463" y="5315588"/>
            <a:ext cx="1375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days - committee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D6A33-C4E4-4822-BCC8-2C4520BFA3C3}"/>
              </a:ext>
            </a:extLst>
          </p:cNvPr>
          <p:cNvSpPr txBox="1"/>
          <p:nvPr/>
        </p:nvSpPr>
        <p:spPr>
          <a:xfrm>
            <a:off x="2501953" y="5359487"/>
            <a:ext cx="1454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30 days - committee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DA98D-D20F-4D1D-81EF-FEBE43877D92}"/>
              </a:ext>
            </a:extLst>
          </p:cNvPr>
          <p:cNvSpPr/>
          <p:nvPr/>
        </p:nvSpPr>
        <p:spPr>
          <a:xfrm>
            <a:off x="2845510" y="4329013"/>
            <a:ext cx="562708" cy="179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A08AB-D516-4C39-8A3C-E65A3D17BF4C}"/>
              </a:ext>
            </a:extLst>
          </p:cNvPr>
          <p:cNvSpPr/>
          <p:nvPr/>
        </p:nvSpPr>
        <p:spPr>
          <a:xfrm>
            <a:off x="6240939" y="4271463"/>
            <a:ext cx="920795" cy="2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AEE0A-3D63-47A1-9A28-5C94FE2ABB6C}"/>
              </a:ext>
            </a:extLst>
          </p:cNvPr>
          <p:cNvSpPr/>
          <p:nvPr/>
        </p:nvSpPr>
        <p:spPr>
          <a:xfrm>
            <a:off x="6407194" y="5062102"/>
            <a:ext cx="562708" cy="14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96CF7-7E0E-44E0-9F66-DA350AF681E9}"/>
              </a:ext>
            </a:extLst>
          </p:cNvPr>
          <p:cNvSpPr/>
          <p:nvPr/>
        </p:nvSpPr>
        <p:spPr>
          <a:xfrm>
            <a:off x="2845510" y="5041943"/>
            <a:ext cx="562708" cy="22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FD712-6326-480A-A19C-E3A4BA8D7A9E}"/>
              </a:ext>
            </a:extLst>
          </p:cNvPr>
          <p:cNvSpPr/>
          <p:nvPr/>
        </p:nvSpPr>
        <p:spPr>
          <a:xfrm>
            <a:off x="6407194" y="5825303"/>
            <a:ext cx="562708" cy="14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C673BB-D85D-45D5-AADF-5D003EFDF189}"/>
              </a:ext>
            </a:extLst>
          </p:cNvPr>
          <p:cNvSpPr/>
          <p:nvPr/>
        </p:nvSpPr>
        <p:spPr>
          <a:xfrm>
            <a:off x="6394404" y="3513816"/>
            <a:ext cx="613863" cy="209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8976C-251E-4D78-A4D1-4B84A28A46EB}"/>
              </a:ext>
            </a:extLst>
          </p:cNvPr>
          <p:cNvSpPr/>
          <p:nvPr/>
        </p:nvSpPr>
        <p:spPr>
          <a:xfrm>
            <a:off x="2704833" y="3548895"/>
            <a:ext cx="824878" cy="16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FD411-3BFC-4F1E-AADE-3A5C8CF97179}"/>
              </a:ext>
            </a:extLst>
          </p:cNvPr>
          <p:cNvSpPr/>
          <p:nvPr/>
        </p:nvSpPr>
        <p:spPr>
          <a:xfrm>
            <a:off x="1534657" y="3487128"/>
            <a:ext cx="748146" cy="29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01AEBC-36DC-43C1-89EC-FFA2F6A61A79}"/>
              </a:ext>
            </a:extLst>
          </p:cNvPr>
          <p:cNvSpPr/>
          <p:nvPr/>
        </p:nvSpPr>
        <p:spPr>
          <a:xfrm>
            <a:off x="5051580" y="3474340"/>
            <a:ext cx="794012" cy="29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2AABE-AC98-4FC7-8C1C-15B8AE7BA4C7}"/>
              </a:ext>
            </a:extLst>
          </p:cNvPr>
          <p:cNvSpPr txBox="1"/>
          <p:nvPr/>
        </p:nvSpPr>
        <p:spPr>
          <a:xfrm>
            <a:off x="1328026" y="3778027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 day - manual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4E67CE-A3C6-4A0D-9DD2-829E37E958E3}"/>
              </a:ext>
            </a:extLst>
          </p:cNvPr>
          <p:cNvSpPr/>
          <p:nvPr/>
        </p:nvSpPr>
        <p:spPr>
          <a:xfrm>
            <a:off x="1016710" y="961945"/>
            <a:ext cx="3619234" cy="37507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80E43-F8B9-4A65-94AF-CD9B733A327B}"/>
              </a:ext>
            </a:extLst>
          </p:cNvPr>
          <p:cNvSpPr txBox="1"/>
          <p:nvPr/>
        </p:nvSpPr>
        <p:spPr>
          <a:xfrm>
            <a:off x="524317" y="4634244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100x per year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EBE00-A780-4639-9904-CFA24F1DDC56}"/>
              </a:ext>
            </a:extLst>
          </p:cNvPr>
          <p:cNvSpPr txBox="1"/>
          <p:nvPr/>
        </p:nvSpPr>
        <p:spPr>
          <a:xfrm>
            <a:off x="7431389" y="4638599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5000x per year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E7C21A-495A-499F-B895-943FA5AA8629}"/>
              </a:ext>
            </a:extLst>
          </p:cNvPr>
          <p:cNvSpPr/>
          <p:nvPr/>
        </p:nvSpPr>
        <p:spPr>
          <a:xfrm>
            <a:off x="4779256" y="963663"/>
            <a:ext cx="3619234" cy="37507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DB0D2-F738-4213-B9E9-F2987B65332C}"/>
              </a:ext>
            </a:extLst>
          </p:cNvPr>
          <p:cNvSpPr txBox="1"/>
          <p:nvPr/>
        </p:nvSpPr>
        <p:spPr>
          <a:xfrm>
            <a:off x="4985157" y="377858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1h - manual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02901-4D40-4560-AD76-10AB72C9FD9E}"/>
              </a:ext>
            </a:extLst>
          </p:cNvPr>
          <p:cNvSpPr txBox="1"/>
          <p:nvPr/>
        </p:nvSpPr>
        <p:spPr>
          <a:xfrm>
            <a:off x="3584185" y="4280034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 day - manual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9398D-C8E1-4771-99E0-8FA0B74AE925}"/>
              </a:ext>
            </a:extLst>
          </p:cNvPr>
          <p:cNvSpPr txBox="1"/>
          <p:nvPr/>
        </p:nvSpPr>
        <p:spPr>
          <a:xfrm>
            <a:off x="7161791" y="423105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4h - manual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88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40A0C-EAD8-4758-A899-1F6C675C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15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B5EF-3AB5-4BAA-B690-C4C9143BA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Estimating ROI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BF99-30B9-4223-B761-66C343FAA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u="sng" dirty="0"/>
              <a:t>Automated tasks</a:t>
            </a:r>
          </a:p>
          <a:p>
            <a:r>
              <a:rPr lang="en-CA" dirty="0"/>
              <a:t>ROI =        (time saved × salary)</a:t>
            </a:r>
          </a:p>
          <a:p>
            <a:r>
              <a:rPr lang="en-CA" dirty="0"/>
              <a:t>	– (dev time × dev salary + operating cost)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u="sng" dirty="0"/>
              <a:t>Decision support</a:t>
            </a:r>
          </a:p>
          <a:p>
            <a:r>
              <a:rPr lang="en-CA" dirty="0"/>
              <a:t>ROI = (operating cost of process × percentage efficiency gains)</a:t>
            </a:r>
          </a:p>
          <a:p>
            <a:r>
              <a:rPr lang="en-CA" dirty="0"/>
              <a:t>        - (dev time × dev salary)</a:t>
            </a:r>
          </a:p>
        </p:txBody>
      </p:sp>
    </p:spTree>
    <p:extLst>
      <p:ext uri="{BB962C8B-B14F-4D97-AF65-F5344CB8AC3E}">
        <p14:creationId xmlns:p14="http://schemas.microsoft.com/office/powerpoint/2010/main" val="22651677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40A0C-EAD8-4758-A899-1F6C675C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4B517-E49B-41B6-9DBC-23634E0F1CD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B5EF-3AB5-4BAA-B690-C4C9143BA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Estimating ROI – Fudge factor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BF99-30B9-4223-B761-66C343FAA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u="sng" dirty="0"/>
              <a:t>Automated tasks</a:t>
            </a:r>
          </a:p>
          <a:p>
            <a:r>
              <a:rPr lang="en-CA" dirty="0"/>
              <a:t>ROI =           (time saved × salary)</a:t>
            </a:r>
          </a:p>
          <a:p>
            <a:r>
              <a:rPr lang="en-CA" dirty="0"/>
              <a:t>	- </a:t>
            </a:r>
            <a:r>
              <a:rPr lang="en-CA" i="1" dirty="0">
                <a:solidFill>
                  <a:srgbClr val="FF0000"/>
                </a:solidFill>
              </a:rPr>
              <a:t>ff</a:t>
            </a:r>
            <a:r>
              <a:rPr lang="en-CA" dirty="0"/>
              <a:t> (dev time × dev salary)</a:t>
            </a:r>
          </a:p>
          <a:p>
            <a:r>
              <a:rPr lang="en-CA" dirty="0"/>
              <a:t>	-     operating cost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u="sng" dirty="0"/>
              <a:t>Decision support</a:t>
            </a:r>
          </a:p>
          <a:p>
            <a:r>
              <a:rPr lang="en-CA" dirty="0"/>
              <a:t>ROI =    	(operating cost of process × percentage efficiency gains)</a:t>
            </a:r>
          </a:p>
          <a:p>
            <a:r>
              <a:rPr lang="en-CA" dirty="0"/>
              <a:t>        - </a:t>
            </a:r>
            <a:r>
              <a:rPr lang="en-CA" i="1" dirty="0">
                <a:solidFill>
                  <a:srgbClr val="FF0000"/>
                </a:solidFill>
              </a:rPr>
              <a:t>ff</a:t>
            </a:r>
            <a:r>
              <a:rPr lang="en-CA" dirty="0"/>
              <a:t> (dev time × dev salary)</a:t>
            </a:r>
          </a:p>
        </p:txBody>
      </p:sp>
    </p:spTree>
    <p:extLst>
      <p:ext uri="{BB962C8B-B14F-4D97-AF65-F5344CB8AC3E}">
        <p14:creationId xmlns:p14="http://schemas.microsoft.com/office/powerpoint/2010/main" val="34913957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BE80D-ED5C-499C-8225-4F3DDC21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17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E314-78B7-4FC9-9713-D51063A76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Estimation - Example Process</a:t>
            </a:r>
          </a:p>
          <a:p>
            <a:endParaRPr lang="en-CA" sz="3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172EA-1122-4AF8-B64A-A4D90EE7F721}"/>
              </a:ext>
            </a:extLst>
          </p:cNvPr>
          <p:cNvCxnSpPr/>
          <p:nvPr/>
        </p:nvCxnSpPr>
        <p:spPr>
          <a:xfrm>
            <a:off x="759199" y="5492794"/>
            <a:ext cx="724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9F3DD-ADF5-4FA4-A2D9-C0869BA24E53}"/>
              </a:ext>
            </a:extLst>
          </p:cNvPr>
          <p:cNvCxnSpPr/>
          <p:nvPr/>
        </p:nvCxnSpPr>
        <p:spPr>
          <a:xfrm flipV="1">
            <a:off x="759199" y="1662545"/>
            <a:ext cx="0" cy="38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D2C7B-ACF4-4F91-BAE9-02BBE07A7493}"/>
              </a:ext>
            </a:extLst>
          </p:cNvPr>
          <p:cNvSpPr txBox="1"/>
          <p:nvPr/>
        </p:nvSpPr>
        <p:spPr>
          <a:xfrm rot="16200000">
            <a:off x="-547731" y="2298297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Est. ease of implementation</a:t>
            </a:r>
            <a:endParaRPr lang="en-CA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9B35-2F86-49F9-B75B-F36A398C042E}"/>
              </a:ext>
            </a:extLst>
          </p:cNvPr>
          <p:cNvSpPr txBox="1"/>
          <p:nvPr/>
        </p:nvSpPr>
        <p:spPr>
          <a:xfrm>
            <a:off x="7776936" y="5527159"/>
            <a:ext cx="60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Est. ROI</a:t>
            </a:r>
            <a:endParaRPr lang="en-CA" sz="1200" dirty="0"/>
          </a:p>
        </p:txBody>
      </p:sp>
      <p:sp>
        <p:nvSpPr>
          <p:cNvPr id="11" name="Star: 8 Points 10">
            <a:extLst>
              <a:ext uri="{FF2B5EF4-FFF2-40B4-BE49-F238E27FC236}">
                <a16:creationId xmlns:a16="http://schemas.microsoft.com/office/drawing/2014/main" id="{209BD1EB-7E34-4D22-885B-70C50CF60166}"/>
              </a:ext>
            </a:extLst>
          </p:cNvPr>
          <p:cNvSpPr/>
          <p:nvPr/>
        </p:nvSpPr>
        <p:spPr>
          <a:xfrm>
            <a:off x="4265070" y="2225257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tar: 8 Points 11">
            <a:extLst>
              <a:ext uri="{FF2B5EF4-FFF2-40B4-BE49-F238E27FC236}">
                <a16:creationId xmlns:a16="http://schemas.microsoft.com/office/drawing/2014/main" id="{E60C6AA0-CA34-4617-A66D-EEBB486FD6CF}"/>
              </a:ext>
            </a:extLst>
          </p:cNvPr>
          <p:cNvSpPr/>
          <p:nvPr/>
        </p:nvSpPr>
        <p:spPr>
          <a:xfrm>
            <a:off x="2096294" y="3762085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EA6BE2EC-E150-4FD0-86E8-3D041A2128F6}"/>
              </a:ext>
            </a:extLst>
          </p:cNvPr>
          <p:cNvSpPr/>
          <p:nvPr/>
        </p:nvSpPr>
        <p:spPr>
          <a:xfrm>
            <a:off x="1263964" y="4043396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8 Points 13">
            <a:extLst>
              <a:ext uri="{FF2B5EF4-FFF2-40B4-BE49-F238E27FC236}">
                <a16:creationId xmlns:a16="http://schemas.microsoft.com/office/drawing/2014/main" id="{3AEBCDD5-6283-482A-A778-D4AF7279240A}"/>
              </a:ext>
            </a:extLst>
          </p:cNvPr>
          <p:cNvSpPr/>
          <p:nvPr/>
        </p:nvSpPr>
        <p:spPr>
          <a:xfrm>
            <a:off x="1625980" y="2414982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tar: 8 Points 14">
            <a:extLst>
              <a:ext uri="{FF2B5EF4-FFF2-40B4-BE49-F238E27FC236}">
                <a16:creationId xmlns:a16="http://schemas.microsoft.com/office/drawing/2014/main" id="{383285E5-4E27-4421-BCB7-CAB42999151D}"/>
              </a:ext>
            </a:extLst>
          </p:cNvPr>
          <p:cNvSpPr/>
          <p:nvPr/>
        </p:nvSpPr>
        <p:spPr>
          <a:xfrm>
            <a:off x="3588002" y="4381089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Star: 8 Points 15">
            <a:extLst>
              <a:ext uri="{FF2B5EF4-FFF2-40B4-BE49-F238E27FC236}">
                <a16:creationId xmlns:a16="http://schemas.microsoft.com/office/drawing/2014/main" id="{8F25D931-8826-4C37-B86D-3AD51B501910}"/>
              </a:ext>
            </a:extLst>
          </p:cNvPr>
          <p:cNvSpPr/>
          <p:nvPr/>
        </p:nvSpPr>
        <p:spPr>
          <a:xfrm>
            <a:off x="2106164" y="4716947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tar: 8 Points 16">
            <a:extLst>
              <a:ext uri="{FF2B5EF4-FFF2-40B4-BE49-F238E27FC236}">
                <a16:creationId xmlns:a16="http://schemas.microsoft.com/office/drawing/2014/main" id="{335CE6B7-6531-4AC1-B30D-10712A08FAC7}"/>
              </a:ext>
            </a:extLst>
          </p:cNvPr>
          <p:cNvSpPr/>
          <p:nvPr/>
        </p:nvSpPr>
        <p:spPr>
          <a:xfrm>
            <a:off x="2803624" y="2790117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Star: 8 Points 17">
            <a:extLst>
              <a:ext uri="{FF2B5EF4-FFF2-40B4-BE49-F238E27FC236}">
                <a16:creationId xmlns:a16="http://schemas.microsoft.com/office/drawing/2014/main" id="{5A22B909-CDC0-4E50-9101-0E7F7444F498}"/>
              </a:ext>
            </a:extLst>
          </p:cNvPr>
          <p:cNvSpPr/>
          <p:nvPr/>
        </p:nvSpPr>
        <p:spPr>
          <a:xfrm>
            <a:off x="6709969" y="4837364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107FF-1D9A-4CFE-9D2E-1A620F00EC47}"/>
              </a:ext>
            </a:extLst>
          </p:cNvPr>
          <p:cNvSpPr txBox="1"/>
          <p:nvPr/>
        </p:nvSpPr>
        <p:spPr>
          <a:xfrm>
            <a:off x="759198" y="5487911"/>
            <a:ext cx="276038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BB48C-6794-4CCF-9D44-295E2EF5F090}"/>
              </a:ext>
            </a:extLst>
          </p:cNvPr>
          <p:cNvSpPr txBox="1"/>
          <p:nvPr/>
        </p:nvSpPr>
        <p:spPr>
          <a:xfrm>
            <a:off x="7056336" y="5487911"/>
            <a:ext cx="56137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</a:t>
            </a:r>
            <a:endParaRPr lang="en-CA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38DE7-27CB-4B75-812B-FE38659DEFCD}"/>
              </a:ext>
            </a:extLst>
          </p:cNvPr>
          <p:cNvSpPr txBox="1"/>
          <p:nvPr/>
        </p:nvSpPr>
        <p:spPr>
          <a:xfrm rot="16200000">
            <a:off x="490374" y="5187621"/>
            <a:ext cx="276038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CA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CB26F-7365-4655-BD15-455DBB13AE55}"/>
              </a:ext>
            </a:extLst>
          </p:cNvPr>
          <p:cNvSpPr txBox="1"/>
          <p:nvPr/>
        </p:nvSpPr>
        <p:spPr>
          <a:xfrm rot="16200000">
            <a:off x="490374" y="3272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en-CA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8D096-74B4-4FA4-AB2B-409C8F5D131A}"/>
              </a:ext>
            </a:extLst>
          </p:cNvPr>
          <p:cNvSpPr txBox="1"/>
          <p:nvPr/>
        </p:nvSpPr>
        <p:spPr>
          <a:xfrm rot="16200000">
            <a:off x="444690" y="16807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5CE32-9811-4E62-8E6F-FFF3A2851E1B}"/>
              </a:ext>
            </a:extLst>
          </p:cNvPr>
          <p:cNvSpPr txBox="1"/>
          <p:nvPr/>
        </p:nvSpPr>
        <p:spPr>
          <a:xfrm>
            <a:off x="4010628" y="551184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722827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BE80D-ED5C-499C-8225-4F3DDC21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18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E314-78B7-4FC9-9713-D51063A76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Estimation - Example Process</a:t>
            </a:r>
          </a:p>
          <a:p>
            <a:endParaRPr lang="en-CA" sz="3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172EA-1122-4AF8-B64A-A4D90EE7F721}"/>
              </a:ext>
            </a:extLst>
          </p:cNvPr>
          <p:cNvCxnSpPr/>
          <p:nvPr/>
        </p:nvCxnSpPr>
        <p:spPr>
          <a:xfrm>
            <a:off x="759199" y="5492794"/>
            <a:ext cx="724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9F3DD-ADF5-4FA4-A2D9-C0869BA24E53}"/>
              </a:ext>
            </a:extLst>
          </p:cNvPr>
          <p:cNvCxnSpPr/>
          <p:nvPr/>
        </p:nvCxnSpPr>
        <p:spPr>
          <a:xfrm flipV="1">
            <a:off x="759199" y="1662545"/>
            <a:ext cx="0" cy="38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9D2C7B-ACF4-4F91-BAE9-02BBE07A7493}"/>
              </a:ext>
            </a:extLst>
          </p:cNvPr>
          <p:cNvSpPr txBox="1"/>
          <p:nvPr/>
        </p:nvSpPr>
        <p:spPr>
          <a:xfrm rot="16200000">
            <a:off x="-547731" y="2298297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Est. ease of implementation</a:t>
            </a:r>
            <a:endParaRPr lang="en-CA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9B35-2F86-49F9-B75B-F36A398C042E}"/>
              </a:ext>
            </a:extLst>
          </p:cNvPr>
          <p:cNvSpPr txBox="1"/>
          <p:nvPr/>
        </p:nvSpPr>
        <p:spPr>
          <a:xfrm>
            <a:off x="7776936" y="5527159"/>
            <a:ext cx="60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Est. ROI</a:t>
            </a:r>
            <a:endParaRPr lang="en-CA" sz="1200" dirty="0"/>
          </a:p>
        </p:txBody>
      </p:sp>
      <p:sp>
        <p:nvSpPr>
          <p:cNvPr id="11" name="Star: 8 Points 10">
            <a:extLst>
              <a:ext uri="{FF2B5EF4-FFF2-40B4-BE49-F238E27FC236}">
                <a16:creationId xmlns:a16="http://schemas.microsoft.com/office/drawing/2014/main" id="{209BD1EB-7E34-4D22-885B-70C50CF60166}"/>
              </a:ext>
            </a:extLst>
          </p:cNvPr>
          <p:cNvSpPr/>
          <p:nvPr/>
        </p:nvSpPr>
        <p:spPr>
          <a:xfrm>
            <a:off x="3563012" y="2202614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tar: 8 Points 11">
            <a:extLst>
              <a:ext uri="{FF2B5EF4-FFF2-40B4-BE49-F238E27FC236}">
                <a16:creationId xmlns:a16="http://schemas.microsoft.com/office/drawing/2014/main" id="{E60C6AA0-CA34-4617-A66D-EEBB486FD6CF}"/>
              </a:ext>
            </a:extLst>
          </p:cNvPr>
          <p:cNvSpPr/>
          <p:nvPr/>
        </p:nvSpPr>
        <p:spPr>
          <a:xfrm>
            <a:off x="2096294" y="3762085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tar: 8 Points 12">
            <a:extLst>
              <a:ext uri="{FF2B5EF4-FFF2-40B4-BE49-F238E27FC236}">
                <a16:creationId xmlns:a16="http://schemas.microsoft.com/office/drawing/2014/main" id="{EA6BE2EC-E150-4FD0-86E8-3D041A2128F6}"/>
              </a:ext>
            </a:extLst>
          </p:cNvPr>
          <p:cNvSpPr/>
          <p:nvPr/>
        </p:nvSpPr>
        <p:spPr>
          <a:xfrm>
            <a:off x="1263964" y="4043396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8 Points 13">
            <a:extLst>
              <a:ext uri="{FF2B5EF4-FFF2-40B4-BE49-F238E27FC236}">
                <a16:creationId xmlns:a16="http://schemas.microsoft.com/office/drawing/2014/main" id="{3AEBCDD5-6283-482A-A778-D4AF7279240A}"/>
              </a:ext>
            </a:extLst>
          </p:cNvPr>
          <p:cNvSpPr/>
          <p:nvPr/>
        </p:nvSpPr>
        <p:spPr>
          <a:xfrm>
            <a:off x="1625980" y="2414982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tar: 8 Points 14">
            <a:extLst>
              <a:ext uri="{FF2B5EF4-FFF2-40B4-BE49-F238E27FC236}">
                <a16:creationId xmlns:a16="http://schemas.microsoft.com/office/drawing/2014/main" id="{383285E5-4E27-4421-BCB7-CAB42999151D}"/>
              </a:ext>
            </a:extLst>
          </p:cNvPr>
          <p:cNvSpPr/>
          <p:nvPr/>
        </p:nvSpPr>
        <p:spPr>
          <a:xfrm>
            <a:off x="3588002" y="4381089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Star: 8 Points 15">
            <a:extLst>
              <a:ext uri="{FF2B5EF4-FFF2-40B4-BE49-F238E27FC236}">
                <a16:creationId xmlns:a16="http://schemas.microsoft.com/office/drawing/2014/main" id="{8F25D931-8826-4C37-B86D-3AD51B501910}"/>
              </a:ext>
            </a:extLst>
          </p:cNvPr>
          <p:cNvSpPr/>
          <p:nvPr/>
        </p:nvSpPr>
        <p:spPr>
          <a:xfrm>
            <a:off x="2106164" y="4716947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tar: 8 Points 16">
            <a:extLst>
              <a:ext uri="{FF2B5EF4-FFF2-40B4-BE49-F238E27FC236}">
                <a16:creationId xmlns:a16="http://schemas.microsoft.com/office/drawing/2014/main" id="{335CE6B7-6531-4AC1-B30D-10712A08FAC7}"/>
              </a:ext>
            </a:extLst>
          </p:cNvPr>
          <p:cNvSpPr/>
          <p:nvPr/>
        </p:nvSpPr>
        <p:spPr>
          <a:xfrm>
            <a:off x="2803624" y="2790117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Star: 8 Points 17">
            <a:extLst>
              <a:ext uri="{FF2B5EF4-FFF2-40B4-BE49-F238E27FC236}">
                <a16:creationId xmlns:a16="http://schemas.microsoft.com/office/drawing/2014/main" id="{5A22B909-CDC0-4E50-9101-0E7F7444F498}"/>
              </a:ext>
            </a:extLst>
          </p:cNvPr>
          <p:cNvSpPr/>
          <p:nvPr/>
        </p:nvSpPr>
        <p:spPr>
          <a:xfrm>
            <a:off x="6709969" y="4837364"/>
            <a:ext cx="51148" cy="511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107FF-1D9A-4CFE-9D2E-1A620F00EC47}"/>
              </a:ext>
            </a:extLst>
          </p:cNvPr>
          <p:cNvSpPr txBox="1"/>
          <p:nvPr/>
        </p:nvSpPr>
        <p:spPr>
          <a:xfrm>
            <a:off x="759198" y="5487911"/>
            <a:ext cx="276038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BB48C-6794-4CCF-9D44-295E2EF5F090}"/>
              </a:ext>
            </a:extLst>
          </p:cNvPr>
          <p:cNvSpPr txBox="1"/>
          <p:nvPr/>
        </p:nvSpPr>
        <p:spPr>
          <a:xfrm>
            <a:off x="7056336" y="5487911"/>
            <a:ext cx="561372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M</a:t>
            </a:r>
            <a:endParaRPr lang="en-CA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38DE7-27CB-4B75-812B-FE38659DEFCD}"/>
              </a:ext>
            </a:extLst>
          </p:cNvPr>
          <p:cNvSpPr txBox="1"/>
          <p:nvPr/>
        </p:nvSpPr>
        <p:spPr>
          <a:xfrm rot="16200000">
            <a:off x="490374" y="5187621"/>
            <a:ext cx="276038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CA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CB26F-7365-4655-BD15-455DBB13AE55}"/>
              </a:ext>
            </a:extLst>
          </p:cNvPr>
          <p:cNvSpPr txBox="1"/>
          <p:nvPr/>
        </p:nvSpPr>
        <p:spPr>
          <a:xfrm rot="16200000">
            <a:off x="490374" y="3272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en-CA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8D096-74B4-4FA4-AB2B-409C8F5D131A}"/>
              </a:ext>
            </a:extLst>
          </p:cNvPr>
          <p:cNvSpPr txBox="1"/>
          <p:nvPr/>
        </p:nvSpPr>
        <p:spPr>
          <a:xfrm rot="16200000">
            <a:off x="444690" y="16807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5CE32-9811-4E62-8E6F-FFF3A2851E1B}"/>
              </a:ext>
            </a:extLst>
          </p:cNvPr>
          <p:cNvSpPr txBox="1"/>
          <p:nvPr/>
        </p:nvSpPr>
        <p:spPr>
          <a:xfrm>
            <a:off x="4010628" y="551184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M</a:t>
            </a:r>
            <a:endParaRPr lang="en-CA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EB8087-B068-4A59-AAE2-E5AAEE781191}"/>
              </a:ext>
            </a:extLst>
          </p:cNvPr>
          <p:cNvCxnSpPr>
            <a:cxnSpLocks/>
          </p:cNvCxnSpPr>
          <p:nvPr/>
        </p:nvCxnSpPr>
        <p:spPr>
          <a:xfrm>
            <a:off x="2548564" y="2042863"/>
            <a:ext cx="4788458" cy="34578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462065-DA4A-4A0F-9FA6-71AC3B706632}"/>
              </a:ext>
            </a:extLst>
          </p:cNvPr>
          <p:cNvCxnSpPr>
            <a:cxnSpLocks/>
          </p:cNvCxnSpPr>
          <p:nvPr/>
        </p:nvCxnSpPr>
        <p:spPr>
          <a:xfrm>
            <a:off x="763099" y="2042863"/>
            <a:ext cx="4788458" cy="345783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18" descr="ThumbsUpOutline Icon">
            <a:extLst>
              <a:ext uri="{FF2B5EF4-FFF2-40B4-BE49-F238E27FC236}">
                <a16:creationId xmlns:a16="http://schemas.microsoft.com/office/drawing/2014/main" id="{496E030B-2333-408F-A59A-A7265DE0101D}"/>
              </a:ext>
            </a:extLst>
          </p:cNvPr>
          <p:cNvSpPr>
            <a:spLocks noEditPoints="1"/>
          </p:cNvSpPr>
          <p:nvPr/>
        </p:nvSpPr>
        <p:spPr bwMode="auto">
          <a:xfrm>
            <a:off x="5820350" y="2726162"/>
            <a:ext cx="264657" cy="286744"/>
          </a:xfrm>
          <a:custGeom>
            <a:avLst/>
            <a:gdLst>
              <a:gd name="T0" fmla="*/ 289 w 347"/>
              <a:gd name="T1" fmla="*/ 116 h 376"/>
              <a:gd name="T2" fmla="*/ 260 w 347"/>
              <a:gd name="T3" fmla="*/ 72 h 376"/>
              <a:gd name="T4" fmla="*/ 229 w 347"/>
              <a:gd name="T5" fmla="*/ 8 h 376"/>
              <a:gd name="T6" fmla="*/ 175 w 347"/>
              <a:gd name="T7" fmla="*/ 9 h 376"/>
              <a:gd name="T8" fmla="*/ 154 w 347"/>
              <a:gd name="T9" fmla="*/ 62 h 376"/>
              <a:gd name="T10" fmla="*/ 122 w 347"/>
              <a:gd name="T11" fmla="*/ 110 h 376"/>
              <a:gd name="T12" fmla="*/ 29 w 347"/>
              <a:gd name="T13" fmla="*/ 145 h 376"/>
              <a:gd name="T14" fmla="*/ 0 w 347"/>
              <a:gd name="T15" fmla="*/ 174 h 376"/>
              <a:gd name="T16" fmla="*/ 9 w 347"/>
              <a:gd name="T17" fmla="*/ 338 h 376"/>
              <a:gd name="T18" fmla="*/ 94 w 347"/>
              <a:gd name="T19" fmla="*/ 347 h 376"/>
              <a:gd name="T20" fmla="*/ 174 w 347"/>
              <a:gd name="T21" fmla="*/ 371 h 376"/>
              <a:gd name="T22" fmla="*/ 238 w 347"/>
              <a:gd name="T23" fmla="*/ 376 h 376"/>
              <a:gd name="T24" fmla="*/ 297 w 347"/>
              <a:gd name="T25" fmla="*/ 357 h 376"/>
              <a:gd name="T26" fmla="*/ 330 w 347"/>
              <a:gd name="T27" fmla="*/ 268 h 376"/>
              <a:gd name="T28" fmla="*/ 338 w 347"/>
              <a:gd name="T29" fmla="*/ 226 h 376"/>
              <a:gd name="T30" fmla="*/ 347 w 347"/>
              <a:gd name="T31" fmla="*/ 173 h 376"/>
              <a:gd name="T32" fmla="*/ 313 w 347"/>
              <a:gd name="T33" fmla="*/ 192 h 376"/>
              <a:gd name="T34" fmla="*/ 307 w 347"/>
              <a:gd name="T35" fmla="*/ 213 h 376"/>
              <a:gd name="T36" fmla="*/ 297 w 347"/>
              <a:gd name="T37" fmla="*/ 252 h 376"/>
              <a:gd name="T38" fmla="*/ 297 w 347"/>
              <a:gd name="T39" fmla="*/ 285 h 376"/>
              <a:gd name="T40" fmla="*/ 287 w 347"/>
              <a:gd name="T41" fmla="*/ 309 h 376"/>
              <a:gd name="T42" fmla="*/ 217 w 347"/>
              <a:gd name="T43" fmla="*/ 347 h 376"/>
              <a:gd name="T44" fmla="*/ 133 w 347"/>
              <a:gd name="T45" fmla="*/ 328 h 376"/>
              <a:gd name="T46" fmla="*/ 117 w 347"/>
              <a:gd name="T47" fmla="*/ 323 h 376"/>
              <a:gd name="T48" fmla="*/ 101 w 347"/>
              <a:gd name="T49" fmla="*/ 319 h 376"/>
              <a:gd name="T50" fmla="*/ 87 w 347"/>
              <a:gd name="T51" fmla="*/ 318 h 376"/>
              <a:gd name="T52" fmla="*/ 94 w 347"/>
              <a:gd name="T53" fmla="*/ 174 h 376"/>
              <a:gd name="T54" fmla="*/ 111 w 347"/>
              <a:gd name="T55" fmla="*/ 165 h 376"/>
              <a:gd name="T56" fmla="*/ 129 w 347"/>
              <a:gd name="T57" fmla="*/ 147 h 376"/>
              <a:gd name="T58" fmla="*/ 144 w 347"/>
              <a:gd name="T59" fmla="*/ 129 h 376"/>
              <a:gd name="T60" fmla="*/ 166 w 347"/>
              <a:gd name="T61" fmla="*/ 101 h 376"/>
              <a:gd name="T62" fmla="*/ 187 w 347"/>
              <a:gd name="T63" fmla="*/ 48 h 376"/>
              <a:gd name="T64" fmla="*/ 224 w 347"/>
              <a:gd name="T65" fmla="*/ 40 h 376"/>
              <a:gd name="T66" fmla="*/ 221 w 347"/>
              <a:gd name="T67" fmla="*/ 109 h 376"/>
              <a:gd name="T68" fmla="*/ 289 w 347"/>
              <a:gd name="T69" fmla="*/ 145 h 376"/>
              <a:gd name="T70" fmla="*/ 318 w 347"/>
              <a:gd name="T71" fmla="*/ 174 h 376"/>
              <a:gd name="T72" fmla="*/ 44 w 347"/>
              <a:gd name="T73" fmla="*/ 318 h 376"/>
              <a:gd name="T74" fmla="*/ 29 w 347"/>
              <a:gd name="T75" fmla="*/ 303 h 376"/>
              <a:gd name="T76" fmla="*/ 44 w 347"/>
              <a:gd name="T77" fmla="*/ 289 h 376"/>
              <a:gd name="T78" fmla="*/ 58 w 347"/>
              <a:gd name="T79" fmla="*/ 303 h 376"/>
              <a:gd name="T80" fmla="*/ 44 w 347"/>
              <a:gd name="T81" fmla="*/ 3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47" h="376">
                <a:moveTo>
                  <a:pt x="330" y="133"/>
                </a:moveTo>
                <a:cubicBezTo>
                  <a:pt x="318" y="122"/>
                  <a:pt x="305" y="116"/>
                  <a:pt x="289" y="116"/>
                </a:cubicBezTo>
                <a:cubicBezTo>
                  <a:pt x="249" y="116"/>
                  <a:pt x="249" y="116"/>
                  <a:pt x="249" y="116"/>
                </a:cubicBezTo>
                <a:cubicBezTo>
                  <a:pt x="257" y="101"/>
                  <a:pt x="260" y="86"/>
                  <a:pt x="260" y="72"/>
                </a:cubicBezTo>
                <a:cubicBezTo>
                  <a:pt x="260" y="55"/>
                  <a:pt x="258" y="41"/>
                  <a:pt x="252" y="31"/>
                </a:cubicBezTo>
                <a:cubicBezTo>
                  <a:pt x="247" y="20"/>
                  <a:pt x="239" y="13"/>
                  <a:pt x="229" y="8"/>
                </a:cubicBezTo>
                <a:cubicBezTo>
                  <a:pt x="219" y="3"/>
                  <a:pt x="208" y="0"/>
                  <a:pt x="195" y="0"/>
                </a:cubicBezTo>
                <a:cubicBezTo>
                  <a:pt x="188" y="0"/>
                  <a:pt x="181" y="3"/>
                  <a:pt x="175" y="9"/>
                </a:cubicBezTo>
                <a:cubicBezTo>
                  <a:pt x="169" y="15"/>
                  <a:pt x="164" y="23"/>
                  <a:pt x="161" y="33"/>
                </a:cubicBezTo>
                <a:cubicBezTo>
                  <a:pt x="158" y="43"/>
                  <a:pt x="156" y="52"/>
                  <a:pt x="154" y="62"/>
                </a:cubicBezTo>
                <a:cubicBezTo>
                  <a:pt x="152" y="71"/>
                  <a:pt x="150" y="77"/>
                  <a:pt x="146" y="81"/>
                </a:cubicBezTo>
                <a:cubicBezTo>
                  <a:pt x="139" y="89"/>
                  <a:pt x="131" y="98"/>
                  <a:pt x="122" y="110"/>
                </a:cubicBezTo>
                <a:cubicBezTo>
                  <a:pt x="107" y="129"/>
                  <a:pt x="96" y="141"/>
                  <a:pt x="91" y="145"/>
                </a:cubicBezTo>
                <a:cubicBezTo>
                  <a:pt x="29" y="145"/>
                  <a:pt x="29" y="145"/>
                  <a:pt x="29" y="145"/>
                </a:cubicBezTo>
                <a:cubicBezTo>
                  <a:pt x="21" y="145"/>
                  <a:pt x="14" y="147"/>
                  <a:pt x="9" y="153"/>
                </a:cubicBezTo>
                <a:cubicBezTo>
                  <a:pt x="3" y="159"/>
                  <a:pt x="0" y="166"/>
                  <a:pt x="0" y="174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6"/>
                  <a:pt x="3" y="333"/>
                  <a:pt x="9" y="338"/>
                </a:cubicBezTo>
                <a:cubicBezTo>
                  <a:pt x="14" y="344"/>
                  <a:pt x="21" y="347"/>
                  <a:pt x="29" y="347"/>
                </a:cubicBezTo>
                <a:cubicBezTo>
                  <a:pt x="94" y="347"/>
                  <a:pt x="94" y="347"/>
                  <a:pt x="94" y="347"/>
                </a:cubicBezTo>
                <a:cubicBezTo>
                  <a:pt x="98" y="347"/>
                  <a:pt x="108" y="350"/>
                  <a:pt x="125" y="356"/>
                </a:cubicBezTo>
                <a:cubicBezTo>
                  <a:pt x="144" y="362"/>
                  <a:pt x="160" y="367"/>
                  <a:pt x="174" y="371"/>
                </a:cubicBezTo>
                <a:cubicBezTo>
                  <a:pt x="188" y="374"/>
                  <a:pt x="202" y="376"/>
                  <a:pt x="217" y="376"/>
                </a:cubicBezTo>
                <a:cubicBezTo>
                  <a:pt x="238" y="376"/>
                  <a:pt x="238" y="376"/>
                  <a:pt x="238" y="376"/>
                </a:cubicBezTo>
                <a:cubicBezTo>
                  <a:pt x="246" y="376"/>
                  <a:pt x="246" y="376"/>
                  <a:pt x="246" y="376"/>
                </a:cubicBezTo>
                <a:cubicBezTo>
                  <a:pt x="267" y="376"/>
                  <a:pt x="284" y="370"/>
                  <a:pt x="297" y="357"/>
                </a:cubicBezTo>
                <a:cubicBezTo>
                  <a:pt x="310" y="345"/>
                  <a:pt x="317" y="329"/>
                  <a:pt x="316" y="308"/>
                </a:cubicBezTo>
                <a:cubicBezTo>
                  <a:pt x="325" y="296"/>
                  <a:pt x="330" y="283"/>
                  <a:pt x="330" y="268"/>
                </a:cubicBezTo>
                <a:cubicBezTo>
                  <a:pt x="330" y="265"/>
                  <a:pt x="330" y="261"/>
                  <a:pt x="329" y="258"/>
                </a:cubicBezTo>
                <a:cubicBezTo>
                  <a:pt x="335" y="248"/>
                  <a:pt x="338" y="237"/>
                  <a:pt x="338" y="226"/>
                </a:cubicBezTo>
                <a:cubicBezTo>
                  <a:pt x="338" y="220"/>
                  <a:pt x="337" y="215"/>
                  <a:pt x="336" y="210"/>
                </a:cubicBezTo>
                <a:cubicBezTo>
                  <a:pt x="343" y="199"/>
                  <a:pt x="347" y="187"/>
                  <a:pt x="347" y="173"/>
                </a:cubicBezTo>
                <a:cubicBezTo>
                  <a:pt x="347" y="158"/>
                  <a:pt x="341" y="144"/>
                  <a:pt x="330" y="133"/>
                </a:cubicBezTo>
                <a:close/>
                <a:moveTo>
                  <a:pt x="313" y="192"/>
                </a:moveTo>
                <a:cubicBezTo>
                  <a:pt x="310" y="199"/>
                  <a:pt x="306" y="202"/>
                  <a:pt x="301" y="202"/>
                </a:cubicBezTo>
                <a:cubicBezTo>
                  <a:pt x="303" y="205"/>
                  <a:pt x="305" y="209"/>
                  <a:pt x="307" y="213"/>
                </a:cubicBezTo>
                <a:cubicBezTo>
                  <a:pt x="308" y="218"/>
                  <a:pt x="309" y="222"/>
                  <a:pt x="309" y="226"/>
                </a:cubicBezTo>
                <a:cubicBezTo>
                  <a:pt x="309" y="236"/>
                  <a:pt x="305" y="245"/>
                  <a:pt x="297" y="252"/>
                </a:cubicBezTo>
                <a:cubicBezTo>
                  <a:pt x="300" y="257"/>
                  <a:pt x="301" y="263"/>
                  <a:pt x="301" y="268"/>
                </a:cubicBezTo>
                <a:cubicBezTo>
                  <a:pt x="301" y="274"/>
                  <a:pt x="300" y="279"/>
                  <a:pt x="297" y="285"/>
                </a:cubicBezTo>
                <a:cubicBezTo>
                  <a:pt x="294" y="290"/>
                  <a:pt x="291" y="294"/>
                  <a:pt x="286" y="296"/>
                </a:cubicBezTo>
                <a:cubicBezTo>
                  <a:pt x="287" y="301"/>
                  <a:pt x="287" y="305"/>
                  <a:pt x="287" y="309"/>
                </a:cubicBezTo>
                <a:cubicBezTo>
                  <a:pt x="287" y="334"/>
                  <a:pt x="273" y="347"/>
                  <a:pt x="244" y="347"/>
                </a:cubicBezTo>
                <a:cubicBezTo>
                  <a:pt x="217" y="347"/>
                  <a:pt x="217" y="347"/>
                  <a:pt x="217" y="347"/>
                </a:cubicBezTo>
                <a:cubicBezTo>
                  <a:pt x="197" y="347"/>
                  <a:pt x="171" y="341"/>
                  <a:pt x="140" y="330"/>
                </a:cubicBezTo>
                <a:cubicBezTo>
                  <a:pt x="139" y="330"/>
                  <a:pt x="137" y="329"/>
                  <a:pt x="133" y="328"/>
                </a:cubicBezTo>
                <a:cubicBezTo>
                  <a:pt x="130" y="327"/>
                  <a:pt x="127" y="326"/>
                  <a:pt x="125" y="325"/>
                </a:cubicBezTo>
                <a:cubicBezTo>
                  <a:pt x="124" y="325"/>
                  <a:pt x="121" y="324"/>
                  <a:pt x="117" y="323"/>
                </a:cubicBezTo>
                <a:cubicBezTo>
                  <a:pt x="114" y="321"/>
                  <a:pt x="111" y="321"/>
                  <a:pt x="109" y="320"/>
                </a:cubicBezTo>
                <a:cubicBezTo>
                  <a:pt x="101" y="319"/>
                  <a:pt x="101" y="319"/>
                  <a:pt x="101" y="319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87" y="318"/>
                  <a:pt x="87" y="318"/>
                  <a:pt x="87" y="318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94" y="174"/>
                  <a:pt x="94" y="174"/>
                  <a:pt x="94" y="174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20" y="157"/>
                  <a:pt x="120" y="157"/>
                  <a:pt x="120" y="157"/>
                </a:cubicBezTo>
                <a:cubicBezTo>
                  <a:pt x="123" y="155"/>
                  <a:pt x="126" y="151"/>
                  <a:pt x="129" y="147"/>
                </a:cubicBezTo>
                <a:cubicBezTo>
                  <a:pt x="132" y="144"/>
                  <a:pt x="135" y="140"/>
                  <a:pt x="137" y="138"/>
                </a:cubicBezTo>
                <a:cubicBezTo>
                  <a:pt x="139" y="136"/>
                  <a:pt x="141" y="132"/>
                  <a:pt x="144" y="129"/>
                </a:cubicBezTo>
                <a:cubicBezTo>
                  <a:pt x="147" y="125"/>
                  <a:pt x="148" y="123"/>
                  <a:pt x="149" y="122"/>
                </a:cubicBezTo>
                <a:cubicBezTo>
                  <a:pt x="157" y="112"/>
                  <a:pt x="163" y="105"/>
                  <a:pt x="166" y="101"/>
                </a:cubicBezTo>
                <a:cubicBezTo>
                  <a:pt x="173" y="95"/>
                  <a:pt x="177" y="87"/>
                  <a:pt x="180" y="77"/>
                </a:cubicBezTo>
                <a:cubicBezTo>
                  <a:pt x="183" y="67"/>
                  <a:pt x="185" y="57"/>
                  <a:pt x="187" y="48"/>
                </a:cubicBezTo>
                <a:cubicBezTo>
                  <a:pt x="188" y="39"/>
                  <a:pt x="191" y="33"/>
                  <a:pt x="195" y="29"/>
                </a:cubicBezTo>
                <a:cubicBezTo>
                  <a:pt x="210" y="29"/>
                  <a:pt x="219" y="33"/>
                  <a:pt x="224" y="40"/>
                </a:cubicBezTo>
                <a:cubicBezTo>
                  <a:pt x="229" y="47"/>
                  <a:pt x="231" y="58"/>
                  <a:pt x="231" y="72"/>
                </a:cubicBezTo>
                <a:cubicBezTo>
                  <a:pt x="231" y="81"/>
                  <a:pt x="228" y="93"/>
                  <a:pt x="221" y="109"/>
                </a:cubicBezTo>
                <a:cubicBezTo>
                  <a:pt x="213" y="124"/>
                  <a:pt x="210" y="136"/>
                  <a:pt x="210" y="145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97" y="145"/>
                  <a:pt x="303" y="148"/>
                  <a:pt x="309" y="153"/>
                </a:cubicBezTo>
                <a:cubicBezTo>
                  <a:pt x="315" y="159"/>
                  <a:pt x="318" y="166"/>
                  <a:pt x="318" y="174"/>
                </a:cubicBezTo>
                <a:cubicBezTo>
                  <a:pt x="318" y="179"/>
                  <a:pt x="316" y="185"/>
                  <a:pt x="313" y="192"/>
                </a:cubicBezTo>
                <a:close/>
                <a:moveTo>
                  <a:pt x="44" y="318"/>
                </a:moveTo>
                <a:cubicBezTo>
                  <a:pt x="40" y="318"/>
                  <a:pt x="36" y="316"/>
                  <a:pt x="34" y="314"/>
                </a:cubicBezTo>
                <a:cubicBezTo>
                  <a:pt x="31" y="311"/>
                  <a:pt x="29" y="307"/>
                  <a:pt x="29" y="303"/>
                </a:cubicBezTo>
                <a:cubicBezTo>
                  <a:pt x="29" y="300"/>
                  <a:pt x="31" y="296"/>
                  <a:pt x="34" y="293"/>
                </a:cubicBezTo>
                <a:cubicBezTo>
                  <a:pt x="36" y="290"/>
                  <a:pt x="40" y="289"/>
                  <a:pt x="44" y="289"/>
                </a:cubicBezTo>
                <a:cubicBezTo>
                  <a:pt x="48" y="289"/>
                  <a:pt x="51" y="290"/>
                  <a:pt x="54" y="293"/>
                </a:cubicBezTo>
                <a:cubicBezTo>
                  <a:pt x="57" y="296"/>
                  <a:pt x="58" y="300"/>
                  <a:pt x="58" y="303"/>
                </a:cubicBezTo>
                <a:cubicBezTo>
                  <a:pt x="58" y="307"/>
                  <a:pt x="57" y="311"/>
                  <a:pt x="54" y="314"/>
                </a:cubicBezTo>
                <a:cubicBezTo>
                  <a:pt x="51" y="316"/>
                  <a:pt x="48" y="318"/>
                  <a:pt x="44" y="3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31" name="Freeform 18" descr="ThumbsUpOutline Icon">
            <a:extLst>
              <a:ext uri="{FF2B5EF4-FFF2-40B4-BE49-F238E27FC236}">
                <a16:creationId xmlns:a16="http://schemas.microsoft.com/office/drawing/2014/main" id="{895B04CB-642F-42CC-8225-9F83A80B93A4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1818566" y="4145493"/>
            <a:ext cx="264657" cy="286744"/>
          </a:xfrm>
          <a:custGeom>
            <a:avLst/>
            <a:gdLst>
              <a:gd name="T0" fmla="*/ 289 w 347"/>
              <a:gd name="T1" fmla="*/ 116 h 376"/>
              <a:gd name="T2" fmla="*/ 260 w 347"/>
              <a:gd name="T3" fmla="*/ 72 h 376"/>
              <a:gd name="T4" fmla="*/ 229 w 347"/>
              <a:gd name="T5" fmla="*/ 8 h 376"/>
              <a:gd name="T6" fmla="*/ 175 w 347"/>
              <a:gd name="T7" fmla="*/ 9 h 376"/>
              <a:gd name="T8" fmla="*/ 154 w 347"/>
              <a:gd name="T9" fmla="*/ 62 h 376"/>
              <a:gd name="T10" fmla="*/ 122 w 347"/>
              <a:gd name="T11" fmla="*/ 110 h 376"/>
              <a:gd name="T12" fmla="*/ 29 w 347"/>
              <a:gd name="T13" fmla="*/ 145 h 376"/>
              <a:gd name="T14" fmla="*/ 0 w 347"/>
              <a:gd name="T15" fmla="*/ 174 h 376"/>
              <a:gd name="T16" fmla="*/ 9 w 347"/>
              <a:gd name="T17" fmla="*/ 338 h 376"/>
              <a:gd name="T18" fmla="*/ 94 w 347"/>
              <a:gd name="T19" fmla="*/ 347 h 376"/>
              <a:gd name="T20" fmla="*/ 174 w 347"/>
              <a:gd name="T21" fmla="*/ 371 h 376"/>
              <a:gd name="T22" fmla="*/ 238 w 347"/>
              <a:gd name="T23" fmla="*/ 376 h 376"/>
              <a:gd name="T24" fmla="*/ 297 w 347"/>
              <a:gd name="T25" fmla="*/ 357 h 376"/>
              <a:gd name="T26" fmla="*/ 330 w 347"/>
              <a:gd name="T27" fmla="*/ 268 h 376"/>
              <a:gd name="T28" fmla="*/ 338 w 347"/>
              <a:gd name="T29" fmla="*/ 226 h 376"/>
              <a:gd name="T30" fmla="*/ 347 w 347"/>
              <a:gd name="T31" fmla="*/ 173 h 376"/>
              <a:gd name="T32" fmla="*/ 313 w 347"/>
              <a:gd name="T33" fmla="*/ 192 h 376"/>
              <a:gd name="T34" fmla="*/ 307 w 347"/>
              <a:gd name="T35" fmla="*/ 213 h 376"/>
              <a:gd name="T36" fmla="*/ 297 w 347"/>
              <a:gd name="T37" fmla="*/ 252 h 376"/>
              <a:gd name="T38" fmla="*/ 297 w 347"/>
              <a:gd name="T39" fmla="*/ 285 h 376"/>
              <a:gd name="T40" fmla="*/ 287 w 347"/>
              <a:gd name="T41" fmla="*/ 309 h 376"/>
              <a:gd name="T42" fmla="*/ 217 w 347"/>
              <a:gd name="T43" fmla="*/ 347 h 376"/>
              <a:gd name="T44" fmla="*/ 133 w 347"/>
              <a:gd name="T45" fmla="*/ 328 h 376"/>
              <a:gd name="T46" fmla="*/ 117 w 347"/>
              <a:gd name="T47" fmla="*/ 323 h 376"/>
              <a:gd name="T48" fmla="*/ 101 w 347"/>
              <a:gd name="T49" fmla="*/ 319 h 376"/>
              <a:gd name="T50" fmla="*/ 87 w 347"/>
              <a:gd name="T51" fmla="*/ 318 h 376"/>
              <a:gd name="T52" fmla="*/ 94 w 347"/>
              <a:gd name="T53" fmla="*/ 174 h 376"/>
              <a:gd name="T54" fmla="*/ 111 w 347"/>
              <a:gd name="T55" fmla="*/ 165 h 376"/>
              <a:gd name="T56" fmla="*/ 129 w 347"/>
              <a:gd name="T57" fmla="*/ 147 h 376"/>
              <a:gd name="T58" fmla="*/ 144 w 347"/>
              <a:gd name="T59" fmla="*/ 129 h 376"/>
              <a:gd name="T60" fmla="*/ 166 w 347"/>
              <a:gd name="T61" fmla="*/ 101 h 376"/>
              <a:gd name="T62" fmla="*/ 187 w 347"/>
              <a:gd name="T63" fmla="*/ 48 h 376"/>
              <a:gd name="T64" fmla="*/ 224 w 347"/>
              <a:gd name="T65" fmla="*/ 40 h 376"/>
              <a:gd name="T66" fmla="*/ 221 w 347"/>
              <a:gd name="T67" fmla="*/ 109 h 376"/>
              <a:gd name="T68" fmla="*/ 289 w 347"/>
              <a:gd name="T69" fmla="*/ 145 h 376"/>
              <a:gd name="T70" fmla="*/ 318 w 347"/>
              <a:gd name="T71" fmla="*/ 174 h 376"/>
              <a:gd name="T72" fmla="*/ 44 w 347"/>
              <a:gd name="T73" fmla="*/ 318 h 376"/>
              <a:gd name="T74" fmla="*/ 29 w 347"/>
              <a:gd name="T75" fmla="*/ 303 h 376"/>
              <a:gd name="T76" fmla="*/ 44 w 347"/>
              <a:gd name="T77" fmla="*/ 289 h 376"/>
              <a:gd name="T78" fmla="*/ 58 w 347"/>
              <a:gd name="T79" fmla="*/ 303 h 376"/>
              <a:gd name="T80" fmla="*/ 44 w 347"/>
              <a:gd name="T81" fmla="*/ 3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47" h="376">
                <a:moveTo>
                  <a:pt x="330" y="133"/>
                </a:moveTo>
                <a:cubicBezTo>
                  <a:pt x="318" y="122"/>
                  <a:pt x="305" y="116"/>
                  <a:pt x="289" y="116"/>
                </a:cubicBezTo>
                <a:cubicBezTo>
                  <a:pt x="249" y="116"/>
                  <a:pt x="249" y="116"/>
                  <a:pt x="249" y="116"/>
                </a:cubicBezTo>
                <a:cubicBezTo>
                  <a:pt x="257" y="101"/>
                  <a:pt x="260" y="86"/>
                  <a:pt x="260" y="72"/>
                </a:cubicBezTo>
                <a:cubicBezTo>
                  <a:pt x="260" y="55"/>
                  <a:pt x="258" y="41"/>
                  <a:pt x="252" y="31"/>
                </a:cubicBezTo>
                <a:cubicBezTo>
                  <a:pt x="247" y="20"/>
                  <a:pt x="239" y="13"/>
                  <a:pt x="229" y="8"/>
                </a:cubicBezTo>
                <a:cubicBezTo>
                  <a:pt x="219" y="3"/>
                  <a:pt x="208" y="0"/>
                  <a:pt x="195" y="0"/>
                </a:cubicBezTo>
                <a:cubicBezTo>
                  <a:pt x="188" y="0"/>
                  <a:pt x="181" y="3"/>
                  <a:pt x="175" y="9"/>
                </a:cubicBezTo>
                <a:cubicBezTo>
                  <a:pt x="169" y="15"/>
                  <a:pt x="164" y="23"/>
                  <a:pt x="161" y="33"/>
                </a:cubicBezTo>
                <a:cubicBezTo>
                  <a:pt x="158" y="43"/>
                  <a:pt x="156" y="52"/>
                  <a:pt x="154" y="62"/>
                </a:cubicBezTo>
                <a:cubicBezTo>
                  <a:pt x="152" y="71"/>
                  <a:pt x="150" y="77"/>
                  <a:pt x="146" y="81"/>
                </a:cubicBezTo>
                <a:cubicBezTo>
                  <a:pt x="139" y="89"/>
                  <a:pt x="131" y="98"/>
                  <a:pt x="122" y="110"/>
                </a:cubicBezTo>
                <a:cubicBezTo>
                  <a:pt x="107" y="129"/>
                  <a:pt x="96" y="141"/>
                  <a:pt x="91" y="145"/>
                </a:cubicBezTo>
                <a:cubicBezTo>
                  <a:pt x="29" y="145"/>
                  <a:pt x="29" y="145"/>
                  <a:pt x="29" y="145"/>
                </a:cubicBezTo>
                <a:cubicBezTo>
                  <a:pt x="21" y="145"/>
                  <a:pt x="14" y="147"/>
                  <a:pt x="9" y="153"/>
                </a:cubicBezTo>
                <a:cubicBezTo>
                  <a:pt x="3" y="159"/>
                  <a:pt x="0" y="166"/>
                  <a:pt x="0" y="174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6"/>
                  <a:pt x="3" y="333"/>
                  <a:pt x="9" y="338"/>
                </a:cubicBezTo>
                <a:cubicBezTo>
                  <a:pt x="14" y="344"/>
                  <a:pt x="21" y="347"/>
                  <a:pt x="29" y="347"/>
                </a:cubicBezTo>
                <a:cubicBezTo>
                  <a:pt x="94" y="347"/>
                  <a:pt x="94" y="347"/>
                  <a:pt x="94" y="347"/>
                </a:cubicBezTo>
                <a:cubicBezTo>
                  <a:pt x="98" y="347"/>
                  <a:pt x="108" y="350"/>
                  <a:pt x="125" y="356"/>
                </a:cubicBezTo>
                <a:cubicBezTo>
                  <a:pt x="144" y="362"/>
                  <a:pt x="160" y="367"/>
                  <a:pt x="174" y="371"/>
                </a:cubicBezTo>
                <a:cubicBezTo>
                  <a:pt x="188" y="374"/>
                  <a:pt x="202" y="376"/>
                  <a:pt x="217" y="376"/>
                </a:cubicBezTo>
                <a:cubicBezTo>
                  <a:pt x="238" y="376"/>
                  <a:pt x="238" y="376"/>
                  <a:pt x="238" y="376"/>
                </a:cubicBezTo>
                <a:cubicBezTo>
                  <a:pt x="246" y="376"/>
                  <a:pt x="246" y="376"/>
                  <a:pt x="246" y="376"/>
                </a:cubicBezTo>
                <a:cubicBezTo>
                  <a:pt x="267" y="376"/>
                  <a:pt x="284" y="370"/>
                  <a:pt x="297" y="357"/>
                </a:cubicBezTo>
                <a:cubicBezTo>
                  <a:pt x="310" y="345"/>
                  <a:pt x="317" y="329"/>
                  <a:pt x="316" y="308"/>
                </a:cubicBezTo>
                <a:cubicBezTo>
                  <a:pt x="325" y="296"/>
                  <a:pt x="330" y="283"/>
                  <a:pt x="330" y="268"/>
                </a:cubicBezTo>
                <a:cubicBezTo>
                  <a:pt x="330" y="265"/>
                  <a:pt x="330" y="261"/>
                  <a:pt x="329" y="258"/>
                </a:cubicBezTo>
                <a:cubicBezTo>
                  <a:pt x="335" y="248"/>
                  <a:pt x="338" y="237"/>
                  <a:pt x="338" y="226"/>
                </a:cubicBezTo>
                <a:cubicBezTo>
                  <a:pt x="338" y="220"/>
                  <a:pt x="337" y="215"/>
                  <a:pt x="336" y="210"/>
                </a:cubicBezTo>
                <a:cubicBezTo>
                  <a:pt x="343" y="199"/>
                  <a:pt x="347" y="187"/>
                  <a:pt x="347" y="173"/>
                </a:cubicBezTo>
                <a:cubicBezTo>
                  <a:pt x="347" y="158"/>
                  <a:pt x="341" y="144"/>
                  <a:pt x="330" y="133"/>
                </a:cubicBezTo>
                <a:close/>
                <a:moveTo>
                  <a:pt x="313" y="192"/>
                </a:moveTo>
                <a:cubicBezTo>
                  <a:pt x="310" y="199"/>
                  <a:pt x="306" y="202"/>
                  <a:pt x="301" y="202"/>
                </a:cubicBezTo>
                <a:cubicBezTo>
                  <a:pt x="303" y="205"/>
                  <a:pt x="305" y="209"/>
                  <a:pt x="307" y="213"/>
                </a:cubicBezTo>
                <a:cubicBezTo>
                  <a:pt x="308" y="218"/>
                  <a:pt x="309" y="222"/>
                  <a:pt x="309" y="226"/>
                </a:cubicBezTo>
                <a:cubicBezTo>
                  <a:pt x="309" y="236"/>
                  <a:pt x="305" y="245"/>
                  <a:pt x="297" y="252"/>
                </a:cubicBezTo>
                <a:cubicBezTo>
                  <a:pt x="300" y="257"/>
                  <a:pt x="301" y="263"/>
                  <a:pt x="301" y="268"/>
                </a:cubicBezTo>
                <a:cubicBezTo>
                  <a:pt x="301" y="274"/>
                  <a:pt x="300" y="279"/>
                  <a:pt x="297" y="285"/>
                </a:cubicBezTo>
                <a:cubicBezTo>
                  <a:pt x="294" y="290"/>
                  <a:pt x="291" y="294"/>
                  <a:pt x="286" y="296"/>
                </a:cubicBezTo>
                <a:cubicBezTo>
                  <a:pt x="287" y="301"/>
                  <a:pt x="287" y="305"/>
                  <a:pt x="287" y="309"/>
                </a:cubicBezTo>
                <a:cubicBezTo>
                  <a:pt x="287" y="334"/>
                  <a:pt x="273" y="347"/>
                  <a:pt x="244" y="347"/>
                </a:cubicBezTo>
                <a:cubicBezTo>
                  <a:pt x="217" y="347"/>
                  <a:pt x="217" y="347"/>
                  <a:pt x="217" y="347"/>
                </a:cubicBezTo>
                <a:cubicBezTo>
                  <a:pt x="197" y="347"/>
                  <a:pt x="171" y="341"/>
                  <a:pt x="140" y="330"/>
                </a:cubicBezTo>
                <a:cubicBezTo>
                  <a:pt x="139" y="330"/>
                  <a:pt x="137" y="329"/>
                  <a:pt x="133" y="328"/>
                </a:cubicBezTo>
                <a:cubicBezTo>
                  <a:pt x="130" y="327"/>
                  <a:pt x="127" y="326"/>
                  <a:pt x="125" y="325"/>
                </a:cubicBezTo>
                <a:cubicBezTo>
                  <a:pt x="124" y="325"/>
                  <a:pt x="121" y="324"/>
                  <a:pt x="117" y="323"/>
                </a:cubicBezTo>
                <a:cubicBezTo>
                  <a:pt x="114" y="321"/>
                  <a:pt x="111" y="321"/>
                  <a:pt x="109" y="320"/>
                </a:cubicBezTo>
                <a:cubicBezTo>
                  <a:pt x="101" y="319"/>
                  <a:pt x="101" y="319"/>
                  <a:pt x="101" y="319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87" y="318"/>
                  <a:pt x="87" y="318"/>
                  <a:pt x="87" y="318"/>
                </a:cubicBezTo>
                <a:cubicBezTo>
                  <a:pt x="87" y="174"/>
                  <a:pt x="87" y="174"/>
                  <a:pt x="87" y="174"/>
                </a:cubicBezTo>
                <a:cubicBezTo>
                  <a:pt x="94" y="174"/>
                  <a:pt x="94" y="174"/>
                  <a:pt x="94" y="174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20" y="157"/>
                  <a:pt x="120" y="157"/>
                  <a:pt x="120" y="157"/>
                </a:cubicBezTo>
                <a:cubicBezTo>
                  <a:pt x="123" y="155"/>
                  <a:pt x="126" y="151"/>
                  <a:pt x="129" y="147"/>
                </a:cubicBezTo>
                <a:cubicBezTo>
                  <a:pt x="132" y="144"/>
                  <a:pt x="135" y="140"/>
                  <a:pt x="137" y="138"/>
                </a:cubicBezTo>
                <a:cubicBezTo>
                  <a:pt x="139" y="136"/>
                  <a:pt x="141" y="132"/>
                  <a:pt x="144" y="129"/>
                </a:cubicBezTo>
                <a:cubicBezTo>
                  <a:pt x="147" y="125"/>
                  <a:pt x="148" y="123"/>
                  <a:pt x="149" y="122"/>
                </a:cubicBezTo>
                <a:cubicBezTo>
                  <a:pt x="157" y="112"/>
                  <a:pt x="163" y="105"/>
                  <a:pt x="166" y="101"/>
                </a:cubicBezTo>
                <a:cubicBezTo>
                  <a:pt x="173" y="95"/>
                  <a:pt x="177" y="87"/>
                  <a:pt x="180" y="77"/>
                </a:cubicBezTo>
                <a:cubicBezTo>
                  <a:pt x="183" y="67"/>
                  <a:pt x="185" y="57"/>
                  <a:pt x="187" y="48"/>
                </a:cubicBezTo>
                <a:cubicBezTo>
                  <a:pt x="188" y="39"/>
                  <a:pt x="191" y="33"/>
                  <a:pt x="195" y="29"/>
                </a:cubicBezTo>
                <a:cubicBezTo>
                  <a:pt x="210" y="29"/>
                  <a:pt x="219" y="33"/>
                  <a:pt x="224" y="40"/>
                </a:cubicBezTo>
                <a:cubicBezTo>
                  <a:pt x="229" y="47"/>
                  <a:pt x="231" y="58"/>
                  <a:pt x="231" y="72"/>
                </a:cubicBezTo>
                <a:cubicBezTo>
                  <a:pt x="231" y="81"/>
                  <a:pt x="228" y="93"/>
                  <a:pt x="221" y="109"/>
                </a:cubicBezTo>
                <a:cubicBezTo>
                  <a:pt x="213" y="124"/>
                  <a:pt x="210" y="136"/>
                  <a:pt x="210" y="145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97" y="145"/>
                  <a:pt x="303" y="148"/>
                  <a:pt x="309" y="153"/>
                </a:cubicBezTo>
                <a:cubicBezTo>
                  <a:pt x="315" y="159"/>
                  <a:pt x="318" y="166"/>
                  <a:pt x="318" y="174"/>
                </a:cubicBezTo>
                <a:cubicBezTo>
                  <a:pt x="318" y="179"/>
                  <a:pt x="316" y="185"/>
                  <a:pt x="313" y="192"/>
                </a:cubicBezTo>
                <a:close/>
                <a:moveTo>
                  <a:pt x="44" y="318"/>
                </a:moveTo>
                <a:cubicBezTo>
                  <a:pt x="40" y="318"/>
                  <a:pt x="36" y="316"/>
                  <a:pt x="34" y="314"/>
                </a:cubicBezTo>
                <a:cubicBezTo>
                  <a:pt x="31" y="311"/>
                  <a:pt x="29" y="307"/>
                  <a:pt x="29" y="303"/>
                </a:cubicBezTo>
                <a:cubicBezTo>
                  <a:pt x="29" y="300"/>
                  <a:pt x="31" y="296"/>
                  <a:pt x="34" y="293"/>
                </a:cubicBezTo>
                <a:cubicBezTo>
                  <a:pt x="36" y="290"/>
                  <a:pt x="40" y="289"/>
                  <a:pt x="44" y="289"/>
                </a:cubicBezTo>
                <a:cubicBezTo>
                  <a:pt x="48" y="289"/>
                  <a:pt x="51" y="290"/>
                  <a:pt x="54" y="293"/>
                </a:cubicBezTo>
                <a:cubicBezTo>
                  <a:pt x="57" y="296"/>
                  <a:pt x="58" y="300"/>
                  <a:pt x="58" y="303"/>
                </a:cubicBezTo>
                <a:cubicBezTo>
                  <a:pt x="58" y="307"/>
                  <a:pt x="57" y="311"/>
                  <a:pt x="54" y="314"/>
                </a:cubicBezTo>
                <a:cubicBezTo>
                  <a:pt x="51" y="316"/>
                  <a:pt x="48" y="318"/>
                  <a:pt x="44" y="3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641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C353-6369-4B90-9201-35204F258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Account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19720" y="1182294"/>
            <a:ext cx="4335709" cy="529314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sz="2000" dirty="0"/>
          </a:p>
          <a:p>
            <a:pPr lvl="1">
              <a:buAutoNum type="arabicPeriod"/>
            </a:pPr>
            <a:r>
              <a:rPr lang="en-US" sz="2400" dirty="0"/>
              <a:t>Break work flows down into tasks</a:t>
            </a:r>
          </a:p>
          <a:p>
            <a:pPr lvl="1">
              <a:buAutoNum type="arabicPeriod"/>
            </a:pPr>
            <a:r>
              <a:rPr lang="en-US" sz="2400" dirty="0"/>
              <a:t>Estimate the ROI for automating each task</a:t>
            </a:r>
          </a:p>
          <a:p>
            <a:pPr lvl="1">
              <a:buAutoNum type="arabicPeriod"/>
            </a:pPr>
            <a:r>
              <a:rPr lang="en-US" sz="2400" dirty="0"/>
              <a:t>Estimate implementation effort (vote)</a:t>
            </a:r>
          </a:p>
          <a:p>
            <a:pPr lvl="1">
              <a:buAutoNum type="arabicPeriod"/>
            </a:pPr>
            <a:r>
              <a:rPr lang="en-US" sz="2400" dirty="0"/>
              <a:t>Rank the potential projects </a:t>
            </a:r>
          </a:p>
          <a:p>
            <a:pPr lvl="1">
              <a:buAutoNum type="arabicPeriod"/>
            </a:pPr>
            <a:r>
              <a:rPr lang="en-US" sz="2400" b="1" dirty="0"/>
              <a:t>Prioritize the shortlist based on data pyramid</a:t>
            </a:r>
          </a:p>
        </p:txBody>
      </p:sp>
      <p:pic>
        <p:nvPicPr>
          <p:cNvPr id="8" name="Picture 1" descr="img/pyramid.png">
            <a:extLst>
              <a:ext uri="{FF2B5EF4-FFF2-40B4-BE49-F238E27FC236}">
                <a16:creationId xmlns:a16="http://schemas.microsoft.com/office/drawing/2014/main" id="{E53E7685-D656-4608-B027-E1D2B34E750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8860" r="3224"/>
          <a:stretch/>
        </p:blipFill>
        <p:spPr bwMode="auto">
          <a:xfrm>
            <a:off x="4572000" y="1822267"/>
            <a:ext cx="425228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9A0BAA-5683-4F7E-9D9A-FD7EE05238D1}"/>
              </a:ext>
            </a:extLst>
          </p:cNvPr>
          <p:cNvSpPr/>
          <p:nvPr/>
        </p:nvSpPr>
        <p:spPr>
          <a:xfrm>
            <a:off x="4456901" y="1317248"/>
            <a:ext cx="1735280" cy="1400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9B11B0-3BFA-4D2F-8B26-030AD40F02FC}"/>
              </a:ext>
            </a:extLst>
          </p:cNvPr>
          <p:cNvSpPr/>
          <p:nvPr/>
        </p:nvSpPr>
        <p:spPr>
          <a:xfrm>
            <a:off x="4568577" y="3640835"/>
            <a:ext cx="513963" cy="8544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reeform 32" descr="ChevronRight Icon">
            <a:extLst>
              <a:ext uri="{FF2B5EF4-FFF2-40B4-BE49-F238E27FC236}">
                <a16:creationId xmlns:a16="http://schemas.microsoft.com/office/drawing/2014/main" id="{567E7E21-B3AD-405F-BA60-35A09F7D1F67}"/>
              </a:ext>
            </a:extLst>
          </p:cNvPr>
          <p:cNvSpPr>
            <a:spLocks/>
          </p:cNvSpPr>
          <p:nvPr/>
        </p:nvSpPr>
        <p:spPr bwMode="auto">
          <a:xfrm>
            <a:off x="319720" y="3923767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4015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2B2B4B-5536-4A5B-B718-62BA560894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Data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9BD5D5-0344-44ED-8576-57DB2D77BD0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Automate</a:t>
            </a:r>
          </a:p>
          <a:p>
            <a:r>
              <a:rPr lang="en-US" sz="2800" dirty="0"/>
              <a:t>Optimize</a:t>
            </a:r>
            <a:endParaRPr lang="en-CA" sz="2800" dirty="0"/>
          </a:p>
        </p:txBody>
      </p:sp>
      <p:pic>
        <p:nvPicPr>
          <p:cNvPr id="3" name="Picture 1" descr="img/ven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00300" y="1600200"/>
            <a:ext cx="434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Data Science – </a:t>
            </a:r>
            <a:r>
              <a:rPr dirty="0"/>
              <a:t>Venn Diagram</a:t>
            </a:r>
            <a:endParaRPr lang="en-US" dirty="0"/>
          </a:p>
          <a:p>
            <a:pPr lvl="0" algn="ctr"/>
            <a:r>
              <a:rPr lang="en-CA" sz="1200" dirty="0"/>
              <a:t>Stelios </a:t>
            </a:r>
            <a:r>
              <a:rPr lang="en-CA" sz="1200" dirty="0" err="1"/>
              <a:t>Kampakis</a:t>
            </a:r>
            <a:r>
              <a:rPr lang="en-CA" sz="1200" dirty="0"/>
              <a:t>, thedatascientist.com</a:t>
            </a:r>
            <a:endParaRPr sz="12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59C41-4948-4C5E-970A-2FB0CB40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270" y="439737"/>
            <a:ext cx="9898539" cy="987095"/>
          </a:xfrm>
        </p:spPr>
        <p:txBody>
          <a:bodyPr>
            <a:noAutofit/>
          </a:bodyPr>
          <a:lstStyle/>
          <a:p>
            <a:r>
              <a:rPr lang="en-CA" sz="5400" dirty="0"/>
              <a:t>Objectives and Success Criteria</a:t>
            </a:r>
            <a:br>
              <a:rPr lang="en-CA" sz="5400" dirty="0"/>
            </a:b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176" y="2415548"/>
            <a:ext cx="7572375" cy="2026904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dirty="0"/>
              <a:t>What makes a good data science project</a:t>
            </a:r>
          </a:p>
          <a:p>
            <a:pPr lvl="1">
              <a:buAutoNum type="arabicPeriod"/>
            </a:pPr>
            <a:r>
              <a:rPr lang="en-US" sz="2800" dirty="0"/>
              <a:t>Estimating the feasibility and value of projects</a:t>
            </a:r>
            <a:endParaRPr sz="2800" dirty="0"/>
          </a:p>
          <a:p>
            <a:pPr lvl="1">
              <a:buAutoNum type="arabicPeriod"/>
            </a:pPr>
            <a:r>
              <a:rPr sz="2800" b="1" dirty="0"/>
              <a:t>Objectives and Success Criteria</a:t>
            </a:r>
          </a:p>
          <a:p>
            <a:pPr lvl="1">
              <a:buAutoNum type="arabicPeriod"/>
            </a:pPr>
            <a:r>
              <a:rPr sz="2800" dirty="0"/>
              <a:t>Project Preparation Checklist</a:t>
            </a:r>
          </a:p>
        </p:txBody>
      </p:sp>
      <p:sp>
        <p:nvSpPr>
          <p:cNvPr id="7" name="Freeform 31" descr="ChevronLeft Icon">
            <a:extLst>
              <a:ext uri="{FF2B5EF4-FFF2-40B4-BE49-F238E27FC236}">
                <a16:creationId xmlns:a16="http://schemas.microsoft.com/office/drawing/2014/main" id="{409542C8-90F2-4463-B755-42D5D6F9C240}"/>
              </a:ext>
            </a:extLst>
          </p:cNvPr>
          <p:cNvSpPr>
            <a:spLocks/>
          </p:cNvSpPr>
          <p:nvPr/>
        </p:nvSpPr>
        <p:spPr bwMode="auto">
          <a:xfrm>
            <a:off x="6425914" y="3249367"/>
            <a:ext cx="368178" cy="571500"/>
          </a:xfrm>
          <a:custGeom>
            <a:avLst/>
            <a:gdLst>
              <a:gd name="T0" fmla="*/ 73 w 156"/>
              <a:gd name="T1" fmla="*/ 121 h 242"/>
              <a:gd name="T2" fmla="*/ 152 w 156"/>
              <a:gd name="T3" fmla="*/ 200 h 242"/>
              <a:gd name="T4" fmla="*/ 152 w 156"/>
              <a:gd name="T5" fmla="*/ 214 h 242"/>
              <a:gd name="T6" fmla="*/ 127 w 156"/>
              <a:gd name="T7" fmla="*/ 238 h 242"/>
              <a:gd name="T8" fmla="*/ 114 w 156"/>
              <a:gd name="T9" fmla="*/ 238 h 242"/>
              <a:gd name="T10" fmla="*/ 3 w 156"/>
              <a:gd name="T11" fmla="*/ 128 h 242"/>
              <a:gd name="T12" fmla="*/ 3 w 156"/>
              <a:gd name="T13" fmla="*/ 115 h 242"/>
              <a:gd name="T14" fmla="*/ 114 w 156"/>
              <a:gd name="T15" fmla="*/ 4 h 242"/>
              <a:gd name="T16" fmla="*/ 127 w 156"/>
              <a:gd name="T17" fmla="*/ 4 h 242"/>
              <a:gd name="T18" fmla="*/ 152 w 156"/>
              <a:gd name="T19" fmla="*/ 29 h 242"/>
              <a:gd name="T20" fmla="*/ 152 w 156"/>
              <a:gd name="T21" fmla="*/ 42 h 242"/>
              <a:gd name="T22" fmla="*/ 73 w 156"/>
              <a:gd name="T23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2">
                <a:moveTo>
                  <a:pt x="73" y="121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6" y="204"/>
                  <a:pt x="156" y="210"/>
                  <a:pt x="152" y="214"/>
                </a:cubicBezTo>
                <a:cubicBezTo>
                  <a:pt x="127" y="238"/>
                  <a:pt x="127" y="238"/>
                  <a:pt x="127" y="238"/>
                </a:cubicBezTo>
                <a:cubicBezTo>
                  <a:pt x="123" y="242"/>
                  <a:pt x="118" y="242"/>
                  <a:pt x="114" y="238"/>
                </a:cubicBezTo>
                <a:cubicBezTo>
                  <a:pt x="3" y="128"/>
                  <a:pt x="3" y="128"/>
                  <a:pt x="3" y="128"/>
                </a:cubicBezTo>
                <a:cubicBezTo>
                  <a:pt x="0" y="124"/>
                  <a:pt x="0" y="118"/>
                  <a:pt x="3" y="115"/>
                </a:cubicBezTo>
                <a:cubicBezTo>
                  <a:pt x="114" y="4"/>
                  <a:pt x="114" y="4"/>
                  <a:pt x="114" y="4"/>
                </a:cubicBezTo>
                <a:cubicBezTo>
                  <a:pt x="118" y="0"/>
                  <a:pt x="123" y="0"/>
                  <a:pt x="127" y="4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6" y="32"/>
                  <a:pt x="156" y="38"/>
                  <a:pt x="152" y="42"/>
                </a:cubicBezTo>
                <a:lnTo>
                  <a:pt x="73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" name="Freeform 32" descr="ChevronRight Icon">
            <a:extLst>
              <a:ext uri="{FF2B5EF4-FFF2-40B4-BE49-F238E27FC236}">
                <a16:creationId xmlns:a16="http://schemas.microsoft.com/office/drawing/2014/main" id="{7BB61EB1-D5EF-4350-BF9D-B476442AF887}"/>
              </a:ext>
            </a:extLst>
          </p:cNvPr>
          <p:cNvSpPr>
            <a:spLocks/>
          </p:cNvSpPr>
          <p:nvPr/>
        </p:nvSpPr>
        <p:spPr bwMode="auto">
          <a:xfrm>
            <a:off x="824176" y="3249367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D6B98-F814-4206-9677-CADA9760CC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5884588" cy="878670"/>
          </a:xfrm>
        </p:spPr>
        <p:txBody>
          <a:bodyPr>
            <a:normAutofit/>
          </a:bodyPr>
          <a:lstStyle/>
          <a:p>
            <a:r>
              <a:rPr lang="en-CA" sz="3600" dirty="0"/>
              <a:t>Objectives and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Write down the goal of the project with stakeholders/clients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Tighten the project boundaries. Beware of scope creep!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Use SMART criteria</a:t>
            </a:r>
          </a:p>
        </p:txBody>
      </p:sp>
    </p:spTree>
    <p:extLst>
      <p:ext uri="{BB962C8B-B14F-4D97-AF65-F5344CB8AC3E}">
        <p14:creationId xmlns:p14="http://schemas.microsoft.com/office/powerpoint/2010/main" val="772554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D6B98-F814-4206-9677-CADA9760CC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5884588" cy="878670"/>
          </a:xfrm>
        </p:spPr>
        <p:txBody>
          <a:bodyPr>
            <a:normAutofit/>
          </a:bodyPr>
          <a:lstStyle/>
          <a:p>
            <a:r>
              <a:rPr lang="en-CA" sz="3600" dirty="0"/>
              <a:t>SMART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Specific</a:t>
            </a:r>
          </a:p>
          <a:p>
            <a:pPr marL="1143000" lvl="1" indent="-457200"/>
            <a:r>
              <a:rPr lang="en-US" sz="2600" dirty="0"/>
              <a:t>Target a specific area for improvement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Measurable</a:t>
            </a:r>
          </a:p>
          <a:p>
            <a:pPr marL="1143000" lvl="1" indent="-457200"/>
            <a:r>
              <a:rPr lang="en-US" sz="2600" dirty="0"/>
              <a:t>Quantify or at least suggest an indicator of progress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Achievable</a:t>
            </a:r>
          </a:p>
          <a:p>
            <a:pPr marL="1143000" lvl="1" indent="-457200"/>
            <a:r>
              <a:rPr lang="en-US" sz="2600" dirty="0"/>
              <a:t>State goals that don’t require miracles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Relevant</a:t>
            </a:r>
          </a:p>
          <a:p>
            <a:pPr marL="1143000" lvl="1" indent="-457200"/>
            <a:r>
              <a:rPr lang="en-US" sz="2600" dirty="0"/>
              <a:t>State what results can realistically be achieved, given available resources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Timely	</a:t>
            </a:r>
          </a:p>
          <a:p>
            <a:pPr marL="1143000" lvl="1" indent="-457200"/>
            <a:r>
              <a:rPr lang="en-US" sz="2600" dirty="0"/>
              <a:t>Specify when the result(s) can be achieved</a:t>
            </a:r>
          </a:p>
        </p:txBody>
      </p:sp>
      <p:sp>
        <p:nvSpPr>
          <p:cNvPr id="4" name="Freeform 32" descr="ChevronRight Icon">
            <a:extLst>
              <a:ext uri="{FF2B5EF4-FFF2-40B4-BE49-F238E27FC236}">
                <a16:creationId xmlns:a16="http://schemas.microsoft.com/office/drawing/2014/main" id="{52250354-F97D-486C-94EC-538131B9C9B5}"/>
              </a:ext>
            </a:extLst>
          </p:cNvPr>
          <p:cNvSpPr>
            <a:spLocks/>
          </p:cNvSpPr>
          <p:nvPr/>
        </p:nvSpPr>
        <p:spPr bwMode="auto">
          <a:xfrm>
            <a:off x="1339021" y="1531620"/>
            <a:ext cx="254037" cy="39243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6" name="Freeform 32" descr="ChevronRight Icon">
            <a:extLst>
              <a:ext uri="{FF2B5EF4-FFF2-40B4-BE49-F238E27FC236}">
                <a16:creationId xmlns:a16="http://schemas.microsoft.com/office/drawing/2014/main" id="{B28ED98D-DD16-41CD-9106-34EE6A094C22}"/>
              </a:ext>
            </a:extLst>
          </p:cNvPr>
          <p:cNvSpPr>
            <a:spLocks/>
          </p:cNvSpPr>
          <p:nvPr/>
        </p:nvSpPr>
        <p:spPr bwMode="auto">
          <a:xfrm>
            <a:off x="1339020" y="4679979"/>
            <a:ext cx="254037" cy="39243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" name="Freeform 32" descr="ChevronRight Icon">
            <a:extLst>
              <a:ext uri="{FF2B5EF4-FFF2-40B4-BE49-F238E27FC236}">
                <a16:creationId xmlns:a16="http://schemas.microsoft.com/office/drawing/2014/main" id="{07FA811D-AF36-4454-AF36-464CFBF735CB}"/>
              </a:ext>
            </a:extLst>
          </p:cNvPr>
          <p:cNvSpPr>
            <a:spLocks/>
          </p:cNvSpPr>
          <p:nvPr/>
        </p:nvSpPr>
        <p:spPr bwMode="auto">
          <a:xfrm>
            <a:off x="1339021" y="3745979"/>
            <a:ext cx="254037" cy="39243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8" name="Freeform 32" descr="ChevronRight Icon">
            <a:extLst>
              <a:ext uri="{FF2B5EF4-FFF2-40B4-BE49-F238E27FC236}">
                <a16:creationId xmlns:a16="http://schemas.microsoft.com/office/drawing/2014/main" id="{486DCCA0-95F6-437C-A4A3-760CB56166A7}"/>
              </a:ext>
            </a:extLst>
          </p:cNvPr>
          <p:cNvSpPr>
            <a:spLocks/>
          </p:cNvSpPr>
          <p:nvPr/>
        </p:nvSpPr>
        <p:spPr bwMode="auto">
          <a:xfrm>
            <a:off x="1339021" y="2467362"/>
            <a:ext cx="254037" cy="39243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" name="Freeform 32" descr="ChevronRight Icon">
            <a:extLst>
              <a:ext uri="{FF2B5EF4-FFF2-40B4-BE49-F238E27FC236}">
                <a16:creationId xmlns:a16="http://schemas.microsoft.com/office/drawing/2014/main" id="{E64C208E-F553-4C31-A115-E43681FC49B8}"/>
              </a:ext>
            </a:extLst>
          </p:cNvPr>
          <p:cNvSpPr>
            <a:spLocks/>
          </p:cNvSpPr>
          <p:nvPr/>
        </p:nvSpPr>
        <p:spPr bwMode="auto">
          <a:xfrm>
            <a:off x="1339021" y="5966216"/>
            <a:ext cx="254037" cy="39243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566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D6B98-F814-4206-9677-CADA9760CC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5884588" cy="878670"/>
          </a:xfrm>
        </p:spPr>
        <p:txBody>
          <a:bodyPr>
            <a:normAutofit/>
          </a:bodyPr>
          <a:lstStyle/>
          <a:p>
            <a:r>
              <a:rPr lang="en-CA" sz="3600" dirty="0"/>
              <a:t>It’s OK to Fail Early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Your time is your most valuable resource, and you are doing R&amp;D</a:t>
            </a:r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Set up project pass/fail breakpoints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47C0D-17F5-40B1-8591-4BD32D0C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737"/>
            <a:ext cx="9073662" cy="987095"/>
          </a:xfrm>
        </p:spPr>
        <p:txBody>
          <a:bodyPr>
            <a:noAutofit/>
          </a:bodyPr>
          <a:lstStyle/>
          <a:p>
            <a:r>
              <a:rPr lang="en-CA" sz="5400" dirty="0"/>
              <a:t>Project Preparation Checklist</a:t>
            </a:r>
            <a:br>
              <a:rPr lang="en-CA" sz="5400" dirty="0"/>
            </a:b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39974" y="2332421"/>
            <a:ext cx="7572375" cy="2436146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dirty="0"/>
              <a:t>What makes a good data science project</a:t>
            </a:r>
          </a:p>
          <a:p>
            <a:pPr lvl="1">
              <a:buAutoNum type="arabicPeriod"/>
            </a:pPr>
            <a:r>
              <a:rPr lang="en-US" sz="2800" dirty="0"/>
              <a:t>Estimating the feasibility and value of projects</a:t>
            </a:r>
            <a:endParaRPr sz="2800" dirty="0"/>
          </a:p>
          <a:p>
            <a:pPr lvl="1">
              <a:buAutoNum type="arabicPeriod"/>
            </a:pPr>
            <a:r>
              <a:rPr sz="2800" dirty="0"/>
              <a:t>Objectives and Success Criteria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sz="2800" b="1" dirty="0"/>
              <a:t>Project Preparation Checklist</a:t>
            </a:r>
          </a:p>
        </p:txBody>
      </p:sp>
      <p:sp>
        <p:nvSpPr>
          <p:cNvPr id="6" name="Freeform 32" descr="ChevronRight Icon">
            <a:extLst>
              <a:ext uri="{FF2B5EF4-FFF2-40B4-BE49-F238E27FC236}">
                <a16:creationId xmlns:a16="http://schemas.microsoft.com/office/drawing/2014/main" id="{579D8D56-9510-4738-9CCA-2F5B7CB371D4}"/>
              </a:ext>
            </a:extLst>
          </p:cNvPr>
          <p:cNvSpPr>
            <a:spLocks/>
          </p:cNvSpPr>
          <p:nvPr/>
        </p:nvSpPr>
        <p:spPr bwMode="auto">
          <a:xfrm>
            <a:off x="836388" y="3624834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" name="Freeform 31" descr="ChevronLeft Icon">
            <a:extLst>
              <a:ext uri="{FF2B5EF4-FFF2-40B4-BE49-F238E27FC236}">
                <a16:creationId xmlns:a16="http://schemas.microsoft.com/office/drawing/2014/main" id="{32417803-DFE9-4CA6-8999-0FDA7DA6FD09}"/>
              </a:ext>
            </a:extLst>
          </p:cNvPr>
          <p:cNvSpPr>
            <a:spLocks/>
          </p:cNvSpPr>
          <p:nvPr/>
        </p:nvSpPr>
        <p:spPr bwMode="auto">
          <a:xfrm>
            <a:off x="6360693" y="3624834"/>
            <a:ext cx="368178" cy="571500"/>
          </a:xfrm>
          <a:custGeom>
            <a:avLst/>
            <a:gdLst>
              <a:gd name="T0" fmla="*/ 73 w 156"/>
              <a:gd name="T1" fmla="*/ 121 h 242"/>
              <a:gd name="T2" fmla="*/ 152 w 156"/>
              <a:gd name="T3" fmla="*/ 200 h 242"/>
              <a:gd name="T4" fmla="*/ 152 w 156"/>
              <a:gd name="T5" fmla="*/ 214 h 242"/>
              <a:gd name="T6" fmla="*/ 127 w 156"/>
              <a:gd name="T7" fmla="*/ 238 h 242"/>
              <a:gd name="T8" fmla="*/ 114 w 156"/>
              <a:gd name="T9" fmla="*/ 238 h 242"/>
              <a:gd name="T10" fmla="*/ 3 w 156"/>
              <a:gd name="T11" fmla="*/ 128 h 242"/>
              <a:gd name="T12" fmla="*/ 3 w 156"/>
              <a:gd name="T13" fmla="*/ 115 h 242"/>
              <a:gd name="T14" fmla="*/ 114 w 156"/>
              <a:gd name="T15" fmla="*/ 4 h 242"/>
              <a:gd name="T16" fmla="*/ 127 w 156"/>
              <a:gd name="T17" fmla="*/ 4 h 242"/>
              <a:gd name="T18" fmla="*/ 152 w 156"/>
              <a:gd name="T19" fmla="*/ 29 h 242"/>
              <a:gd name="T20" fmla="*/ 152 w 156"/>
              <a:gd name="T21" fmla="*/ 42 h 242"/>
              <a:gd name="T22" fmla="*/ 73 w 156"/>
              <a:gd name="T23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2">
                <a:moveTo>
                  <a:pt x="73" y="121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6" y="204"/>
                  <a:pt x="156" y="210"/>
                  <a:pt x="152" y="214"/>
                </a:cubicBezTo>
                <a:cubicBezTo>
                  <a:pt x="127" y="238"/>
                  <a:pt x="127" y="238"/>
                  <a:pt x="127" y="238"/>
                </a:cubicBezTo>
                <a:cubicBezTo>
                  <a:pt x="123" y="242"/>
                  <a:pt x="118" y="242"/>
                  <a:pt x="114" y="238"/>
                </a:cubicBezTo>
                <a:cubicBezTo>
                  <a:pt x="3" y="128"/>
                  <a:pt x="3" y="128"/>
                  <a:pt x="3" y="128"/>
                </a:cubicBezTo>
                <a:cubicBezTo>
                  <a:pt x="0" y="124"/>
                  <a:pt x="0" y="118"/>
                  <a:pt x="3" y="115"/>
                </a:cubicBezTo>
                <a:cubicBezTo>
                  <a:pt x="114" y="4"/>
                  <a:pt x="114" y="4"/>
                  <a:pt x="114" y="4"/>
                </a:cubicBezTo>
                <a:cubicBezTo>
                  <a:pt x="118" y="0"/>
                  <a:pt x="123" y="0"/>
                  <a:pt x="127" y="4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6" y="32"/>
                  <a:pt x="156" y="38"/>
                  <a:pt x="152" y="42"/>
                </a:cubicBezTo>
                <a:lnTo>
                  <a:pt x="73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DF1C9-0FCE-4F72-B4A5-A44B61F7A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8" y="138062"/>
            <a:ext cx="6581579" cy="878670"/>
          </a:xfrm>
        </p:spPr>
        <p:txBody>
          <a:bodyPr>
            <a:normAutofit/>
          </a:bodyPr>
          <a:lstStyle/>
          <a:p>
            <a:r>
              <a:rPr lang="en-US" sz="3600" dirty="0"/>
              <a:t>Set project goals and expectations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endParaRPr lang="en-US" sz="2800" dirty="0"/>
          </a:p>
          <a:p>
            <a:pPr lvl="1">
              <a:buAutoNum type="arabicPeriod"/>
            </a:pPr>
            <a:r>
              <a:rPr sz="2800" dirty="0"/>
              <a:t>Make sure the intended goal is clear and scope is narrow</a:t>
            </a:r>
            <a:endParaRPr lang="en-CA" sz="2800" dirty="0"/>
          </a:p>
          <a:p>
            <a:pPr lvl="1">
              <a:buAutoNum type="arabicPeriod"/>
            </a:pPr>
            <a:endParaRPr sz="2800" dirty="0"/>
          </a:p>
          <a:p>
            <a:pPr lvl="1">
              <a:buAutoNum type="arabicPeriod"/>
            </a:pPr>
            <a:r>
              <a:rPr sz="2800" dirty="0"/>
              <a:t>Make sure business managers are involved and know what to expect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0B8A3-61CB-497B-B228-EDB3D48DC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Know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Make sure you know what data you’ll be relying on.</a:t>
            </a: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FC08-0390-489C-A3B7-AE954F835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Involve Domain Experts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Domain experts are at the table, and regularly provide feedback on project.</a:t>
            </a: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3D9F3-3062-4B65-87EF-48567BF73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7571580" cy="878670"/>
          </a:xfrm>
        </p:spPr>
        <p:txBody>
          <a:bodyPr>
            <a:normAutofit/>
          </a:bodyPr>
          <a:lstStyle/>
          <a:p>
            <a:r>
              <a:rPr lang="en-US" sz="3600" dirty="0"/>
              <a:t>Ethical Considerations From The Start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You consider the ethical impacts of the project before investing time in it.</a:t>
            </a:r>
          </a:p>
          <a:p>
            <a:pPr lvl="1"/>
            <a:r>
              <a:rPr sz="2400" dirty="0"/>
              <a:t>Privacy</a:t>
            </a:r>
          </a:p>
          <a:p>
            <a:pPr lvl="1"/>
            <a:r>
              <a:rPr sz="2400" dirty="0"/>
              <a:t>Consent</a:t>
            </a:r>
          </a:p>
          <a:p>
            <a:pPr lvl="1"/>
            <a:r>
              <a:rPr sz="2400" dirty="0"/>
              <a:t>Bias</a:t>
            </a:r>
            <a:endParaRPr lang="en-CA" sz="2400" dirty="0"/>
          </a:p>
          <a:p>
            <a:pPr marL="457200" lvl="1" indent="0">
              <a:buNone/>
            </a:pPr>
            <a:endParaRPr lang="en-CA" sz="2800" dirty="0"/>
          </a:p>
          <a:p>
            <a:pPr indent="-228600"/>
            <a:r>
              <a:rPr lang="en-CA" sz="2800" dirty="0"/>
              <a:t>See </a:t>
            </a:r>
            <a:r>
              <a:rPr lang="en-CA" sz="2800" dirty="0">
                <a:hlinkClick r:id="rId3"/>
              </a:rPr>
              <a:t>Algorithmic Impact Assessment</a:t>
            </a:r>
            <a:r>
              <a:rPr lang="en-CA" sz="2800" dirty="0"/>
              <a:t> tool</a:t>
            </a:r>
          </a:p>
          <a:p>
            <a:pPr marL="800100" lvl="1" indent="-342900"/>
            <a:r>
              <a:rPr lang="en-US" sz="2400" dirty="0"/>
              <a:t>helps identify the impact of your automated decision system under the </a:t>
            </a:r>
            <a:r>
              <a:rPr lang="en-US" sz="2400" i="1" u="sng" dirty="0">
                <a:hlinkClick r:id="rId4"/>
              </a:rPr>
              <a:t>Directive on Automated Decision-Making</a:t>
            </a:r>
            <a:endParaRPr lang="en-US" sz="2400" i="1" u="sng" dirty="0"/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i="1" u="sng" dirty="0"/>
          </a:p>
          <a:p>
            <a:pPr indent="-228600"/>
            <a:endParaRPr lang="en-US" sz="3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1D17F-0E2F-4CA2-9D14-4DD030B4E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The Data Science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86210" y="1365342"/>
            <a:ext cx="7571580" cy="4811951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dirty="0"/>
              <a:t>Ask an interesting question</a:t>
            </a:r>
          </a:p>
          <a:p>
            <a:pPr lvl="1">
              <a:buAutoNum type="arabicPeriod"/>
            </a:pPr>
            <a:r>
              <a:rPr sz="2800" dirty="0"/>
              <a:t>Get the data</a:t>
            </a:r>
          </a:p>
          <a:p>
            <a:pPr lvl="1">
              <a:buAutoNum type="arabicPeriod"/>
            </a:pPr>
            <a:r>
              <a:rPr sz="2800" dirty="0"/>
              <a:t>Explore the data</a:t>
            </a:r>
          </a:p>
          <a:p>
            <a:pPr lvl="1">
              <a:buAutoNum type="arabicPeriod"/>
            </a:pPr>
            <a:r>
              <a:rPr sz="2800" dirty="0"/>
              <a:t>Model the data</a:t>
            </a:r>
          </a:p>
          <a:p>
            <a:pPr lvl="1">
              <a:buAutoNum type="arabicPeriod"/>
            </a:pPr>
            <a:r>
              <a:rPr sz="2800" dirty="0"/>
              <a:t>Communicate and </a:t>
            </a:r>
            <a:r>
              <a:rPr lang="en-US" sz="2800" dirty="0"/>
              <a:t>v</a:t>
            </a:r>
            <a:r>
              <a:rPr sz="2800" dirty="0"/>
              <a:t>isualize the results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3630B-5873-4C54-9531-72197C9DC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The Data Science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86210" y="1365342"/>
            <a:ext cx="7571580" cy="4811951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b="1" dirty="0"/>
              <a:t>Ask an interesting question</a:t>
            </a:r>
          </a:p>
          <a:p>
            <a:pPr lvl="1">
              <a:buAutoNum type="arabicPeriod"/>
            </a:pPr>
            <a:r>
              <a:rPr sz="2800" dirty="0"/>
              <a:t>Get the data</a:t>
            </a:r>
          </a:p>
          <a:p>
            <a:pPr lvl="1">
              <a:buAutoNum type="arabicPeriod"/>
            </a:pPr>
            <a:r>
              <a:rPr sz="2800" dirty="0"/>
              <a:t>Explore the data</a:t>
            </a:r>
          </a:p>
          <a:p>
            <a:pPr lvl="1">
              <a:buAutoNum type="arabicPeriod"/>
            </a:pPr>
            <a:r>
              <a:rPr sz="2800" dirty="0"/>
              <a:t>Model the data</a:t>
            </a:r>
          </a:p>
          <a:p>
            <a:pPr lvl="1">
              <a:buAutoNum type="arabicPeriod"/>
            </a:pPr>
            <a:r>
              <a:rPr sz="2800" dirty="0"/>
              <a:t>Communicate and </a:t>
            </a:r>
            <a:r>
              <a:rPr lang="en-US" sz="2800" dirty="0"/>
              <a:t>v</a:t>
            </a:r>
            <a:r>
              <a:rPr sz="2800" dirty="0"/>
              <a:t>isualize the results</a:t>
            </a:r>
          </a:p>
        </p:txBody>
      </p:sp>
      <p:sp>
        <p:nvSpPr>
          <p:cNvPr id="6" name="Freeform 31" descr="ChevronLeft Icon">
            <a:extLst>
              <a:ext uri="{FF2B5EF4-FFF2-40B4-BE49-F238E27FC236}">
                <a16:creationId xmlns:a16="http://schemas.microsoft.com/office/drawing/2014/main" id="{ACFF6F55-BEC3-4141-97A1-89B44BC10411}"/>
              </a:ext>
            </a:extLst>
          </p:cNvPr>
          <p:cNvSpPr>
            <a:spLocks/>
          </p:cNvSpPr>
          <p:nvPr/>
        </p:nvSpPr>
        <p:spPr bwMode="auto">
          <a:xfrm>
            <a:off x="5690726" y="1302482"/>
            <a:ext cx="368178" cy="571500"/>
          </a:xfrm>
          <a:custGeom>
            <a:avLst/>
            <a:gdLst>
              <a:gd name="T0" fmla="*/ 73 w 156"/>
              <a:gd name="T1" fmla="*/ 121 h 242"/>
              <a:gd name="T2" fmla="*/ 152 w 156"/>
              <a:gd name="T3" fmla="*/ 200 h 242"/>
              <a:gd name="T4" fmla="*/ 152 w 156"/>
              <a:gd name="T5" fmla="*/ 214 h 242"/>
              <a:gd name="T6" fmla="*/ 127 w 156"/>
              <a:gd name="T7" fmla="*/ 238 h 242"/>
              <a:gd name="T8" fmla="*/ 114 w 156"/>
              <a:gd name="T9" fmla="*/ 238 h 242"/>
              <a:gd name="T10" fmla="*/ 3 w 156"/>
              <a:gd name="T11" fmla="*/ 128 h 242"/>
              <a:gd name="T12" fmla="*/ 3 w 156"/>
              <a:gd name="T13" fmla="*/ 115 h 242"/>
              <a:gd name="T14" fmla="*/ 114 w 156"/>
              <a:gd name="T15" fmla="*/ 4 h 242"/>
              <a:gd name="T16" fmla="*/ 127 w 156"/>
              <a:gd name="T17" fmla="*/ 4 h 242"/>
              <a:gd name="T18" fmla="*/ 152 w 156"/>
              <a:gd name="T19" fmla="*/ 29 h 242"/>
              <a:gd name="T20" fmla="*/ 152 w 156"/>
              <a:gd name="T21" fmla="*/ 42 h 242"/>
              <a:gd name="T22" fmla="*/ 73 w 156"/>
              <a:gd name="T23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2">
                <a:moveTo>
                  <a:pt x="73" y="121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6" y="204"/>
                  <a:pt x="156" y="210"/>
                  <a:pt x="152" y="214"/>
                </a:cubicBezTo>
                <a:cubicBezTo>
                  <a:pt x="127" y="238"/>
                  <a:pt x="127" y="238"/>
                  <a:pt x="127" y="238"/>
                </a:cubicBezTo>
                <a:cubicBezTo>
                  <a:pt x="123" y="242"/>
                  <a:pt x="118" y="242"/>
                  <a:pt x="114" y="238"/>
                </a:cubicBezTo>
                <a:cubicBezTo>
                  <a:pt x="3" y="128"/>
                  <a:pt x="3" y="128"/>
                  <a:pt x="3" y="128"/>
                </a:cubicBezTo>
                <a:cubicBezTo>
                  <a:pt x="0" y="124"/>
                  <a:pt x="0" y="118"/>
                  <a:pt x="3" y="115"/>
                </a:cubicBezTo>
                <a:cubicBezTo>
                  <a:pt x="114" y="4"/>
                  <a:pt x="114" y="4"/>
                  <a:pt x="114" y="4"/>
                </a:cubicBezTo>
                <a:cubicBezTo>
                  <a:pt x="118" y="0"/>
                  <a:pt x="123" y="0"/>
                  <a:pt x="127" y="4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6" y="32"/>
                  <a:pt x="156" y="38"/>
                  <a:pt x="152" y="42"/>
                </a:cubicBezTo>
                <a:lnTo>
                  <a:pt x="73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7" name="Freeform 32" descr="ChevronRight Icon">
            <a:extLst>
              <a:ext uri="{FF2B5EF4-FFF2-40B4-BE49-F238E27FC236}">
                <a16:creationId xmlns:a16="http://schemas.microsoft.com/office/drawing/2014/main" id="{BAC9A17D-1506-4B7C-8B51-485B9A182C12}"/>
              </a:ext>
            </a:extLst>
          </p:cNvPr>
          <p:cNvSpPr>
            <a:spLocks/>
          </p:cNvSpPr>
          <p:nvPr/>
        </p:nvSpPr>
        <p:spPr bwMode="auto">
          <a:xfrm>
            <a:off x="759199" y="1302482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EB9FA-260E-444E-8DCA-DF7137377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Requirements</a:t>
            </a:r>
          </a:p>
        </p:txBody>
      </p:sp>
      <p:pic>
        <p:nvPicPr>
          <p:cNvPr id="3" name="Picture 1" descr="img/pyram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algn="ctr"/>
            <a:r>
              <a:rPr lang="en-CA" dirty="0"/>
              <a:t>"</a:t>
            </a:r>
            <a:r>
              <a:rPr dirty="0"/>
              <a:t>Maslow’s Pyramid of Data Needs</a:t>
            </a:r>
            <a:r>
              <a:rPr lang="en-CA" dirty="0"/>
              <a:t>“</a:t>
            </a:r>
          </a:p>
          <a:p>
            <a:pPr lvl="0" algn="ctr"/>
            <a:r>
              <a:rPr lang="en-CA" sz="1400" dirty="0"/>
              <a:t>Monica </a:t>
            </a:r>
            <a:r>
              <a:rPr lang="en-CA" sz="1400" dirty="0" err="1"/>
              <a:t>Rogati</a:t>
            </a:r>
            <a:r>
              <a:rPr lang="en-CA" sz="1400" dirty="0"/>
              <a:t>, @</a:t>
            </a:r>
            <a:r>
              <a:rPr lang="en-CA" sz="1400" dirty="0" err="1"/>
              <a:t>mrogati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A7E79D-E814-4E2D-AF55-9133C9A1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21" y="523184"/>
            <a:ext cx="7188758" cy="987095"/>
          </a:xfrm>
        </p:spPr>
        <p:txBody>
          <a:bodyPr>
            <a:noAutofit/>
          </a:bodyPr>
          <a:lstStyle/>
          <a:p>
            <a:r>
              <a:rPr lang="en-CA" sz="5400" dirty="0"/>
              <a:t>What 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812" y="2505069"/>
            <a:ext cx="7572375" cy="1847861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dirty="0"/>
              <a:t>What makes a good data science project</a:t>
            </a:r>
          </a:p>
          <a:p>
            <a:pPr lvl="1">
              <a:buAutoNum type="arabicPeriod"/>
            </a:pPr>
            <a:r>
              <a:rPr lang="en-US" sz="2800" dirty="0"/>
              <a:t>Estimating the feasibility and value of projects</a:t>
            </a:r>
            <a:endParaRPr sz="2800" dirty="0"/>
          </a:p>
          <a:p>
            <a:pPr lvl="1">
              <a:buAutoNum type="arabicPeriod"/>
            </a:pPr>
            <a:r>
              <a:rPr sz="2800" dirty="0"/>
              <a:t>Objectives and Success Criteria</a:t>
            </a:r>
          </a:p>
          <a:p>
            <a:pPr lvl="1">
              <a:buAutoNum type="arabicPeriod"/>
            </a:pPr>
            <a:r>
              <a:rPr sz="2800" dirty="0"/>
              <a:t>Project Preparation Checklist</a:t>
            </a:r>
          </a:p>
        </p:txBody>
      </p:sp>
    </p:spTree>
    <p:extLst>
      <p:ext uri="{BB962C8B-B14F-4D97-AF65-F5344CB8AC3E}">
        <p14:creationId xmlns:p14="http://schemas.microsoft.com/office/powerpoint/2010/main" val="350815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A7E79D-E814-4E2D-AF55-9133C9A1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21" y="523184"/>
            <a:ext cx="7188758" cy="987095"/>
          </a:xfrm>
        </p:spPr>
        <p:txBody>
          <a:bodyPr>
            <a:noAutofit/>
          </a:bodyPr>
          <a:lstStyle/>
          <a:p>
            <a:r>
              <a:rPr lang="en-CA" sz="5400" dirty="0"/>
              <a:t>Project Characteristics</a:t>
            </a:r>
            <a:br>
              <a:rPr lang="en-CA" sz="5400" dirty="0"/>
            </a:b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812" y="2505069"/>
            <a:ext cx="7572375" cy="1847861"/>
          </a:xfrm>
        </p:spPr>
        <p:txBody>
          <a:bodyPr>
            <a:normAutofit/>
          </a:bodyPr>
          <a:lstStyle/>
          <a:p>
            <a:pPr lvl="1">
              <a:buAutoNum type="arabicPeriod"/>
            </a:pPr>
            <a:r>
              <a:rPr sz="2800" b="1" dirty="0"/>
              <a:t>What makes a good data science project</a:t>
            </a:r>
          </a:p>
          <a:p>
            <a:pPr lvl="1">
              <a:buAutoNum type="arabicPeriod"/>
            </a:pPr>
            <a:r>
              <a:rPr lang="en-US" sz="2800" dirty="0"/>
              <a:t>Estimating the feasibility and value of projects</a:t>
            </a:r>
            <a:endParaRPr sz="2800" dirty="0"/>
          </a:p>
          <a:p>
            <a:pPr lvl="1">
              <a:buAutoNum type="arabicPeriod"/>
            </a:pPr>
            <a:r>
              <a:rPr sz="2800" dirty="0"/>
              <a:t>Objectives and Success Criteria</a:t>
            </a:r>
          </a:p>
          <a:p>
            <a:pPr lvl="1">
              <a:buAutoNum type="arabicPeriod"/>
            </a:pPr>
            <a:r>
              <a:rPr sz="2800" dirty="0"/>
              <a:t>Project Preparation Checklist</a:t>
            </a:r>
          </a:p>
        </p:txBody>
      </p:sp>
      <p:sp>
        <p:nvSpPr>
          <p:cNvPr id="8" name="Freeform 32" descr="ChevronRight Icon">
            <a:extLst>
              <a:ext uri="{FF2B5EF4-FFF2-40B4-BE49-F238E27FC236}">
                <a16:creationId xmlns:a16="http://schemas.microsoft.com/office/drawing/2014/main" id="{39B44FE2-246A-4DFF-8A48-7EA4B5E6B1A3}"/>
              </a:ext>
            </a:extLst>
          </p:cNvPr>
          <p:cNvSpPr>
            <a:spLocks/>
          </p:cNvSpPr>
          <p:nvPr/>
        </p:nvSpPr>
        <p:spPr bwMode="auto">
          <a:xfrm>
            <a:off x="831448" y="2450293"/>
            <a:ext cx="369957" cy="571500"/>
          </a:xfrm>
          <a:custGeom>
            <a:avLst/>
            <a:gdLst>
              <a:gd name="T0" fmla="*/ 42 w 156"/>
              <a:gd name="T1" fmla="*/ 238 h 241"/>
              <a:gd name="T2" fmla="*/ 28 w 156"/>
              <a:gd name="T3" fmla="*/ 238 h 241"/>
              <a:gd name="T4" fmla="*/ 4 w 156"/>
              <a:gd name="T5" fmla="*/ 213 h 241"/>
              <a:gd name="T6" fmla="*/ 4 w 156"/>
              <a:gd name="T7" fmla="*/ 200 h 241"/>
              <a:gd name="T8" fmla="*/ 83 w 156"/>
              <a:gd name="T9" fmla="*/ 120 h 241"/>
              <a:gd name="T10" fmla="*/ 4 w 156"/>
              <a:gd name="T11" fmla="*/ 41 h 241"/>
              <a:gd name="T12" fmla="*/ 4 w 156"/>
              <a:gd name="T13" fmla="*/ 28 h 241"/>
              <a:gd name="T14" fmla="*/ 28 w 156"/>
              <a:gd name="T15" fmla="*/ 3 h 241"/>
              <a:gd name="T16" fmla="*/ 42 w 156"/>
              <a:gd name="T17" fmla="*/ 3 h 241"/>
              <a:gd name="T18" fmla="*/ 152 w 156"/>
              <a:gd name="T19" fmla="*/ 114 h 241"/>
              <a:gd name="T20" fmla="*/ 152 w 156"/>
              <a:gd name="T21" fmla="*/ 127 h 241"/>
              <a:gd name="T22" fmla="*/ 42 w 156"/>
              <a:gd name="T23" fmla="*/ 23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1">
                <a:moveTo>
                  <a:pt x="42" y="238"/>
                </a:moveTo>
                <a:cubicBezTo>
                  <a:pt x="38" y="241"/>
                  <a:pt x="32" y="241"/>
                  <a:pt x="28" y="238"/>
                </a:cubicBezTo>
                <a:cubicBezTo>
                  <a:pt x="4" y="213"/>
                  <a:pt x="4" y="213"/>
                  <a:pt x="4" y="213"/>
                </a:cubicBezTo>
                <a:cubicBezTo>
                  <a:pt x="0" y="209"/>
                  <a:pt x="0" y="203"/>
                  <a:pt x="4" y="20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4" y="41"/>
                  <a:pt x="4" y="41"/>
                  <a:pt x="4" y="41"/>
                </a:cubicBezTo>
                <a:cubicBezTo>
                  <a:pt x="0" y="38"/>
                  <a:pt x="0" y="32"/>
                  <a:pt x="4" y="28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0"/>
                  <a:pt x="38" y="0"/>
                  <a:pt x="42" y="3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6" y="118"/>
                  <a:pt x="156" y="124"/>
                  <a:pt x="152" y="127"/>
                </a:cubicBezTo>
                <a:lnTo>
                  <a:pt x="42" y="238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" name="Freeform 31" descr="ChevronLeft Icon">
            <a:extLst>
              <a:ext uri="{FF2B5EF4-FFF2-40B4-BE49-F238E27FC236}">
                <a16:creationId xmlns:a16="http://schemas.microsoft.com/office/drawing/2014/main" id="{DF11F6C2-2588-4FDC-A879-18B5BC32A483}"/>
              </a:ext>
            </a:extLst>
          </p:cNvPr>
          <p:cNvSpPr>
            <a:spLocks/>
          </p:cNvSpPr>
          <p:nvPr/>
        </p:nvSpPr>
        <p:spPr bwMode="auto">
          <a:xfrm>
            <a:off x="7749149" y="2450293"/>
            <a:ext cx="368178" cy="571500"/>
          </a:xfrm>
          <a:custGeom>
            <a:avLst/>
            <a:gdLst>
              <a:gd name="T0" fmla="*/ 73 w 156"/>
              <a:gd name="T1" fmla="*/ 121 h 242"/>
              <a:gd name="T2" fmla="*/ 152 w 156"/>
              <a:gd name="T3" fmla="*/ 200 h 242"/>
              <a:gd name="T4" fmla="*/ 152 w 156"/>
              <a:gd name="T5" fmla="*/ 214 h 242"/>
              <a:gd name="T6" fmla="*/ 127 w 156"/>
              <a:gd name="T7" fmla="*/ 238 h 242"/>
              <a:gd name="T8" fmla="*/ 114 w 156"/>
              <a:gd name="T9" fmla="*/ 238 h 242"/>
              <a:gd name="T10" fmla="*/ 3 w 156"/>
              <a:gd name="T11" fmla="*/ 128 h 242"/>
              <a:gd name="T12" fmla="*/ 3 w 156"/>
              <a:gd name="T13" fmla="*/ 115 h 242"/>
              <a:gd name="T14" fmla="*/ 114 w 156"/>
              <a:gd name="T15" fmla="*/ 4 h 242"/>
              <a:gd name="T16" fmla="*/ 127 w 156"/>
              <a:gd name="T17" fmla="*/ 4 h 242"/>
              <a:gd name="T18" fmla="*/ 152 w 156"/>
              <a:gd name="T19" fmla="*/ 29 h 242"/>
              <a:gd name="T20" fmla="*/ 152 w 156"/>
              <a:gd name="T21" fmla="*/ 42 h 242"/>
              <a:gd name="T22" fmla="*/ 73 w 156"/>
              <a:gd name="T23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" h="242">
                <a:moveTo>
                  <a:pt x="73" y="121"/>
                </a:moveTo>
                <a:cubicBezTo>
                  <a:pt x="152" y="200"/>
                  <a:pt x="152" y="200"/>
                  <a:pt x="152" y="200"/>
                </a:cubicBezTo>
                <a:cubicBezTo>
                  <a:pt x="156" y="204"/>
                  <a:pt x="156" y="210"/>
                  <a:pt x="152" y="214"/>
                </a:cubicBezTo>
                <a:cubicBezTo>
                  <a:pt x="127" y="238"/>
                  <a:pt x="127" y="238"/>
                  <a:pt x="127" y="238"/>
                </a:cubicBezTo>
                <a:cubicBezTo>
                  <a:pt x="123" y="242"/>
                  <a:pt x="118" y="242"/>
                  <a:pt x="114" y="238"/>
                </a:cubicBezTo>
                <a:cubicBezTo>
                  <a:pt x="3" y="128"/>
                  <a:pt x="3" y="128"/>
                  <a:pt x="3" y="128"/>
                </a:cubicBezTo>
                <a:cubicBezTo>
                  <a:pt x="0" y="124"/>
                  <a:pt x="0" y="118"/>
                  <a:pt x="3" y="115"/>
                </a:cubicBezTo>
                <a:cubicBezTo>
                  <a:pt x="114" y="4"/>
                  <a:pt x="114" y="4"/>
                  <a:pt x="114" y="4"/>
                </a:cubicBezTo>
                <a:cubicBezTo>
                  <a:pt x="118" y="0"/>
                  <a:pt x="123" y="0"/>
                  <a:pt x="127" y="4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6" y="32"/>
                  <a:pt x="156" y="38"/>
                  <a:pt x="152" y="42"/>
                </a:cubicBezTo>
                <a:lnTo>
                  <a:pt x="73" y="12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5E06D-3A69-4A33-AFBC-59D5D4328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8" y="138062"/>
            <a:ext cx="7655839" cy="87867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What makes a good data science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sz="2800" dirty="0"/>
          </a:p>
          <a:p>
            <a:pPr lvl="1"/>
            <a:r>
              <a:rPr sz="2800" dirty="0"/>
              <a:t>Good </a:t>
            </a:r>
            <a:r>
              <a:rPr lang="en-CA" sz="2800" dirty="0"/>
              <a:t>return on investment</a:t>
            </a:r>
            <a:r>
              <a:rPr sz="2800" dirty="0"/>
              <a:t> (ROI)</a:t>
            </a:r>
          </a:p>
          <a:p>
            <a:pPr lvl="1"/>
            <a:r>
              <a:rPr sz="2800" dirty="0"/>
              <a:t>Easy to </a:t>
            </a:r>
            <a:r>
              <a:rPr lang="en-CA" sz="2800" dirty="0"/>
              <a:t>i</a:t>
            </a:r>
            <a:r>
              <a:rPr sz="2800" dirty="0" err="1"/>
              <a:t>mplement</a:t>
            </a:r>
            <a:endParaRPr lang="en-US" sz="2800" dirty="0"/>
          </a:p>
          <a:p>
            <a:pPr lvl="1"/>
            <a:r>
              <a:rPr sz="2800" dirty="0"/>
              <a:t>Does not build on technical debt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8BE2F-816A-42EC-BC00-38D1C03B9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99" y="138062"/>
            <a:ext cx="6217098" cy="878670"/>
          </a:xfrm>
        </p:spPr>
        <p:txBody>
          <a:bodyPr>
            <a:normAutofit/>
          </a:bodyPr>
          <a:lstStyle/>
          <a:p>
            <a:r>
              <a:rPr lang="en-CA" sz="3600" dirty="0"/>
              <a:t>Project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sz="2800" dirty="0"/>
              <a:t>Other factors</a:t>
            </a:r>
          </a:p>
          <a:p>
            <a:pPr lvl="1"/>
            <a:r>
              <a:rPr sz="2800" dirty="0"/>
              <a:t>Data infrastructure already in place</a:t>
            </a:r>
          </a:p>
          <a:p>
            <a:pPr lvl="1"/>
            <a:r>
              <a:rPr sz="2800" dirty="0"/>
              <a:t>Lots of labeled data already available</a:t>
            </a:r>
          </a:p>
          <a:p>
            <a:pPr lvl="1"/>
            <a:r>
              <a:rPr sz="2800" dirty="0"/>
              <a:t>Buy-in from stakeholders</a:t>
            </a:r>
          </a:p>
          <a:p>
            <a:pPr lvl="1"/>
            <a:r>
              <a:rPr sz="2800" dirty="0"/>
              <a:t>Impact of error is low</a:t>
            </a: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e25fc06413743541897fdb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1329</Words>
  <Application>Microsoft Office PowerPoint</Application>
  <PresentationFormat>On-screen Show (4:3)</PresentationFormat>
  <Paragraphs>252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Identifying Data Science Projects</vt:lpstr>
      <vt:lpstr>PowerPoint Presentation</vt:lpstr>
      <vt:lpstr>PowerPoint Presentation</vt:lpstr>
      <vt:lpstr>PowerPoint Presentation</vt:lpstr>
      <vt:lpstr>PowerPoint Presentation</vt:lpstr>
      <vt:lpstr>What We’ll Talk About</vt:lpstr>
      <vt:lpstr>Project Characteristics </vt:lpstr>
      <vt:lpstr>PowerPoint Presentation</vt:lpstr>
      <vt:lpstr>PowerPoint Presentation</vt:lpstr>
      <vt:lpstr>PowerPoint Presentation</vt:lpstr>
      <vt:lpstr>Project Estimation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and Success Criteria </vt:lpstr>
      <vt:lpstr>PowerPoint Presentation</vt:lpstr>
      <vt:lpstr>PowerPoint Presentation</vt:lpstr>
      <vt:lpstr>PowerPoint Presentation</vt:lpstr>
      <vt:lpstr>Project Preparation Checklist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Data Science Projects</dc:title>
  <dc:creator>François Leblanc</dc:creator>
  <cp:keywords/>
  <cp:lastModifiedBy>Leblanc, Francois</cp:lastModifiedBy>
  <cp:revision>25</cp:revision>
  <dcterms:created xsi:type="dcterms:W3CDTF">2020-01-20T14:08:39Z</dcterms:created>
  <dcterms:modified xsi:type="dcterms:W3CDTF">2020-01-20T19:14:14Z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4203d7-225b-41a9-8c54-a31e0ceca5df_Enabled">
    <vt:lpwstr>True</vt:lpwstr>
  </property>
  <property fmtid="{D5CDD505-2E9C-101B-9397-08002B2CF9AE}" pid="3" name="MSIP_Label_dd4203d7-225b-41a9-8c54-a31e0ceca5df_SiteId">
    <vt:lpwstr>6397df10-4595-4047-9c4f-03311282152b</vt:lpwstr>
  </property>
  <property fmtid="{D5CDD505-2E9C-101B-9397-08002B2CF9AE}" pid="4" name="MSIP_Label_dd4203d7-225b-41a9-8c54-a31e0ceca5df_Owner">
    <vt:lpwstr>FRALEBLA@tbs-sct.gc.ca</vt:lpwstr>
  </property>
  <property fmtid="{D5CDD505-2E9C-101B-9397-08002B2CF9AE}" pid="5" name="MSIP_Label_dd4203d7-225b-41a9-8c54-a31e0ceca5df_SetDate">
    <vt:lpwstr>2020-01-20T14:46:51.7983735Z</vt:lpwstr>
  </property>
  <property fmtid="{D5CDD505-2E9C-101B-9397-08002B2CF9AE}" pid="6" name="MSIP_Label_dd4203d7-225b-41a9-8c54-a31e0ceca5df_Name">
    <vt:lpwstr>NO MARKING VISIBLE</vt:lpwstr>
  </property>
  <property fmtid="{D5CDD505-2E9C-101B-9397-08002B2CF9AE}" pid="7" name="MSIP_Label_dd4203d7-225b-41a9-8c54-a31e0ceca5df_Application">
    <vt:lpwstr>Microsoft Azure Information Protection</vt:lpwstr>
  </property>
  <property fmtid="{D5CDD505-2E9C-101B-9397-08002B2CF9AE}" pid="8" name="MSIP_Label_dd4203d7-225b-41a9-8c54-a31e0ceca5df_ActionId">
    <vt:lpwstr>bcf1865d-187a-4401-b69b-7f6d71c65645</vt:lpwstr>
  </property>
  <property fmtid="{D5CDD505-2E9C-101B-9397-08002B2CF9AE}" pid="9" name="MSIP_Label_dd4203d7-225b-41a9-8c54-a31e0ceca5df_Extended_MSFT_Method">
    <vt:lpwstr>Manual</vt:lpwstr>
  </property>
  <property fmtid="{D5CDD505-2E9C-101B-9397-08002B2CF9AE}" pid="10" name="MSIP_Label_3515d617-256d-4284-aedb-1064be1c4b48_Enabled">
    <vt:lpwstr>True</vt:lpwstr>
  </property>
  <property fmtid="{D5CDD505-2E9C-101B-9397-08002B2CF9AE}" pid="11" name="MSIP_Label_3515d617-256d-4284-aedb-1064be1c4b48_SiteId">
    <vt:lpwstr>6397df10-4595-4047-9c4f-03311282152b</vt:lpwstr>
  </property>
  <property fmtid="{D5CDD505-2E9C-101B-9397-08002B2CF9AE}" pid="12" name="MSIP_Label_3515d617-256d-4284-aedb-1064be1c4b48_Owner">
    <vt:lpwstr>FRALEBLA@tbs-sct.gc.ca</vt:lpwstr>
  </property>
  <property fmtid="{D5CDD505-2E9C-101B-9397-08002B2CF9AE}" pid="13" name="MSIP_Label_3515d617-256d-4284-aedb-1064be1c4b48_SetDate">
    <vt:lpwstr>2020-01-20T14:46:51.7983735Z</vt:lpwstr>
  </property>
  <property fmtid="{D5CDD505-2E9C-101B-9397-08002B2CF9AE}" pid="14" name="MSIP_Label_3515d617-256d-4284-aedb-1064be1c4b48_Name">
    <vt:lpwstr>UNCLASSIFIED</vt:lpwstr>
  </property>
  <property fmtid="{D5CDD505-2E9C-101B-9397-08002B2CF9AE}" pid="15" name="MSIP_Label_3515d617-256d-4284-aedb-1064be1c4b48_Application">
    <vt:lpwstr>Microsoft Azure Information Protection</vt:lpwstr>
  </property>
  <property fmtid="{D5CDD505-2E9C-101B-9397-08002B2CF9AE}" pid="16" name="MSIP_Label_3515d617-256d-4284-aedb-1064be1c4b48_ActionId">
    <vt:lpwstr>bcf1865d-187a-4401-b69b-7f6d71c65645</vt:lpwstr>
  </property>
  <property fmtid="{D5CDD505-2E9C-101B-9397-08002B2CF9AE}" pid="17" name="MSIP_Label_3515d617-256d-4284-aedb-1064be1c4b48_Parent">
    <vt:lpwstr>dd4203d7-225b-41a9-8c54-a31e0ceca5df</vt:lpwstr>
  </property>
  <property fmtid="{D5CDD505-2E9C-101B-9397-08002B2CF9AE}" pid="18" name="MSIP_Label_3515d617-256d-4284-aedb-1064be1c4b48_Extended_MSFT_Method">
    <vt:lpwstr>Manual</vt:lpwstr>
  </property>
  <property fmtid="{D5CDD505-2E9C-101B-9397-08002B2CF9AE}" pid="19" name="Sensitivity">
    <vt:lpwstr>NO MARKING VISIBLE UNCLASSIFIED</vt:lpwstr>
  </property>
</Properties>
</file>