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27"/>
  </p:notesMasterIdLst>
  <p:sldIdLst>
    <p:sldId id="288" r:id="rId2"/>
    <p:sldId id="272" r:id="rId3"/>
    <p:sldId id="283" r:id="rId4"/>
    <p:sldId id="289" r:id="rId5"/>
    <p:sldId id="294" r:id="rId6"/>
    <p:sldId id="290" r:id="rId7"/>
    <p:sldId id="291" r:id="rId8"/>
    <p:sldId id="292" r:id="rId9"/>
    <p:sldId id="293" r:id="rId10"/>
    <p:sldId id="311" r:id="rId11"/>
    <p:sldId id="295" r:id="rId12"/>
    <p:sldId id="296" r:id="rId13"/>
    <p:sldId id="298" r:id="rId14"/>
    <p:sldId id="299" r:id="rId15"/>
    <p:sldId id="300" r:id="rId16"/>
    <p:sldId id="301" r:id="rId17"/>
    <p:sldId id="302" r:id="rId18"/>
    <p:sldId id="304" r:id="rId19"/>
    <p:sldId id="305" r:id="rId20"/>
    <p:sldId id="310" r:id="rId21"/>
    <p:sldId id="306" r:id="rId22"/>
    <p:sldId id="307" r:id="rId23"/>
    <p:sldId id="308" r:id="rId24"/>
    <p:sldId id="309" r:id="rId25"/>
    <p:sldId id="312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908"/>
    <a:srgbClr val="CB1313"/>
    <a:srgbClr val="D71414"/>
    <a:srgbClr val="DA1A10"/>
    <a:srgbClr val="CE190F"/>
    <a:srgbClr val="C82308"/>
    <a:srgbClr val="D92709"/>
    <a:srgbClr val="6E6E6E"/>
    <a:srgbClr val="E07E12"/>
    <a:srgbClr val="80B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6" autoAdjust="0"/>
    <p:restoredTop sz="94092" autoAdjust="0"/>
  </p:normalViewPr>
  <p:slideViewPr>
    <p:cSldViewPr>
      <p:cViewPr varScale="1">
        <p:scale>
          <a:sx n="104" d="100"/>
          <a:sy n="104" d="100"/>
        </p:scale>
        <p:origin x="13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8E201-C1E6-468F-A54D-D117C3E7F70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07109-E5DA-4E88-ACD7-BBE037C2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2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3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3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6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2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2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0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2127977"/>
            <a:ext cx="7188758" cy="987095"/>
          </a:xfrm>
          <a:prstGeom prst="rect">
            <a:avLst/>
          </a:prstGeom>
        </p:spPr>
        <p:txBody>
          <a:bodyPr anchor="t"/>
          <a:lstStyle>
            <a:lvl1pPr algn="ctr">
              <a:defRPr sz="6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80528" y="2889262"/>
            <a:ext cx="4146550" cy="424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3104964"/>
            <a:ext cx="4134385" cy="423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4155921"/>
            <a:ext cx="3111500" cy="293103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72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"/>
          <p:cNvSpPr>
            <a:spLocks/>
          </p:cNvSpPr>
          <p:nvPr userDrawn="1"/>
        </p:nvSpPr>
        <p:spPr bwMode="auto">
          <a:xfrm>
            <a:off x="6962268" y="563604"/>
            <a:ext cx="2181225" cy="150813"/>
          </a:xfrm>
          <a:custGeom>
            <a:avLst/>
            <a:gdLst>
              <a:gd name="T0" fmla="*/ 96 w 1374"/>
              <a:gd name="T1" fmla="*/ 0 h 95"/>
              <a:gd name="T2" fmla="*/ 90 w 1374"/>
              <a:gd name="T3" fmla="*/ 0 h 95"/>
              <a:gd name="T4" fmla="*/ 0 w 1374"/>
              <a:gd name="T5" fmla="*/ 95 h 95"/>
              <a:gd name="T6" fmla="*/ 6 w 1374"/>
              <a:gd name="T7" fmla="*/ 95 h 95"/>
              <a:gd name="T8" fmla="*/ 1374 w 1374"/>
              <a:gd name="T9" fmla="*/ 95 h 95"/>
              <a:gd name="T10" fmla="*/ 1374 w 1374"/>
              <a:gd name="T11" fmla="*/ 0 h 95"/>
              <a:gd name="T12" fmla="*/ 96 w 13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4" h="95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828918" y="563604"/>
            <a:ext cx="276225" cy="150813"/>
          </a:xfrm>
          <a:custGeom>
            <a:avLst/>
            <a:gdLst>
              <a:gd name="T0" fmla="*/ 96 w 174"/>
              <a:gd name="T1" fmla="*/ 0 h 95"/>
              <a:gd name="T2" fmla="*/ 96 w 174"/>
              <a:gd name="T3" fmla="*/ 0 h 95"/>
              <a:gd name="T4" fmla="*/ 0 w 174"/>
              <a:gd name="T5" fmla="*/ 95 h 95"/>
              <a:gd name="T6" fmla="*/ 6 w 174"/>
              <a:gd name="T7" fmla="*/ 95 h 95"/>
              <a:gd name="T8" fmla="*/ 84 w 174"/>
              <a:gd name="T9" fmla="*/ 95 h 95"/>
              <a:gd name="T10" fmla="*/ 174 w 174"/>
              <a:gd name="T11" fmla="*/ 0 h 95"/>
              <a:gd name="T12" fmla="*/ 96 w 1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" h="95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Freeform 13"/>
          <p:cNvSpPr>
            <a:spLocks/>
          </p:cNvSpPr>
          <p:nvPr userDrawn="1"/>
        </p:nvSpPr>
        <p:spPr bwMode="auto">
          <a:xfrm>
            <a:off x="-508" y="563604"/>
            <a:ext cx="6981826" cy="150813"/>
          </a:xfrm>
          <a:custGeom>
            <a:avLst/>
            <a:gdLst>
              <a:gd name="T0" fmla="*/ 4398 w 4398"/>
              <a:gd name="T1" fmla="*/ 0 h 95"/>
              <a:gd name="T2" fmla="*/ 0 w 4398"/>
              <a:gd name="T3" fmla="*/ 0 h 95"/>
              <a:gd name="T4" fmla="*/ 0 w 4398"/>
              <a:gd name="T5" fmla="*/ 95 h 95"/>
              <a:gd name="T6" fmla="*/ 4302 w 4398"/>
              <a:gd name="T7" fmla="*/ 95 h 95"/>
              <a:gd name="T8" fmla="*/ 4398 w 4398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8" h="95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27584" y="2060848"/>
            <a:ext cx="7702550" cy="61389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2708920"/>
            <a:ext cx="7704856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Sub-title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5" y="911005"/>
            <a:ext cx="4265733" cy="3937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70" y="806228"/>
            <a:ext cx="1570676" cy="484291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360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header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86210" y="1124744"/>
            <a:ext cx="7571580" cy="529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solidFill>
                  <a:srgbClr val="004D71"/>
                </a:solidFill>
                <a:latin typeface="Calibri" panose="020F0502020204030204" pitchFamily="34" charset="0"/>
              </a:defRPr>
            </a:lvl1pPr>
            <a:lvl2pPr>
              <a:defRPr sz="2000">
                <a:solidFill>
                  <a:srgbClr val="004D71"/>
                </a:solidFill>
                <a:latin typeface="Calibri" panose="020F0502020204030204" pitchFamily="34" charset="0"/>
              </a:defRPr>
            </a:lvl2pPr>
            <a:lvl3pPr>
              <a:defRPr sz="1800">
                <a:solidFill>
                  <a:srgbClr val="004D71"/>
                </a:solidFill>
                <a:latin typeface="Calibri" panose="020F0502020204030204" pitchFamily="34" charset="0"/>
              </a:defRPr>
            </a:lvl3pPr>
            <a:lvl4pPr>
              <a:defRPr sz="1600">
                <a:solidFill>
                  <a:srgbClr val="004D71"/>
                </a:solidFill>
                <a:latin typeface="Calibri" panose="020F0502020204030204" pitchFamily="34" charset="0"/>
              </a:defRPr>
            </a:lvl4pPr>
            <a:lvl5pPr marL="0" indent="1255713">
              <a:defRPr sz="1400">
                <a:solidFill>
                  <a:srgbClr val="004D7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CA" altLang="ko-KR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18" y="152400"/>
            <a:ext cx="5432982" cy="878670"/>
          </a:xfrm>
        </p:spPr>
        <p:txBody>
          <a:bodyPr lIns="0" tIns="0" rIns="0" bIns="0" anchor="t"/>
          <a:lstStyle>
            <a:lvl1pPr algn="l">
              <a:defRPr lang="en-CA" sz="2800" baseline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796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header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199" y="138062"/>
            <a:ext cx="5432982" cy="878670"/>
          </a:xfrm>
        </p:spPr>
        <p:txBody>
          <a:bodyPr lIns="0" tIns="0" rIns="0" bIns="0" anchor="ctr"/>
          <a:lstStyle>
            <a:lvl1pPr algn="l">
              <a:defRPr lang="en-CA" sz="2800" baseline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773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Picture and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825980" y="4617625"/>
            <a:ext cx="5482323" cy="467559"/>
          </a:xfrm>
          <a:prstGeom prst="rect">
            <a:avLst/>
          </a:prstGeom>
        </p:spPr>
        <p:txBody>
          <a:bodyPr anchor="t"/>
          <a:lstStyle>
            <a:lvl1pPr algn="l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Photo Caption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1904" y="1196752"/>
            <a:ext cx="5486400" cy="3394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821904" y="4617132"/>
            <a:ext cx="45719" cy="467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414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48680"/>
            <a:ext cx="9144000" cy="630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0295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Coll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67692" y="841784"/>
            <a:ext cx="4476307" cy="3795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1784"/>
            <a:ext cx="4486940" cy="2571750"/>
          </a:xfrm>
          <a:prstGeom prst="rect">
            <a:avLst/>
          </a:prstGeom>
        </p:spPr>
        <p:txBody>
          <a:bodyPr lIns="180000" tIns="108000" rIns="180000" bIns="108000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CA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184298" y="3413534"/>
            <a:ext cx="4302642" cy="257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67694" y="4637497"/>
            <a:ext cx="2171584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029" y="4637497"/>
            <a:ext cx="2123971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486940" y="4637497"/>
            <a:ext cx="180753" cy="134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4486940" y="841784"/>
            <a:ext cx="180753" cy="37958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 userDrawn="1"/>
        </p:nvSpPr>
        <p:spPr>
          <a:xfrm>
            <a:off x="3545" y="3413534"/>
            <a:ext cx="180753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6839277" y="4637496"/>
            <a:ext cx="180753" cy="134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503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739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4598"/>
            <a:ext cx="7886700" cy="775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B501D18-93EC-4D08-9C92-419904306A89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7D99-D461-4C49-83BD-86150019F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2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hl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ataprep/docs/html/Normalize-Numeric-Values_5734458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tags" Target="../tags/tag12.xml"/><Relationship Id="rId4" Type="http://schemas.openxmlformats.org/officeDocument/2006/relationships/notesSlide" Target="../notesSlides/notesSlide5.xml"/><Relationship Id="rId9" Type="http://schemas.openxmlformats.org/officeDocument/2006/relationships/hyperlink" Target="https://www.codecademy.com/articles/normalizati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s://medium.com/@rrfd/standardize-or-normalize-examples-in-python-e3f174b65dfc" TargetMode="External"/><Relationship Id="rId3" Type="http://schemas.openxmlformats.org/officeDocument/2006/relationships/tags" Target="../tags/tag16.xml"/><Relationship Id="rId7" Type="http://schemas.openxmlformats.org/officeDocument/2006/relationships/tags" Target="../tags/tag14.xml"/><Relationship Id="rId12" Type="http://schemas.openxmlformats.org/officeDocument/2006/relationships/image" Target="../media/image2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20.png"/><Relationship Id="rId4" Type="http://schemas.openxmlformats.org/officeDocument/2006/relationships/tags" Target="../tags/tag17.xml"/><Relationship Id="rId9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0.xml"/><Relationship Id="rId7" Type="http://schemas.openxmlformats.org/officeDocument/2006/relationships/tags" Target="../tags/tag18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22.png"/><Relationship Id="rId4" Type="http://schemas.openxmlformats.org/officeDocument/2006/relationships/tags" Target="../tags/tag21.xml"/><Relationship Id="rId9" Type="http://schemas.openxmlformats.org/officeDocument/2006/relationships/hyperlink" Target="https://developers.google.com/machine-learning/data-prep/transform/normaliz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cconnex.gc.ca/groups/profile/41270141/master-data-reference-data-esdc?language=e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hyperlink" Target="https://www.ibm.com/cloud/blog/ibm-data-catalog-data-scientists-productivity" TargetMode="External"/><Relationship Id="rId5" Type="http://schemas.openxmlformats.org/officeDocument/2006/relationships/hyperlink" Target="https://whatsthebigdata.com/2016/05/01/data-scientists-spend-most-of-their-time-cleaning-data/" TargetMode="Externa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asuringu.com/handle-missing-data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isplayr.com/5-ways-deal-missing-data-cluster-analysi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bs-sct-adsasd/data_science_talks-presentations_science_donne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ing.adobe.com/resources/help/en_US/whitepapers/multibyte/multibyte_iso8859-1.html" TargetMode="External"/><Relationship Id="rId3" Type="http://schemas.openxmlformats.org/officeDocument/2006/relationships/tags" Target="../tags/tag9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12.png"/><Relationship Id="rId5" Type="http://schemas.openxmlformats.org/officeDocument/2006/relationships/tags" Target="../tags/tag11.xml"/><Relationship Id="rId10" Type="http://schemas.openxmlformats.org/officeDocument/2006/relationships/hyperlink" Target="https://marketing.adobe.com/resources/help/en_US/whitepapers/multibyte/multibyte_utf8.html" TargetMode="External"/><Relationship Id="rId4" Type="http://schemas.openxmlformats.org/officeDocument/2006/relationships/tags" Target="../tags/tag10.xml"/><Relationship Id="rId9" Type="http://schemas.openxmlformats.org/officeDocument/2006/relationships/hyperlink" Target="https://marketing.adobe.com/resources/help/en_US/whitepapers/multibyte/multibyte_windows125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Science Talk: Data Cleansing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August 26 2019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827584" y="5410200"/>
            <a:ext cx="5410200" cy="87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Analytics and Data Science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Analyse</a:t>
            </a:r>
            <a:r>
              <a:rPr lang="en-US" dirty="0" smtClean="0">
                <a:solidFill>
                  <a:schemeClr val="tx1"/>
                </a:solidFill>
              </a:rPr>
              <a:t> et Science des </a:t>
            </a:r>
            <a:r>
              <a:rPr lang="en-US" dirty="0" err="1" smtClean="0">
                <a:solidFill>
                  <a:schemeClr val="tx1"/>
                </a:solidFill>
              </a:rPr>
              <a:t>données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07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Standardization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841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11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Standardization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1143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Ensure all values mean the same from one row to the next.</a:t>
            </a:r>
          </a:p>
          <a:p>
            <a:endParaRPr lang="en-CA" sz="2000" dirty="0"/>
          </a:p>
          <a:p>
            <a:r>
              <a:rPr lang="en-CA" sz="2000" dirty="0" smtClean="0"/>
              <a:t>Important when combining data sources, or when data model has changed over time.</a:t>
            </a:r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098" name="Picture 2" descr="Image result for questionnaire sc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23984"/>
            <a:ext cx="6019800" cy="308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4600" y="597246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077881" y="594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123198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12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Standardization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60400" y="1676399"/>
            <a:ext cx="82347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Entries that mean the same thing should use the same name/label</a:t>
            </a:r>
          </a:p>
          <a:p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Different syntax: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Standardize text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 err="1" smtClean="0"/>
              <a:t>E.x</a:t>
            </a:r>
            <a:r>
              <a:rPr lang="en-CA" sz="2000" dirty="0" smtClean="0"/>
              <a:t>.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ottawa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    “Ottawa”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cs typeface="Courier New" panose="02070309020205020404" pitchFamily="49" charset="0"/>
              </a:rPr>
              <a:t>Different semantics: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cs typeface="Courier New" panose="02070309020205020404" pitchFamily="49" charset="0"/>
              </a:rPr>
              <a:t>Use coding that can represent everything.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cs typeface="Courier New" panose="02070309020205020404" pitchFamily="49" charset="0"/>
              </a:rPr>
              <a:t>Ex. Combine the two datasets using the following scales</a:t>
            </a:r>
          </a:p>
          <a:p>
            <a:pPr lvl="2"/>
            <a:r>
              <a:rPr lang="en-CA" sz="2000" dirty="0">
                <a:latin typeface="Courier"/>
              </a:rPr>
              <a:t>{1: Male, 0: Female}</a:t>
            </a:r>
            <a:r>
              <a:rPr lang="en-CA" sz="2000" dirty="0"/>
              <a:t> </a:t>
            </a:r>
            <a:endParaRPr lang="en-CA" sz="2000" dirty="0" smtClean="0"/>
          </a:p>
          <a:p>
            <a:pPr lvl="2"/>
            <a:endParaRPr lang="en-CA" sz="2000" dirty="0">
              <a:latin typeface="Courier"/>
            </a:endParaRPr>
          </a:p>
          <a:p>
            <a:pPr lvl="2"/>
            <a:r>
              <a:rPr lang="en-CA" sz="2000" dirty="0" smtClean="0">
                <a:latin typeface="Courier"/>
              </a:rPr>
              <a:t>{</a:t>
            </a:r>
            <a:r>
              <a:rPr lang="en-CA" sz="2000" dirty="0">
                <a:latin typeface="Courier"/>
              </a:rPr>
              <a:t>'M': Male, 'F': Female, 'U': Unknown</a:t>
            </a:r>
            <a:r>
              <a:rPr lang="en-CA" sz="2000" dirty="0" smtClean="0">
                <a:latin typeface="Courier"/>
              </a:rPr>
              <a:t>}</a:t>
            </a:r>
          </a:p>
          <a:p>
            <a:pPr lvl="2"/>
            <a:endParaRPr lang="en-CA" sz="2000" dirty="0" smtClean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Adopt the second scale for as it can handle “unknown”</a:t>
            </a: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57600" y="31242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1115733"/>
            <a:ext cx="268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Inconsistent Coding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949367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13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Standardization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99887" y="1676399"/>
            <a:ext cx="8234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Use a list of valid codes if you can find or make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Visually inspect unique category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Ex. CS-09 group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Add a data validation step to data pipelines </a:t>
            </a:r>
            <a:r>
              <a:rPr lang="en-CA" sz="2000" dirty="0"/>
              <a:t>to detect breaks when they occur — and they </a:t>
            </a:r>
            <a:r>
              <a:rPr lang="en-CA" sz="2000" dirty="0" smtClean="0"/>
              <a:t>will!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Log </a:t>
            </a:r>
            <a:r>
              <a:rPr lang="en-CA" sz="2000" dirty="0"/>
              <a:t>changes to categorical values and new </a:t>
            </a:r>
            <a:r>
              <a:rPr lang="en-CA" sz="2000" dirty="0" smtClean="0"/>
              <a:t>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Error </a:t>
            </a:r>
            <a:r>
              <a:rPr lang="en-CA" sz="2000" dirty="0"/>
              <a:t>out if significant changes — no silent pass-through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194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Invalid Values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361227447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14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Standardization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99887" y="1676399"/>
            <a:ext cx="82347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numeric attributes, especially </a:t>
            </a:r>
            <a:r>
              <a:rPr lang="en-US" sz="2000" dirty="0" smtClean="0"/>
              <a:t>time series</a:t>
            </a:r>
            <a:r>
              <a:rPr lang="en-US" sz="2000" dirty="0"/>
              <a:t>, it’s important that the values are comparable across rows.</a:t>
            </a:r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 smtClean="0"/>
          </a:p>
          <a:p>
            <a:pPr lvl="0"/>
            <a:r>
              <a:rPr lang="en-US" sz="2000" dirty="0"/>
              <a:t>Three common steps to consider: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Standardization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Outlier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217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Numeric Values</a:t>
            </a:r>
            <a:endParaRPr lang="en-CA" sz="2400" b="1" dirty="0"/>
          </a:p>
        </p:txBody>
      </p:sp>
      <p:pic>
        <p:nvPicPr>
          <p:cNvPr id="6" name="Picture 5" descr="img/ts_scaling.png">
            <a:extLst>
              <a:ext uri="{FF2B5EF4-FFF2-40B4-BE49-F238E27FC236}">
                <a16:creationId xmlns="" xmlns:a16="http://schemas.microsoft.com/office/drawing/2014/main" id="{3E03166C-6E19-4CBB-BEC6-87276EA657C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33900" y="3276600"/>
            <a:ext cx="4038599" cy="21170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14DECFED-76B3-43F9-9C84-A8A67D9BCE00}"/>
              </a:ext>
            </a:extLst>
          </p:cNvPr>
          <p:cNvSpPr txBox="1"/>
          <p:nvPr/>
        </p:nvSpPr>
        <p:spPr>
          <a:xfrm>
            <a:off x="4579341" y="5423954"/>
            <a:ext cx="4119004" cy="157807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Difference between training and production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508894"/>
            <a:ext cx="735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>
                <a:hlinkClick r:id="rId3"/>
              </a:rPr>
              <a:t>Some other examples: https</a:t>
            </a:r>
            <a:r>
              <a:rPr lang="en-CA" sz="1200" dirty="0">
                <a:hlinkClick r:id="rId3"/>
              </a:rPr>
              <a:t>://cloud.google.com/dataprep/docs/html/Normalize-Numeric-Values_57344585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6859901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15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Standardization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224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Numeric Values </a:t>
            </a:r>
            <a:endParaRPr lang="en-CA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676399"/>
            <a:ext cx="3048000" cy="4892674"/>
            <a:chOff x="619125" y="1676400"/>
            <a:chExt cx="2731555" cy="423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619125" y="2076450"/>
                  <a:ext cx="2731555" cy="3832113"/>
                </a:xfrm>
                <a:prstGeom prst="rect">
                  <a:avLst/>
                </a:prstGeom>
                <a:noFill/>
                <a:ln w="9525">
                  <a:solidFill>
                    <a:srgbClr val="0051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>
                    <a:buFont typeface="Wingdings" pitchFamily="2" charset="2"/>
                    <a:buChar char="§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A.K.A. Feature Scaling</a:t>
                  </a:r>
                </a:p>
                <a:p>
                  <a:pPr marL="285750" indent="-285750">
                    <a:buFont typeface="Wingdings" pitchFamily="2" charset="2"/>
                    <a:buChar char="§"/>
                  </a:pPr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Wingdings" pitchFamily="2" charset="2"/>
                    <a:buChar char="§"/>
                  </a:pPr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ar-AE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Wingdings" pitchFamily="2" charset="2"/>
                    <a:buChar char="§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Especially useful for Euclidian distance</a:t>
                  </a:r>
                </a:p>
                <a:p>
                  <a:pPr marL="285750" indent="-285750">
                    <a:buFont typeface="Wingdings" pitchFamily="2" charset="2"/>
                    <a:buChar char="§"/>
                  </a:pPr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Wingdings" pitchFamily="2" charset="2"/>
                    <a:buChar char="§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If data is proportional, you may lose info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619125" y="2076450"/>
                  <a:ext cx="2731555" cy="38321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94" t="-686"/>
                  </a:stretch>
                </a:blipFill>
                <a:ln w="9525">
                  <a:solidFill>
                    <a:srgbClr val="005172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>
              <p:custDataLst>
                <p:tags r:id="rId2"/>
              </p:custDataLst>
            </p:nvPr>
          </p:nvSpPr>
          <p:spPr>
            <a:xfrm>
              <a:off x="619125" y="1676400"/>
              <a:ext cx="2731555" cy="304800"/>
            </a:xfrm>
            <a:prstGeom prst="rect">
              <a:avLst/>
            </a:prstGeom>
            <a:solidFill>
              <a:srgbClr val="005172"/>
            </a:solidFill>
            <a:ln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Normalization</a:t>
              </a:r>
              <a:endParaRPr lang="en-US" sz="2400" b="1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3672798"/>
            <a:ext cx="3962401" cy="30486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6833" y="1016731"/>
            <a:ext cx="3881767" cy="28524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8600" y="6592546"/>
            <a:ext cx="586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>
                <a:hlinkClick r:id="rId9"/>
              </a:rPr>
              <a:t>Image source and examples: https</a:t>
            </a:r>
            <a:r>
              <a:rPr lang="en-CA" sz="1200" dirty="0">
                <a:hlinkClick r:id="rId9"/>
              </a:rPr>
              <a:t>://www.codecademy.com/articles/normalization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32220796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16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Standardization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224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Numeric Values </a:t>
            </a:r>
            <a:endParaRPr lang="en-CA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02491" y="1676399"/>
            <a:ext cx="3050309" cy="4892674"/>
            <a:chOff x="617003" y="1676400"/>
            <a:chExt cx="2573872" cy="423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619125" y="2076450"/>
                  <a:ext cx="2571750" cy="3832113"/>
                </a:xfrm>
                <a:prstGeom prst="rect">
                  <a:avLst/>
                </a:prstGeom>
                <a:noFill/>
                <a:ln w="9525">
                  <a:solidFill>
                    <a:srgbClr val="0051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>
                    <a:buFont typeface="Wingdings" pitchFamily="2" charset="2"/>
                    <a:buChar char="§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A.K.A. Feature Scaling</a:t>
                  </a:r>
                </a:p>
                <a:p>
                  <a:pPr marL="285750" indent="-285750">
                    <a:buFont typeface="Wingdings" pitchFamily="2" charset="2"/>
                    <a:buChar char="§"/>
                  </a:pPr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Wingdings" pitchFamily="2" charset="2"/>
                    <a:buChar char="§"/>
                  </a:pPr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ar-AE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Wingdings" pitchFamily="2" charset="2"/>
                    <a:buChar char="§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Especially useful for Euclidian distance</a:t>
                  </a:r>
                </a:p>
                <a:p>
                  <a:pPr marL="285750" indent="-285750">
                    <a:buFont typeface="Wingdings" pitchFamily="2" charset="2"/>
                    <a:buChar char="§"/>
                  </a:pPr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Wingdings" pitchFamily="2" charset="2"/>
                    <a:buChar char="§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If data is proportional, you may lose info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619125" y="2076450"/>
                  <a:ext cx="2571750" cy="38321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94" t="-686"/>
                  </a:stretch>
                </a:blipFill>
                <a:ln w="9525">
                  <a:solidFill>
                    <a:srgbClr val="005172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>
              <p:custDataLst>
                <p:tags r:id="rId2"/>
              </p:custDataLst>
            </p:nvPr>
          </p:nvSpPr>
          <p:spPr>
            <a:xfrm>
              <a:off x="619125" y="1676400"/>
              <a:ext cx="2571750" cy="304800"/>
            </a:xfrm>
            <a:prstGeom prst="rect">
              <a:avLst/>
            </a:prstGeom>
            <a:solidFill>
              <a:srgbClr val="005172"/>
            </a:solidFill>
            <a:ln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Normalization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17003" y="2076450"/>
                  <a:ext cx="2571750" cy="3832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51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>
                    <a:buFont typeface="Wingdings" pitchFamily="2" charset="2"/>
                    <a:buChar char="§"/>
                  </a:pPr>
                  <a:r>
                    <a:rPr lang="en-CA" sz="2000" dirty="0" smtClean="0">
                      <a:solidFill>
                        <a:schemeClr val="tx1"/>
                      </a:solidFill>
                    </a:rPr>
                    <a:t>Transforms </a:t>
                  </a:r>
                  <a:r>
                    <a:rPr lang="en-CA" sz="2000" dirty="0">
                      <a:solidFill>
                        <a:schemeClr val="tx1"/>
                      </a:solidFill>
                    </a:rPr>
                    <a:t>all values to zero mean and unit </a:t>
                  </a:r>
                  <a:r>
                    <a:rPr lang="en-CA" sz="2000" dirty="0" smtClean="0">
                      <a:solidFill>
                        <a:schemeClr val="tx1"/>
                      </a:solidFill>
                    </a:rPr>
                    <a:t>variance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ar-AE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ar-AE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ar-AE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342900" indent="-342900">
                    <a:buFont typeface="Wingdings" panose="05000000000000000000" pitchFamily="2" charset="2"/>
                    <a:buChar char="§"/>
                  </a:pPr>
                  <a:endPara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342900" indent="-342900"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Useful for features with different units, or scales</a:t>
                  </a:r>
                </a:p>
                <a:p>
                  <a:pPr marL="342900" indent="-342900">
                    <a:buFont typeface="Wingdings" panose="05000000000000000000" pitchFamily="2" charset="2"/>
                    <a:buChar char="§"/>
                  </a:pPr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 smtClean="0">
                      <a:solidFill>
                        <a:schemeClr val="tx1"/>
                      </a:solidFill>
                    </a:rPr>
                    <a:t>*Note:   µ is mean </a:t>
                  </a: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	</a:t>
                  </a:r>
                  <a:r>
                    <a:rPr lang="el-GR" sz="2000" dirty="0" smtClean="0">
                      <a:solidFill>
                        <a:schemeClr val="tx1"/>
                      </a:solidFill>
                    </a:rPr>
                    <a:t>σ</a:t>
                  </a:r>
                  <a:r>
                    <a:rPr lang="en-CA" sz="2000" dirty="0" smtClean="0">
                      <a:solidFill>
                        <a:schemeClr val="tx1"/>
                      </a:solidFill>
                    </a:rPr>
                    <a:t> is std. deviation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pPr marL="342900" indent="-342900">
                    <a:buFont typeface="Wingdings" panose="05000000000000000000" pitchFamily="2" charset="2"/>
                    <a:buChar char="§"/>
                  </a:pPr>
                  <a:endPara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617003" y="2076450"/>
                  <a:ext cx="2571750" cy="38321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92" t="-686" r="-598"/>
                  </a:stretch>
                </a:blipFill>
                <a:ln w="9525">
                  <a:solidFill>
                    <a:srgbClr val="005172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>
              <p:custDataLst>
                <p:tags r:id="rId4"/>
              </p:custDataLst>
            </p:nvPr>
          </p:nvSpPr>
          <p:spPr>
            <a:xfrm>
              <a:off x="617003" y="1676400"/>
              <a:ext cx="2571750" cy="304800"/>
            </a:xfrm>
            <a:prstGeom prst="rect">
              <a:avLst/>
            </a:prstGeom>
            <a:solidFill>
              <a:srgbClr val="005172"/>
            </a:solidFill>
            <a:ln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Standardization</a:t>
              </a:r>
              <a:endParaRPr lang="en-US" sz="2400" b="1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3800" y="3867150"/>
            <a:ext cx="5143500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2850" y="1171575"/>
            <a:ext cx="4933950" cy="2638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601783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>
                <a:hlinkClick r:id="rId13"/>
              </a:rPr>
              <a:t>Image source, Examples: https</a:t>
            </a:r>
            <a:r>
              <a:rPr lang="en-CA" sz="1200" dirty="0">
                <a:hlinkClick r:id="rId13"/>
              </a:rPr>
              <a:t>://medium.com/@rrfd/standardize-or-normalize-examples-in-python-e3f174b65dfc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224388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17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Standardization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224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Numeric Values </a:t>
            </a:r>
            <a:endParaRPr lang="en-CA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676399"/>
            <a:ext cx="3048000" cy="4892674"/>
            <a:chOff x="619125" y="1676400"/>
            <a:chExt cx="2571750" cy="423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619125" y="2076450"/>
                  <a:ext cx="2571750" cy="3832113"/>
                </a:xfrm>
                <a:prstGeom prst="rect">
                  <a:avLst/>
                </a:prstGeom>
                <a:noFill/>
                <a:ln w="9525">
                  <a:solidFill>
                    <a:srgbClr val="0051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>
                    <a:buFont typeface="Wingdings" pitchFamily="2" charset="2"/>
                    <a:buChar char="§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A.K.A. Feature Scaling</a:t>
                  </a:r>
                </a:p>
                <a:p>
                  <a:pPr marL="285750" indent="-285750">
                    <a:buFont typeface="Wingdings" pitchFamily="2" charset="2"/>
                    <a:buChar char="§"/>
                  </a:pPr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Wingdings" pitchFamily="2" charset="2"/>
                    <a:buChar char="§"/>
                  </a:pPr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ar-AE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Wingdings" pitchFamily="2" charset="2"/>
                    <a:buChar char="§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Especially useful for Euclidian distance</a:t>
                  </a:r>
                </a:p>
                <a:p>
                  <a:pPr marL="285750" indent="-285750">
                    <a:buFont typeface="Wingdings" pitchFamily="2" charset="2"/>
                    <a:buChar char="§"/>
                  </a:pPr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Wingdings" pitchFamily="2" charset="2"/>
                    <a:buChar char="§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If data is proportional, you may lose info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619125" y="2076450"/>
                  <a:ext cx="2571750" cy="38321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94" t="-686"/>
                  </a:stretch>
                </a:blipFill>
                <a:ln w="9525">
                  <a:solidFill>
                    <a:srgbClr val="005172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>
              <p:custDataLst>
                <p:tags r:id="rId2"/>
              </p:custDataLst>
            </p:nvPr>
          </p:nvSpPr>
          <p:spPr>
            <a:xfrm>
              <a:off x="619125" y="1676400"/>
              <a:ext cx="2571750" cy="304800"/>
            </a:xfrm>
            <a:prstGeom prst="rect">
              <a:avLst/>
            </a:prstGeom>
            <a:solidFill>
              <a:srgbClr val="005172"/>
            </a:solidFill>
            <a:ln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Normalization</a:t>
              </a:r>
              <a:endParaRPr lang="en-US" sz="2400" b="1" dirty="0"/>
            </a:p>
          </p:txBody>
        </p:sp>
        <p:sp>
          <p:nvSpPr>
            <p:cNvPr id="14" name="Rectangle 13"/>
            <p:cNvSpPr/>
            <p:nvPr>
              <p:custDataLst>
                <p:tags r:id="rId3"/>
              </p:custDataLst>
            </p:nvPr>
          </p:nvSpPr>
          <p:spPr>
            <a:xfrm>
              <a:off x="619125" y="2076450"/>
              <a:ext cx="2571750" cy="3832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itchFamily="2" charset="2"/>
                <a:buChar char="§"/>
              </a:pPr>
              <a:r>
                <a:rPr lang="en-US" sz="2000" dirty="0" smtClean="0">
                  <a:solidFill>
                    <a:schemeClr val="tx1"/>
                  </a:solidFill>
                </a:rPr>
                <a:t>Remove or impute values that lie outside threshold.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Common methods: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Use knowledge to set threshold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Z-score or sliding window (1 attribute)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DBSCAN or Isolation Forest (</a:t>
              </a:r>
              <a:r>
                <a:rPr lang="en-US" dirty="0" err="1" smtClean="0">
                  <a:solidFill>
                    <a:schemeClr val="tx1"/>
                  </a:solidFill>
                </a:rPr>
                <a:t>mult</a:t>
              </a:r>
              <a:r>
                <a:rPr lang="en-US" dirty="0" smtClean="0">
                  <a:solidFill>
                    <a:schemeClr val="tx1"/>
                  </a:solidFill>
                </a:rPr>
                <a:t>. Attributes)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itchFamily="2" charset="2"/>
                <a:buChar char="§"/>
              </a:pPr>
              <a:endPara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>
              <p:custDataLst>
                <p:tags r:id="rId4"/>
              </p:custDataLst>
            </p:nvPr>
          </p:nvSpPr>
          <p:spPr>
            <a:xfrm>
              <a:off x="619125" y="1676400"/>
              <a:ext cx="2571750" cy="304800"/>
            </a:xfrm>
            <a:prstGeom prst="rect">
              <a:avLst/>
            </a:prstGeom>
            <a:solidFill>
              <a:srgbClr val="005172"/>
            </a:solidFill>
            <a:ln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Outliers</a:t>
              </a:r>
              <a:endParaRPr lang="en-US" sz="2400" b="1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33400" y="6589804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>
                <a:hlinkClick r:id="rId9"/>
              </a:rPr>
              <a:t>Image Source: https</a:t>
            </a:r>
            <a:r>
              <a:rPr lang="en-CA" sz="1200" dirty="0">
                <a:hlinkClick r:id="rId9"/>
              </a:rPr>
              <a:t>://developers.google.com/machine-learning/data-prep/transform/normalization</a:t>
            </a:r>
            <a:endParaRPr lang="en-CA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/>
          <a:srcRect t="10233"/>
          <a:stretch/>
        </p:blipFill>
        <p:spPr>
          <a:xfrm>
            <a:off x="4267200" y="1228570"/>
            <a:ext cx="3590925" cy="25052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/>
          <a:srcRect t="9299"/>
          <a:stretch/>
        </p:blipFill>
        <p:spPr>
          <a:xfrm>
            <a:off x="4362450" y="3805908"/>
            <a:ext cx="3790950" cy="27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5830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18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Standardization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224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Numeric Values </a:t>
            </a:r>
            <a:endParaRPr lang="en-CA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676399"/>
            <a:ext cx="3048000" cy="352370"/>
            <a:chOff x="619125" y="1676400"/>
            <a:chExt cx="2571750" cy="304800"/>
          </a:xfrm>
        </p:grpSpPr>
        <p:sp>
          <p:nvSpPr>
            <p:cNvPr id="11" name="Rectangle 10"/>
            <p:cNvSpPr/>
            <p:nvPr>
              <p:custDataLst>
                <p:tags r:id="rId1"/>
              </p:custDataLst>
            </p:nvPr>
          </p:nvSpPr>
          <p:spPr>
            <a:xfrm>
              <a:off x="619125" y="1676400"/>
              <a:ext cx="2571750" cy="304800"/>
            </a:xfrm>
            <a:prstGeom prst="rect">
              <a:avLst/>
            </a:prstGeom>
            <a:solidFill>
              <a:srgbClr val="005172"/>
            </a:solidFill>
            <a:ln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Normalization</a:t>
              </a:r>
              <a:endParaRPr lang="en-US" sz="2400" b="1" dirty="0"/>
            </a:p>
          </p:txBody>
        </p:sp>
        <p:sp>
          <p:nvSpPr>
            <p:cNvPr id="15" name="Rectangle 14"/>
            <p:cNvSpPr/>
            <p:nvPr>
              <p:custDataLst>
                <p:tags r:id="rId2"/>
              </p:custDataLst>
            </p:nvPr>
          </p:nvSpPr>
          <p:spPr>
            <a:xfrm>
              <a:off x="619125" y="1676400"/>
              <a:ext cx="2571750" cy="304800"/>
            </a:xfrm>
            <a:prstGeom prst="rect">
              <a:avLst/>
            </a:prstGeom>
            <a:solidFill>
              <a:srgbClr val="005172"/>
            </a:solidFill>
            <a:ln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Outliers</a:t>
              </a:r>
              <a:endParaRPr lang="en-US" sz="2400" b="1" dirty="0"/>
            </a:p>
          </p:txBody>
        </p:sp>
      </p:grpSp>
      <p:pic>
        <p:nvPicPr>
          <p:cNvPr id="13" name="Picture 12" descr="img/outliers_effect.png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32691" y="234315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8" name="TextBox 3"/>
          <p:cNvSpPr txBox="1"/>
          <p:nvPr/>
        </p:nvSpPr>
        <p:spPr>
          <a:xfrm>
            <a:off x="228600" y="635635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Effect of outliers on regression</a:t>
            </a:r>
          </a:p>
        </p:txBody>
      </p:sp>
    </p:spTree>
    <p:extLst>
      <p:ext uri="{BB962C8B-B14F-4D97-AF65-F5344CB8AC3E}">
        <p14:creationId xmlns:p14="http://schemas.microsoft.com/office/powerpoint/2010/main" val="189520118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19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Standardization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311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 Case for Master Data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55782" y="182880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Many of these problems stem from the fact that entities are mapped to application-specific IDs, and not to “master”, or “reference” IDs, e.g</a:t>
            </a:r>
            <a:r>
              <a:rPr lang="en-CA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000" dirty="0"/>
              <a:t>Countries, Provinces, Territories &amp; Cities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000" dirty="0"/>
              <a:t>Federal </a:t>
            </a:r>
            <a:r>
              <a:rPr lang="en-CA" sz="2000" dirty="0" err="1"/>
              <a:t>Depts</a:t>
            </a:r>
            <a:r>
              <a:rPr lang="en-CA" sz="2000" dirty="0"/>
              <a:t> / Agencies / Crown Corps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000" dirty="0"/>
              <a:t>PRIs, Business Numbers, etc</a:t>
            </a:r>
            <a:r>
              <a:rPr lang="en-CA" sz="20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There is ongoing work on this, and definitely worth keeping an eye 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000" dirty="0"/>
              <a:t>Check out on </a:t>
            </a:r>
            <a:r>
              <a:rPr lang="en-CA" sz="2000" dirty="0" err="1" smtClean="0"/>
              <a:t>GCConnex</a:t>
            </a:r>
            <a:r>
              <a:rPr lang="en-CA" sz="2000" dirty="0" smtClean="0"/>
              <a:t>:</a:t>
            </a:r>
          </a:p>
          <a:p>
            <a:pPr lvl="3"/>
            <a:r>
              <a:rPr lang="en-CA" sz="2000" dirty="0" smtClean="0">
                <a:hlinkClick r:id="rId3"/>
              </a:rPr>
              <a:t>Reference </a:t>
            </a:r>
            <a:r>
              <a:rPr lang="en-CA" sz="2000" dirty="0">
                <a:hlinkClick r:id="rId3"/>
              </a:rPr>
              <a:t>Data Management Working Group</a:t>
            </a:r>
          </a:p>
        </p:txBody>
      </p:sp>
    </p:spTree>
    <p:extLst>
      <p:ext uri="{BB962C8B-B14F-4D97-AF65-F5344CB8AC3E}">
        <p14:creationId xmlns:p14="http://schemas.microsoft.com/office/powerpoint/2010/main" val="39145726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Time Breakdown</a:t>
            </a:r>
            <a:endParaRPr lang="en-US" dirty="0"/>
          </a:p>
        </p:txBody>
      </p:sp>
      <p:sp>
        <p:nvSpPr>
          <p:cNvPr id="23" name="Rectangle 22"/>
          <p:cNvSpPr/>
          <p:nvPr>
            <p:custDataLst>
              <p:tags r:id="rId1"/>
            </p:custDataLst>
          </p:nvPr>
        </p:nvSpPr>
        <p:spPr>
          <a:xfrm>
            <a:off x="619124" y="5205484"/>
            <a:ext cx="7991476" cy="966716"/>
          </a:xfrm>
          <a:prstGeom prst="rect">
            <a:avLst/>
          </a:prstGeom>
          <a:solidFill>
            <a:srgbClr val="005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cs typeface="Arial" pitchFamily="34" charset="0"/>
              </a:rPr>
              <a:t>80% of time is spent on data collection and cleansing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2050" name="Picture 2" descr="Image result for data cleansing 80% of ti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3716"/>
            <a:ext cx="7813374" cy="332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7675" y="6414765"/>
            <a:ext cx="81943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 smtClean="0"/>
              <a:t>Image source: </a:t>
            </a:r>
            <a:r>
              <a:rPr lang="en-CA" sz="1100" dirty="0" smtClean="0">
                <a:hlinkClick r:id="rId5"/>
              </a:rPr>
              <a:t>https</a:t>
            </a:r>
            <a:r>
              <a:rPr lang="en-CA" sz="1100" dirty="0">
                <a:hlinkClick r:id="rId5"/>
              </a:rPr>
              <a:t>://whatsthebigdata.com/2016/05/01/data-scientists-spend-most-of-their-time-cleaning-data</a:t>
            </a:r>
            <a:r>
              <a:rPr lang="en-CA" sz="1100" dirty="0" smtClean="0">
                <a:hlinkClick r:id="rId5"/>
              </a:rPr>
              <a:t>/</a:t>
            </a:r>
            <a:endParaRPr lang="en-CA" sz="1100" dirty="0" smtClean="0"/>
          </a:p>
          <a:p>
            <a:r>
              <a:rPr lang="en-CA" sz="1100" dirty="0" smtClean="0"/>
              <a:t>80/20 rule: </a:t>
            </a:r>
            <a:r>
              <a:rPr lang="en-CA" sz="1100" dirty="0">
                <a:hlinkClick r:id="rId6"/>
              </a:rPr>
              <a:t>https://www.ibm.com/cloud/blog/ibm-data-catalog-data-scientists-productivity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543010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Missing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839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21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Missing Data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334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Reasons for missing data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55782" y="1828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Error in the data collection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Certain measurements are not applicable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Fields left blank (intentionally, or unintentionally)</a:t>
            </a:r>
            <a:endParaRPr lang="en-CA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pic>
        <p:nvPicPr>
          <p:cNvPr id="1028" name="Picture 4" descr="Image result for missin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56396" r="-825" b="14812"/>
          <a:stretch/>
        </p:blipFill>
        <p:spPr bwMode="auto">
          <a:xfrm>
            <a:off x="635000" y="5144660"/>
            <a:ext cx="72771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issin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70"/>
          <a:stretch/>
        </p:blipFill>
        <p:spPr bwMode="auto">
          <a:xfrm>
            <a:off x="571500" y="3518521"/>
            <a:ext cx="7277100" cy="16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6440133"/>
            <a:ext cx="691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4"/>
              </a:rPr>
              <a:t>Image source, examples: https</a:t>
            </a:r>
            <a:r>
              <a:rPr lang="en-CA" dirty="0">
                <a:hlinkClick r:id="rId4"/>
              </a:rPr>
              <a:t>://measuringu.com/handle-missing-data/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85800" y="5144660"/>
            <a:ext cx="7010400" cy="341740"/>
          </a:xfrm>
          <a:prstGeom prst="rect">
            <a:avLst/>
          </a:prstGeom>
          <a:noFill/>
          <a:ln>
            <a:solidFill>
              <a:srgbClr val="CE19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30044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22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Missing Data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45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Reasons for handling missing data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90236" y="182880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Most tools are unable to handle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Missing values can produce unpredictable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r>
              <a:rPr lang="en-CA" sz="2000" dirty="0" smtClean="0"/>
              <a:t>How to identify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Blank cells, or cell with whitespace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Placeholder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 smtClean="0"/>
              <a:t>NaN</a:t>
            </a:r>
            <a:r>
              <a:rPr lang="en-CA" sz="2000" dirty="0" smtClean="0"/>
              <a:t> (Not a Number)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NULL value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Often used in relational databases</a:t>
            </a: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05400" y="3053739"/>
            <a:ext cx="371935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Types of missing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Missing at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Missing completely at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Missing not at 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Removing this type of data</a:t>
            </a:r>
            <a:br>
              <a:rPr lang="en-CA" sz="2000" dirty="0" smtClean="0"/>
            </a:br>
            <a:r>
              <a:rPr lang="en-CA" sz="2000" dirty="0" smtClean="0"/>
              <a:t>may introduce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733692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23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Missing Data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511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Techniques to deal with missing values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672477"/>
            <a:ext cx="495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Eliminate Samples or features with missing 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However, this is not ideal for certain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Impute missing 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Replace missing value with mean, median, most-frequent value of the entire feature column.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Useful for categorical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Fill with 0 or specific number: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Only use if there is an expected value, or extensive dataset knowledge</a:t>
            </a:r>
            <a:endParaRPr lang="en-CA" sz="2000" dirty="0"/>
          </a:p>
        </p:txBody>
      </p:sp>
      <p:pic>
        <p:nvPicPr>
          <p:cNvPr id="2050" name="Picture 2" descr="Image result for missin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" r="45391"/>
          <a:stretch/>
        </p:blipFill>
        <p:spPr bwMode="auto">
          <a:xfrm>
            <a:off x="5758327" y="1127383"/>
            <a:ext cx="32766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issin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8"/>
          <a:stretch/>
        </p:blipFill>
        <p:spPr bwMode="auto">
          <a:xfrm>
            <a:off x="6560127" y="4026967"/>
            <a:ext cx="23622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05663" y="1672477"/>
            <a:ext cx="747537" cy="232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44372" y="3706727"/>
            <a:ext cx="747537" cy="232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410484" y="3587615"/>
            <a:ext cx="773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Average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3288" y="6400412"/>
            <a:ext cx="5534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>
                <a:hlinkClick r:id="rId4"/>
              </a:rPr>
              <a:t>Image Source: https</a:t>
            </a:r>
            <a:r>
              <a:rPr lang="en-CA" sz="1200" dirty="0">
                <a:hlinkClick r:id="rId4"/>
              </a:rPr>
              <a:t>://www.displayr.com/5-ways-deal-missing-data-cluster-analysis/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72413799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6614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>
                <a:hlinkClick r:id="rId2"/>
              </a:rPr>
              <a:t>Github Code Examples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367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614812" y="1600200"/>
            <a:ext cx="457200" cy="457200"/>
          </a:xfrm>
          <a:prstGeom prst="rect">
            <a:avLst/>
          </a:prstGeom>
          <a:solidFill>
            <a:srgbClr val="005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Arial" pitchFamily="34" charset="0"/>
              </a:rPr>
              <a:t>1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6452" y="1644134"/>
            <a:ext cx="16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Reading in 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614812" y="2286000"/>
            <a:ext cx="457200" cy="457200"/>
          </a:xfrm>
          <a:prstGeom prst="rect">
            <a:avLst/>
          </a:prstGeom>
          <a:solidFill>
            <a:srgbClr val="30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Arial" pitchFamily="34" charset="0"/>
              </a:rPr>
              <a:t>2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2139" y="2329934"/>
            <a:ext cx="213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Data Standardization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614812" y="2971800"/>
            <a:ext cx="457200" cy="457200"/>
          </a:xfrm>
          <a:prstGeom prst="rect">
            <a:avLst/>
          </a:prstGeom>
          <a:solidFill>
            <a:srgbClr val="374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Arial" pitchFamily="34" charset="0"/>
              </a:rPr>
              <a:t>3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2139" y="3015734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Missing 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>
            <p:custDataLst>
              <p:tags r:id="rId4"/>
            </p:custDataLst>
          </p:nvPr>
        </p:nvSpPr>
        <p:spPr>
          <a:xfrm>
            <a:off x="614812" y="3657600"/>
            <a:ext cx="457200" cy="457200"/>
          </a:xfrm>
          <a:prstGeom prst="rect">
            <a:avLst/>
          </a:prstGeom>
          <a:solidFill>
            <a:srgbClr val="CD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Arial" pitchFamily="34" charset="0"/>
              </a:rPr>
              <a:t>4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2139" y="370153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Discussion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83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4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Loading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079866"/>
            <a:ext cx="443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Delimited text files (.csv, .</a:t>
            </a:r>
            <a:r>
              <a:rPr lang="en-CA" sz="2400" b="1" dirty="0" err="1" smtClean="0"/>
              <a:t>tsv</a:t>
            </a:r>
            <a:r>
              <a:rPr lang="en-CA" sz="2400" b="1" dirty="0" smtClean="0"/>
              <a:t>, </a:t>
            </a:r>
            <a:r>
              <a:rPr lang="en-CA" sz="2400" b="1" dirty="0" err="1" smtClean="0"/>
              <a:t>etc</a:t>
            </a:r>
            <a:r>
              <a:rPr lang="en-CA" sz="2400" b="1" dirty="0" smtClean="0"/>
              <a:t>)</a:t>
            </a:r>
            <a:endParaRPr lang="en-C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9199" y="1604665"/>
            <a:ext cx="767312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Data values are separate by a delimiter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Tab, comma, space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Usually a quote character to handle fields containing the delimiter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And an escape character </a:t>
            </a:r>
            <a:r>
              <a:rPr lang="en-CA" sz="2000" dirty="0" err="1" smtClean="0"/>
              <a:t>e.x</a:t>
            </a:r>
            <a:r>
              <a:rPr lang="en-CA" sz="2000" dirty="0" smtClean="0"/>
              <a:t>. from Excel – 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“Jones, Mary”,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Most programs dealing with data can import/export these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Aren’t space efficient and don’t include type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3" y="3370663"/>
            <a:ext cx="7970618" cy="15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346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5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Loading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4137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Structure of text and Excel files</a:t>
            </a:r>
            <a:endParaRPr lang="en-C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1490" y="1520051"/>
            <a:ext cx="729225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Ideal Case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Header first row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Data in following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Many data structures created by and for humans are not like this!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Issues requiring extra attention: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Headers across multiple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Explanatory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Extra spacing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Rows for subtotals, totals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Multiple tables in one sheet </a:t>
            </a:r>
            <a:br>
              <a:rPr lang="en-CA" sz="2000" dirty="0" smtClean="0"/>
            </a:br>
            <a:r>
              <a:rPr lang="en-CA" sz="2000" dirty="0" smtClean="0"/>
              <a:t>or file</a:t>
            </a:r>
            <a:endParaRPr lang="en-CA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4772891" y="3716092"/>
            <a:ext cx="3886200" cy="244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04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6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Loading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097497"/>
              </p:ext>
            </p:extLst>
          </p:nvPr>
        </p:nvGraphicFramePr>
        <p:xfrm>
          <a:off x="417945" y="2133600"/>
          <a:ext cx="8305800" cy="3336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1676400"/>
                <a:gridCol w="1752600"/>
              </a:tblGrid>
              <a:tr h="346611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Separator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Python (Pandas)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 (Base)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</a:t>
                      </a:r>
                      <a:r>
                        <a:rPr lang="en-CA" sz="1800" baseline="0" dirty="0" smtClean="0"/>
                        <a:t> (</a:t>
                      </a:r>
                      <a:r>
                        <a:rPr lang="en-CA" sz="1800" baseline="0" dirty="0" err="1" smtClean="0"/>
                        <a:t>Readr</a:t>
                      </a:r>
                      <a:r>
                        <a:rPr lang="en-CA" sz="1800" baseline="0" dirty="0" smtClean="0"/>
                        <a:t>)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</a:tr>
              <a:tr h="346611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Comma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pd.read_csv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read.csv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read_csv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</a:tr>
              <a:tr h="346611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Tab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pd.read_table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read.delim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read_tsv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</a:tr>
              <a:tr h="608408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Semicolon (with comma</a:t>
                      </a:r>
                      <a:r>
                        <a:rPr lang="en-CA" sz="1800" baseline="0" dirty="0" smtClean="0"/>
                        <a:t> decimal)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Either</a:t>
                      </a:r>
                      <a:r>
                        <a:rPr lang="en-CA" sz="1800" baseline="0" dirty="0" smtClean="0"/>
                        <a:t> function, set </a:t>
                      </a:r>
                      <a:r>
                        <a:rPr lang="en-CA" sz="1800" baseline="0" dirty="0" err="1" smtClean="0"/>
                        <a:t>sep</a:t>
                      </a:r>
                      <a:r>
                        <a:rPr lang="en-CA" sz="1800" baseline="0" dirty="0" smtClean="0"/>
                        <a:t> and decimal options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read.csv2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read_csv2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</a:tr>
              <a:tr h="608408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Generic (specify delimiter)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Either function, set </a:t>
                      </a:r>
                      <a:r>
                        <a:rPr lang="en-CA" sz="1800" dirty="0" err="1" smtClean="0"/>
                        <a:t>sep</a:t>
                      </a:r>
                      <a:r>
                        <a:rPr lang="en-CA" sz="1800" baseline="0" dirty="0" smtClean="0"/>
                        <a:t> option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read.table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read_delim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</a:tr>
              <a:tr h="346611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Fixed Width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pd.read_fwf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read.fwf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read_fwf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</a:tr>
              <a:tr h="608408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Whitespace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Either function, set </a:t>
                      </a:r>
                      <a:r>
                        <a:rPr lang="en-CA" sz="1800" dirty="0" err="1" smtClean="0"/>
                        <a:t>sep</a:t>
                      </a:r>
                      <a:r>
                        <a:rPr lang="en-CA" sz="1800" dirty="0" smtClean="0"/>
                        <a:t> as “\s+”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read.table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read_table</a:t>
                      </a:r>
                      <a:endParaRPr lang="en-CA" sz="1800" dirty="0"/>
                    </a:p>
                  </a:txBody>
                  <a:tcPr marL="84814" marR="84814" marT="42407" marB="42407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945" y="1349251"/>
            <a:ext cx="4375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Example of text import functions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38402997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7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Loading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52272" y="1316778"/>
            <a:ext cx="198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File Encodings</a:t>
            </a:r>
            <a:endParaRPr lang="en-C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26775" y="1981200"/>
            <a:ext cx="511722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How computers map text to binary </a:t>
            </a:r>
            <a:r>
              <a:rPr lang="en-CA" sz="20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Encodings generally include visible characters as well as “control characters” which date back to Teletype machines</a:t>
            </a:r>
          </a:p>
          <a:p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Reading in a file with the wrong encoding </a:t>
            </a:r>
            <a:r>
              <a:rPr lang="en-CA" sz="2000" dirty="0" smtClean="0"/>
              <a:t>:</a:t>
            </a:r>
            <a:endParaRPr lang="en-CA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an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replacement characters (�)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visual representations of the </a:t>
            </a:r>
            <a:r>
              <a:rPr lang="en-CA" sz="2000" dirty="0" smtClean="0"/>
              <a:t>byte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&lt;U+0093</a:t>
            </a:r>
            <a:r>
              <a:rPr lang="en-CA" sz="2000" dirty="0"/>
              <a:t>&gt;, \u0093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garbled text known as “</a:t>
            </a:r>
            <a:r>
              <a:rPr lang="en-CA" sz="2000" dirty="0" err="1"/>
              <a:t>mojibake</a:t>
            </a:r>
            <a:r>
              <a:rPr lang="en-CA" sz="2000" dirty="0" smtClean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(</a:t>
            </a:r>
            <a:r>
              <a:rPr lang="en-CA" sz="2000" dirty="0"/>
              <a:t>DÃ‰PENSES instead of DÉPENSES)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pic>
        <p:nvPicPr>
          <p:cNvPr id="3074" name="Picture 2" descr="Image result for encodings which date back to Teletype machin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" y="2068665"/>
            <a:ext cx="3951134" cy="395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366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8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Loading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17945" y="1349251"/>
            <a:ext cx="356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Example of ASCII encoding</a:t>
            </a:r>
            <a:endParaRPr lang="en-CA" sz="24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02787"/>
            <a:ext cx="6831037" cy="471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251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9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9199" y="138062"/>
            <a:ext cx="2288801" cy="878670"/>
          </a:xfrm>
        </p:spPr>
        <p:txBody>
          <a:bodyPr/>
          <a:lstStyle/>
          <a:p>
            <a:r>
              <a:rPr lang="en-CA" dirty="0" smtClean="0"/>
              <a:t>Data Loading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52272" y="1316778"/>
            <a:ext cx="265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Common encodings</a:t>
            </a:r>
            <a:endParaRPr lang="en-CA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1421984"/>
            <a:ext cx="8534400" cy="4934366"/>
            <a:chOff x="547816" y="1676400"/>
            <a:chExt cx="7986584" cy="4512902"/>
          </a:xfrm>
        </p:grpSpPr>
        <p:sp>
          <p:nvSpPr>
            <p:cNvPr id="8" name="Rectangle 7"/>
            <p:cNvSpPr/>
            <p:nvPr>
              <p:custDataLst>
                <p:tags r:id="rId1"/>
              </p:custDataLst>
            </p:nvPr>
          </p:nvSpPr>
          <p:spPr>
            <a:xfrm>
              <a:off x="628650" y="5257800"/>
              <a:ext cx="7905750" cy="931502"/>
            </a:xfrm>
            <a:prstGeom prst="rect">
              <a:avLst/>
            </a:prstGeom>
            <a:noFill/>
            <a:ln w="19050"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Pentagon 8"/>
            <p:cNvSpPr/>
            <p:nvPr>
              <p:custDataLst>
                <p:tags r:id="rId2"/>
              </p:custDataLst>
            </p:nvPr>
          </p:nvSpPr>
          <p:spPr>
            <a:xfrm>
              <a:off x="628650" y="5257800"/>
              <a:ext cx="1905000" cy="931502"/>
            </a:xfrm>
            <a:prstGeom prst="homePlate">
              <a:avLst>
                <a:gd name="adj" fmla="val 29361"/>
              </a:avLst>
            </a:prstGeom>
            <a:solidFill>
              <a:srgbClr val="005172"/>
            </a:solidFill>
            <a:ln w="19050"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General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24125" y="5405794"/>
              <a:ext cx="6000750" cy="410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>
                <a:solidFill>
                  <a:schemeClr val="tx1"/>
                </a:solidFill>
              </a:endParaRPr>
            </a:p>
            <a:p>
              <a:r>
                <a:rPr lang="en-CA" sz="2000" dirty="0">
                  <a:solidFill>
                    <a:schemeClr val="tx1"/>
                  </a:solidFill>
                </a:rPr>
                <a:t>Characters in the ASCII range will normally decode properly </a:t>
              </a:r>
            </a:p>
          </p:txBody>
        </p:sp>
        <p:sp>
          <p:nvSpPr>
            <p:cNvPr id="11" name="Rectangle 10"/>
            <p:cNvSpPr/>
            <p:nvPr>
              <p:custDataLst>
                <p:tags r:id="rId3"/>
              </p:custDataLst>
            </p:nvPr>
          </p:nvSpPr>
          <p:spPr>
            <a:xfrm>
              <a:off x="547816" y="2076450"/>
              <a:ext cx="3817640" cy="2895600"/>
            </a:xfrm>
            <a:prstGeom prst="rect">
              <a:avLst/>
            </a:prstGeom>
            <a:noFill/>
            <a:ln w="9525"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tx1"/>
                  </a:solidFill>
                </a:rPr>
                <a:t>Latin1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tx1"/>
                  </a:solidFill>
                  <a:hlinkClick r:id="rId8"/>
                </a:rPr>
                <a:t>ISO-8859-1</a:t>
              </a:r>
              <a:endParaRPr lang="en-CA" sz="2000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tx1"/>
                  </a:solidFill>
                </a:rPr>
                <a:t>Based on an ASCII extension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CA" sz="20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000" dirty="0">
                  <a:solidFill>
                    <a:schemeClr val="tx1"/>
                  </a:solidFill>
                </a:rPr>
                <a:t>Windows </a:t>
              </a:r>
              <a:r>
                <a:rPr lang="en-CA" sz="2000" dirty="0" smtClean="0">
                  <a:solidFill>
                    <a:schemeClr val="tx1"/>
                  </a:solidFill>
                </a:rPr>
                <a:t>Western European Code Page </a:t>
              </a:r>
              <a:endParaRPr lang="en-CA" sz="2000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tx1"/>
                  </a:solidFill>
                  <a:hlinkClick r:id="rId9" tooltip="Windows-1252"/>
                </a:rPr>
                <a:t>Windows-1252</a:t>
              </a:r>
              <a:endParaRPr lang="en-CA" sz="2000" dirty="0">
                <a:solidFill>
                  <a:schemeClr val="tx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CA" sz="2000" dirty="0">
                  <a:solidFill>
                    <a:schemeClr val="tx1"/>
                  </a:solidFill>
                </a:rPr>
                <a:t>A superset of Latin1, contains additional characters </a:t>
              </a:r>
              <a:endParaRPr lang="en-CA" sz="2000" dirty="0" smtClean="0">
                <a:solidFill>
                  <a:schemeClr val="tx1"/>
                </a:solidFill>
              </a:endParaRPr>
            </a:p>
            <a:p>
              <a:pPr lvl="1"/>
              <a:r>
                <a:rPr lang="en-CA" sz="2000" dirty="0" smtClean="0">
                  <a:solidFill>
                    <a:schemeClr val="tx1"/>
                  </a:solidFill>
                </a:rPr>
                <a:t>	(</a:t>
              </a:r>
              <a:r>
                <a:rPr lang="en-CA" sz="2000" dirty="0">
                  <a:solidFill>
                    <a:schemeClr val="tx1"/>
                  </a:solidFill>
                </a:rPr>
                <a:t>ex. “– — € )</a:t>
              </a:r>
            </a:p>
            <a:p>
              <a:pPr marL="285750" indent="-285750">
                <a:buFont typeface="Wingdings" pitchFamily="2" charset="2"/>
                <a:buChar char="§"/>
              </a:pP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>
              <p:custDataLst>
                <p:tags r:id="rId4"/>
              </p:custDataLst>
            </p:nvPr>
          </p:nvSpPr>
          <p:spPr>
            <a:xfrm>
              <a:off x="547817" y="1676400"/>
              <a:ext cx="3817640" cy="304800"/>
            </a:xfrm>
            <a:prstGeom prst="rect">
              <a:avLst/>
            </a:prstGeom>
            <a:solidFill>
              <a:srgbClr val="005172"/>
            </a:solidFill>
            <a:ln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English and French</a:t>
              </a:r>
              <a:endParaRPr lang="en-US" sz="24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2001" y="2076450"/>
              <a:ext cx="3802874" cy="28956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tx1"/>
                  </a:solidFill>
                </a:rPr>
                <a:t>Unicode Transformation Format- 8 bit</a:t>
              </a:r>
              <a:endParaRPr lang="en-CA" sz="2000" dirty="0" smtClean="0">
                <a:solidFill>
                  <a:schemeClr val="tx1"/>
                </a:solidFill>
                <a:hlinkClick r:id="rId1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tx1"/>
                  </a:solidFill>
                  <a:hlinkClick r:id="rId10"/>
                </a:rPr>
                <a:t>UTF-8</a:t>
              </a:r>
              <a:endParaRPr lang="en-CA" sz="2000" dirty="0">
                <a:solidFill>
                  <a:schemeClr val="tx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CA" sz="2000" dirty="0">
                  <a:solidFill>
                    <a:schemeClr val="tx1"/>
                  </a:solidFill>
                </a:rPr>
                <a:t>Multilingual, </a:t>
              </a:r>
              <a:r>
                <a:rPr lang="en-CA" sz="2000" dirty="0" smtClean="0">
                  <a:solidFill>
                    <a:schemeClr val="tx1"/>
                  </a:solidFill>
                </a:rPr>
                <a:t>mathematical, scientific and even </a:t>
              </a:r>
              <a:r>
                <a:rPr lang="en-CA" sz="2000" dirty="0" err="1" smtClean="0">
                  <a:solidFill>
                    <a:schemeClr val="tx1"/>
                  </a:solidFill>
                </a:rPr>
                <a:t>emojis</a:t>
              </a:r>
              <a:r>
                <a:rPr lang="en-CA" sz="2000" dirty="0" smtClean="0">
                  <a:solidFill>
                    <a:schemeClr val="tx1"/>
                  </a:solidFill>
                </a:rPr>
                <a:t> </a:t>
              </a:r>
              <a:endParaRPr lang="en-CA" sz="2000" dirty="0">
                <a:solidFill>
                  <a:schemeClr val="tx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CA" sz="2000" dirty="0">
                  <a:solidFill>
                    <a:schemeClr val="tx1"/>
                  </a:solidFill>
                </a:rPr>
                <a:t>Unicode with backwards compatibility to ASCII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CA" dirty="0">
                <a:solidFill>
                  <a:schemeClr val="tx1"/>
                </a:solidFill>
              </a:endParaRPr>
            </a:p>
            <a:p>
              <a:r>
                <a:rPr lang="en-CA" dirty="0">
                  <a:solidFill>
                    <a:schemeClr val="tx1"/>
                  </a:solidFill>
                </a:rPr>
                <a:t>	</a:t>
              </a:r>
            </a:p>
            <a:p>
              <a:endParaRPr lang="en-CA" dirty="0"/>
            </a:p>
            <a:p>
              <a:pPr marL="285750" indent="-285750">
                <a:buFont typeface="Wingdings" pitchFamily="2" charset="2"/>
                <a:buChar char="§"/>
              </a:pP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5"/>
              </p:custDataLst>
            </p:nvPr>
          </p:nvSpPr>
          <p:spPr>
            <a:xfrm>
              <a:off x="4722001" y="1676400"/>
              <a:ext cx="3802874" cy="304800"/>
            </a:xfrm>
            <a:prstGeom prst="rect">
              <a:avLst/>
            </a:prstGeom>
            <a:solidFill>
              <a:srgbClr val="005172"/>
            </a:solidFill>
            <a:ln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Web Standard</a:t>
              </a:r>
              <a:endParaRPr lang="en-US" sz="2400" b="1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4191000"/>
            <a:ext cx="540068" cy="5143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1989" y="920226"/>
            <a:ext cx="269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Common encodings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46484752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d63ea0f45433040d41da37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2,&quot;ColorModifier&quot;:0,&quot;BrightnessModifier&quot;:0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3,&quot;ColorModifier&quot;:0,&quot;BrightnessModifier&quot;:0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4,&quot;ColorModifier&quot;:0,&quot;BrightnessModifier&quot;:0}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heme/theme1.xml><?xml version="1.0" encoding="utf-8"?>
<a:theme xmlns:a="http://schemas.openxmlformats.org/drawingml/2006/main" name="1_Office Theme">
  <a:themeElements>
    <a:clrScheme name="TBS-SCT NEW">
      <a:dk1>
        <a:sysClr val="windowText" lastClr="000000"/>
      </a:dk1>
      <a:lt1>
        <a:sysClr val="window" lastClr="FFFFFF"/>
      </a:lt1>
      <a:dk2>
        <a:srgbClr val="004D71"/>
      </a:dk2>
      <a:lt2>
        <a:srgbClr val="FFFFFF"/>
      </a:lt2>
      <a:accent1>
        <a:srgbClr val="004D71"/>
      </a:accent1>
      <a:accent2>
        <a:srgbClr val="3095B4"/>
      </a:accent2>
      <a:accent3>
        <a:srgbClr val="333E48"/>
      </a:accent3>
      <a:accent4>
        <a:srgbClr val="63CECA"/>
      </a:accent4>
      <a:accent5>
        <a:srgbClr val="CD202C"/>
      </a:accent5>
      <a:accent6>
        <a:srgbClr val="CFDE00"/>
      </a:accent6>
      <a:hlink>
        <a:srgbClr val="0415FF"/>
      </a:hlink>
      <a:folHlink>
        <a:srgbClr val="FF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17904</TotalTime>
  <Words>1019</Words>
  <Application>Microsoft Office PowerPoint</Application>
  <PresentationFormat>On-screen Show (4:3)</PresentationFormat>
  <Paragraphs>310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맑은 고딕</vt:lpstr>
      <vt:lpstr>Arial</vt:lpstr>
      <vt:lpstr>Calibri</vt:lpstr>
      <vt:lpstr>Cambria Math</vt:lpstr>
      <vt:lpstr>Courier</vt:lpstr>
      <vt:lpstr>Courier New</vt:lpstr>
      <vt:lpstr>Wingdings</vt:lpstr>
      <vt:lpstr>1_Office Theme</vt:lpstr>
      <vt:lpstr>Data Science Talk: Data Cleansing</vt:lpstr>
      <vt:lpstr>Data Science Time Breakdown</vt:lpstr>
      <vt:lpstr>Overview</vt:lpstr>
      <vt:lpstr>Data Loading</vt:lpstr>
      <vt:lpstr>Data Loading</vt:lpstr>
      <vt:lpstr>Data Loading</vt:lpstr>
      <vt:lpstr>Data Loading</vt:lpstr>
      <vt:lpstr>Data Loading</vt:lpstr>
      <vt:lpstr>Data Loading</vt:lpstr>
      <vt:lpstr>Standardization</vt:lpstr>
      <vt:lpstr>Data Standardization</vt:lpstr>
      <vt:lpstr>Data Standardization</vt:lpstr>
      <vt:lpstr>Data Standardization</vt:lpstr>
      <vt:lpstr>Data Standardization</vt:lpstr>
      <vt:lpstr>Data Standardization</vt:lpstr>
      <vt:lpstr>Data Standardization</vt:lpstr>
      <vt:lpstr>Data Standardization</vt:lpstr>
      <vt:lpstr>Data Standardization</vt:lpstr>
      <vt:lpstr>Data Standardization</vt:lpstr>
      <vt:lpstr>Missing Values</vt:lpstr>
      <vt:lpstr>Missing Data</vt:lpstr>
      <vt:lpstr>Missing Data</vt:lpstr>
      <vt:lpstr>Missing Data</vt:lpstr>
      <vt:lpstr>Discussion</vt:lpstr>
      <vt:lpstr>Github Code 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Markido Engage</dc:creator>
  <cp:lastModifiedBy>Imboden, Madeleine</cp:lastModifiedBy>
  <cp:revision>334</cp:revision>
  <dcterms:created xsi:type="dcterms:W3CDTF">2014-05-31T13:52:22Z</dcterms:created>
  <dcterms:modified xsi:type="dcterms:W3CDTF">2019-08-26T14:18:17Z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9daabc1f-9112-4b3e-ae23-d5de4827efba</vt:lpwstr>
  </property>
  <property fmtid="{D5CDD505-2E9C-101B-9397-08002B2CF9AE}" pid="3" name="SECCLASS">
    <vt:lpwstr>CLASSU</vt:lpwstr>
  </property>
  <property fmtid="{D5CDD505-2E9C-101B-9397-08002B2CF9AE}" pid="4" name="TBSSCTCLASSIFICATION">
    <vt:lpwstr>UNCLASSIFIED</vt:lpwstr>
  </property>
  <property fmtid="{D5CDD505-2E9C-101B-9397-08002B2CF9AE}" pid="5" name="TBSSCTVISUALMARKINGNO">
    <vt:lpwstr>NO</vt:lpwstr>
  </property>
</Properties>
</file>