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35"/>
  </p:notesMasterIdLst>
  <p:sldIdLst>
    <p:sldId id="288" r:id="rId2"/>
    <p:sldId id="283" r:id="rId3"/>
    <p:sldId id="311" r:id="rId4"/>
    <p:sldId id="295" r:id="rId5"/>
    <p:sldId id="296" r:id="rId6"/>
    <p:sldId id="315" r:id="rId7"/>
    <p:sldId id="306" r:id="rId8"/>
    <p:sldId id="307" r:id="rId9"/>
    <p:sldId id="309" r:id="rId10"/>
    <p:sldId id="313" r:id="rId11"/>
    <p:sldId id="316" r:id="rId12"/>
    <p:sldId id="332" r:id="rId13"/>
    <p:sldId id="317" r:id="rId14"/>
    <p:sldId id="329" r:id="rId15"/>
    <p:sldId id="319" r:id="rId16"/>
    <p:sldId id="318" r:id="rId17"/>
    <p:sldId id="320" r:id="rId18"/>
    <p:sldId id="333" r:id="rId19"/>
    <p:sldId id="334" r:id="rId20"/>
    <p:sldId id="335" r:id="rId21"/>
    <p:sldId id="321" r:id="rId22"/>
    <p:sldId id="314" r:id="rId23"/>
    <p:sldId id="322" r:id="rId24"/>
    <p:sldId id="336" r:id="rId25"/>
    <p:sldId id="323" r:id="rId26"/>
    <p:sldId id="324" r:id="rId27"/>
    <p:sldId id="337" r:id="rId28"/>
    <p:sldId id="325" r:id="rId29"/>
    <p:sldId id="338" r:id="rId30"/>
    <p:sldId id="326" r:id="rId31"/>
    <p:sldId id="327" r:id="rId32"/>
    <p:sldId id="312" r:id="rId33"/>
    <p:sldId id="328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71"/>
    <a:srgbClr val="80B638"/>
    <a:srgbClr val="CE1908"/>
    <a:srgbClr val="CB1313"/>
    <a:srgbClr val="D71414"/>
    <a:srgbClr val="DA1A10"/>
    <a:srgbClr val="CE190F"/>
    <a:srgbClr val="C82308"/>
    <a:srgbClr val="D92709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86364" autoAdjust="0"/>
  </p:normalViewPr>
  <p:slideViewPr>
    <p:cSldViewPr>
      <p:cViewPr varScale="1">
        <p:scale>
          <a:sx n="135" d="100"/>
          <a:sy n="135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8E201-C1E6-468F-A54D-D117C3E7F70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7109-E5DA-4E88-ACD7-BBE037C2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itab.com/blog/adventures-in-statistics-2/regression-analysis-how-do-i-interpret-r-squared-and-assess-the-goodness-of-fit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urveyanyplace.com/en/support/solutions/articles/35000041597-verbal-sca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idaform.com/blog/semantic-differential-scale-definition-examples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missing-data-mechanis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3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If</a:t>
            </a:r>
            <a:r>
              <a:rPr lang="en-CA" baseline="0" smtClean="0"/>
              <a:t> data is nonlinear, PCA response is not valid.</a:t>
            </a:r>
          </a:p>
          <a:p>
            <a:r>
              <a:rPr lang="en-CA" baseline="0" smtClean="0"/>
              <a:t>There is some wiggle room and should be thought of as approximately linear, however non-linear data should use non-linear dimension reduction. </a:t>
            </a:r>
          </a:p>
          <a:p>
            <a:r>
              <a:rPr lang="en-CA" baseline="0" smtClean="0"/>
              <a:t>PCA is really just an axis rotation/transformation, so linear data is needed. </a:t>
            </a:r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If</a:t>
            </a:r>
            <a:r>
              <a:rPr lang="en-CA" baseline="0" smtClean="0"/>
              <a:t> checking correlation numerically, each variable should have AT LEAST one correlation greater than 0.3 with another variable </a:t>
            </a:r>
          </a:p>
          <a:p>
            <a:r>
              <a:rPr lang="en-CA" baseline="0" smtClean="0"/>
              <a:t>If there is a variable without a linear correlation with another remove it from analysis. </a:t>
            </a:r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KMO min is considered 0.6 ,</a:t>
            </a:r>
            <a:r>
              <a:rPr lang="en-CA" baseline="0" dirty="0" smtClean="0"/>
              <a:t> PCA is considered good around </a:t>
            </a:r>
            <a:r>
              <a:rPr lang="en-CA" baseline="0" dirty="0" err="1" smtClean="0"/>
              <a:t>kmo</a:t>
            </a:r>
            <a:r>
              <a:rPr lang="en-CA" baseline="0" dirty="0" smtClean="0"/>
              <a:t> = 0.8</a:t>
            </a:r>
          </a:p>
          <a:p>
            <a:r>
              <a:rPr lang="en-CA" baseline="0" smtClean="0"/>
              <a:t>Kmo measures variance and observations in each variable </a:t>
            </a:r>
            <a:endParaRPr lang="en-CA" baseline="0" dirty="0" smtClean="0"/>
          </a:p>
          <a:p>
            <a:r>
              <a:rPr lang="en-CA" baseline="0" dirty="0" smtClean="0"/>
              <a:t>If variables have </a:t>
            </a:r>
            <a:r>
              <a:rPr lang="en-CA" baseline="0" dirty="0" err="1" smtClean="0"/>
              <a:t>kmo</a:t>
            </a:r>
            <a:r>
              <a:rPr lang="en-CA" baseline="0" dirty="0" smtClean="0"/>
              <a:t> less than 0.5 consider removing it from the </a:t>
            </a:r>
            <a:r>
              <a:rPr lang="en-CA" baseline="0" smtClean="0"/>
              <a:t>analysis </a:t>
            </a:r>
          </a:p>
          <a:p>
            <a:r>
              <a:rPr lang="en-CA" baseline="0" smtClean="0"/>
              <a:t>Bartlett test is variables are unrelated ( by testing against identity matrix), if statistically significant reject null hypothesis and continue with analysis</a:t>
            </a:r>
            <a:endParaRPr lang="en-CA" baseline="0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Remove unrelated variables: </a:t>
            </a:r>
            <a:r>
              <a:rPr lang="en-CA" baseline="0"/>
              <a:t> </a:t>
            </a:r>
            <a:r>
              <a:rPr lang="en-CA" baseline="0" smtClean="0"/>
              <a:t>If you get a PC with a single variable, it can mean it is not related to the other variables in the study. And could be measuring as different construct</a:t>
            </a:r>
          </a:p>
          <a:p>
            <a:r>
              <a:rPr lang="en-CA" baseline="0" smtClean="0"/>
              <a:t>Remove redundancy: variables measuring the same underlying construct are usually correlated, will reduce it into one component</a:t>
            </a:r>
          </a:p>
          <a:p>
            <a:r>
              <a:rPr lang="en-CA" baseline="0" smtClean="0"/>
              <a:t>Remove multicollinearity: For highly correlated variables, component scores can be used instead of the original variables</a:t>
            </a:r>
          </a:p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If</a:t>
            </a:r>
            <a:r>
              <a:rPr lang="en-CA" baseline="0" smtClean="0"/>
              <a:t> not specified PCA will produce the same amount of components as there are variables ( as this would explain the most variance)</a:t>
            </a:r>
          </a:p>
          <a:p>
            <a:r>
              <a:rPr lang="en-CA" baseline="0" smtClean="0"/>
              <a:t>To determine the number of components to keep, use one of these methods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KMO min is considered 0.6 ,</a:t>
            </a:r>
            <a:r>
              <a:rPr lang="en-CA" baseline="0" dirty="0" smtClean="0"/>
              <a:t> PCA is considered good around </a:t>
            </a:r>
            <a:r>
              <a:rPr lang="en-CA" baseline="0" dirty="0" err="1" smtClean="0"/>
              <a:t>kmo</a:t>
            </a:r>
            <a:r>
              <a:rPr lang="en-CA" baseline="0" dirty="0" smtClean="0"/>
              <a:t> = 0.8</a:t>
            </a:r>
          </a:p>
          <a:p>
            <a:endParaRPr lang="en-CA" baseline="0" dirty="0" smtClean="0"/>
          </a:p>
          <a:p>
            <a:r>
              <a:rPr lang="en-CA" baseline="0" dirty="0" smtClean="0"/>
              <a:t>If variables have </a:t>
            </a:r>
            <a:r>
              <a:rPr lang="en-CA" baseline="0" dirty="0" err="1" smtClean="0"/>
              <a:t>kmo</a:t>
            </a:r>
            <a:r>
              <a:rPr lang="en-CA" baseline="0" dirty="0" smtClean="0"/>
              <a:t> less than 0.5 consider removing it from the analysis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Retain</a:t>
            </a:r>
            <a:r>
              <a:rPr lang="en-CA" baseline="0" smtClean="0"/>
              <a:t> everything before the inflection point – so the first 4 components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Loading table presents correlations</a:t>
            </a:r>
          </a:p>
          <a:p>
            <a:r>
              <a:rPr lang="en-CA" smtClean="0"/>
              <a:t>You want the simplest</a:t>
            </a:r>
            <a:r>
              <a:rPr lang="en-CA" baseline="0" smtClean="0"/>
              <a:t> form – generally components with at least 3 variables, no variables with more than one component </a:t>
            </a:r>
          </a:p>
          <a:p>
            <a:r>
              <a:rPr lang="en-CA" baseline="0" smtClean="0"/>
              <a:t>This is where outliers would be checked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9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7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R2 is the multiple regression value</a:t>
            </a:r>
            <a:r>
              <a:rPr lang="en-CA" baseline="0" dirty="0" smtClean="0"/>
              <a:t> that multiplies the dependent variable </a:t>
            </a:r>
          </a:p>
          <a:p>
            <a:r>
              <a:rPr lang="en-CA" baseline="0" dirty="0" smtClean="0"/>
              <a:t>High </a:t>
            </a:r>
            <a:r>
              <a:rPr lang="en-CA" baseline="0" dirty="0" err="1" smtClean="0"/>
              <a:t>Rsquared</a:t>
            </a:r>
            <a:r>
              <a:rPr lang="en-CA" baseline="0" dirty="0" smtClean="0"/>
              <a:t> isn’t always good, can check residuals from more info. </a:t>
            </a:r>
            <a:r>
              <a:rPr lang="en-CA" dirty="0" smtClean="0">
                <a:hlinkClick r:id="rId3"/>
              </a:rPr>
              <a:t>https://blog.minitab.com/blog/adventures-in-statistics-2/regression-analysis-how-do-i-interpret-r-squared-and-assess-the-goodness-of-fit</a:t>
            </a:r>
            <a:endParaRPr lang="en-CA" dirty="0" smtClean="0"/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Independence of observations= no relationship between observations in each group of the independent variable or between groups of the independent variable </a:t>
            </a:r>
          </a:p>
          <a:p>
            <a:r>
              <a:rPr lang="en-CA" baseline="0" dirty="0" smtClean="0"/>
              <a:t>Cross-sectional = should represent the population more </a:t>
            </a:r>
            <a:r>
              <a:rPr lang="en-CA" baseline="0" smtClean="0"/>
              <a:t>or less</a:t>
            </a:r>
          </a:p>
          <a:p>
            <a:r>
              <a:rPr lang="en-CA" baseline="0" smtClean="0"/>
              <a:t>Observations should have at least 5 counts in each cell, however, general rule is at least 80% have count of 5 or more</a:t>
            </a:r>
          </a:p>
          <a:p>
            <a:r>
              <a:rPr lang="en-CA" baseline="0" smtClean="0"/>
              <a:t>If condition not met collapse some categories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9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Independence of observations= no relationship between observations in each group of the independent variable or between groups of the independent variable </a:t>
            </a:r>
          </a:p>
          <a:p>
            <a:r>
              <a:rPr lang="en-CA" baseline="0" dirty="0" smtClean="0"/>
              <a:t>Cross-sectional = should represent the population more </a:t>
            </a:r>
            <a:r>
              <a:rPr lang="en-CA" baseline="0" smtClean="0"/>
              <a:t>or less</a:t>
            </a:r>
          </a:p>
          <a:p>
            <a:r>
              <a:rPr lang="en-CA" baseline="0" smtClean="0"/>
              <a:t>Observations should have at least 5 counts in each cell, however, general rule is at least 80% have count of 5 or more</a:t>
            </a:r>
          </a:p>
          <a:p>
            <a:r>
              <a:rPr lang="en-CA" baseline="0" smtClean="0"/>
              <a:t>If condition not met collapse some categories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5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Tests against the null hypothesis, if p</a:t>
            </a:r>
            <a:r>
              <a:rPr lang="en-CA" baseline="0" smtClean="0"/>
              <a:t> is less than or equalo to 0.05 with the df in table, then the null hypothesis is rejected, and alternation hypothesis accepted. </a:t>
            </a:r>
          </a:p>
          <a:p>
            <a:r>
              <a:rPr lang="en-CA" baseline="0" smtClean="0"/>
              <a:t>Values in the rows are the range of chi-squared values accepted for the respective values of df and p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Tests against the null hypothesis, if p</a:t>
            </a:r>
            <a:r>
              <a:rPr lang="en-CA" baseline="0" dirty="0" smtClean="0"/>
              <a:t> is less than or </a:t>
            </a:r>
            <a:r>
              <a:rPr lang="en-CA" baseline="0" dirty="0" err="1" smtClean="0"/>
              <a:t>equalo</a:t>
            </a:r>
            <a:r>
              <a:rPr lang="en-CA" baseline="0" dirty="0" smtClean="0"/>
              <a:t> to 0.05 with the </a:t>
            </a:r>
            <a:r>
              <a:rPr lang="en-CA" baseline="0" dirty="0" err="1" smtClean="0"/>
              <a:t>df</a:t>
            </a:r>
            <a:r>
              <a:rPr lang="en-CA" baseline="0" dirty="0" smtClean="0"/>
              <a:t> in table, then the null hypothesis is rejected, and alternation hypothesis accepted. </a:t>
            </a:r>
          </a:p>
          <a:p>
            <a:r>
              <a:rPr lang="en-CA" baseline="0" dirty="0" smtClean="0"/>
              <a:t>Values in the rows are the range of chi-squared values accepted for the respective values of </a:t>
            </a:r>
            <a:r>
              <a:rPr lang="en-CA" baseline="0" dirty="0" err="1" smtClean="0"/>
              <a:t>df</a:t>
            </a:r>
            <a:r>
              <a:rPr lang="en-CA" baseline="0" dirty="0" smtClean="0"/>
              <a:t> and p </a:t>
            </a:r>
          </a:p>
          <a:p>
            <a:r>
              <a:rPr lang="en-CA" baseline="0" dirty="0" smtClean="0"/>
              <a:t>Chiu square only tells us about an association, nothing else. So here we can say that there is a statistically significant association between buyer type and housing type.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Phi</a:t>
            </a:r>
            <a:r>
              <a:rPr lang="en-CA" baseline="0" dirty="0" smtClean="0"/>
              <a:t> can be used to measure association, but is more related to symmetry of a table, and is harder to interpret with large tables, as the maximum value is </a:t>
            </a:r>
            <a:r>
              <a:rPr lang="en-CA" baseline="0" dirty="0" err="1" smtClean="0"/>
              <a:t>sqrt</a:t>
            </a:r>
            <a:r>
              <a:rPr lang="en-CA" baseline="0" dirty="0" smtClean="0"/>
              <a:t>(number of rows or columns -1).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5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Tests against the null hypothesis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2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Verbal scale example - </a:t>
            </a:r>
            <a:r>
              <a:rPr lang="en-CA" dirty="0" smtClean="0">
                <a:hlinkClick r:id="rId3"/>
              </a:rPr>
              <a:t>https://help.surveyanyplace.com/en/support/solutions/articles/35000041597-verbal-scale</a:t>
            </a:r>
            <a:endParaRPr lang="en-CA" dirty="0" smtClean="0"/>
          </a:p>
          <a:p>
            <a:r>
              <a:rPr lang="en-CA" dirty="0" smtClean="0"/>
              <a:t>Semantic distance example =</a:t>
            </a:r>
            <a:r>
              <a:rPr lang="en-CA" baseline="0" dirty="0" smtClean="0"/>
              <a:t> distance between meanings of 2 concepts </a:t>
            </a:r>
            <a:r>
              <a:rPr lang="en-CA" dirty="0" smtClean="0">
                <a:hlinkClick r:id="rId4"/>
              </a:rPr>
              <a:t>https://aidaform.com/blog/semantic-differential-scale-definition-examples.html</a:t>
            </a:r>
            <a:endParaRPr lang="en-CA" dirty="0" smtClean="0"/>
          </a:p>
          <a:p>
            <a:r>
              <a:rPr lang="en-CA" dirty="0" smtClean="0"/>
              <a:t>Very</a:t>
            </a:r>
            <a:r>
              <a:rPr lang="en-CA" baseline="0" dirty="0" smtClean="0"/>
              <a:t> minimal differences between answers to these checklist items can allow you to combine data. </a:t>
            </a:r>
          </a:p>
          <a:p>
            <a:r>
              <a:rPr lang="en-CA" baseline="0" dirty="0" smtClean="0"/>
              <a:t>The most forgiving are length of scale, and sometimes variation . i.e. I am satisfied with a one hour lunch break( agree / disagree) vs. Rate your satisfaction of the following: One hour lunch break (unsatisfied to satisfied)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6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Article</a:t>
            </a:r>
            <a:r>
              <a:rPr lang="en-CA" baseline="0" dirty="0" smtClean="0"/>
              <a:t> goes over different methods including using a reference scale (another survey asking the same question, approx. 10 point scale)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Types of missing data explanation : https://www.theanalysisfactor.com/missing-data-mechanism/</a:t>
            </a:r>
            <a:endParaRPr lang="en-CA" dirty="0" smtClean="0"/>
          </a:p>
          <a:p>
            <a:r>
              <a:rPr lang="en-CA" dirty="0" smtClean="0"/>
              <a:t>Example of missing at random : Weight being answered by men but not by women.</a:t>
            </a:r>
            <a:r>
              <a:rPr lang="en-CA" baseline="0" dirty="0" smtClean="0"/>
              <a:t> Relationship between propensity of missing values, but not of the missing data itself </a:t>
            </a:r>
            <a:endParaRPr lang="en-CA" dirty="0" smtClean="0"/>
          </a:p>
          <a:p>
            <a:r>
              <a:rPr lang="en-CA" dirty="0" smtClean="0"/>
              <a:t>Missing completely</a:t>
            </a:r>
            <a:r>
              <a:rPr lang="en-CA" baseline="0" dirty="0" smtClean="0"/>
              <a:t> at random: NO relationship at all between missing data and any other variable </a:t>
            </a:r>
          </a:p>
          <a:p>
            <a:r>
              <a:rPr lang="en-CA" baseline="0" dirty="0" smtClean="0"/>
              <a:t>Missing not at random:  For example, employee satisfaction survey. Those who are the least satisfied, might stop the survey and not finish. This needs to be explained during analysis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Remove unrelated variables: </a:t>
            </a:r>
            <a:r>
              <a:rPr lang="en-CA" baseline="0"/>
              <a:t> </a:t>
            </a:r>
            <a:r>
              <a:rPr lang="en-CA" baseline="0" smtClean="0"/>
              <a:t>If you get a PC with a single variable, it can mean it is not related to the other variables in the study. And could be measuring as different construct</a:t>
            </a:r>
          </a:p>
          <a:p>
            <a:r>
              <a:rPr lang="en-CA" baseline="0" smtClean="0"/>
              <a:t>Remove redundancy: variables measuring the same underlying construct are usually correlated, will reduce it into one component</a:t>
            </a:r>
          </a:p>
          <a:p>
            <a:r>
              <a:rPr lang="en-CA" baseline="0" smtClean="0"/>
              <a:t>Remove multicollinearity: For highly correlated variables, component scores can be used instead of the original variables</a:t>
            </a:r>
          </a:p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Remove unrelated variables: </a:t>
            </a:r>
            <a:r>
              <a:rPr lang="en-CA" baseline="0"/>
              <a:t> </a:t>
            </a:r>
            <a:r>
              <a:rPr lang="en-CA" baseline="0" smtClean="0"/>
              <a:t>If you get a PC with a single variable, it can mean it is not related to the other variables in the study. And could be measuring as different construct</a:t>
            </a:r>
          </a:p>
          <a:p>
            <a:r>
              <a:rPr lang="en-CA" baseline="0" smtClean="0"/>
              <a:t>Remove redundancy: variables measuring the same underlying construct are usually correlated, will reduce it into one component</a:t>
            </a:r>
          </a:p>
          <a:p>
            <a:r>
              <a:rPr lang="en-CA" baseline="0" smtClean="0"/>
              <a:t>Remove multicollinearity: For highly correlated variables, component scores can be used instead of the original variables</a:t>
            </a:r>
          </a:p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9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Remove unrelated variables: </a:t>
            </a:r>
            <a:r>
              <a:rPr lang="en-CA" baseline="0"/>
              <a:t> </a:t>
            </a:r>
            <a:r>
              <a:rPr lang="en-CA" baseline="0" smtClean="0"/>
              <a:t>If you get a PC with a single variable, it can mean it is not related to the other variables in the study. And could be measuring as different construct</a:t>
            </a:r>
          </a:p>
          <a:p>
            <a:r>
              <a:rPr lang="en-CA" baseline="0" smtClean="0"/>
              <a:t>Remove redundancy: variables measuring the same underlying construct are usually correlated, will reduce it into one component</a:t>
            </a:r>
          </a:p>
          <a:p>
            <a:r>
              <a:rPr lang="en-CA" baseline="0" smtClean="0"/>
              <a:t>Remove multicollinearity: For highly correlated variables, component scores can be used instead of the original variables</a:t>
            </a:r>
          </a:p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109-E5DA-4E88-ACD7-BBE037C22F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2127977"/>
            <a:ext cx="7188758" cy="987095"/>
          </a:xfrm>
          <a:prstGeom prst="rect">
            <a:avLst/>
          </a:prstGeom>
        </p:spPr>
        <p:txBody>
          <a:bodyPr anchor="t"/>
          <a:lstStyle>
            <a:lvl1pPr algn="ctr">
              <a:defRPr sz="6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180528" y="2889262"/>
            <a:ext cx="4146550" cy="424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3104964"/>
            <a:ext cx="4134385" cy="423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-252536" y="4155921"/>
            <a:ext cx="3111500" cy="2931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7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DFC5D0-ADC2-4CD0-A151-D800B06F95A1}" type="datetimeFigureOut">
              <a:rPr lang="en-CA" smtClean="0"/>
              <a:t>2019-12-16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8EB8-7E0A-4DCA-BDA9-A6852E9A19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57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5"/>
          <p:cNvSpPr>
            <a:spLocks/>
          </p:cNvSpPr>
          <p:nvPr userDrawn="1"/>
        </p:nvSpPr>
        <p:spPr bwMode="auto">
          <a:xfrm>
            <a:off x="6962268" y="563604"/>
            <a:ext cx="2181225" cy="150813"/>
          </a:xfrm>
          <a:custGeom>
            <a:avLst/>
            <a:gdLst>
              <a:gd name="T0" fmla="*/ 96 w 1374"/>
              <a:gd name="T1" fmla="*/ 0 h 95"/>
              <a:gd name="T2" fmla="*/ 90 w 1374"/>
              <a:gd name="T3" fmla="*/ 0 h 95"/>
              <a:gd name="T4" fmla="*/ 0 w 1374"/>
              <a:gd name="T5" fmla="*/ 95 h 95"/>
              <a:gd name="T6" fmla="*/ 6 w 1374"/>
              <a:gd name="T7" fmla="*/ 95 h 95"/>
              <a:gd name="T8" fmla="*/ 1374 w 1374"/>
              <a:gd name="T9" fmla="*/ 95 h 95"/>
              <a:gd name="T10" fmla="*/ 1374 w 1374"/>
              <a:gd name="T11" fmla="*/ 0 h 95"/>
              <a:gd name="T12" fmla="*/ 96 w 13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4" h="95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828918" y="563604"/>
            <a:ext cx="276225" cy="150813"/>
          </a:xfrm>
          <a:custGeom>
            <a:avLst/>
            <a:gdLst>
              <a:gd name="T0" fmla="*/ 96 w 174"/>
              <a:gd name="T1" fmla="*/ 0 h 95"/>
              <a:gd name="T2" fmla="*/ 96 w 174"/>
              <a:gd name="T3" fmla="*/ 0 h 95"/>
              <a:gd name="T4" fmla="*/ 0 w 174"/>
              <a:gd name="T5" fmla="*/ 95 h 95"/>
              <a:gd name="T6" fmla="*/ 6 w 174"/>
              <a:gd name="T7" fmla="*/ 95 h 95"/>
              <a:gd name="T8" fmla="*/ 84 w 174"/>
              <a:gd name="T9" fmla="*/ 95 h 95"/>
              <a:gd name="T10" fmla="*/ 174 w 174"/>
              <a:gd name="T11" fmla="*/ 0 h 95"/>
              <a:gd name="T12" fmla="*/ 96 w 174"/>
              <a:gd name="T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" h="95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Freeform 13"/>
          <p:cNvSpPr>
            <a:spLocks/>
          </p:cNvSpPr>
          <p:nvPr userDrawn="1"/>
        </p:nvSpPr>
        <p:spPr bwMode="auto">
          <a:xfrm>
            <a:off x="-508" y="563604"/>
            <a:ext cx="6981826" cy="150813"/>
          </a:xfrm>
          <a:custGeom>
            <a:avLst/>
            <a:gdLst>
              <a:gd name="T0" fmla="*/ 4398 w 4398"/>
              <a:gd name="T1" fmla="*/ 0 h 95"/>
              <a:gd name="T2" fmla="*/ 0 w 4398"/>
              <a:gd name="T3" fmla="*/ 0 h 95"/>
              <a:gd name="T4" fmla="*/ 0 w 4398"/>
              <a:gd name="T5" fmla="*/ 95 h 95"/>
              <a:gd name="T6" fmla="*/ 4302 w 4398"/>
              <a:gd name="T7" fmla="*/ 95 h 95"/>
              <a:gd name="T8" fmla="*/ 4398 w 4398"/>
              <a:gd name="T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8" h="95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827584" y="2060848"/>
            <a:ext cx="7702550" cy="61389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2708920"/>
            <a:ext cx="770485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Sub-title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5" y="911005"/>
            <a:ext cx="4265733" cy="3937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70" y="806228"/>
            <a:ext cx="1570676" cy="484291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36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118" y="152400"/>
            <a:ext cx="5432982" cy="878670"/>
          </a:xfrm>
        </p:spPr>
        <p:txBody>
          <a:bodyPr lIns="0" tIns="0" rIns="0" bIns="0" anchor="t"/>
          <a:lstStyle>
            <a:lvl1pPr algn="l">
              <a:defRPr lang="en-CA" sz="2800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79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99" y="138062"/>
            <a:ext cx="5432982" cy="878670"/>
          </a:xfrm>
        </p:spPr>
        <p:txBody>
          <a:bodyPr lIns="0" tIns="0" rIns="0" bIns="0" anchor="ctr"/>
          <a:lstStyle>
            <a:lvl1pPr algn="l">
              <a:defRPr lang="en-CA" sz="2800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773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age With Pictur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825980" y="4617625"/>
            <a:ext cx="5482323" cy="467559"/>
          </a:xfrm>
          <a:prstGeom prst="rect">
            <a:avLst/>
          </a:prstGeom>
        </p:spPr>
        <p:txBody>
          <a:bodyPr anchor="t"/>
          <a:lstStyle>
            <a:lvl1pPr algn="l">
              <a:defRPr sz="18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Photo Caption</a:t>
            </a:r>
            <a:endParaRPr lang="en-CA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21904" y="1196752"/>
            <a:ext cx="5486400" cy="33947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821904" y="4617132"/>
            <a:ext cx="45719" cy="467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41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8680"/>
            <a:ext cx="9144000" cy="6309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029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67692" y="841784"/>
            <a:ext cx="4476307" cy="3795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41784"/>
            <a:ext cx="4486940" cy="2571750"/>
          </a:xfrm>
          <a:prstGeom prst="rect">
            <a:avLst/>
          </a:prstGeom>
        </p:spPr>
        <p:txBody>
          <a:bodyPr lIns="180000" tIns="108000" rIns="180000" bIns="108000"/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CA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184298" y="3413534"/>
            <a:ext cx="4302642" cy="257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67694" y="4637497"/>
            <a:ext cx="2171584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020029" y="4637497"/>
            <a:ext cx="2123971" cy="134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Click to insert a picture</a:t>
            </a:r>
            <a:endParaRPr lang="en-C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486940" y="4637497"/>
            <a:ext cx="180753" cy="134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4486940" y="841784"/>
            <a:ext cx="180753" cy="3795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 userDrawn="1"/>
        </p:nvSpPr>
        <p:spPr>
          <a:xfrm>
            <a:off x="3545" y="3413534"/>
            <a:ext cx="180753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6839277" y="4637496"/>
            <a:ext cx="180753" cy="1347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50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3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4598"/>
            <a:ext cx="7886700" cy="775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501D18-93EC-4D08-9C92-419904306A89}" type="datetimeFigureOut">
              <a:rPr lang="en-CA" smtClean="0"/>
              <a:t>2019-12-16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7D99-D461-4C49-83BD-86150019F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2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B517-E49B-41B6-9DBC-23634E0F1CD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hl"/>
          <p:cNvSpPr txBox="1"/>
          <p:nvPr userDrawn="1"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ikit-learn.org/stable/modules/decompositio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bs-sct-adsasd.github.io/data_science_talks-presentations_science_donne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97146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97146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asuringu.com/handle-missing-data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Science Talk</a:t>
            </a:r>
            <a:r>
              <a:rPr lang="en-US" smtClean="0"/>
              <a:t>: Survey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December 16 2019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27584" y="5410200"/>
            <a:ext cx="5410200" cy="87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Analytics and Data Science </a:t>
            </a:r>
          </a:p>
          <a:p>
            <a:r>
              <a:rPr lang="en-US" smtClean="0">
                <a:solidFill>
                  <a:schemeClr val="tx1"/>
                </a:solidFill>
              </a:rPr>
              <a:t>Analytique </a:t>
            </a:r>
            <a:r>
              <a:rPr lang="en-US" dirty="0" smtClean="0">
                <a:solidFill>
                  <a:schemeClr val="tx1"/>
                </a:solidFill>
              </a:rPr>
              <a:t>et Science des </a:t>
            </a:r>
            <a:r>
              <a:rPr lang="en-US" dirty="0" err="1" smtClean="0">
                <a:solidFill>
                  <a:schemeClr val="tx1"/>
                </a:solidFill>
              </a:rPr>
              <a:t>données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0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10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Main Goals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000" dirty="0" smtClean="0"/>
              <a:t>Reduces input variables into a smaller set of principal components that represent most of the variance in the original variables.</a:t>
            </a:r>
          </a:p>
          <a:p>
            <a:pPr lvl="1"/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Remove unrelated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Reduce redundancy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Remove multicollinearity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05663" y="1672477"/>
            <a:ext cx="747537" cy="232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44372" y="3706727"/>
            <a:ext cx="747537" cy="232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13" y="2312524"/>
            <a:ext cx="4027903" cy="302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" y="599299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https://scikit-learn.org/stable/modules/decomposition.html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14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1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Assumptions: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Multiple variables measured on continuous level (can be ordinal)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No distinction between independent and dependent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Linear relationship between all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Based off of Pearson correlation (linear)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Scatter plot to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No outliers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Approx. 3 standard deviations away from mean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Large sample size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At least 5-10 cases PER variable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81110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12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Example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000" b="1" smtClean="0"/>
              <a:t>315</a:t>
            </a:r>
            <a:r>
              <a:rPr lang="en-CA" sz="2000" smtClean="0"/>
              <a:t> job applicants fill out a </a:t>
            </a:r>
            <a:r>
              <a:rPr lang="en-CA" sz="2000" b="1" smtClean="0"/>
              <a:t>25</a:t>
            </a:r>
            <a:r>
              <a:rPr lang="en-CA" sz="2000" smtClean="0"/>
              <a:t> question (Likert scale) survey. The survey is meant to measure 4 different constructs. </a:t>
            </a:r>
          </a:p>
          <a:p>
            <a:pPr lvl="1"/>
            <a:endParaRPr lang="en-CA" sz="2000" smtClean="0"/>
          </a:p>
          <a:p>
            <a:pPr lvl="1"/>
            <a:endParaRPr lang="en-CA" sz="2000"/>
          </a:p>
          <a:p>
            <a:pPr lvl="1"/>
            <a:endParaRPr lang="en-CA" sz="2000"/>
          </a:p>
          <a:p>
            <a:pPr lvl="1"/>
            <a:r>
              <a:rPr lang="fr-FR" sz="2000"/>
              <a:t>Motivation : Question3,4,5,6,7,8,12,13 </a:t>
            </a:r>
            <a:endParaRPr lang="fr-FR" sz="2000" smtClean="0"/>
          </a:p>
          <a:p>
            <a:pPr lvl="1"/>
            <a:r>
              <a:rPr lang="fr-FR" sz="2000" smtClean="0"/>
              <a:t>Dependability </a:t>
            </a:r>
            <a:r>
              <a:rPr lang="fr-FR" sz="2000"/>
              <a:t>: Question 2,14,15,16,17,18,19 </a:t>
            </a:r>
            <a:endParaRPr lang="fr-FR" sz="2000" smtClean="0"/>
          </a:p>
          <a:p>
            <a:pPr lvl="1"/>
            <a:r>
              <a:rPr lang="fr-FR" sz="2000" smtClean="0"/>
              <a:t>Enthusiasm </a:t>
            </a:r>
            <a:r>
              <a:rPr lang="fr-FR" sz="2000"/>
              <a:t>: Question 20,21,22,23,24,25 </a:t>
            </a:r>
            <a:endParaRPr lang="fr-FR" sz="2000" smtClean="0"/>
          </a:p>
          <a:p>
            <a:pPr lvl="1"/>
            <a:r>
              <a:rPr lang="fr-FR" sz="2000" smtClean="0"/>
              <a:t>Commitment</a:t>
            </a:r>
            <a:r>
              <a:rPr lang="fr-FR" sz="2000"/>
              <a:t>: Question 1,9,10,11</a:t>
            </a:r>
            <a:endParaRPr lang="en-CA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096000" y="2590800"/>
            <a:ext cx="2514600" cy="2407270"/>
            <a:chOff x="8482013" y="1017588"/>
            <a:chExt cx="520700" cy="498475"/>
          </a:xfrm>
        </p:grpSpPr>
        <p:sp>
          <p:nvSpPr>
            <p:cNvPr id="7" name="Oval 181"/>
            <p:cNvSpPr>
              <a:spLocks noChangeArrowheads="1"/>
            </p:cNvSpPr>
            <p:nvPr userDrawn="1"/>
          </p:nvSpPr>
          <p:spPr bwMode="auto">
            <a:xfrm>
              <a:off x="8870950" y="1106488"/>
              <a:ext cx="66675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" name="Freeform 182"/>
            <p:cNvSpPr>
              <a:spLocks/>
            </p:cNvSpPr>
            <p:nvPr userDrawn="1"/>
          </p:nvSpPr>
          <p:spPr bwMode="auto">
            <a:xfrm>
              <a:off x="8482013" y="1071563"/>
              <a:ext cx="520700" cy="444500"/>
            </a:xfrm>
            <a:custGeom>
              <a:avLst/>
              <a:gdLst>
                <a:gd name="T0" fmla="*/ 126 w 135"/>
                <a:gd name="T1" fmla="*/ 36 h 115"/>
                <a:gd name="T2" fmla="*/ 109 w 135"/>
                <a:gd name="T3" fmla="*/ 28 h 115"/>
                <a:gd name="T4" fmla="*/ 100 w 135"/>
                <a:gd name="T5" fmla="*/ 29 h 115"/>
                <a:gd name="T6" fmla="*/ 93 w 135"/>
                <a:gd name="T7" fmla="*/ 6 h 115"/>
                <a:gd name="T8" fmla="*/ 86 w 135"/>
                <a:gd name="T9" fmla="*/ 5 h 115"/>
                <a:gd name="T10" fmla="*/ 79 w 135"/>
                <a:gd name="T11" fmla="*/ 29 h 115"/>
                <a:gd name="T12" fmla="*/ 78 w 135"/>
                <a:gd name="T13" fmla="*/ 29 h 115"/>
                <a:gd name="T14" fmla="*/ 58 w 135"/>
                <a:gd name="T15" fmla="*/ 29 h 115"/>
                <a:gd name="T16" fmla="*/ 56 w 135"/>
                <a:gd name="T17" fmla="*/ 29 h 115"/>
                <a:gd name="T18" fmla="*/ 54 w 135"/>
                <a:gd name="T19" fmla="*/ 5 h 115"/>
                <a:gd name="T20" fmla="*/ 41 w 135"/>
                <a:gd name="T21" fmla="*/ 5 h 115"/>
                <a:gd name="T22" fmla="*/ 37 w 135"/>
                <a:gd name="T23" fmla="*/ 29 h 115"/>
                <a:gd name="T24" fmla="*/ 35 w 135"/>
                <a:gd name="T25" fmla="*/ 29 h 115"/>
                <a:gd name="T26" fmla="*/ 6 w 135"/>
                <a:gd name="T27" fmla="*/ 40 h 115"/>
                <a:gd name="T28" fmla="*/ 8 w 135"/>
                <a:gd name="T29" fmla="*/ 66 h 115"/>
                <a:gd name="T30" fmla="*/ 15 w 135"/>
                <a:gd name="T31" fmla="*/ 42 h 115"/>
                <a:gd name="T32" fmla="*/ 25 w 135"/>
                <a:gd name="T33" fmla="*/ 108 h 115"/>
                <a:gd name="T34" fmla="*/ 27 w 135"/>
                <a:gd name="T35" fmla="*/ 69 h 115"/>
                <a:gd name="T36" fmla="*/ 36 w 135"/>
                <a:gd name="T37" fmla="*/ 108 h 115"/>
                <a:gd name="T38" fmla="*/ 37 w 135"/>
                <a:gd name="T39" fmla="*/ 42 h 115"/>
                <a:gd name="T40" fmla="*/ 45 w 135"/>
                <a:gd name="T41" fmla="*/ 31 h 115"/>
                <a:gd name="T42" fmla="*/ 47 w 135"/>
                <a:gd name="T43" fmla="*/ 31 h 115"/>
                <a:gd name="T44" fmla="*/ 56 w 135"/>
                <a:gd name="T45" fmla="*/ 42 h 115"/>
                <a:gd name="T46" fmla="*/ 56 w 135"/>
                <a:gd name="T47" fmla="*/ 108 h 115"/>
                <a:gd name="T48" fmla="*/ 66 w 135"/>
                <a:gd name="T49" fmla="*/ 69 h 115"/>
                <a:gd name="T50" fmla="*/ 68 w 135"/>
                <a:gd name="T51" fmla="*/ 108 h 115"/>
                <a:gd name="T52" fmla="*/ 77 w 135"/>
                <a:gd name="T53" fmla="*/ 42 h 115"/>
                <a:gd name="T54" fmla="*/ 86 w 135"/>
                <a:gd name="T55" fmla="*/ 31 h 115"/>
                <a:gd name="T56" fmla="*/ 93 w 135"/>
                <a:gd name="T57" fmla="*/ 33 h 115"/>
                <a:gd name="T58" fmla="*/ 100 w 135"/>
                <a:gd name="T59" fmla="*/ 40 h 115"/>
                <a:gd name="T60" fmla="*/ 90 w 135"/>
                <a:gd name="T61" fmla="*/ 79 h 115"/>
                <a:gd name="T62" fmla="*/ 100 w 135"/>
                <a:gd name="T63" fmla="*/ 109 h 115"/>
                <a:gd name="T64" fmla="*/ 108 w 135"/>
                <a:gd name="T65" fmla="*/ 79 h 115"/>
                <a:gd name="T66" fmla="*/ 111 w 135"/>
                <a:gd name="T67" fmla="*/ 109 h 115"/>
                <a:gd name="T68" fmla="*/ 119 w 135"/>
                <a:gd name="T69" fmla="*/ 79 h 115"/>
                <a:gd name="T70" fmla="*/ 118 w 135"/>
                <a:gd name="T71" fmla="*/ 40 h 115"/>
                <a:gd name="T72" fmla="*/ 126 w 135"/>
                <a:gd name="T73" fmla="*/ 6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" h="115">
                  <a:moveTo>
                    <a:pt x="133" y="60"/>
                  </a:moveTo>
                  <a:cubicBezTo>
                    <a:pt x="126" y="36"/>
                    <a:pt x="126" y="36"/>
                    <a:pt x="126" y="36"/>
                  </a:cubicBezTo>
                  <a:cubicBezTo>
                    <a:pt x="125" y="33"/>
                    <a:pt x="121" y="28"/>
                    <a:pt x="115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2" y="28"/>
                    <a:pt x="101" y="28"/>
                    <a:pt x="100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1" y="3"/>
                    <a:pt x="88" y="3"/>
                    <a:pt x="86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79" y="0"/>
                    <a:pt x="79" y="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7" y="29"/>
                    <a:pt x="76" y="29"/>
                    <a:pt x="76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7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1"/>
                    <a:pt x="49" y="0"/>
                    <a:pt x="47" y="3"/>
                  </a:cubicBezTo>
                  <a:cubicBezTo>
                    <a:pt x="46" y="0"/>
                    <a:pt x="41" y="1"/>
                    <a:pt x="41" y="5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9"/>
                    <a:pt x="36" y="29"/>
                    <a:pt x="35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29"/>
                    <a:pt x="7" y="33"/>
                    <a:pt x="6" y="4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70"/>
                    <a:pt x="8" y="71"/>
                    <a:pt x="8" y="66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5"/>
                    <a:pt x="25" y="115"/>
                    <a:pt x="25" y="108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5"/>
                    <a:pt x="36" y="115"/>
                    <a:pt x="36" y="10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2" y="41"/>
                    <a:pt x="45" y="36"/>
                    <a:pt x="45" y="3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50" y="41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5"/>
                    <a:pt x="66" y="115"/>
                    <a:pt x="66" y="10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15"/>
                    <a:pt x="77" y="115"/>
                    <a:pt x="77" y="108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83" y="41"/>
                    <a:pt x="86" y="36"/>
                    <a:pt x="86" y="31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4" y="35"/>
                    <a:pt x="96" y="39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100" y="114"/>
                    <a:pt x="108" y="114"/>
                    <a:pt x="108" y="10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109"/>
                    <a:pt x="111" y="109"/>
                    <a:pt x="111" y="109"/>
                  </a:cubicBezTo>
                  <a:cubicBezTo>
                    <a:pt x="111" y="114"/>
                    <a:pt x="119" y="114"/>
                    <a:pt x="119" y="10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8" y="68"/>
                    <a:pt x="135" y="65"/>
                    <a:pt x="133" y="60"/>
                  </a:cubicBezTo>
                  <a:close/>
                </a:path>
              </a:pathLst>
            </a:cu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" name="Oval 183"/>
            <p:cNvSpPr>
              <a:spLocks noChangeArrowheads="1"/>
            </p:cNvSpPr>
            <p:nvPr userDrawn="1"/>
          </p:nvSpPr>
          <p:spPr bwMode="auto">
            <a:xfrm>
              <a:off x="8705850" y="1109663"/>
              <a:ext cx="65088" cy="61913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" name="Oval 184"/>
            <p:cNvSpPr>
              <a:spLocks noChangeArrowheads="1"/>
            </p:cNvSpPr>
            <p:nvPr userDrawn="1"/>
          </p:nvSpPr>
          <p:spPr bwMode="auto">
            <a:xfrm>
              <a:off x="8547100" y="1106488"/>
              <a:ext cx="65088" cy="65088"/>
            </a:xfrm>
            <a:prstGeom prst="ellipse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" name="Rectangle 185"/>
            <p:cNvSpPr>
              <a:spLocks noChangeArrowheads="1"/>
            </p:cNvSpPr>
            <p:nvPr userDrawn="1"/>
          </p:nvSpPr>
          <p:spPr bwMode="auto">
            <a:xfrm>
              <a:off x="8662988" y="1017588"/>
              <a:ext cx="7938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" name="Rectangle 186"/>
            <p:cNvSpPr>
              <a:spLocks noChangeArrowheads="1"/>
            </p:cNvSpPr>
            <p:nvPr userDrawn="1"/>
          </p:nvSpPr>
          <p:spPr bwMode="auto">
            <a:xfrm>
              <a:off x="8674100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" name="Rectangle 187"/>
            <p:cNvSpPr>
              <a:spLocks noChangeArrowheads="1"/>
            </p:cNvSpPr>
            <p:nvPr userDrawn="1"/>
          </p:nvSpPr>
          <p:spPr bwMode="auto">
            <a:xfrm>
              <a:off x="862806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Rectangle 188"/>
            <p:cNvSpPr>
              <a:spLocks noChangeArrowheads="1"/>
            </p:cNvSpPr>
            <p:nvPr userDrawn="1"/>
          </p:nvSpPr>
          <p:spPr bwMode="auto">
            <a:xfrm>
              <a:off x="8809038" y="1017588"/>
              <a:ext cx="12700" cy="26988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" name="Rectangle 189"/>
            <p:cNvSpPr>
              <a:spLocks noChangeArrowheads="1"/>
            </p:cNvSpPr>
            <p:nvPr userDrawn="1"/>
          </p:nvSpPr>
          <p:spPr bwMode="auto">
            <a:xfrm>
              <a:off x="8824913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" name="Rectangle 190"/>
            <p:cNvSpPr>
              <a:spLocks noChangeArrowheads="1"/>
            </p:cNvSpPr>
            <p:nvPr userDrawn="1"/>
          </p:nvSpPr>
          <p:spPr bwMode="auto">
            <a:xfrm>
              <a:off x="8778875" y="1052513"/>
              <a:ext cx="26988" cy="11113"/>
            </a:xfrm>
            <a:prstGeom prst="rect">
              <a:avLst/>
            </a:prstGeom>
            <a:solidFill>
              <a:srgbClr val="004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3055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1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Assumptions: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Linear relationship between all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Based off of Pearson correlation (linear)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Scatter plot to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75386"/>
            <a:ext cx="3859468" cy="376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040" y="3007948"/>
            <a:ext cx="1371600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 flipV="1">
            <a:off x="5963740" y="3018953"/>
            <a:ext cx="1080166" cy="101681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79904" y="3335640"/>
            <a:ext cx="1080166" cy="101681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65" y="4684304"/>
            <a:ext cx="1428750" cy="141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6040941" y="4695310"/>
            <a:ext cx="940131" cy="119512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40474" y="4899837"/>
            <a:ext cx="1039882" cy="12624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Freeform 80"/>
          <p:cNvSpPr>
            <a:spLocks/>
          </p:cNvSpPr>
          <p:nvPr/>
        </p:nvSpPr>
        <p:spPr bwMode="auto">
          <a:xfrm>
            <a:off x="4343400" y="2320652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475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1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Assumptions: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Linear relationship between all variables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Based off of Pearson correlation (linear)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Scatter plot to check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0017"/>
            <a:ext cx="6400368" cy="3752428"/>
          </a:xfrm>
          <a:prstGeom prst="rect">
            <a:avLst/>
          </a:prstGeom>
        </p:spPr>
      </p:pic>
      <p:sp>
        <p:nvSpPr>
          <p:cNvPr id="17" name="Freeform 80"/>
          <p:cNvSpPr>
            <a:spLocks/>
          </p:cNvSpPr>
          <p:nvPr/>
        </p:nvSpPr>
        <p:spPr bwMode="auto">
          <a:xfrm>
            <a:off x="6314657" y="2036558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57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1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Assumptions: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Large sample size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At least 5-10 cases </a:t>
            </a:r>
            <a:r>
              <a:rPr lang="en-CA" sz="2000" smtClean="0"/>
              <a:t>PER variable (or approx. 150 reponses)</a:t>
            </a:r>
            <a:endParaRPr lang="en-CA" sz="20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/>
          </a:p>
          <a:p>
            <a:pPr lvl="1"/>
            <a:r>
              <a:rPr lang="en-CA" sz="2000" dirty="0" smtClean="0"/>
              <a:t>Tests: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Kaiser Meyer </a:t>
            </a:r>
            <a:r>
              <a:rPr lang="en-CA" sz="2000" dirty="0" err="1" smtClean="0"/>
              <a:t>Olkin</a:t>
            </a:r>
            <a:r>
              <a:rPr lang="en-CA" sz="2000" dirty="0" smtClean="0"/>
              <a:t> (KMO) of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KMO of each variable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Bartlett’s test </a:t>
            </a:r>
            <a:r>
              <a:rPr lang="en-CA" sz="2000" smtClean="0"/>
              <a:t>of sphericity (p≤0.05)</a:t>
            </a:r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1400" dirty="0" smtClean="0"/>
          </a:p>
          <a:p>
            <a:pPr lvl="1"/>
            <a:r>
              <a:rPr lang="en-CA" sz="2000" dirty="0" smtClean="0"/>
              <a:t>Kaiser (1974)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81311"/>
              </p:ext>
            </p:extLst>
          </p:nvPr>
        </p:nvGraphicFramePr>
        <p:xfrm>
          <a:off x="457200" y="4472675"/>
          <a:ext cx="3704704" cy="22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352"/>
                <a:gridCol w="1852352"/>
              </a:tblGrid>
              <a:tr h="209745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KMO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Meaning </a:t>
                      </a:r>
                      <a:endParaRPr lang="en-CA" sz="14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KMO≥ 0.9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Marvelous</a:t>
                      </a:r>
                      <a:endParaRPr lang="en-CA" sz="14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rgbClr val="00B050"/>
                          </a:solidFill>
                        </a:rPr>
                        <a:t>0.8≤ KMO &lt; 0.9</a:t>
                      </a:r>
                      <a:endParaRPr lang="en-CA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rgbClr val="00B050"/>
                          </a:solidFill>
                        </a:rPr>
                        <a:t>Meritorious</a:t>
                      </a:r>
                      <a:endParaRPr lang="en-CA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b="1" dirty="0" smtClean="0"/>
                        <a:t>0.7≤ KMO &lt;0.8</a:t>
                      </a:r>
                      <a:endParaRPr lang="en-C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dirty="0" smtClean="0"/>
                        <a:t>Middling</a:t>
                      </a:r>
                      <a:endParaRPr lang="en-CA" sz="1400" b="1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0.6≤ KMO</a:t>
                      </a:r>
                      <a:r>
                        <a:rPr lang="en-CA" sz="1400" b="0" baseline="0" dirty="0" smtClean="0"/>
                        <a:t> &lt;0.7</a:t>
                      </a:r>
                      <a:endParaRPr lang="en-C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dirty="0" smtClean="0"/>
                        <a:t>Mediocre</a:t>
                      </a:r>
                      <a:endParaRPr lang="en-CA" sz="1400" b="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0.5≤ KMO &lt;0.6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Miserable</a:t>
                      </a:r>
                      <a:endParaRPr lang="en-CA" sz="14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KMO&lt; 0.5 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Unacceptable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487" y="5057535"/>
            <a:ext cx="3672330" cy="570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reeform 80"/>
          <p:cNvSpPr>
            <a:spLocks/>
          </p:cNvSpPr>
          <p:nvPr/>
        </p:nvSpPr>
        <p:spPr bwMode="auto">
          <a:xfrm>
            <a:off x="5486400" y="2860249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Freeform 80"/>
          <p:cNvSpPr>
            <a:spLocks/>
          </p:cNvSpPr>
          <p:nvPr/>
        </p:nvSpPr>
        <p:spPr bwMode="auto">
          <a:xfrm>
            <a:off x="3921272" y="3276600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Freeform 80"/>
          <p:cNvSpPr>
            <a:spLocks/>
          </p:cNvSpPr>
          <p:nvPr/>
        </p:nvSpPr>
        <p:spPr bwMode="auto">
          <a:xfrm>
            <a:off x="5349081" y="3561792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Freeform 80"/>
          <p:cNvSpPr>
            <a:spLocks/>
          </p:cNvSpPr>
          <p:nvPr/>
        </p:nvSpPr>
        <p:spPr bwMode="auto">
          <a:xfrm>
            <a:off x="8100179" y="1981200"/>
            <a:ext cx="274638" cy="271463"/>
          </a:xfrm>
          <a:custGeom>
            <a:avLst/>
            <a:gdLst>
              <a:gd name="T0" fmla="*/ 71 w 71"/>
              <a:gd name="T1" fmla="*/ 2 h 70"/>
              <a:gd name="T2" fmla="*/ 43 w 71"/>
              <a:gd name="T3" fmla="*/ 36 h 70"/>
              <a:gd name="T4" fmla="*/ 29 w 71"/>
              <a:gd name="T5" fmla="*/ 59 h 70"/>
              <a:gd name="T6" fmla="*/ 27 w 71"/>
              <a:gd name="T7" fmla="*/ 63 h 70"/>
              <a:gd name="T8" fmla="*/ 16 w 71"/>
              <a:gd name="T9" fmla="*/ 70 h 70"/>
              <a:gd name="T10" fmla="*/ 11 w 71"/>
              <a:gd name="T11" fmla="*/ 69 h 70"/>
              <a:gd name="T12" fmla="*/ 8 w 71"/>
              <a:gd name="T13" fmla="*/ 66 h 70"/>
              <a:gd name="T14" fmla="*/ 5 w 71"/>
              <a:gd name="T15" fmla="*/ 62 h 70"/>
              <a:gd name="T16" fmla="*/ 2 w 71"/>
              <a:gd name="T17" fmla="*/ 53 h 70"/>
              <a:gd name="T18" fmla="*/ 2 w 71"/>
              <a:gd name="T19" fmla="*/ 52 h 70"/>
              <a:gd name="T20" fmla="*/ 0 w 71"/>
              <a:gd name="T21" fmla="*/ 44 h 70"/>
              <a:gd name="T22" fmla="*/ 4 w 71"/>
              <a:gd name="T23" fmla="*/ 38 h 70"/>
              <a:gd name="T24" fmla="*/ 12 w 71"/>
              <a:gd name="T25" fmla="*/ 35 h 70"/>
              <a:gd name="T26" fmla="*/ 14 w 71"/>
              <a:gd name="T27" fmla="*/ 36 h 70"/>
              <a:gd name="T28" fmla="*/ 15 w 71"/>
              <a:gd name="T29" fmla="*/ 39 h 70"/>
              <a:gd name="T30" fmla="*/ 17 w 71"/>
              <a:gd name="T31" fmla="*/ 43 h 70"/>
              <a:gd name="T32" fmla="*/ 20 w 71"/>
              <a:gd name="T33" fmla="*/ 49 h 70"/>
              <a:gd name="T34" fmla="*/ 29 w 71"/>
              <a:gd name="T35" fmla="*/ 36 h 70"/>
              <a:gd name="T36" fmla="*/ 33 w 71"/>
              <a:gd name="T37" fmla="*/ 29 h 70"/>
              <a:gd name="T38" fmla="*/ 45 w 71"/>
              <a:gd name="T39" fmla="*/ 13 h 70"/>
              <a:gd name="T40" fmla="*/ 52 w 71"/>
              <a:gd name="T41" fmla="*/ 5 h 70"/>
              <a:gd name="T42" fmla="*/ 59 w 71"/>
              <a:gd name="T43" fmla="*/ 2 h 70"/>
              <a:gd name="T44" fmla="*/ 70 w 71"/>
              <a:gd name="T45" fmla="*/ 0 h 70"/>
              <a:gd name="T46" fmla="*/ 71 w 71"/>
              <a:gd name="T47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70">
                <a:moveTo>
                  <a:pt x="71" y="2"/>
                </a:moveTo>
                <a:cubicBezTo>
                  <a:pt x="61" y="13"/>
                  <a:pt x="52" y="24"/>
                  <a:pt x="43" y="36"/>
                </a:cubicBezTo>
                <a:cubicBezTo>
                  <a:pt x="35" y="48"/>
                  <a:pt x="36" y="46"/>
                  <a:pt x="29" y="59"/>
                </a:cubicBezTo>
                <a:cubicBezTo>
                  <a:pt x="28" y="60"/>
                  <a:pt x="27" y="61"/>
                  <a:pt x="27" y="63"/>
                </a:cubicBezTo>
                <a:cubicBezTo>
                  <a:pt x="24" y="68"/>
                  <a:pt x="20" y="70"/>
                  <a:pt x="16" y="70"/>
                </a:cubicBezTo>
                <a:cubicBezTo>
                  <a:pt x="14" y="70"/>
                  <a:pt x="12" y="70"/>
                  <a:pt x="11" y="69"/>
                </a:cubicBezTo>
                <a:cubicBezTo>
                  <a:pt x="10" y="69"/>
                  <a:pt x="9" y="68"/>
                  <a:pt x="8" y="66"/>
                </a:cubicBezTo>
                <a:cubicBezTo>
                  <a:pt x="7" y="65"/>
                  <a:pt x="6" y="64"/>
                  <a:pt x="5" y="62"/>
                </a:cubicBezTo>
                <a:cubicBezTo>
                  <a:pt x="4" y="60"/>
                  <a:pt x="3" y="57"/>
                  <a:pt x="2" y="53"/>
                </a:cubicBezTo>
                <a:cubicBezTo>
                  <a:pt x="2" y="53"/>
                  <a:pt x="2" y="52"/>
                  <a:pt x="2" y="52"/>
                </a:cubicBezTo>
                <a:cubicBezTo>
                  <a:pt x="1" y="48"/>
                  <a:pt x="0" y="45"/>
                  <a:pt x="0" y="44"/>
                </a:cubicBezTo>
                <a:cubicBezTo>
                  <a:pt x="0" y="42"/>
                  <a:pt x="2" y="40"/>
                  <a:pt x="4" y="38"/>
                </a:cubicBezTo>
                <a:cubicBezTo>
                  <a:pt x="7" y="36"/>
                  <a:pt x="9" y="35"/>
                  <a:pt x="12" y="35"/>
                </a:cubicBezTo>
                <a:cubicBezTo>
                  <a:pt x="13" y="35"/>
                  <a:pt x="13" y="35"/>
                  <a:pt x="14" y="36"/>
                </a:cubicBezTo>
                <a:cubicBezTo>
                  <a:pt x="14" y="36"/>
                  <a:pt x="15" y="37"/>
                  <a:pt x="15" y="39"/>
                </a:cubicBezTo>
                <a:cubicBezTo>
                  <a:pt x="16" y="40"/>
                  <a:pt x="16" y="41"/>
                  <a:pt x="17" y="43"/>
                </a:cubicBezTo>
                <a:cubicBezTo>
                  <a:pt x="18" y="47"/>
                  <a:pt x="19" y="49"/>
                  <a:pt x="20" y="49"/>
                </a:cubicBezTo>
                <a:cubicBezTo>
                  <a:pt x="21" y="49"/>
                  <a:pt x="24" y="44"/>
                  <a:pt x="29" y="36"/>
                </a:cubicBezTo>
                <a:cubicBezTo>
                  <a:pt x="34" y="28"/>
                  <a:pt x="29" y="35"/>
                  <a:pt x="33" y="29"/>
                </a:cubicBezTo>
                <a:cubicBezTo>
                  <a:pt x="38" y="22"/>
                  <a:pt x="42" y="16"/>
                  <a:pt x="45" y="13"/>
                </a:cubicBezTo>
                <a:cubicBezTo>
                  <a:pt x="47" y="10"/>
                  <a:pt x="50" y="7"/>
                  <a:pt x="52" y="5"/>
                </a:cubicBezTo>
                <a:cubicBezTo>
                  <a:pt x="54" y="4"/>
                  <a:pt x="56" y="2"/>
                  <a:pt x="59" y="2"/>
                </a:cubicBezTo>
                <a:cubicBezTo>
                  <a:pt x="62" y="1"/>
                  <a:pt x="66" y="0"/>
                  <a:pt x="70" y="0"/>
                </a:cubicBezTo>
                <a:lnTo>
                  <a:pt x="71" y="2"/>
                </a:lnTo>
                <a:close/>
              </a:path>
            </a:pathLst>
          </a:custGeom>
          <a:solidFill>
            <a:schemeClr val="accent6"/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4800600" y="5781540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KMO all values- min 0.72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9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16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191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Assumptions: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No outliers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Approx. 3 standard deviations away from mean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3000" y="3343885"/>
            <a:ext cx="429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Use component scores to check for outliers.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607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17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04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Retaining components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Eigenvalue-one criterion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Variable with eigenvalue less than one gets dropped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Total variance explained (Eigenvalue/# of variables)*100%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Each variable should explain min 5-10% of variance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Cumulative variance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Retain all components that explain at least 60-70% of variance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Interpretability criterion </a:t>
            </a:r>
            <a:endParaRPr lang="en-CA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Simple structures (use component matrix)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Scree plot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Look for inflection point</a:t>
            </a:r>
          </a:p>
          <a:p>
            <a:pPr lvl="2"/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385323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18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04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Retaining components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672477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Eigenvalue-one criterion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Variable with eigenvalue less than one gets dropped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lvl="2"/>
            <a:endParaRPr lang="en-CA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98" y="2438400"/>
            <a:ext cx="1666875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998" y="4577929"/>
            <a:ext cx="1590675" cy="276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9072" y="42893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…</a:t>
            </a:r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990600" y="3873079"/>
            <a:ext cx="2740073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9299" y="3093475"/>
            <a:ext cx="37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First 5 components would be retained</a:t>
            </a:r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30671" y="3419475"/>
            <a:ext cx="377257" cy="45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61" y="2157093"/>
            <a:ext cx="4666743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19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798" y="899364"/>
            <a:ext cx="304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Retaining components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130196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Scree plot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Look for inflection point</a:t>
            </a:r>
          </a:p>
          <a:p>
            <a:pPr lvl="2"/>
            <a:endParaRPr lang="en-CA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05702" y="4539734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Inflection point</a:t>
            </a:r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44169" y="4724400"/>
            <a:ext cx="3466794" cy="90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00963" y="5638800"/>
            <a:ext cx="228600" cy="2286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1715163" y="2353266"/>
            <a:ext cx="685800" cy="3566165"/>
          </a:xfrm>
          <a:prstGeom prst="roundRect">
            <a:avLst/>
          </a:prstGeom>
          <a:solidFill>
            <a:srgbClr val="004D7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634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614812" y="1600200"/>
            <a:ext cx="457200" cy="457200"/>
          </a:xfrm>
          <a:prstGeom prst="rect">
            <a:avLst/>
          </a:prstGeom>
          <a:solidFill>
            <a:srgbClr val="005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1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6452" y="1644134"/>
            <a:ext cx="193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Cleaning your 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14812" y="2286000"/>
            <a:ext cx="457200" cy="457200"/>
          </a:xfrm>
          <a:prstGeom prst="rect">
            <a:avLst/>
          </a:prstGeom>
          <a:solidFill>
            <a:srgbClr val="309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2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2139" y="2329934"/>
            <a:ext cx="17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 Exploration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614812" y="2971800"/>
            <a:ext cx="457200" cy="457200"/>
          </a:xfrm>
          <a:prstGeom prst="rect">
            <a:avLst/>
          </a:prstGeom>
          <a:solidFill>
            <a:srgbClr val="374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3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2139" y="3015734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 Analysis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>
            <p:custDataLst>
              <p:tags r:id="rId4"/>
            </p:custDataLst>
          </p:nvPr>
        </p:nvSpPr>
        <p:spPr>
          <a:xfrm>
            <a:off x="614812" y="3657600"/>
            <a:ext cx="457200" cy="457200"/>
          </a:xfrm>
          <a:prstGeom prst="rect">
            <a:avLst/>
          </a:prstGeom>
          <a:solidFill>
            <a:srgbClr val="CD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Arial" pitchFamily="34" charset="0"/>
              </a:rPr>
              <a:t>4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139" y="37015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Discussion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8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20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798" y="899364"/>
            <a:ext cx="3044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Retaining components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024208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CA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smtClean="0"/>
              <a:t>Interpretability – use loading table</a:t>
            </a:r>
            <a:endParaRPr lang="en-CA" sz="2000" dirty="0" smtClean="0"/>
          </a:p>
          <a:p>
            <a:pPr lvl="2"/>
            <a:endParaRPr lang="en-CA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41198" y="6356350"/>
            <a:ext cx="4578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CA" sz="2000" smtClean="0"/>
              <a:t>So 4 components will be retained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0515"/>
          <a:stretch/>
        </p:blipFill>
        <p:spPr>
          <a:xfrm>
            <a:off x="6477001" y="1411699"/>
            <a:ext cx="1447800" cy="49165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1286" y="1130196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  <a:r>
              <a:rPr lang="en-CA" smtClean="0"/>
              <a:t>omponents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526" y="2053908"/>
            <a:ext cx="1560439" cy="41028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37368" y="183967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  <a:r>
              <a:rPr lang="en-CA" smtClean="0"/>
              <a:t>omponents</a:t>
            </a:r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9930" y="3685320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Questions</a:t>
            </a:r>
            <a:endParaRPr lang="en-CA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386998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6574" y="3385727"/>
            <a:ext cx="3733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Varimax</a:t>
            </a:r>
            <a:r>
              <a:rPr lang="en-CA" dirty="0" smtClean="0"/>
              <a:t> rotated component matrix</a:t>
            </a:r>
          </a:p>
          <a:p>
            <a:endParaRPr lang="en-CA" dirty="0" smtClean="0"/>
          </a:p>
          <a:p>
            <a:r>
              <a:rPr lang="en-CA" dirty="0" smtClean="0"/>
              <a:t>Supress coefficients with less than </a:t>
            </a:r>
            <a:r>
              <a:rPr lang="en-CA" dirty="0" smtClean="0"/>
              <a:t>0.3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95" y="2133356"/>
            <a:ext cx="1550469" cy="4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21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Cronbach’s Alpha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59199" y="1295400"/>
            <a:ext cx="7927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Measure of internal consistency or reliability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Questions grouped together to measure an underlying construct is called a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Surveys can contain many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Sometimes the sum of a scale is used to measure a construct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Determines how well questions are grouped together, but does not determine the number of dimensions or constructs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***Each question needs to contribute to the scale in the same way ***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6357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22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Cronbach’s Alpha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1143000"/>
            <a:ext cx="8001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Example:</a:t>
            </a:r>
          </a:p>
          <a:p>
            <a:endParaRPr lang="en-CA" sz="2000" dirty="0"/>
          </a:p>
          <a:p>
            <a:r>
              <a:rPr lang="en-CA" sz="2000" dirty="0" smtClean="0"/>
              <a:t>Please indicate your opinion of </a:t>
            </a:r>
            <a:r>
              <a:rPr lang="en-CA" sz="2000" dirty="0" err="1" smtClean="0"/>
              <a:t>Maddy</a:t>
            </a:r>
            <a:r>
              <a:rPr lang="en-CA" sz="2000" dirty="0" smtClean="0"/>
              <a:t> using the scale below. 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pPr marL="457200" indent="-457200">
              <a:buAutoNum type="alphaUcPeriod"/>
            </a:pPr>
            <a:r>
              <a:rPr lang="en-CA" sz="2000" dirty="0" smtClean="0"/>
              <a:t>______ I think that </a:t>
            </a:r>
            <a:r>
              <a:rPr lang="en-CA" sz="2000" dirty="0" err="1" smtClean="0"/>
              <a:t>Maddy</a:t>
            </a:r>
            <a:r>
              <a:rPr lang="en-CA" sz="2000" dirty="0" smtClean="0"/>
              <a:t> is a unicorn </a:t>
            </a:r>
          </a:p>
          <a:p>
            <a:pPr marL="457200" indent="-457200">
              <a:buAutoNum type="alphaUcPeriod"/>
            </a:pPr>
            <a:r>
              <a:rPr lang="en-CA" sz="2000" dirty="0" smtClean="0"/>
              <a:t>______ I do not think </a:t>
            </a:r>
            <a:r>
              <a:rPr lang="en-CA" sz="2000" dirty="0" err="1" smtClean="0"/>
              <a:t>Maddy</a:t>
            </a:r>
            <a:r>
              <a:rPr lang="en-CA" sz="2000" dirty="0" smtClean="0"/>
              <a:t> is a unicorn </a:t>
            </a:r>
          </a:p>
          <a:p>
            <a:pPr marL="457200" indent="-457200">
              <a:buAutoNum type="alphaUcPeriod"/>
            </a:pPr>
            <a:endParaRPr lang="en-CA" sz="2000" dirty="0"/>
          </a:p>
          <a:p>
            <a:r>
              <a:rPr lang="en-CA" sz="2000" dirty="0" smtClean="0"/>
              <a:t>Measuring underlying construct (Unicorn) </a:t>
            </a:r>
          </a:p>
          <a:p>
            <a:endParaRPr lang="en-CA" sz="2000" dirty="0"/>
          </a:p>
          <a:p>
            <a:r>
              <a:rPr lang="en-CA" sz="2000" dirty="0" smtClean="0"/>
              <a:t>We have to inverse the scale if question language is contradictory.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90" y="2232749"/>
            <a:ext cx="6509657" cy="99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3223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583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749486" y="3592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5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74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23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Cronbach’s Alpha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60918" y="11430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Interpreting results</a:t>
            </a:r>
          </a:p>
          <a:p>
            <a:endParaRPr lang="en-CA" sz="2000" dirty="0"/>
          </a:p>
          <a:p>
            <a:r>
              <a:rPr lang="en-CA" sz="2000" dirty="0" smtClean="0"/>
              <a:t>By question: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Pearson 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Between question sum and sum of other questions ≥0.3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Squared multiple correlation ( r</a:t>
            </a:r>
            <a:r>
              <a:rPr lang="en-CA" sz="2000" baseline="30000" dirty="0" smtClean="0"/>
              <a:t>2 </a:t>
            </a:r>
            <a:r>
              <a:rPr lang="en-CA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Acceptable value varies by study (human etc.) </a:t>
            </a:r>
          </a:p>
          <a:p>
            <a:endParaRPr lang="en-CA" sz="2000" dirty="0" smtClean="0"/>
          </a:p>
          <a:p>
            <a:r>
              <a:rPr lang="en-CA" sz="2000" dirty="0" smtClean="0"/>
              <a:t>By group of 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Cronbach’s alpha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Generally </a:t>
            </a:r>
            <a:r>
              <a:rPr lang="el-GR" sz="2000" dirty="0" smtClean="0"/>
              <a:t>α≥</a:t>
            </a:r>
            <a:r>
              <a:rPr lang="en-CA" sz="2000" dirty="0" smtClean="0"/>
              <a:t>0.7 is a good level of internal consistency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3318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24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Cronbach’s Alpha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1143000"/>
            <a:ext cx="8001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smtClean="0"/>
              <a:t>Example:</a:t>
            </a:r>
          </a:p>
          <a:p>
            <a:endParaRPr lang="en-CA" sz="2000"/>
          </a:p>
          <a:p>
            <a:r>
              <a:rPr lang="en-CA" sz="2000" smtClean="0"/>
              <a:t>Let’s continue our first example, and measure the reliability of the questions measuring Enthusiam. </a:t>
            </a:r>
          </a:p>
          <a:p>
            <a:endParaRPr lang="en-CA" sz="2000" smtClean="0"/>
          </a:p>
          <a:p>
            <a:endParaRPr lang="en-CA" sz="2000"/>
          </a:p>
          <a:p>
            <a:r>
              <a:rPr lang="en-CA" sz="2000" smtClean="0"/>
              <a:t>We take the observations for questions 20-25: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smtClean="0"/>
              <a:t>Cronbach’s Alpha of 0.82 </a:t>
            </a:r>
          </a:p>
          <a:p>
            <a:endParaRPr lang="en-CA" sz="2000" smtClean="0"/>
          </a:p>
          <a:p>
            <a:endParaRPr lang="en-CA" sz="2000"/>
          </a:p>
          <a:p>
            <a:endParaRPr lang="en-CA" sz="2000"/>
          </a:p>
          <a:p>
            <a:r>
              <a:rPr lang="en-CA" sz="2000" smtClean="0"/>
              <a:t>What happens if we remove question 20?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smtClean="0"/>
              <a:t>Take observations from Q 21-25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smtClean="0"/>
              <a:t>Cronbach’s Alpha of 0.84</a:t>
            </a:r>
          </a:p>
          <a:p>
            <a:endParaRPr lang="en-CA" sz="200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1" y="2355967"/>
            <a:ext cx="2780379" cy="3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Data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9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26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60918" y="11430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Determines if there is an association between 2 nominal variables</a:t>
            </a:r>
          </a:p>
          <a:p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Compares expected frequencies and observed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Can use on ordinal data (but you lose the order)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Can determine magnitude of association</a:t>
            </a:r>
          </a:p>
          <a:p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Two nominal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Independence of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Cross-sectional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Expected count should be ≥5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9707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27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60918" y="11430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Example 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Two nominal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Property 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Flat, bungalow, detached house, terrace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Buyer 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Single male, single female, married couple, 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Independence of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Study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Cross-sectional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Expected count should be ≥5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Need to run test and </a:t>
            </a:r>
            <a:r>
              <a:rPr lang="en-CA" sz="2000" dirty="0" err="1" smtClean="0"/>
              <a:t>reevaluate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766345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28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 Hypotheses</a:t>
            </a:r>
            <a:endParaRPr lang="en-CA"/>
          </a:p>
        </p:txBody>
      </p:sp>
      <p:pic>
        <p:nvPicPr>
          <p:cNvPr id="1026" name="Picture 2" descr="https://s3-eu-west-1.amazonaws.com/tutor2u-media/subjects/geography/studynoteimages/chi-squared-critical-values.png?mtime=20151023211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1" y="1203251"/>
            <a:ext cx="332457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436" y="1447800"/>
            <a:ext cx="63863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smtClean="0"/>
              <a:t>Null hypothesis: </a:t>
            </a:r>
          </a:p>
          <a:p>
            <a:r>
              <a:rPr lang="en-CA" sz="2000" smtClean="0"/>
              <a:t>H</a:t>
            </a:r>
            <a:r>
              <a:rPr lang="en-CA" sz="2000" baseline="-25000" smtClean="0"/>
              <a:t>o</a:t>
            </a:r>
            <a:r>
              <a:rPr lang="en-CA" sz="2000" smtClean="0"/>
              <a:t> : no association between the 2 nominal variables</a:t>
            </a:r>
          </a:p>
          <a:p>
            <a:endParaRPr lang="en-CA" sz="2000" smtClean="0"/>
          </a:p>
          <a:p>
            <a:endParaRPr lang="en-CA" sz="2000" smtClean="0"/>
          </a:p>
          <a:p>
            <a:endParaRPr lang="en-CA" sz="2000"/>
          </a:p>
          <a:p>
            <a:endParaRPr lang="en-CA" sz="2000"/>
          </a:p>
          <a:p>
            <a:r>
              <a:rPr lang="en-CA" sz="2000" b="1" smtClean="0"/>
              <a:t>Alternative hypothesis:</a:t>
            </a:r>
          </a:p>
          <a:p>
            <a:r>
              <a:rPr lang="en-CA" sz="2000" smtClean="0"/>
              <a:t>Valid for degrees of freedom and values in table </a:t>
            </a:r>
          </a:p>
          <a:p>
            <a:endParaRPr lang="en-CA" sz="2000" smtClean="0"/>
          </a:p>
          <a:p>
            <a:r>
              <a:rPr lang="en-CA" sz="2000" smtClean="0"/>
              <a:t>H</a:t>
            </a:r>
            <a:r>
              <a:rPr lang="en-CA" sz="2000" baseline="-25000" smtClean="0"/>
              <a:t>1</a:t>
            </a:r>
            <a:r>
              <a:rPr lang="en-CA" sz="2000" smtClean="0"/>
              <a:t>: There is an association between the 2 nominal variables</a:t>
            </a:r>
          </a:p>
          <a:p>
            <a:endParaRPr lang="en-CA" sz="2000"/>
          </a:p>
          <a:p>
            <a:endParaRPr lang="en-CA" sz="2000" smtClean="0"/>
          </a:p>
          <a:p>
            <a:endParaRPr lang="en-CA" sz="2000"/>
          </a:p>
          <a:p>
            <a:r>
              <a:rPr lang="en-CA" sz="2000" smtClean="0"/>
              <a:t>Degrees of freedom (df) = (rows-1)*(columns-1)</a:t>
            </a:r>
            <a:endParaRPr lang="en-CA" sz="2000" dirty="0"/>
          </a:p>
        </p:txBody>
      </p:sp>
      <p:sp>
        <p:nvSpPr>
          <p:cNvPr id="5" name="Rectangle 4"/>
          <p:cNvSpPr/>
          <p:nvPr/>
        </p:nvSpPr>
        <p:spPr>
          <a:xfrm>
            <a:off x="7479428" y="2438400"/>
            <a:ext cx="1371600" cy="313211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29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 Hypotheses</a:t>
            </a:r>
            <a:endParaRPr lang="en-CA"/>
          </a:p>
        </p:txBody>
      </p:sp>
      <p:pic>
        <p:nvPicPr>
          <p:cNvPr id="1026" name="Picture 2" descr="https://s3-eu-west-1.amazonaws.com/tutor2u-media/subjects/geography/studynoteimages/chi-squared-critical-values.png?mtime=201510232117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31950"/>
            <a:ext cx="332457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436" y="1447800"/>
            <a:ext cx="51703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Degrees of freedom (</a:t>
            </a:r>
            <a:r>
              <a:rPr lang="en-CA" sz="2000" dirty="0" err="1" smtClean="0"/>
              <a:t>df</a:t>
            </a:r>
            <a:r>
              <a:rPr lang="en-CA" sz="2000" dirty="0" smtClean="0"/>
              <a:t>) = (rows-1)*(columns-1)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	= (4 buyers-1) *(4 housing-1)</a:t>
            </a:r>
          </a:p>
          <a:p>
            <a:r>
              <a:rPr lang="en-CA" sz="2000" dirty="0"/>
              <a:t>	</a:t>
            </a:r>
            <a:r>
              <a:rPr lang="en-CA" sz="2000" dirty="0" smtClean="0"/>
              <a:t>	= 9</a:t>
            </a:r>
          </a:p>
          <a:p>
            <a:r>
              <a:rPr lang="en-CA" sz="2000" dirty="0" smtClean="0"/>
              <a:t>P-value = &lt;0.01</a:t>
            </a:r>
          </a:p>
          <a:p>
            <a:endParaRPr lang="en-CA" sz="2000" dirty="0"/>
          </a:p>
          <a:p>
            <a:r>
              <a:rPr lang="en-CA" sz="2000" dirty="0" smtClean="0"/>
              <a:t>Chi-Square = 82.5</a:t>
            </a:r>
            <a:endParaRPr lang="en-CA" sz="2000" dirty="0"/>
          </a:p>
          <a:p>
            <a:endParaRPr lang="en-CA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37131"/>
              </p:ext>
            </p:extLst>
          </p:nvPr>
        </p:nvGraphicFramePr>
        <p:xfrm>
          <a:off x="151740" y="3694569"/>
          <a:ext cx="6364705" cy="227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41"/>
                <a:gridCol w="748365"/>
                <a:gridCol w="1219200"/>
                <a:gridCol w="1851258"/>
                <a:gridCol w="1272941"/>
              </a:tblGrid>
              <a:tr h="730984">
                <a:tc>
                  <a:txBody>
                    <a:bodyPr/>
                    <a:lstStyle/>
                    <a:p>
                      <a:pPr algn="r" fontAlgn="ctr"/>
                      <a:r>
                        <a:rPr lang="en-CA" b="1" dirty="0">
                          <a:effectLst/>
                        </a:rPr>
                        <a:t>Buyer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b="1" dirty="0">
                          <a:effectLst/>
                        </a:rPr>
                        <a:t>Flat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b="1" dirty="0">
                          <a:effectLst/>
                        </a:rPr>
                        <a:t>Bungalow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b="1" dirty="0">
                          <a:effectLst/>
                        </a:rPr>
                        <a:t>Detached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b="1" dirty="0">
                          <a:effectLst/>
                        </a:rPr>
                        <a:t>Terrace</a:t>
                      </a:r>
                    </a:p>
                  </a:txBody>
                  <a:tcPr anchor="ctr"/>
                </a:tc>
              </a:tr>
              <a:tr h="781539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effectLst/>
                        </a:rPr>
                        <a:t>Male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40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4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8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16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  <a:tr h="762000"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effectLst/>
                        </a:rPr>
                        <a:t>Male expected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19.6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7.76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mtClean="0">
                          <a:effectLst/>
                        </a:rPr>
                        <a:t>18.79</a:t>
                      </a:r>
                      <a:endParaRPr lang="en-CA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 smtClean="0">
                          <a:effectLst/>
                        </a:rPr>
                        <a:t>21.85</a:t>
                      </a:r>
                      <a:endParaRPr lang="en-CA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315200" y="4495800"/>
            <a:ext cx="1371600" cy="228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92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Cleaning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4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30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Square- Strength of Association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54292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/>
              <a:t>Cramers</a:t>
            </a:r>
            <a:r>
              <a:rPr lang="en-CA" sz="2000" b="1" dirty="0" smtClean="0"/>
              <a:t> V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Must test hypothesis first and meet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Strength/ magnitude of </a:t>
            </a:r>
            <a:r>
              <a:rPr lang="en-CA" sz="2000" dirty="0" smtClean="0"/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Values range between 0 and 1</a:t>
            </a: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69346"/>
              </p:ext>
            </p:extLst>
          </p:nvPr>
        </p:nvGraphicFramePr>
        <p:xfrm>
          <a:off x="1066800" y="3962400"/>
          <a:ext cx="3279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201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Magnitude of effect size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Cramer’s V</a:t>
                      </a:r>
                      <a:endParaRPr lang="en-CA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Small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0.1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Medium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0.3</a:t>
                      </a:r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Large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0.5</a:t>
                      </a:r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4495800"/>
            <a:ext cx="2863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In our example we calculate:</a:t>
            </a:r>
          </a:p>
          <a:p>
            <a:pPr algn="ctr"/>
            <a:endParaRPr lang="en-CA" dirty="0"/>
          </a:p>
          <a:p>
            <a:pPr algn="ctr"/>
            <a:r>
              <a:rPr lang="en-CA" dirty="0" smtClean="0"/>
              <a:t>V= 0.32 </a:t>
            </a:r>
          </a:p>
        </p:txBody>
      </p:sp>
    </p:spTree>
    <p:extLst>
      <p:ext uri="{BB962C8B-B14F-4D97-AF65-F5344CB8AC3E}">
        <p14:creationId xmlns:p14="http://schemas.microsoft.com/office/powerpoint/2010/main" val="165152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31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Chi Square- Residuals</a:t>
            </a:r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6635984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Analysis of Residuals</a:t>
            </a:r>
          </a:p>
          <a:p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Helps determine type of association in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Residuals can be standardized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Useful for cases with high observed/expected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Rule of thumb is standardized residuals of 2-3 counts as significant</a:t>
            </a:r>
          </a:p>
          <a:p>
            <a:endParaRPr lang="en-CA" dirty="0"/>
          </a:p>
          <a:p>
            <a:r>
              <a:rPr lang="en-CA" dirty="0" smtClean="0"/>
              <a:t>Positive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More observed frequencies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 smtClean="0"/>
              <a:t>Negative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Less observed frequencies than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97495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7188758" cy="987095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hlinkClick r:id="rId3"/>
              </a:rPr>
              <a:t>Github Code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6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Discussion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9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4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5801" y="1143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Ensure all values mean the same from one row to the next.</a:t>
            </a:r>
          </a:p>
          <a:p>
            <a:endParaRPr lang="en-CA" sz="2000" dirty="0"/>
          </a:p>
          <a:p>
            <a:r>
              <a:rPr lang="en-CA" sz="2000" dirty="0" smtClean="0"/>
              <a:t>Important when combining data sources, or when data model has changed over time.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098" name="Picture 2" descr="Image result for questionnaire sc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23984"/>
            <a:ext cx="6019800" cy="308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4600" y="59724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077881" y="594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231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5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Combining Survey Data</a:t>
            </a:r>
            <a:endParaRPr lang="en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37190" y="63563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3"/>
              </a:rPr>
              <a:t>https://www.ncbi.nlm.nih.gov/pmc/articles/PMC3971463/</a:t>
            </a:r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98209" y="1676399"/>
            <a:ext cx="839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Often, we will want to use survey data from multiple sources. Is it possible? Sometimes.</a:t>
            </a:r>
          </a:p>
          <a:p>
            <a:endParaRPr lang="en-CA"/>
          </a:p>
          <a:p>
            <a:endParaRPr lang="en-CA" smtClean="0"/>
          </a:p>
        </p:txBody>
      </p:sp>
      <p:sp>
        <p:nvSpPr>
          <p:cNvPr id="9" name="TextBox 8"/>
          <p:cNvSpPr txBox="1"/>
          <p:nvPr/>
        </p:nvSpPr>
        <p:spPr>
          <a:xfrm>
            <a:off x="598208" y="2165855"/>
            <a:ext cx="83933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Checklist to combine data: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Keywords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Satisfaction,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Time Reference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How many coffees did you have </a:t>
            </a:r>
            <a:r>
              <a:rPr lang="en-CA" sz="1600" u="sng" dirty="0" smtClean="0"/>
              <a:t>today</a:t>
            </a:r>
            <a:r>
              <a:rPr lang="en-CA" sz="1600" dirty="0" smtClean="0"/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How many times a </a:t>
            </a:r>
            <a:r>
              <a:rPr lang="en-CA" sz="1600" u="sng" dirty="0" smtClean="0"/>
              <a:t>week</a:t>
            </a:r>
            <a:r>
              <a:rPr lang="en-CA" sz="1600" dirty="0" smtClean="0"/>
              <a:t> do you meet with coworkers?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Method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Single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Type 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Verbal, Semantic distance etc</a:t>
            </a:r>
            <a:r>
              <a:rPr lang="en-CA" sz="1600" dirty="0"/>
              <a:t>.</a:t>
            </a:r>
            <a:endParaRPr lang="en-CA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Length of scale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5 ( ex. 5-point Likert Scale)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Variation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600" dirty="0" smtClean="0"/>
              <a:t>What are you measuring? ( Agree- Disagree)</a:t>
            </a:r>
          </a:p>
          <a:p>
            <a:pPr marL="800100" lvl="1" indent="-342900">
              <a:buAutoNum type="arabicPeriod"/>
            </a:pPr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4936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6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Standardization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smtClean="0"/>
              <a:t>Combining Survey Data</a:t>
            </a:r>
            <a:endParaRPr lang="en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37190" y="635635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>
                <a:hlinkClick r:id="rId3"/>
              </a:rPr>
              <a:t>https://www.ncbi.nlm.nih.gov/pmc/articles/PMC3971463/</a:t>
            </a:r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98209" y="1676399"/>
            <a:ext cx="839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Often, we will want to use survey data from multiple sources. Is it possible? Sometimes.</a:t>
            </a:r>
          </a:p>
          <a:p>
            <a:endParaRPr lang="en-CA"/>
          </a:p>
          <a:p>
            <a:endParaRPr lang="en-CA" smtClean="0"/>
          </a:p>
        </p:txBody>
      </p:sp>
      <p:sp>
        <p:nvSpPr>
          <p:cNvPr id="9" name="TextBox 8"/>
          <p:cNvSpPr txBox="1"/>
          <p:nvPr/>
        </p:nvSpPr>
        <p:spPr>
          <a:xfrm>
            <a:off x="654424" y="4773353"/>
            <a:ext cx="839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CA" smtClean="0"/>
          </a:p>
          <a:p>
            <a:endParaRPr lang="en-CA"/>
          </a:p>
          <a:p>
            <a:endParaRPr lang="en-CA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09" y="2180991"/>
            <a:ext cx="6296025" cy="35433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76400" y="3581400"/>
            <a:ext cx="381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400" y="4872037"/>
            <a:ext cx="381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958019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FF0000"/>
                </a:solidFill>
              </a:rPr>
              <a:t>Satisfied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25129" y="4592409"/>
            <a:ext cx="5791200" cy="2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3429000"/>
            <a:ext cx="381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4876800"/>
            <a:ext cx="381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0" y="3200400"/>
            <a:ext cx="838200" cy="3810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4432018" y="5397599"/>
            <a:ext cx="1206781" cy="176481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5029200"/>
            <a:ext cx="381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71900" y="3414712"/>
            <a:ext cx="381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7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Data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334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Reasons for missing data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55782" y="1828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Error in the data collection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Certain measurements are not applicable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Fields left blank (intentionally, or unintentionally)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1028" name="Picture 4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56396" r="-825" b="14812"/>
          <a:stretch/>
        </p:blipFill>
        <p:spPr bwMode="auto">
          <a:xfrm>
            <a:off x="635000" y="5144660"/>
            <a:ext cx="72771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issin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0"/>
          <a:stretch/>
        </p:blipFill>
        <p:spPr bwMode="auto">
          <a:xfrm>
            <a:off x="571500" y="3518521"/>
            <a:ext cx="7277100" cy="16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6440133"/>
            <a:ext cx="691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hlinkClick r:id="rId4"/>
              </a:rPr>
              <a:t>Image source, examples: https</a:t>
            </a:r>
            <a:r>
              <a:rPr lang="en-CA" dirty="0">
                <a:hlinkClick r:id="rId4"/>
              </a:rPr>
              <a:t>://measuringu.com/handle-missing-data/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5144660"/>
            <a:ext cx="7010400" cy="341740"/>
          </a:xfrm>
          <a:prstGeom prst="rect">
            <a:avLst/>
          </a:prstGeom>
          <a:noFill/>
          <a:ln>
            <a:solidFill>
              <a:srgbClr val="CE19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300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B517-E49B-41B6-9DBC-23634E0F1CDC}" type="slidenum">
              <a:rPr lang="en-CA" smtClean="0"/>
              <a:t>8</a:t>
            </a:fld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Missing Data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115733"/>
            <a:ext cx="45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Reasons for handling missing data</a:t>
            </a:r>
            <a:endParaRPr lang="en-CA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90236" y="18288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Most tools are unable to handle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Missing values can produce unpredictable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r>
              <a:rPr lang="en-CA" sz="2000" dirty="0" smtClean="0"/>
              <a:t>How to identify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Blank cells, or cell with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Placeholder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err="1" smtClean="0"/>
              <a:t>NaN</a:t>
            </a:r>
            <a:r>
              <a:rPr lang="en-CA" sz="2000" dirty="0" smtClean="0"/>
              <a:t> (Not a Number)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NULL value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Often used in relational databases</a:t>
            </a:r>
            <a:endParaRPr lang="en-CA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05400" y="3053739"/>
            <a:ext cx="371935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Types of missing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completely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Missing not at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/>
              <a:t>Removing this type of data</a:t>
            </a:r>
            <a:br>
              <a:rPr lang="en-CA" sz="2000" dirty="0" smtClean="0"/>
            </a:br>
            <a:r>
              <a:rPr lang="en-CA" sz="2000" dirty="0" smtClean="0"/>
              <a:t>may introduce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90236" y="5715000"/>
            <a:ext cx="6060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How can I tell if its missing at complete random or at random?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Chi- squared </a:t>
            </a:r>
          </a:p>
        </p:txBody>
      </p:sp>
    </p:spTree>
    <p:extLst>
      <p:ext uri="{BB962C8B-B14F-4D97-AF65-F5344CB8AC3E}">
        <p14:creationId xmlns:p14="http://schemas.microsoft.com/office/powerpoint/2010/main" val="201733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Data Exploration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df7b8aa45433025e0fbec0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2,&quot;ColorModifier&quot;:0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3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4,&quot;ColorModifier&quot;:0,&quot;BrightnessModifier&quot;:0}}"/>
</p:tagLst>
</file>

<file path=ppt/theme/theme1.xml><?xml version="1.0" encoding="utf-8"?>
<a:theme xmlns:a="http://schemas.openxmlformats.org/drawingml/2006/main" name="1_Office Theme">
  <a:themeElements>
    <a:clrScheme name="TBS-SCT NEW">
      <a:dk1>
        <a:sysClr val="windowText" lastClr="000000"/>
      </a:dk1>
      <a:lt1>
        <a:sysClr val="window" lastClr="FFFFFF"/>
      </a:lt1>
      <a:dk2>
        <a:srgbClr val="004D71"/>
      </a:dk2>
      <a:lt2>
        <a:srgbClr val="FFFFFF"/>
      </a:lt2>
      <a:accent1>
        <a:srgbClr val="004D71"/>
      </a:accent1>
      <a:accent2>
        <a:srgbClr val="3095B4"/>
      </a:accent2>
      <a:accent3>
        <a:srgbClr val="333E48"/>
      </a:accent3>
      <a:accent4>
        <a:srgbClr val="63CECA"/>
      </a:accent4>
      <a:accent5>
        <a:srgbClr val="CD202C"/>
      </a:accent5>
      <a:accent6>
        <a:srgbClr val="CFDE00"/>
      </a:accent6>
      <a:hlink>
        <a:srgbClr val="0415FF"/>
      </a:hlink>
      <a:folHlink>
        <a:srgbClr val="FF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28606</TotalTime>
  <Words>2339</Words>
  <Application>Microsoft Office PowerPoint</Application>
  <PresentationFormat>On-screen Show (4:3)</PresentationFormat>
  <Paragraphs>457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1_Office Theme</vt:lpstr>
      <vt:lpstr>Data Science Talk: Survey Analysis</vt:lpstr>
      <vt:lpstr>Overview</vt:lpstr>
      <vt:lpstr>Cleaning</vt:lpstr>
      <vt:lpstr>Data Standardization</vt:lpstr>
      <vt:lpstr>Data Standardization</vt:lpstr>
      <vt:lpstr>Data Standardization</vt:lpstr>
      <vt:lpstr>Missing Data</vt:lpstr>
      <vt:lpstr>Missing Data</vt:lpstr>
      <vt:lpstr>Data Exploration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PCA</vt:lpstr>
      <vt:lpstr>Cronbach’s Alpha</vt:lpstr>
      <vt:lpstr>Cronbach’s Alpha </vt:lpstr>
      <vt:lpstr>Cronbach’s Alpha </vt:lpstr>
      <vt:lpstr>Cronbach’s Alpha </vt:lpstr>
      <vt:lpstr>Data Analysis</vt:lpstr>
      <vt:lpstr>Chi Square</vt:lpstr>
      <vt:lpstr>Chi Square</vt:lpstr>
      <vt:lpstr>Chi Square Hypotheses</vt:lpstr>
      <vt:lpstr>Chi Square Hypotheses</vt:lpstr>
      <vt:lpstr>Chi Square- Strength of Association</vt:lpstr>
      <vt:lpstr>Chi Square- Residuals</vt:lpstr>
      <vt:lpstr>Github Code Examples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Markido Engage</dc:creator>
  <cp:lastModifiedBy>Imboden, Madeleine</cp:lastModifiedBy>
  <cp:revision>376</cp:revision>
  <dcterms:created xsi:type="dcterms:W3CDTF">2014-05-31T13:52:22Z</dcterms:created>
  <dcterms:modified xsi:type="dcterms:W3CDTF">2019-12-16T17:02:34Z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9daabc1f-9112-4b3e-ae23-d5de4827efba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